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7" r:id="rId3"/>
    <p:sldId id="286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73" r:id="rId22"/>
  </p:sldIdLst>
  <p:sldSz cx="18288000" cy="10287000"/>
  <p:notesSz cx="7010400" cy="9296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dec Pro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74" autoAdjust="0"/>
  </p:normalViewPr>
  <p:slideViewPr>
    <p:cSldViewPr>
      <p:cViewPr varScale="1">
        <p:scale>
          <a:sx n="37" d="100"/>
          <a:sy n="37" d="100"/>
        </p:scale>
        <p:origin x="102" y="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E8398C-FE57-4BCD-872B-BB56EA2C0D8A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8B263B-F167-471B-9D89-D3C242AB8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1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829946"/>
              </p:ext>
            </p:extLst>
          </p:nvPr>
        </p:nvGraphicFramePr>
        <p:xfrm>
          <a:off x="1066800" y="8257996"/>
          <a:ext cx="16192500" cy="990779"/>
        </p:xfrm>
        <a:graphic>
          <a:graphicData uri="http://schemas.openxmlformats.org/drawingml/2006/table">
            <a:tbl>
              <a:tblPr/>
              <a:tblGrid>
                <a:gridCol w="5701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8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779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FFFFF"/>
                          </a:solidFill>
                          <a:latin typeface="FreightDispBold"/>
                        </a:rPr>
                        <a:t>Presented By :  Dr. Brian Parr, Dean</a:t>
                      </a:r>
                      <a:endParaRPr lang="en-US" sz="1100"/>
                    </a:p>
                  </a:txBody>
                  <a:tcPr marL="0" marR="0" marT="0" marB="0" anchor="b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93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FFFFFF"/>
                          </a:solidFill>
                          <a:latin typeface="FreightDispBold"/>
                        </a:rPr>
                        <a:t>10/17/ 2024</a:t>
                      </a:r>
                      <a:endParaRPr lang="en-US" sz="1100" dirty="0"/>
                    </a:p>
                  </a:txBody>
                  <a:tcPr marL="0" marR="0" marT="0" marB="0" anchor="b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93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1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b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93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667417" y="5737896"/>
            <a:ext cx="2356655" cy="1531860"/>
            <a:chOff x="0" y="-85725"/>
            <a:chExt cx="620683" cy="403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683" cy="257465"/>
            </a:xfrm>
            <a:custGeom>
              <a:avLst/>
              <a:gdLst/>
              <a:ahLst/>
              <a:cxnLst/>
              <a:rect l="l" t="t" r="r" b="b"/>
              <a:pathLst>
                <a:path w="620683" h="257465">
                  <a:moveTo>
                    <a:pt x="45992" y="0"/>
                  </a:moveTo>
                  <a:lnTo>
                    <a:pt x="574691" y="0"/>
                  </a:lnTo>
                  <a:cubicBezTo>
                    <a:pt x="600092" y="0"/>
                    <a:pt x="620683" y="20591"/>
                    <a:pt x="620683" y="45992"/>
                  </a:cubicBezTo>
                  <a:lnTo>
                    <a:pt x="620683" y="211473"/>
                  </a:lnTo>
                  <a:cubicBezTo>
                    <a:pt x="620683" y="236874"/>
                    <a:pt x="600092" y="257465"/>
                    <a:pt x="574691" y="257465"/>
                  </a:cubicBezTo>
                  <a:lnTo>
                    <a:pt x="45992" y="257465"/>
                  </a:lnTo>
                  <a:cubicBezTo>
                    <a:pt x="20591" y="257465"/>
                    <a:pt x="0" y="236874"/>
                    <a:pt x="0" y="211473"/>
                  </a:cubicBezTo>
                  <a:lnTo>
                    <a:pt x="0" y="45992"/>
                  </a:lnTo>
                  <a:cubicBezTo>
                    <a:pt x="0" y="20591"/>
                    <a:pt x="20591" y="0"/>
                    <a:pt x="459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620683" cy="40345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B131B"/>
                  </a:solidFill>
                  <a:latin typeface="Codec Pro"/>
                </a:rPr>
                <a:t> Fall 2024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667416" y="673130"/>
            <a:ext cx="5352383" cy="1531860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7" y="0"/>
                </a:lnTo>
                <a:lnTo>
                  <a:pt x="3690187" y="995285"/>
                </a:lnTo>
                <a:lnTo>
                  <a:pt x="0" y="995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7417" y="3011444"/>
            <a:ext cx="16230600" cy="291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99"/>
              </a:lnSpc>
            </a:pPr>
            <a:r>
              <a:rPr lang="en-US" sz="10899" dirty="0">
                <a:solidFill>
                  <a:srgbClr val="FFFFFF"/>
                </a:solidFill>
                <a:latin typeface="Freight 1"/>
              </a:rPr>
              <a:t>HUTSON SCHOOL OF AGRICULTURE UPDATE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283056" y="5040630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7994" y="0"/>
                  </a:moveTo>
                  <a:lnTo>
                    <a:pt x="6858008" y="0"/>
                  </a:lnTo>
                  <a:lnTo>
                    <a:pt x="6858008" y="0"/>
                  </a:lnTo>
                  <a:cubicBezTo>
                    <a:pt x="10645573" y="1"/>
                    <a:pt x="13716000" y="3070429"/>
                    <a:pt x="13716000" y="6857994"/>
                  </a:cubicBezTo>
                  <a:lnTo>
                    <a:pt x="13716000" y="1371600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13716000"/>
                  </a:lnTo>
                  <a:lnTo>
                    <a:pt x="0" y="6857994"/>
                  </a:lnTo>
                  <a:cubicBezTo>
                    <a:pt x="0" y="3070428"/>
                    <a:pt x="3070428" y="0"/>
                    <a:pt x="6857994" y="0"/>
                  </a:cubicBezTo>
                  <a:close/>
                </a:path>
              </a:pathLst>
            </a:custGeom>
            <a:blipFill>
              <a:blip r:embed="rId3"/>
              <a:stretch>
                <a:fillRect l="-23475" r="-2347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08644" y="4136592"/>
            <a:ext cx="5246370" cy="5246370"/>
            <a:chOff x="0" y="0"/>
            <a:chExt cx="13716000" cy="13716000"/>
          </a:xfrm>
        </p:grpSpPr>
        <p:sp>
          <p:nvSpPr>
            <p:cNvPr id="7" name="Freeform 7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665" r="-2466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PRE-VET/VET TECH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1179306"/>
            <a:ext cx="8839200" cy="4370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New and innovative approaches to education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Large enrollment  for Fall :  463 students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New facilities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Hosted the 2024 American Collegiate Horsemen’s Association National Convention</a:t>
            </a: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906620" y="4909677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3"/>
              <a:stretch>
                <a:fillRect l="-16369" r="-1636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49315" y="1993516"/>
            <a:ext cx="8975375" cy="335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BREATHITT VETERINARY CENTER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97542" y="2026762"/>
            <a:ext cx="9216029" cy="400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FFFFFF"/>
                </a:solidFill>
                <a:latin typeface="FreightDispBold"/>
              </a:rPr>
              <a:t>BVC has the only Biological Safety Level 3 lab space dedicated to veterinary diagnostics in Kentucky 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FFFFFF"/>
                </a:solidFill>
                <a:latin typeface="FreightDispBold"/>
              </a:rPr>
              <a:t>Fully incorporate BVC for all of our HSOA students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76800" y="428387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School of Veterinary Medicine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6603F-7DFF-4A82-AAE1-FF213DCDB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705100"/>
            <a:ext cx="12268200" cy="71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5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74873" y="728793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 Veterinary Medicine  Site Visits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27292" y="3467100"/>
            <a:ext cx="9216029" cy="238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FFFFFF"/>
                </a:solidFill>
                <a:latin typeface="FreightDispBold"/>
              </a:rPr>
              <a:t>Long Island University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FFFFFF"/>
                </a:solidFill>
                <a:latin typeface="FreightDispBold"/>
              </a:rPr>
              <a:t>Lincoln Memorial University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FFFFFF"/>
                </a:solidFill>
                <a:latin typeface="FreightDispBold"/>
              </a:rPr>
              <a:t>Texas Tech University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D570D-5347-4BCF-B0B0-C194C106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89" y="3314700"/>
            <a:ext cx="8331003" cy="56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9315" y="1993516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Long Island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FC01DE-E500-4AF2-856F-A482993D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009900"/>
            <a:ext cx="92964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9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57500" y="2400300"/>
            <a:ext cx="12573000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Lincoln Memorial University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80ED99-551E-4871-B7C3-CADFA5C03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924300"/>
            <a:ext cx="7239000" cy="5588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100F9F-8751-4105-9A62-33F1AB5F2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924300"/>
            <a:ext cx="7543800" cy="56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82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9315" y="1993516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Texas Tech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DD5A9-1A18-49E8-A535-32767D67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0245" y="633738"/>
            <a:ext cx="6553200" cy="491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57592-3903-46A7-8460-EB243B3BC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802490"/>
            <a:ext cx="51054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61587" y="966955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Senate Joint Resolution(SJR) 170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0D4A8-24CC-4F5F-B25C-EE2C41638660}"/>
              </a:ext>
            </a:extLst>
          </p:cNvPr>
          <p:cNvSpPr txBox="1"/>
          <p:nvPr/>
        </p:nvSpPr>
        <p:spPr>
          <a:xfrm>
            <a:off x="7981950" y="3162300"/>
            <a:ext cx="105346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</a:rPr>
              <a:t>Per SJR 170, we are working closely with Deloitte, CPE and the General Assembly on the additional feasibility study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</a:rPr>
              <a:t>Site Visit - 10/2/2024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A1E8B-5CD0-40D1-B2C6-DF9D48F16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017"/>
            <a:ext cx="7637318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57200" y="1078896"/>
            <a:ext cx="5338350" cy="1976307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0D4A8-24CC-4F5F-B25C-EE2C41638660}"/>
              </a:ext>
            </a:extLst>
          </p:cNvPr>
          <p:cNvSpPr txBox="1"/>
          <p:nvPr/>
        </p:nvSpPr>
        <p:spPr>
          <a:xfrm>
            <a:off x="228600" y="4305300"/>
            <a:ext cx="10363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6000" dirty="0">
                <a:solidFill>
                  <a:schemeClr val="bg1"/>
                </a:solidFill>
              </a:rPr>
              <a:t>Parents, Students, Community Members Strong Support</a:t>
            </a:r>
          </a:p>
          <a:p>
            <a:pPr marL="1143000" indent="-1143000">
              <a:buAutoNum type="arabicPeriod"/>
            </a:pPr>
            <a:r>
              <a:rPr lang="en-US" sz="6000" dirty="0">
                <a:solidFill>
                  <a:schemeClr val="bg1"/>
                </a:solidFill>
              </a:rPr>
              <a:t>4 Year vs. 3 year Model</a:t>
            </a:r>
          </a:p>
          <a:p>
            <a:pPr marL="1143000" indent="-1143000">
              <a:buAutoNum type="arabicPeriod"/>
            </a:pPr>
            <a:r>
              <a:rPr lang="en-US" sz="6000" dirty="0">
                <a:solidFill>
                  <a:schemeClr val="bg1"/>
                </a:solidFill>
              </a:rPr>
              <a:t>Veterinarian Collaborators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E635D-90A2-4282-85BF-20F4C29630B5}"/>
              </a:ext>
            </a:extLst>
          </p:cNvPr>
          <p:cNvSpPr txBox="1"/>
          <p:nvPr/>
        </p:nvSpPr>
        <p:spPr>
          <a:xfrm>
            <a:off x="7696200" y="496026"/>
            <a:ext cx="10363200" cy="328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Continued work on the School of Veterinary Medicine Proposal</a:t>
            </a:r>
          </a:p>
        </p:txBody>
      </p:sp>
    </p:spTree>
    <p:extLst>
      <p:ext uri="{BB962C8B-B14F-4D97-AF65-F5344CB8AC3E}">
        <p14:creationId xmlns:p14="http://schemas.microsoft.com/office/powerpoint/2010/main" val="2740995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9315" y="1993516"/>
            <a:ext cx="1641468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 We Get them to Stay in KY and Practice in Rural Areas- The Grassroots Approach</a:t>
            </a:r>
            <a:endParaRPr lang="en-US" sz="8499" dirty="0">
              <a:solidFill>
                <a:srgbClr val="FFC000"/>
              </a:solidFill>
              <a:latin typeface="Freight 1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0D4A8-24CC-4F5F-B25C-EE2C41638660}"/>
              </a:ext>
            </a:extLst>
          </p:cNvPr>
          <p:cNvSpPr txBox="1"/>
          <p:nvPr/>
        </p:nvSpPr>
        <p:spPr>
          <a:xfrm>
            <a:off x="228600" y="3643401"/>
            <a:ext cx="103632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2100"/>
            </a:pPr>
            <a:endParaRPr lang="en-US" sz="3600" dirty="0">
              <a:solidFill>
                <a:schemeClr val="bg1"/>
              </a:solidFill>
              <a:latin typeface="Times New Roman"/>
              <a:cs typeface="Times New Roman"/>
              <a:sym typeface="Times New Roman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2100"/>
            </a:pPr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  <a:sym typeface="Times New Roman"/>
              </a:rPr>
              <a:t>We must identify rural youth with desire and potential in 10</a:t>
            </a:r>
            <a:r>
              <a:rPr lang="en-US" sz="3600" baseline="30000" dirty="0">
                <a:solidFill>
                  <a:schemeClr val="bg1"/>
                </a:solidFill>
                <a:latin typeface="Times New Roman"/>
                <a:cs typeface="Times New Roman"/>
                <a:sym typeface="Times New Roman"/>
              </a:rPr>
              <a:t>th</a:t>
            </a:r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  <a:sym typeface="Times New Roman"/>
              </a:rPr>
              <a:t> grade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2100"/>
            </a:pPr>
            <a:endParaRPr lang="en-US" sz="3600" dirty="0">
              <a:solidFill>
                <a:schemeClr val="bg1"/>
              </a:solidFill>
              <a:latin typeface="Times New Roman"/>
              <a:cs typeface="Times New Roman"/>
              <a:sym typeface="Times New Roman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2100"/>
            </a:pPr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  <a:sym typeface="Times New Roman"/>
              </a:rPr>
              <a:t>Continue to deliver dual credit sciences and support to those students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2100"/>
            </a:pPr>
            <a:endParaRPr lang="en-US" sz="3600" dirty="0">
              <a:solidFill>
                <a:schemeClr val="bg1"/>
              </a:solidFill>
              <a:latin typeface="Times New Roman"/>
              <a:cs typeface="Times New Roman"/>
              <a:sym typeface="Times New Roman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2100"/>
            </a:pPr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  <a:sym typeface="Times New Roman"/>
              </a:rPr>
              <a:t>Bolster the veterinary pipeline in Kentucky with capable Vet School applicants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B4D1-2A37-49B4-B62B-759E19FA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614" y="4686300"/>
            <a:ext cx="7653386" cy="33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07818" y="266700"/>
            <a:ext cx="5352383" cy="1531860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7" y="0"/>
                </a:lnTo>
                <a:lnTo>
                  <a:pt x="3690187" y="995285"/>
                </a:lnTo>
                <a:lnTo>
                  <a:pt x="0" y="995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0AE3CAE-966C-40BE-8D33-B4366BAC28A9}"/>
              </a:ext>
            </a:extLst>
          </p:cNvPr>
          <p:cNvSpPr txBox="1"/>
          <p:nvPr/>
        </p:nvSpPr>
        <p:spPr>
          <a:xfrm>
            <a:off x="11353800" y="2476500"/>
            <a:ext cx="7756175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800" dirty="0">
                <a:solidFill>
                  <a:schemeClr val="bg1"/>
                </a:solidFill>
                <a:latin typeface="Freight 1"/>
              </a:rPr>
              <a:t>Thank You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E0E0504-CCD4-4297-9CDD-88DCE3611C3E}"/>
              </a:ext>
            </a:extLst>
          </p:cNvPr>
          <p:cNvSpPr txBox="1"/>
          <p:nvPr/>
        </p:nvSpPr>
        <p:spPr>
          <a:xfrm>
            <a:off x="10744200" y="3619500"/>
            <a:ext cx="7029860" cy="4704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609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First, thank  you to the General Assembly for your continued support of the MSU HSOA</a:t>
            </a:r>
          </a:p>
          <a:p>
            <a:pPr marL="571500" indent="-571500">
              <a:lnSpc>
                <a:spcPts val="4609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We cannot do our work without your support</a:t>
            </a:r>
          </a:p>
          <a:p>
            <a:pPr marL="571500" indent="-571500">
              <a:lnSpc>
                <a:spcPts val="4609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Thank you also to our many HSOA alumni, friends and supporters throughout the state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FC691D-658C-4C3C-A026-94235182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89" y="1815878"/>
            <a:ext cx="5995224" cy="4432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EF57FC-C362-41FE-906B-C6823E468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1705"/>
            <a:ext cx="4876800" cy="4818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9B9F35-A65A-460D-AAB3-485F72A58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9300"/>
            <a:ext cx="390001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9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9315" y="1993516"/>
            <a:ext cx="1641468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 We Get them to Stay in KY and Practice in Rural Areas- The Grassroots Approach</a:t>
            </a:r>
            <a:endParaRPr lang="en-US" sz="8499" dirty="0">
              <a:solidFill>
                <a:srgbClr val="FFC000"/>
              </a:solidFill>
              <a:latin typeface="Freight 1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0D4A8-24CC-4F5F-B25C-EE2C41638660}"/>
              </a:ext>
            </a:extLst>
          </p:cNvPr>
          <p:cNvSpPr txBox="1"/>
          <p:nvPr/>
        </p:nvSpPr>
        <p:spPr>
          <a:xfrm>
            <a:off x="228600" y="3643401"/>
            <a:ext cx="10363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SzPts val="2100"/>
            </a:pPr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  <a:sym typeface="Times New Roman"/>
              </a:rPr>
              <a:t>Admission to MSU Vet School criteria clearly defined and transparent</a:t>
            </a:r>
          </a:p>
          <a:p>
            <a:pPr>
              <a:spcBef>
                <a:spcPts val="0"/>
              </a:spcBef>
              <a:buClr>
                <a:srgbClr val="002060"/>
              </a:buClr>
              <a:buSzPts val="2100"/>
            </a:pPr>
            <a:endParaRPr lang="en-US" sz="3600" dirty="0">
              <a:solidFill>
                <a:schemeClr val="bg1"/>
              </a:solidFill>
              <a:latin typeface="Times New Roman"/>
              <a:cs typeface="Times New Roman"/>
              <a:sym typeface="Times New Roman"/>
            </a:endParaRP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the debt burden</a:t>
            </a:r>
          </a:p>
          <a:p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Tuition Model -  lower tuition and fees than KY students currently pay to attend Auburn.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Considerably less than several private schools</a:t>
            </a:r>
          </a:p>
          <a:p>
            <a:pPr>
              <a:spcBef>
                <a:spcPts val="0"/>
              </a:spcBef>
              <a:buClr>
                <a:srgbClr val="002060"/>
              </a:buClr>
              <a:buSzPts val="2100"/>
            </a:pPr>
            <a:endParaRPr lang="en-US" sz="3600" dirty="0">
              <a:solidFill>
                <a:schemeClr val="bg1"/>
              </a:solid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E199FA53-6E41-44AB-AADB-FA49C17FF0AD}"/>
              </a:ext>
            </a:extLst>
          </p:cNvPr>
          <p:cNvGrpSpPr>
            <a:grpSpLocks noChangeAspect="1"/>
          </p:cNvGrpSpPr>
          <p:nvPr/>
        </p:nvGrpSpPr>
        <p:grpSpPr>
          <a:xfrm>
            <a:off x="10554789" y="4687375"/>
            <a:ext cx="7216678" cy="4330007"/>
            <a:chOff x="0" y="0"/>
            <a:chExt cx="6350000" cy="3810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2782FC-905F-4B00-A16A-77558DD3B8B9}"/>
                </a:ext>
              </a:extLst>
            </p:cNvPr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3568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28700" y="1819430"/>
            <a:ext cx="17259300" cy="2003587"/>
            <a:chOff x="0" y="1054306"/>
            <a:chExt cx="23012400" cy="2671450"/>
          </a:xfrm>
        </p:grpSpPr>
        <p:sp>
          <p:nvSpPr>
            <p:cNvPr id="7" name="TextBox 7"/>
            <p:cNvSpPr txBox="1"/>
            <p:nvPr/>
          </p:nvSpPr>
          <p:spPr>
            <a:xfrm>
              <a:off x="0" y="3064932"/>
              <a:ext cx="9823776" cy="660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176000" y="1054306"/>
              <a:ext cx="11836400" cy="14191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 dirty="0">
                  <a:solidFill>
                    <a:schemeClr val="bg1"/>
                  </a:solidFill>
                  <a:latin typeface="Freight 1"/>
                </a:rPr>
                <a:t>Vision for the Future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2436495"/>
            <a:ext cx="8394635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558553" y="3442967"/>
            <a:ext cx="7980082" cy="714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FreightDispBold"/>
              </a:rPr>
              <a:t>Achieve College Status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FreightDispBold"/>
              </a:rPr>
              <a:t>Oakley Applied Science Building Renovations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FreightDispBold"/>
              </a:rPr>
              <a:t>Construction of the new Veterinary Sciences </a:t>
            </a:r>
            <a:r>
              <a:rPr lang="en-US" sz="5000" dirty="0" err="1">
                <a:solidFill>
                  <a:srgbClr val="FFFFFF"/>
                </a:solidFill>
                <a:latin typeface="FreightDispBold"/>
              </a:rPr>
              <a:t>Bldg</a:t>
            </a:r>
            <a:endParaRPr lang="en-US" sz="5000" dirty="0">
              <a:solidFill>
                <a:srgbClr val="FFFFFF"/>
              </a:solidFill>
              <a:latin typeface="FreightDispBold"/>
            </a:endParaRP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FreightDispBold"/>
              </a:rPr>
              <a:t>School of Veterinary Medicine at MSU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FFFFFF"/>
              </a:solidFill>
              <a:latin typeface="FreightDispBold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DC7599D3-635F-45DA-A525-68C653EE97DF}"/>
              </a:ext>
            </a:extLst>
          </p:cNvPr>
          <p:cNvSpPr/>
          <p:nvPr/>
        </p:nvSpPr>
        <p:spPr>
          <a:xfrm>
            <a:off x="457200" y="728792"/>
            <a:ext cx="5486400" cy="1976307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09A15F-1622-4956-93BD-9CDE403E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83824"/>
            <a:ext cx="5881932" cy="679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728792"/>
            <a:ext cx="5257800" cy="1595307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906000" y="1943100"/>
            <a:ext cx="8975375" cy="99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800" dirty="0">
                <a:solidFill>
                  <a:schemeClr val="bg1"/>
                </a:solidFill>
                <a:latin typeface="Freight 1"/>
              </a:rPr>
              <a:t>NEW FACULTY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0" y="3185194"/>
            <a:ext cx="6725060" cy="5884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9"/>
              </a:lnSpc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Dr. Oliver Freeman- Assistant Professor</a:t>
            </a:r>
          </a:p>
          <a:p>
            <a:pPr>
              <a:lnSpc>
                <a:spcPts val="4609"/>
              </a:lnSpc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Agronomy</a:t>
            </a:r>
          </a:p>
          <a:p>
            <a:pPr>
              <a:lnSpc>
                <a:spcPts val="4609"/>
              </a:lnSpc>
            </a:pPr>
            <a:endParaRPr lang="en-US" sz="3600" dirty="0">
              <a:solidFill>
                <a:schemeClr val="bg1"/>
              </a:solidFill>
              <a:latin typeface="FreightDispBold"/>
            </a:endParaRPr>
          </a:p>
          <a:p>
            <a:pPr>
              <a:lnSpc>
                <a:spcPts val="4609"/>
              </a:lnSpc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Dr. Lydia O’Sullivan- Assistant Professor</a:t>
            </a:r>
          </a:p>
          <a:p>
            <a:pPr>
              <a:lnSpc>
                <a:spcPts val="4609"/>
              </a:lnSpc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Animal Science</a:t>
            </a:r>
          </a:p>
          <a:p>
            <a:pPr>
              <a:lnSpc>
                <a:spcPts val="4609"/>
              </a:lnSpc>
            </a:pPr>
            <a:endParaRPr lang="en-US" sz="3600" dirty="0">
              <a:solidFill>
                <a:schemeClr val="bg1"/>
              </a:solidFill>
              <a:latin typeface="FreightDispBold"/>
            </a:endParaRPr>
          </a:p>
          <a:p>
            <a:pPr>
              <a:lnSpc>
                <a:spcPts val="4609"/>
              </a:lnSpc>
            </a:pPr>
            <a:r>
              <a:rPr lang="en-US" sz="3600" dirty="0">
                <a:solidFill>
                  <a:schemeClr val="bg1"/>
                </a:solidFill>
                <a:latin typeface="FreightDispBold"/>
              </a:rPr>
              <a:t>William B. Cherry Expo Center Director  - Connie Gray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E3B60-4C9C-4ADF-B591-61A30C5F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79934"/>
            <a:ext cx="9072163" cy="60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7200" y="2171700"/>
            <a:ext cx="10058400" cy="328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ENDOWED PROFESSORSHIPS/</a:t>
            </a:r>
          </a:p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Gifts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19039" y="2171700"/>
            <a:ext cx="6725060" cy="43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Hamm Endowed Professorship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FreightDispBold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 Billie Garrett Endowed Professorship 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FreightDispBold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Billie Garrett Endowment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FreightDispBold"/>
            </a:endParaRPr>
          </a:p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FFFFFF"/>
                </a:solidFill>
                <a:latin typeface="FreightDispBold"/>
              </a:rPr>
              <a:t>Demp</a:t>
            </a:r>
            <a:r>
              <a:rPr lang="en-US" sz="3500" dirty="0">
                <a:solidFill>
                  <a:srgbClr val="FFFFFF"/>
                </a:solidFill>
                <a:latin typeface="FreightDispBold"/>
              </a:rPr>
              <a:t> Alford Scholarship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27037-ABE8-417A-9D85-C4F5D81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39" y="4709816"/>
            <a:ext cx="7429500" cy="4921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5954" y="5956119"/>
            <a:ext cx="4767110" cy="3575332"/>
          </a:xfrm>
          <a:custGeom>
            <a:avLst/>
            <a:gdLst/>
            <a:ahLst/>
            <a:cxnLst/>
            <a:rect l="l" t="t" r="r" b="b"/>
            <a:pathLst>
              <a:path w="4767110" h="3575332">
                <a:moveTo>
                  <a:pt x="0" y="0"/>
                </a:moveTo>
                <a:lnTo>
                  <a:pt x="4767110" y="0"/>
                </a:lnTo>
                <a:lnTo>
                  <a:pt x="4767110" y="3575333"/>
                </a:lnTo>
                <a:lnTo>
                  <a:pt x="0" y="3575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4007" y="4858030"/>
            <a:ext cx="6617303" cy="3790670"/>
          </a:xfrm>
          <a:custGeom>
            <a:avLst/>
            <a:gdLst/>
            <a:ahLst/>
            <a:cxnLst/>
            <a:rect l="l" t="t" r="r" b="b"/>
            <a:pathLst>
              <a:path w="6617303" h="3460298">
                <a:moveTo>
                  <a:pt x="0" y="0"/>
                </a:moveTo>
                <a:lnTo>
                  <a:pt x="6617303" y="0"/>
                </a:lnTo>
                <a:lnTo>
                  <a:pt x="6617303" y="3460298"/>
                </a:lnTo>
                <a:lnTo>
                  <a:pt x="0" y="3460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29327" y="6708603"/>
            <a:ext cx="4830355" cy="3219450"/>
          </a:xfrm>
          <a:custGeom>
            <a:avLst/>
            <a:gdLst/>
            <a:ahLst/>
            <a:cxnLst/>
            <a:rect l="l" t="t" r="r" b="b"/>
            <a:pathLst>
              <a:path w="4830355" h="3219450">
                <a:moveTo>
                  <a:pt x="0" y="0"/>
                </a:moveTo>
                <a:lnTo>
                  <a:pt x="4830354" y="0"/>
                </a:lnTo>
                <a:lnTo>
                  <a:pt x="4830354" y="3219450"/>
                </a:lnTo>
                <a:lnTo>
                  <a:pt x="0" y="3219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RECRUITMENT EFFORTS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9327" y="624018"/>
            <a:ext cx="6725060" cy="437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High school visits, state, and national FFA convention, NFMS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Hosting over 2,500 high school students per year on campus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Enrollment for Fall 2024 over 1,300 students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280 New Freshmen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168278" y="4900406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GRADUATE PROGRAMS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91400" y="1562100"/>
            <a:ext cx="8061765" cy="5261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FreightDispBold"/>
              </a:rPr>
              <a:t>Graduate Enrollment: Over 240 students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195" dirty="0">
                <a:solidFill>
                  <a:srgbClr val="FFFFFF"/>
                </a:solidFill>
                <a:latin typeface="FreightDispBold"/>
              </a:rPr>
              <a:t>Masters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195" dirty="0">
                <a:solidFill>
                  <a:srgbClr val="FFFFFF"/>
                </a:solidFill>
                <a:latin typeface="FreightDispBold"/>
              </a:rPr>
              <a:t>Specialist (</a:t>
            </a:r>
            <a:r>
              <a:rPr lang="en-US" sz="4195" dirty="0" err="1">
                <a:solidFill>
                  <a:srgbClr val="FFFFFF"/>
                </a:solidFill>
                <a:latin typeface="FreightDispBold"/>
              </a:rPr>
              <a:t>EdS</a:t>
            </a:r>
            <a:r>
              <a:rPr lang="en-US" sz="4195" dirty="0">
                <a:solidFill>
                  <a:srgbClr val="FFFFFF"/>
                </a:solidFill>
                <a:latin typeface="FreightDispBold"/>
              </a:rPr>
              <a:t>)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195" dirty="0">
                <a:solidFill>
                  <a:srgbClr val="FFFFFF"/>
                </a:solidFill>
                <a:latin typeface="FreightDispBold"/>
              </a:rPr>
              <a:t>Doctorate (EdD)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195" dirty="0">
                <a:solidFill>
                  <a:srgbClr val="FFFFFF"/>
                </a:solidFill>
                <a:latin typeface="FreightDispBold"/>
              </a:rPr>
              <a:t>Online Options</a:t>
            </a:r>
          </a:p>
          <a:p>
            <a:pPr>
              <a:lnSpc>
                <a:spcPts val="5873"/>
              </a:lnSpc>
            </a:pPr>
            <a:endParaRPr lang="en-US" sz="4195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76600" y="4533900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AGRICULTURE SCIENCE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81736" y="1780879"/>
            <a:ext cx="6725060" cy="71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FFFFFF"/>
                </a:solidFill>
                <a:latin typeface="FreightDispBold"/>
              </a:rPr>
              <a:t>Partnerships with Industry/ Universities for Research &amp; Education, AFA</a:t>
            </a:r>
          </a:p>
          <a:p>
            <a:pPr>
              <a:lnSpc>
                <a:spcPts val="6159"/>
              </a:lnSpc>
            </a:pPr>
            <a:endParaRPr lang="en-US" sz="4399" dirty="0">
              <a:solidFill>
                <a:srgbClr val="FFFFFF"/>
              </a:solidFill>
              <a:latin typeface="FreightDispBold"/>
            </a:endParaRP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FreightDispBold"/>
              </a:rPr>
              <a:t>Bayer</a:t>
            </a: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FreightDispBold"/>
              </a:rPr>
              <a:t>BASF</a:t>
            </a: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FreightDispBold"/>
              </a:rPr>
              <a:t>Stine</a:t>
            </a: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FreightDispBold"/>
              </a:rPr>
              <a:t>UK- Princeton</a:t>
            </a:r>
          </a:p>
          <a:p>
            <a:pPr>
              <a:lnSpc>
                <a:spcPts val="6159"/>
              </a:lnSpc>
            </a:pPr>
            <a:endParaRPr lang="en-US" sz="4399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0" y="4777597"/>
            <a:ext cx="4355205" cy="3284551"/>
          </a:xfrm>
          <a:custGeom>
            <a:avLst/>
            <a:gdLst/>
            <a:ahLst/>
            <a:cxnLst/>
            <a:rect l="l" t="t" r="r" b="b"/>
            <a:pathLst>
              <a:path w="4355205" h="3284551">
                <a:moveTo>
                  <a:pt x="0" y="0"/>
                </a:moveTo>
                <a:lnTo>
                  <a:pt x="4355205" y="0"/>
                </a:lnTo>
                <a:lnTo>
                  <a:pt x="4355205" y="3284551"/>
                </a:lnTo>
                <a:lnTo>
                  <a:pt x="0" y="3284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44991" y="5143500"/>
            <a:ext cx="4336820" cy="4336820"/>
          </a:xfrm>
          <a:custGeom>
            <a:avLst/>
            <a:gdLst/>
            <a:ahLst/>
            <a:cxnLst/>
            <a:rect l="l" t="t" r="r" b="b"/>
            <a:pathLst>
              <a:path w="4336820" h="4336820">
                <a:moveTo>
                  <a:pt x="0" y="0"/>
                </a:moveTo>
                <a:lnTo>
                  <a:pt x="4336821" y="0"/>
                </a:lnTo>
                <a:lnTo>
                  <a:pt x="4336821" y="4336820"/>
                </a:lnTo>
                <a:lnTo>
                  <a:pt x="0" y="433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7821" y="5143500"/>
            <a:ext cx="3922613" cy="4886922"/>
          </a:xfrm>
          <a:custGeom>
            <a:avLst/>
            <a:gdLst/>
            <a:ahLst/>
            <a:cxnLst/>
            <a:rect l="l" t="t" r="r" b="b"/>
            <a:pathLst>
              <a:path w="3922613" h="4886922">
                <a:moveTo>
                  <a:pt x="0" y="0"/>
                </a:moveTo>
                <a:lnTo>
                  <a:pt x="3922613" y="0"/>
                </a:lnTo>
                <a:lnTo>
                  <a:pt x="3922613" y="4886922"/>
                </a:lnTo>
                <a:lnTo>
                  <a:pt x="0" y="4886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ANIMAL/EQUINE SCIENCE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091" y="801658"/>
            <a:ext cx="6725060" cy="311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Rodeo and Equine competitive success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New articulation agreements for KCTCS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reightDispBold"/>
              </a:rPr>
              <a:t>Livestock judging team success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13729F-2C3E-4799-B9A6-D301D2778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624" y="6057964"/>
            <a:ext cx="5072555" cy="3771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95781"/>
            <a:ext cx="5540110" cy="437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4571999"/>
            <a:ext cx="5705654" cy="43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6163" y="195780"/>
            <a:ext cx="6178364" cy="437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77686" y="4571999"/>
            <a:ext cx="6016612" cy="43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38857" y="195780"/>
            <a:ext cx="6569526" cy="437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05654" y="4571999"/>
            <a:ext cx="6572032" cy="4379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466</Words>
  <Application>Microsoft Office PowerPoint</Application>
  <PresentationFormat>Custom</PresentationFormat>
  <Paragraphs>89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Freight 1</vt:lpstr>
      <vt:lpstr>FreightDispBold</vt:lpstr>
      <vt:lpstr>Arial</vt:lpstr>
      <vt:lpstr>Times New Roman</vt:lpstr>
      <vt:lpstr>Codec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 Business Presentation in Black Purple Abstract Tech Style</dc:title>
  <dc:creator>Brian Parr</dc:creator>
  <cp:lastModifiedBy>Hartley, Rachel (LRC)</cp:lastModifiedBy>
  <cp:revision>19</cp:revision>
  <cp:lastPrinted>2024-10-14T15:58:00Z</cp:lastPrinted>
  <dcterms:created xsi:type="dcterms:W3CDTF">2006-08-16T00:00:00Z</dcterms:created>
  <dcterms:modified xsi:type="dcterms:W3CDTF">2024-10-14T15:58:23Z</dcterms:modified>
  <dc:identifier>DAFrPs91D1A</dc:identifier>
</cp:coreProperties>
</file>