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89" r:id="rId4"/>
    <p:sldId id="310" r:id="rId5"/>
    <p:sldId id="327" r:id="rId6"/>
    <p:sldId id="323" r:id="rId7"/>
    <p:sldId id="321" r:id="rId8"/>
    <p:sldId id="324" r:id="rId9"/>
    <p:sldId id="325" r:id="rId10"/>
    <p:sldId id="322" r:id="rId11"/>
    <p:sldId id="326" r:id="rId12"/>
    <p:sldId id="311" r:id="rId13"/>
    <p:sldId id="312" r:id="rId14"/>
    <p:sldId id="302" r:id="rId15"/>
    <p:sldId id="313" r:id="rId16"/>
    <p:sldId id="315" r:id="rId17"/>
    <p:sldId id="316" r:id="rId18"/>
    <p:sldId id="317" r:id="rId19"/>
    <p:sldId id="318" r:id="rId20"/>
    <p:sldId id="329" r:id="rId21"/>
    <p:sldId id="319" r:id="rId22"/>
    <p:sldId id="330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CEB71-6159-4EE1-80E2-A8F0F898E36E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54B9D-CB81-4EE0-9470-06316E310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Bluegrass Land Conservancy is a non-profit land trust.  We work with landowners across the Bluegrass on a voluntary basis to permanently conserve their land for future generations.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156AD-A301-4103-931C-E59934EB9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562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06CB-3871-14C7-280B-F8EAC58DB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6362F-E609-5735-ED63-DF7DEA75B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6E5B1-E689-F57B-81C2-18044C8F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98FFB-1ABB-2460-725F-ED4B7B0A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D72CD-A877-7170-CDB1-5262F266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29D7-031B-6505-1670-D11E1B83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C42AB-67B1-A537-6277-569068035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554CE-CE39-6EFB-4FD2-53CC3B13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8D1A5-2062-6785-A04B-78BB2442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5CED5-4021-F24A-4EC3-3BAFB5FF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098147-576F-FCE4-3DAB-211D682BA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C1823-0122-23B5-3FE1-CC2312855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3DD83-CD52-CF30-06B9-C200F8D6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0BA52-9F39-4CD7-1C30-7F3D1AE5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EA1AE-9887-D9FF-D6B4-8D507A2E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1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21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67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1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45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9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D1-AE09-9F76-7D38-3F6E94C6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4EC4-275E-63D1-6893-CB59CC16F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AB979-49AB-BC39-38F6-C9454B49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8C87C-E07E-8B54-C339-C47FC483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46A4F-E21D-B0F1-D385-CD61ABF4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30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39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3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al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7" y="308698"/>
            <a:ext cx="5238313" cy="670789"/>
          </a:xfrm>
        </p:spPr>
        <p:txBody>
          <a:bodyPr bIns="0" anchor="b">
            <a:noAutofit/>
          </a:bodyPr>
          <a:lstStyle>
            <a:lvl1pPr>
              <a:defRPr sz="36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736" y="979487"/>
            <a:ext cx="4639657" cy="365126"/>
          </a:xfrm>
        </p:spPr>
        <p:txBody>
          <a:bodyPr tIns="0">
            <a:no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23F05332-AB09-36DC-23BC-7C089F4376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089" y="2457980"/>
            <a:ext cx="1828800" cy="717550"/>
          </a:xfrm>
          <a:solidFill>
            <a:schemeClr val="accent4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E0A4968C-C9EF-95A7-24CA-1A013804DC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909" y="280151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Text Placeholder 52">
            <a:extLst>
              <a:ext uri="{FF2B5EF4-FFF2-40B4-BE49-F238E27FC236}">
                <a16:creationId xmlns:a16="http://schemas.microsoft.com/office/drawing/2014/main" id="{BAF1A852-6DE4-751B-C832-57A993BCEB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288" y="3365835"/>
            <a:ext cx="1371601" cy="71755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0" tIns="64008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9" name="Text Placeholder 54">
            <a:extLst>
              <a:ext uri="{FF2B5EF4-FFF2-40B4-BE49-F238E27FC236}">
                <a16:creationId xmlns:a16="http://schemas.microsoft.com/office/drawing/2014/main" id="{06727DBC-C7B5-C525-9C6E-4D162DC21B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9838" y="3774511"/>
            <a:ext cx="1363372" cy="291754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0" name="Text Placeholder 52">
            <a:extLst>
              <a:ext uri="{FF2B5EF4-FFF2-40B4-BE49-F238E27FC236}">
                <a16:creationId xmlns:a16="http://schemas.microsoft.com/office/drawing/2014/main" id="{BF192749-E649-0568-1B46-3A92022E48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288" y="4199099"/>
            <a:ext cx="1371601" cy="71755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FA2A5EEF-8844-36D9-8EA5-96BE67D722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9710" y="4607775"/>
            <a:ext cx="1363372" cy="291754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252C1DCB-178A-D612-9896-45AA289B9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63138" y="2457980"/>
            <a:ext cx="1828800" cy="717550"/>
          </a:xfrm>
          <a:solidFill>
            <a:schemeClr val="accent1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694E069D-D467-CAA5-AF27-B0213F60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5418" y="280151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2" name="Text Placeholder 52">
            <a:extLst>
              <a:ext uri="{FF2B5EF4-FFF2-40B4-BE49-F238E27FC236}">
                <a16:creationId xmlns:a16="http://schemas.microsoft.com/office/drawing/2014/main" id="{3F032376-C2CA-10DF-1A75-895804A207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20337" y="3371198"/>
            <a:ext cx="1371601" cy="71755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Text Placeholder 54">
            <a:extLst>
              <a:ext uri="{FF2B5EF4-FFF2-40B4-BE49-F238E27FC236}">
                <a16:creationId xmlns:a16="http://schemas.microsoft.com/office/drawing/2014/main" id="{23A81A1A-928C-7B51-67CA-9DD2CDD281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14262" y="3717361"/>
            <a:ext cx="1363372" cy="354267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4" name="Text Placeholder 52">
            <a:extLst>
              <a:ext uri="{FF2B5EF4-FFF2-40B4-BE49-F238E27FC236}">
                <a16:creationId xmlns:a16="http://schemas.microsoft.com/office/drawing/2014/main" id="{B2ED2AF3-9E65-8653-68B0-1D0BF3090F7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20337" y="4196440"/>
            <a:ext cx="1371601" cy="71755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Text Placeholder 54">
            <a:extLst>
              <a:ext uri="{FF2B5EF4-FFF2-40B4-BE49-F238E27FC236}">
                <a16:creationId xmlns:a16="http://schemas.microsoft.com/office/drawing/2014/main" id="{226E3F41-33F4-AE56-68CC-E20546806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19490" y="4542603"/>
            <a:ext cx="1363372" cy="354267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52">
            <a:extLst>
              <a:ext uri="{FF2B5EF4-FFF2-40B4-BE49-F238E27FC236}">
                <a16:creationId xmlns:a16="http://schemas.microsoft.com/office/drawing/2014/main" id="{AF272F13-6A52-5B74-0F02-F4E1AC9F53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20337" y="5040152"/>
            <a:ext cx="1371601" cy="71755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54">
            <a:extLst>
              <a:ext uri="{FF2B5EF4-FFF2-40B4-BE49-F238E27FC236}">
                <a16:creationId xmlns:a16="http://schemas.microsoft.com/office/drawing/2014/main" id="{D02EA425-8656-A3C8-EE0E-710BAB7D58C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11114" y="5386315"/>
            <a:ext cx="1363372" cy="354267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52">
            <a:extLst>
              <a:ext uri="{FF2B5EF4-FFF2-40B4-BE49-F238E27FC236}">
                <a16:creationId xmlns:a16="http://schemas.microsoft.com/office/drawing/2014/main" id="{AAB11ECA-BCA8-9C22-50B4-399A26340B2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20337" y="5886050"/>
            <a:ext cx="1371601" cy="71755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Text Placeholder 54">
            <a:extLst>
              <a:ext uri="{FF2B5EF4-FFF2-40B4-BE49-F238E27FC236}">
                <a16:creationId xmlns:a16="http://schemas.microsoft.com/office/drawing/2014/main" id="{8D75E07E-A65E-13BF-20A0-92C3E56C65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22582" y="6232213"/>
            <a:ext cx="1363372" cy="354267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A39D87F-0F57-8051-BC53-21C76607B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6363" y="1073150"/>
            <a:ext cx="1828800" cy="717550"/>
          </a:xfrm>
          <a:solidFill>
            <a:schemeClr val="bg2">
              <a:lumMod val="95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BD9D20E-1CED-AAF2-BD65-81D2E1A78F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183" y="141668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0AFC0C3-DFF9-04CF-469C-28353892DA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0709" y="2457980"/>
            <a:ext cx="1828800" cy="717550"/>
          </a:xfrm>
          <a:solidFill>
            <a:schemeClr val="accent2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54">
            <a:extLst>
              <a:ext uri="{FF2B5EF4-FFF2-40B4-BE49-F238E27FC236}">
                <a16:creationId xmlns:a16="http://schemas.microsoft.com/office/drawing/2014/main" id="{2F91F985-8052-BC50-9071-4F94BA229F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1529" y="280151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52">
            <a:extLst>
              <a:ext uri="{FF2B5EF4-FFF2-40B4-BE49-F238E27FC236}">
                <a16:creationId xmlns:a16="http://schemas.microsoft.com/office/drawing/2014/main" id="{E033D854-6589-A502-E00E-6899CDDBEDC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67908" y="3357939"/>
            <a:ext cx="1371601" cy="71755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95C38672-A198-1017-3C7B-1648B814165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50667" y="3704102"/>
            <a:ext cx="1363372" cy="354267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5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151BDB62-1FFE-EE54-1CA1-F8276F6FDC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70138" y="2457980"/>
            <a:ext cx="1828800" cy="717550"/>
          </a:xfrm>
          <a:solidFill>
            <a:schemeClr val="accent3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A963B55F-12B6-A2BF-8F36-5971DD01BB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0958" y="280151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52">
            <a:extLst>
              <a:ext uri="{FF2B5EF4-FFF2-40B4-BE49-F238E27FC236}">
                <a16:creationId xmlns:a16="http://schemas.microsoft.com/office/drawing/2014/main" id="{B571A34F-7F74-D8A8-50F2-435BCE8ED48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27337" y="3357939"/>
            <a:ext cx="1371601" cy="71755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E8F1DAAE-C1FB-F64E-50B6-F9B797B65E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3504" y="3704102"/>
            <a:ext cx="1363372" cy="354267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Text Placeholder 52">
            <a:extLst>
              <a:ext uri="{FF2B5EF4-FFF2-40B4-BE49-F238E27FC236}">
                <a16:creationId xmlns:a16="http://schemas.microsoft.com/office/drawing/2014/main" id="{A47FCBB4-440E-68D8-9C0C-3401B15A6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0579" y="2457980"/>
            <a:ext cx="1828800" cy="7175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5" name="Text Placeholder 54">
            <a:extLst>
              <a:ext uri="{FF2B5EF4-FFF2-40B4-BE49-F238E27FC236}">
                <a16:creationId xmlns:a16="http://schemas.microsoft.com/office/drawing/2014/main" id="{9204EB5C-C435-F6E1-2FDE-163E3CB1C5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31399" y="280151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4" name="Text Placeholder 52">
            <a:extLst>
              <a:ext uri="{FF2B5EF4-FFF2-40B4-BE49-F238E27FC236}">
                <a16:creationId xmlns:a16="http://schemas.microsoft.com/office/drawing/2014/main" id="{F60E31F9-09A8-D36B-F31E-5D9F6A1078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577778" y="3348715"/>
            <a:ext cx="1371601" cy="71755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153F6B4E-43CD-FE67-A4F8-970E882237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85600" y="3704102"/>
            <a:ext cx="1363372" cy="345043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6" name="Text Placeholder 52">
            <a:extLst>
              <a:ext uri="{FF2B5EF4-FFF2-40B4-BE49-F238E27FC236}">
                <a16:creationId xmlns:a16="http://schemas.microsoft.com/office/drawing/2014/main" id="{0E2E379D-1729-12C2-97BC-53C1307FCF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77778" y="4181979"/>
            <a:ext cx="1371601" cy="71755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7" name="Text Placeholder 54">
            <a:extLst>
              <a:ext uri="{FF2B5EF4-FFF2-40B4-BE49-F238E27FC236}">
                <a16:creationId xmlns:a16="http://schemas.microsoft.com/office/drawing/2014/main" id="{2A616659-5D3F-8832-A1E1-CE3F177A3D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85472" y="4607775"/>
            <a:ext cx="1363372" cy="274634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8" name="Text Placeholder 52">
            <a:extLst>
              <a:ext uri="{FF2B5EF4-FFF2-40B4-BE49-F238E27FC236}">
                <a16:creationId xmlns:a16="http://schemas.microsoft.com/office/drawing/2014/main" id="{B6260872-20F7-40C2-EAE2-A6FBBF5D3C8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77778" y="5045035"/>
            <a:ext cx="1371601" cy="71755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9" name="Text Placeholder 54">
            <a:extLst>
              <a:ext uri="{FF2B5EF4-FFF2-40B4-BE49-F238E27FC236}">
                <a16:creationId xmlns:a16="http://schemas.microsoft.com/office/drawing/2014/main" id="{168EC738-2AE1-94E2-18F2-22F5315FDBE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78880" y="5386315"/>
            <a:ext cx="1363372" cy="35915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6" name="Text Placeholder 52">
            <a:extLst>
              <a:ext uri="{FF2B5EF4-FFF2-40B4-BE49-F238E27FC236}">
                <a16:creationId xmlns:a16="http://schemas.microsoft.com/office/drawing/2014/main" id="{A44C24EC-EAC9-6110-3929-CFBE6F93EA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9982" y="2457980"/>
            <a:ext cx="1828800" cy="717550"/>
          </a:xfrm>
          <a:solidFill>
            <a:schemeClr val="accent5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87697604-99F4-F3ED-2CEA-028184FF5E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69981" y="2801515"/>
            <a:ext cx="1813929" cy="37401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0" name="Text Placeholder 52">
            <a:extLst>
              <a:ext uri="{FF2B5EF4-FFF2-40B4-BE49-F238E27FC236}">
                <a16:creationId xmlns:a16="http://schemas.microsoft.com/office/drawing/2014/main" id="{0C7D5DAB-306D-3C38-D6DE-71597DDC385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27181" y="3353502"/>
            <a:ext cx="1371601" cy="71755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0" tIns="13716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1" name="Text Placeholder 54">
            <a:extLst>
              <a:ext uri="{FF2B5EF4-FFF2-40B4-BE49-F238E27FC236}">
                <a16:creationId xmlns:a16="http://schemas.microsoft.com/office/drawing/2014/main" id="{41852A99-601D-4ED7-88E6-8DAD8A699E0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535410" y="3704102"/>
            <a:ext cx="1363372" cy="34983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18300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al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8" y="308698"/>
            <a:ext cx="2868232" cy="670789"/>
          </a:xfrm>
        </p:spPr>
        <p:txBody>
          <a:bodyPr bIns="0" anchor="b">
            <a:noAutofit/>
          </a:bodyPr>
          <a:lstStyle>
            <a:lvl1pPr>
              <a:defRPr sz="3600" b="1" cap="all"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737" y="979487"/>
            <a:ext cx="2868232" cy="365126"/>
          </a:xfrm>
        </p:spPr>
        <p:txBody>
          <a:bodyPr tIns="0">
            <a:no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2" name="Text Placeholder 52">
            <a:extLst>
              <a:ext uri="{FF2B5EF4-FFF2-40B4-BE49-F238E27FC236}">
                <a16:creationId xmlns:a16="http://schemas.microsoft.com/office/drawing/2014/main" id="{3F032376-C2CA-10DF-1A75-895804A207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77676" y="305393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Text Placeholder 54">
            <a:extLst>
              <a:ext uri="{FF2B5EF4-FFF2-40B4-BE49-F238E27FC236}">
                <a16:creationId xmlns:a16="http://schemas.microsoft.com/office/drawing/2014/main" id="{23A81A1A-928C-7B51-67CA-9DD2CDD281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63939" y="3554289"/>
            <a:ext cx="755965" cy="443359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52">
            <a:extLst>
              <a:ext uri="{FF2B5EF4-FFF2-40B4-BE49-F238E27FC236}">
                <a16:creationId xmlns:a16="http://schemas.microsoft.com/office/drawing/2014/main" id="{E033D854-6589-A502-E00E-6899CDDBEDC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63969" y="1035423"/>
            <a:ext cx="9144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95C38672-A198-1017-3C7B-1648B814165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7506" y="1514683"/>
            <a:ext cx="793854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252C1DCB-178A-D612-9896-45AA289B9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5314" y="2916776"/>
            <a:ext cx="1188720" cy="11887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9144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694E069D-D467-CAA5-AF27-B0213F60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8942" y="3561936"/>
            <a:ext cx="1038842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0" name="Text Placeholder 52">
            <a:extLst>
              <a:ext uri="{FF2B5EF4-FFF2-40B4-BE49-F238E27FC236}">
                <a16:creationId xmlns:a16="http://schemas.microsoft.com/office/drawing/2014/main" id="{BF192749-E649-0568-1B46-3A92022E48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3366" y="4842017"/>
            <a:ext cx="914400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FA2A5EEF-8844-36D9-8EA5-96BE67D722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9629" y="5325890"/>
            <a:ext cx="755965" cy="36512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52">
            <a:extLst>
              <a:ext uri="{FF2B5EF4-FFF2-40B4-BE49-F238E27FC236}">
                <a16:creationId xmlns:a16="http://schemas.microsoft.com/office/drawing/2014/main" id="{B16DB739-CDF4-1866-920A-E858CB40A8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13770" y="389189"/>
            <a:ext cx="9144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54">
            <a:extLst>
              <a:ext uri="{FF2B5EF4-FFF2-40B4-BE49-F238E27FC236}">
                <a16:creationId xmlns:a16="http://schemas.microsoft.com/office/drawing/2014/main" id="{DB23861E-4C62-55D5-E98F-5B1C00B7466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85933" y="868449"/>
            <a:ext cx="793854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0AFC0C3-DFF9-04CF-469C-28353892DA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6569" y="1447946"/>
            <a:ext cx="1188720" cy="11887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0" tIns="9144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54">
            <a:extLst>
              <a:ext uri="{FF2B5EF4-FFF2-40B4-BE49-F238E27FC236}">
                <a16:creationId xmlns:a16="http://schemas.microsoft.com/office/drawing/2014/main" id="{2F91F985-8052-BC50-9071-4F94BA229F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823" y="2079740"/>
            <a:ext cx="1038842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23F05332-AB09-36DC-23BC-7C089F4376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0455" y="4276795"/>
            <a:ext cx="1188720" cy="11887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9144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E0A4968C-C9EF-95A7-24CA-1A013804DC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2709" y="4908589"/>
            <a:ext cx="1038842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52">
            <a:extLst>
              <a:ext uri="{FF2B5EF4-FFF2-40B4-BE49-F238E27FC236}">
                <a16:creationId xmlns:a16="http://schemas.microsoft.com/office/drawing/2014/main" id="{A287DB0E-0FC3-8196-1A94-D525829F39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207512" y="5587552"/>
            <a:ext cx="914400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C7FEF325-22A7-B460-5A29-F01E703CA2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302401" y="6100688"/>
            <a:ext cx="755965" cy="36512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A39D87F-0F57-8051-BC53-21C76607B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6125" y="2825336"/>
            <a:ext cx="1371600" cy="137160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BD9D20E-1CED-AAF2-BD65-81D2E1A78F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86365" y="3604771"/>
            <a:ext cx="1157414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52">
            <a:extLst>
              <a:ext uri="{FF2B5EF4-FFF2-40B4-BE49-F238E27FC236}">
                <a16:creationId xmlns:a16="http://schemas.microsoft.com/office/drawing/2014/main" id="{B571A34F-7F74-D8A8-50F2-435BCE8ED48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71515" y="417983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E8F1DAAE-C1FB-F64E-50B6-F9B797B65E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59940" y="928258"/>
            <a:ext cx="755965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151BDB62-1FFE-EE54-1CA1-F8276F6FDC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8937" y="1458106"/>
            <a:ext cx="1188720" cy="11887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9144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A963B55F-12B6-A2BF-8F36-5971DD01BB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91191" y="2089900"/>
            <a:ext cx="1038842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6" name="Text Placeholder 52">
            <a:extLst>
              <a:ext uri="{FF2B5EF4-FFF2-40B4-BE49-F238E27FC236}">
                <a16:creationId xmlns:a16="http://schemas.microsoft.com/office/drawing/2014/main" id="{A44C24EC-EAC9-6110-3929-CFBE6F93EA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08633" y="4286754"/>
            <a:ext cx="1188720" cy="1188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9144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87697604-99F4-F3ED-2CEA-028184FF5E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0546" y="4918548"/>
            <a:ext cx="946712" cy="37401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52">
            <a:extLst>
              <a:ext uri="{FF2B5EF4-FFF2-40B4-BE49-F238E27FC236}">
                <a16:creationId xmlns:a16="http://schemas.microsoft.com/office/drawing/2014/main" id="{82811A69-C44D-E0D9-82E6-F7539BF6127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913633" y="875183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54">
            <a:extLst>
              <a:ext uri="{FF2B5EF4-FFF2-40B4-BE49-F238E27FC236}">
                <a16:creationId xmlns:a16="http://schemas.microsoft.com/office/drawing/2014/main" id="{F006EDA9-819F-FE58-DAD1-97A5FC7770A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08522" y="1359056"/>
            <a:ext cx="755965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Text Placeholder 52">
            <a:extLst>
              <a:ext uri="{FF2B5EF4-FFF2-40B4-BE49-F238E27FC236}">
                <a16:creationId xmlns:a16="http://schemas.microsoft.com/office/drawing/2014/main" id="{A47FCBB4-440E-68D8-9C0C-3401B15A6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01485" y="2916776"/>
            <a:ext cx="1188720" cy="11887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91440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5" name="Text Placeholder 54">
            <a:extLst>
              <a:ext uri="{FF2B5EF4-FFF2-40B4-BE49-F238E27FC236}">
                <a16:creationId xmlns:a16="http://schemas.microsoft.com/office/drawing/2014/main" id="{9204EB5C-C435-F6E1-2FDE-163E3CB1C5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5113" y="3563336"/>
            <a:ext cx="1038842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63F46D58-E5BB-03D6-1727-D6B538B7F5A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882063" y="2017142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54">
            <a:extLst>
              <a:ext uri="{FF2B5EF4-FFF2-40B4-BE49-F238E27FC236}">
                <a16:creationId xmlns:a16="http://schemas.microsoft.com/office/drawing/2014/main" id="{75228716-9846-49D6-A990-333A892BEE5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59700" y="2527417"/>
            <a:ext cx="755965" cy="43181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4" name="Text Placeholder 52">
            <a:extLst>
              <a:ext uri="{FF2B5EF4-FFF2-40B4-BE49-F238E27FC236}">
                <a16:creationId xmlns:a16="http://schemas.microsoft.com/office/drawing/2014/main" id="{F60E31F9-09A8-D36B-F31E-5D9F6A1078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35142" y="3053936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153F6B4E-43CD-FE67-A4F8-970E882237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21405" y="3554289"/>
            <a:ext cx="755965" cy="43181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6" name="Text Placeholder 52">
            <a:extLst>
              <a:ext uri="{FF2B5EF4-FFF2-40B4-BE49-F238E27FC236}">
                <a16:creationId xmlns:a16="http://schemas.microsoft.com/office/drawing/2014/main" id="{0E2E379D-1729-12C2-97BC-53C1307FCF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03186" y="4044989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45720" rIns="0">
            <a:normAutofit/>
          </a:bodyPr>
          <a:lstStyle>
            <a:lvl1pPr marL="0" indent="0" algn="ctr">
              <a:buNone/>
              <a:defRPr sz="9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7" name="Text Placeholder 54">
            <a:extLst>
              <a:ext uri="{FF2B5EF4-FFF2-40B4-BE49-F238E27FC236}">
                <a16:creationId xmlns:a16="http://schemas.microsoft.com/office/drawing/2014/main" id="{2A616659-5D3F-8832-A1E1-CE3F177A3D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963568" y="4528862"/>
            <a:ext cx="812479" cy="343700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38099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al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7" y="308698"/>
            <a:ext cx="5238313" cy="670789"/>
          </a:xfrm>
        </p:spPr>
        <p:txBody>
          <a:bodyPr bIns="0" anchor="b">
            <a:noAutofit/>
          </a:bodyPr>
          <a:lstStyle>
            <a:lvl1pPr>
              <a:defRPr sz="36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736" y="979487"/>
            <a:ext cx="4639657" cy="365126"/>
          </a:xfrm>
        </p:spPr>
        <p:txBody>
          <a:bodyPr tIns="0">
            <a:no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A39D87F-0F57-8051-BC53-21C76607B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20043" y="589280"/>
            <a:ext cx="1371600" cy="137160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BD9D20E-1CED-AAF2-BD65-81D2E1A78F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7023" y="1345565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23F05332-AB09-36DC-23BC-7C089F4376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563" y="1966215"/>
            <a:ext cx="1371600" cy="13716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E0A4968C-C9EF-95A7-24CA-1A013804DC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1783" y="2699609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252C1DCB-178A-D612-9896-45AA289B9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70564" y="1966215"/>
            <a:ext cx="1371600" cy="1371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Mirjam Nilsson</a:t>
            </a:r>
          </a:p>
        </p:txBody>
      </p: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694E069D-D467-CAA5-AF27-B0213F60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2784" y="2699609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0AFC0C3-DFF9-04CF-469C-28353892DA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9930" y="1966215"/>
            <a:ext cx="1371600" cy="1371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54">
            <a:extLst>
              <a:ext uri="{FF2B5EF4-FFF2-40B4-BE49-F238E27FC236}">
                <a16:creationId xmlns:a16="http://schemas.microsoft.com/office/drawing/2014/main" id="{2F91F985-8052-BC50-9071-4F94BA229F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2150" y="2699609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151BDB62-1FFE-EE54-1CA1-F8276F6FDC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449" y="1966215"/>
            <a:ext cx="1371600" cy="13716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A963B55F-12B6-A2BF-8F36-5971DD01BB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9669" y="2699609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Text Placeholder 52">
            <a:extLst>
              <a:ext uri="{FF2B5EF4-FFF2-40B4-BE49-F238E27FC236}">
                <a16:creationId xmlns:a16="http://schemas.microsoft.com/office/drawing/2014/main" id="{A47FCBB4-440E-68D8-9C0C-3401B15A6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6774" y="1966215"/>
            <a:ext cx="13716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5" name="Text Placeholder 54">
            <a:extLst>
              <a:ext uri="{FF2B5EF4-FFF2-40B4-BE49-F238E27FC236}">
                <a16:creationId xmlns:a16="http://schemas.microsoft.com/office/drawing/2014/main" id="{9204EB5C-C435-F6E1-2FDE-163E3CB1C5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48994" y="2699609"/>
            <a:ext cx="1407160" cy="31244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6" name="Text Placeholder 52">
            <a:extLst>
              <a:ext uri="{FF2B5EF4-FFF2-40B4-BE49-F238E27FC236}">
                <a16:creationId xmlns:a16="http://schemas.microsoft.com/office/drawing/2014/main" id="{A44C24EC-EAC9-6110-3929-CFBE6F93EA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21056" y="1966215"/>
            <a:ext cx="1371600" cy="13716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164592" rIns="0">
            <a:normAutofit/>
          </a:bodyPr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87697604-99F4-F3ED-2CEA-028184FF5E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25779" y="2699609"/>
            <a:ext cx="1364338" cy="37401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05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Text Placeholder 52">
            <a:extLst>
              <a:ext uri="{FF2B5EF4-FFF2-40B4-BE49-F238E27FC236}">
                <a16:creationId xmlns:a16="http://schemas.microsoft.com/office/drawing/2014/main" id="{BAF1A852-6DE4-751B-C832-57A993BCEB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2443" y="3406475"/>
            <a:ext cx="1005840" cy="1005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9" name="Text Placeholder 54">
            <a:extLst>
              <a:ext uri="{FF2B5EF4-FFF2-40B4-BE49-F238E27FC236}">
                <a16:creationId xmlns:a16="http://schemas.microsoft.com/office/drawing/2014/main" id="{06727DBC-C7B5-C525-9C6E-4D162DC21B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5979" y="3916750"/>
            <a:ext cx="1018768" cy="36512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0" name="Text Placeholder 52">
            <a:extLst>
              <a:ext uri="{FF2B5EF4-FFF2-40B4-BE49-F238E27FC236}">
                <a16:creationId xmlns:a16="http://schemas.microsoft.com/office/drawing/2014/main" id="{BF192749-E649-0568-1B46-3A92022E48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2443" y="4489661"/>
            <a:ext cx="1005840" cy="1005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FA2A5EEF-8844-36D9-8EA5-96BE67D722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95979" y="4973534"/>
            <a:ext cx="1018768" cy="36512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2" name="Text Placeholder 52">
            <a:extLst>
              <a:ext uri="{FF2B5EF4-FFF2-40B4-BE49-F238E27FC236}">
                <a16:creationId xmlns:a16="http://schemas.microsoft.com/office/drawing/2014/main" id="{3F032376-C2CA-10DF-1A75-895804A207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53444" y="3406475"/>
            <a:ext cx="1005840" cy="10058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73" name="Text Placeholder 54">
            <a:extLst>
              <a:ext uri="{FF2B5EF4-FFF2-40B4-BE49-F238E27FC236}">
                <a16:creationId xmlns:a16="http://schemas.microsoft.com/office/drawing/2014/main" id="{23A81A1A-928C-7B51-67CA-9DD2CDD281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46980" y="3916750"/>
            <a:ext cx="1018768" cy="443359"/>
          </a:xfrm>
        </p:spPr>
        <p:txBody>
          <a:bodyPr lIns="0" t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52">
            <a:extLst>
              <a:ext uri="{FF2B5EF4-FFF2-40B4-BE49-F238E27FC236}">
                <a16:creationId xmlns:a16="http://schemas.microsoft.com/office/drawing/2014/main" id="{E033D854-6589-A502-E00E-6899CDDBEDC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22810" y="3406475"/>
            <a:ext cx="1005840" cy="1005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95C38672-A198-1017-3C7B-1648B814165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16346" y="3916750"/>
            <a:ext cx="1018768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52">
            <a:extLst>
              <a:ext uri="{FF2B5EF4-FFF2-40B4-BE49-F238E27FC236}">
                <a16:creationId xmlns:a16="http://schemas.microsoft.com/office/drawing/2014/main" id="{B571A34F-7F74-D8A8-50F2-435BCE8ED48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70329" y="3406475"/>
            <a:ext cx="1005840" cy="10058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E8F1DAAE-C1FB-F64E-50B6-F9B797B65E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63865" y="3916750"/>
            <a:ext cx="1018768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4" name="Text Placeholder 52">
            <a:extLst>
              <a:ext uri="{FF2B5EF4-FFF2-40B4-BE49-F238E27FC236}">
                <a16:creationId xmlns:a16="http://schemas.microsoft.com/office/drawing/2014/main" id="{F60E31F9-09A8-D36B-F31E-5D9F6A1078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49654" y="3406475"/>
            <a:ext cx="1005840" cy="1005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153F6B4E-43CD-FE67-A4F8-970E882237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43190" y="3916750"/>
            <a:ext cx="1018768" cy="43181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6" name="Text Placeholder 52">
            <a:extLst>
              <a:ext uri="{FF2B5EF4-FFF2-40B4-BE49-F238E27FC236}">
                <a16:creationId xmlns:a16="http://schemas.microsoft.com/office/drawing/2014/main" id="{0E2E379D-1729-12C2-97BC-53C1307FCF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49654" y="4489661"/>
            <a:ext cx="1005840" cy="1005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7" name="Text Placeholder 54">
            <a:extLst>
              <a:ext uri="{FF2B5EF4-FFF2-40B4-BE49-F238E27FC236}">
                <a16:creationId xmlns:a16="http://schemas.microsoft.com/office/drawing/2014/main" id="{2A616659-5D3F-8832-A1E1-CE3F177A3D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243190" y="4973534"/>
            <a:ext cx="1018768" cy="343700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0" name="Text Placeholder 52">
            <a:extLst>
              <a:ext uri="{FF2B5EF4-FFF2-40B4-BE49-F238E27FC236}">
                <a16:creationId xmlns:a16="http://schemas.microsoft.com/office/drawing/2014/main" id="{0C7D5DAB-306D-3C38-D6DE-71597DDC385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003936" y="3406475"/>
            <a:ext cx="1005840" cy="10058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1" name="Text Placeholder 54">
            <a:extLst>
              <a:ext uri="{FF2B5EF4-FFF2-40B4-BE49-F238E27FC236}">
                <a16:creationId xmlns:a16="http://schemas.microsoft.com/office/drawing/2014/main" id="{41852A99-601D-4ED7-88E6-8DAD8A699E0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97472" y="3916750"/>
            <a:ext cx="1018768" cy="43780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52">
            <a:extLst>
              <a:ext uri="{FF2B5EF4-FFF2-40B4-BE49-F238E27FC236}">
                <a16:creationId xmlns:a16="http://schemas.microsoft.com/office/drawing/2014/main" id="{A287DB0E-0FC3-8196-1A94-D525829F39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02443" y="5582472"/>
            <a:ext cx="1005840" cy="1005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C7FEF325-22A7-B460-5A29-F01E703CA2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95979" y="6095608"/>
            <a:ext cx="1018768" cy="36512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52">
            <a:extLst>
              <a:ext uri="{FF2B5EF4-FFF2-40B4-BE49-F238E27FC236}">
                <a16:creationId xmlns:a16="http://schemas.microsoft.com/office/drawing/2014/main" id="{82811A69-C44D-E0D9-82E6-F7539BF6127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70329" y="4489661"/>
            <a:ext cx="1005840" cy="10058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54">
            <a:extLst>
              <a:ext uri="{FF2B5EF4-FFF2-40B4-BE49-F238E27FC236}">
                <a16:creationId xmlns:a16="http://schemas.microsoft.com/office/drawing/2014/main" id="{F006EDA9-819F-FE58-DAD1-97A5FC7770A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865" y="4973534"/>
            <a:ext cx="1018768" cy="443359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BDCBE433-5A3A-8321-DD6C-A9DADC8095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03936" y="4489661"/>
            <a:ext cx="1005840" cy="10058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0579CB81-5660-0D9A-508F-97A2BF425DE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97472" y="4973534"/>
            <a:ext cx="1018768" cy="43780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8D3BF87E-D9D5-F4CB-2D99-03DC8F25FB0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003936" y="5582472"/>
            <a:ext cx="1005840" cy="10058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9144" rIns="0">
            <a:normAutofit/>
          </a:bodyPr>
          <a:lstStyle>
            <a:lvl1pPr marL="0" indent="0" algn="ctr">
              <a:buNone/>
              <a:defRPr sz="1050" b="1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54">
            <a:extLst>
              <a:ext uri="{FF2B5EF4-FFF2-40B4-BE49-F238E27FC236}">
                <a16:creationId xmlns:a16="http://schemas.microsoft.com/office/drawing/2014/main" id="{C244C74B-0786-7001-12A3-6EE77D1DF81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997472" y="6095608"/>
            <a:ext cx="1018768" cy="43780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9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5010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214D-05E7-908D-0F60-5594F086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32B31-668F-E598-E8FA-0651417C7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72292-9434-16FB-1960-A2CD0652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46BB0-EA34-5EA6-E810-8A09EF4E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CEEFD-5F13-1169-E770-B65D6F70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2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0BB18-76F1-A4C1-2521-FE638200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A9D12-D5C1-867C-4E32-10FA70DBD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57C5E-7D13-0F1C-5B60-4E0D98DB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D0D1D-AECC-2A26-B7C4-0C0C67DF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B6A9C-B265-3F68-F314-E29CE839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FBC1E-1F5C-B2D2-609C-4DCB03E5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77B86-8D94-8023-80A4-6180CF40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DEC7D-7D25-1977-28D2-5148EA881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7CC0C-2E59-2755-6E66-983F92861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35A7B-630B-13A3-B302-F38678D27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DE345-F197-C749-665B-E89D5012C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B67813-A4C3-7620-F0E5-821DBB39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19BCD-2D7C-1E1E-7E4C-93D3EE37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B7CF1-17F2-17BB-9828-8CB5CDD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2FB1-8CA8-2EDC-8C77-B1D35971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32BE1-05D8-3AA3-BEAC-E3D868EA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26681-D742-EAF5-1E7C-2291AFFA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0FD86-DE74-DBC6-9324-27417B60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94635-DE20-9FF2-27F2-154CB74C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1A10C-1070-0594-C4AF-9AB4B367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B897A-9AE6-39FD-09A7-46AD1420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6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A59FB-E6E8-4C36-1528-97813348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B507-F25C-9A05-982B-B970110DC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A05AA-1D8C-5683-B986-20810FA9B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89F32-42E6-BAB1-CA14-771D80E7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DA236-6A27-9EF9-CE7A-C0D8141D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22C01-C8A6-FB08-2EA9-F713AA33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0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57BB-D2D6-5D19-7B30-063BBC78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9F504E-E1E2-16A1-D5E4-63DE6CDA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07F6-980E-5E96-D4F5-4D5A669C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D209F-71E7-2639-C295-DA0D3D43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815C0-50B7-04B2-682C-B5C04FFD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420B7-1F3C-5060-B104-5F242A26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D3FE0C-D4AC-624B-8351-2E39A2D3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50336-CF55-0E1F-F00A-88C6E36E3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58F5E-7561-BD6B-6B77-2F0399E6C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FA0423-EEB7-4ABF-B6B0-9259BCD386B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28797-78D7-1CCB-ED4F-CFB5F97D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E3648-F715-3879-3CF1-DDDFD0631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384FB0-223F-4294-ACFD-104FED1D2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8D1F5-5C32-4209-88CB-018DCA77480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4E7D8-62B7-4054-B1BF-5DB3CBDA8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2D4183-9737-47D0-A399-C54D7F7C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A5CB-DFC3-4FD4-B13D-480B9D57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0C37A-64D2-409F-A58F-B4B1F1F34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29172-4BF7-429F-BA25-7E9D1A4215EE}" type="datetimeFigureOut">
              <a:rPr lang="en-US" noProof="0" smtClean="0"/>
              <a:t>6/5/2025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4EBE4-7608-464D-BFA2-97741404D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BEC42-CA83-4077-8D77-E2514DA72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6EA62-41C5-4F9A-A915-5B0BC739C92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03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field with trees and a tower in the distance&#10;&#10;Description automatically generated with low confidence">
            <a:extLst>
              <a:ext uri="{FF2B5EF4-FFF2-40B4-BE49-F238E27FC236}">
                <a16:creationId xmlns:a16="http://schemas.microsoft.com/office/drawing/2014/main" id="{CAC59EE9-4A0D-410C-8300-E967ACDF3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489"/>
            <a:ext cx="12192000" cy="8131911"/>
          </a:xfrm>
          <a:prstGeom prst="rect">
            <a:avLst/>
          </a:prstGeom>
        </p:spPr>
      </p:pic>
      <p:pic>
        <p:nvPicPr>
          <p:cNvPr id="2" name="Content Placeholder 19" descr="Logo, company name&#10;&#10;Description automatically generated">
            <a:extLst>
              <a:ext uri="{FF2B5EF4-FFF2-40B4-BE49-F238E27FC236}">
                <a16:creationId xmlns:a16="http://schemas.microsoft.com/office/drawing/2014/main" id="{A5C5018B-D6A0-43EF-A06C-53E0E99CE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44" y="915703"/>
            <a:ext cx="5228166" cy="20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6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7F1C-78AD-148D-7D91-C6815D6C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8E7F9-49B8-6ABC-993A-BD677B76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DF985DE-4BC2-9C3C-E0C4-5A9C9AF50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764950"/>
              </p:ext>
            </p:extLst>
          </p:nvPr>
        </p:nvGraphicFramePr>
        <p:xfrm>
          <a:off x="838200" y="244947"/>
          <a:ext cx="4759218" cy="615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Acrobat Document" r:id="rId3" imgW="4663319" imgH="6035040" progId="Acrobat.Document.DC">
                  <p:embed/>
                </p:oleObj>
              </mc:Choice>
              <mc:Fallback>
                <p:oleObj name="Acrobat Document" r:id="rId3" imgW="4663319" imgH="603504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DF985DE-4BC2-9C3C-E0C4-5A9C9AF50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244947"/>
                        <a:ext cx="4759218" cy="615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681B725-DF3A-0FB5-EF77-D2B7BE2E5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62012"/>
              </p:ext>
            </p:extLst>
          </p:nvPr>
        </p:nvGraphicFramePr>
        <p:xfrm>
          <a:off x="6238352" y="244947"/>
          <a:ext cx="4759396" cy="615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5" imgW="4663319" imgH="6035040" progId="Acrobat.Document.DC">
                  <p:embed/>
                </p:oleObj>
              </mc:Choice>
              <mc:Fallback>
                <p:oleObj name="Acrobat Document" r:id="rId5" imgW="4663319" imgH="603504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681B725-DF3A-0FB5-EF77-D2B7BE2E51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38352" y="244947"/>
                        <a:ext cx="4759396" cy="615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652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C0EE-C1EA-4A53-91DD-F590CA3A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00A73-3E52-042A-7E99-E78F3147B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A1EFA37-69BC-2052-4843-1745609E7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22234"/>
              </p:ext>
            </p:extLst>
          </p:nvPr>
        </p:nvGraphicFramePr>
        <p:xfrm>
          <a:off x="2006600" y="161433"/>
          <a:ext cx="8534399" cy="6596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3" imgW="6034798" imgH="4663440" progId="Acrobat.Document.DC">
                  <p:embed/>
                </p:oleObj>
              </mc:Choice>
              <mc:Fallback>
                <p:oleObj name="Acrobat Document" r:id="rId3" imgW="6034798" imgH="466344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A1EFA37-69BC-2052-4843-1745609E77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6600" y="161433"/>
                        <a:ext cx="8534399" cy="6596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982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70A3D914-EECC-47AB-A75B-927EE5E9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3768838" y="3361919"/>
            <a:ext cx="486616" cy="6247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B6946C93-3A31-A20A-3499-DA7C0A97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618619" y="3292488"/>
            <a:ext cx="471874" cy="6247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1E528474-0DFA-F31A-B60C-5828B739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4" idx="6"/>
            <a:endCxn id="54" idx="1"/>
          </p:cNvCxnSpPr>
          <p:nvPr/>
        </p:nvCxnSpPr>
        <p:spPr>
          <a:xfrm>
            <a:off x="6803587" y="1759939"/>
            <a:ext cx="1294990" cy="4790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E2D04307-A822-B62A-5BDE-81987186B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4" idx="2"/>
            <a:endCxn id="48" idx="7"/>
          </p:cNvCxnSpPr>
          <p:nvPr/>
        </p:nvCxnSpPr>
        <p:spPr>
          <a:xfrm flipH="1">
            <a:off x="4136997" y="1759939"/>
            <a:ext cx="1294990" cy="3374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FF9F2803-93E1-C740-16A9-BA048008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4" idx="5"/>
            <a:endCxn id="46" idx="0"/>
          </p:cNvCxnSpPr>
          <p:nvPr/>
        </p:nvCxnSpPr>
        <p:spPr>
          <a:xfrm>
            <a:off x="9158405" y="3260711"/>
            <a:ext cx="700626" cy="6097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78766F3D-E34E-5612-71B7-30C083FEE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3"/>
            <a:endCxn id="60" idx="0"/>
          </p:cNvCxnSpPr>
          <p:nvPr/>
        </p:nvCxnSpPr>
        <p:spPr>
          <a:xfrm flipH="1">
            <a:off x="1807338" y="3144962"/>
            <a:ext cx="1269831" cy="7722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6B0A501-9ED3-B8E0-91F7-B8D5357E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075" y="236519"/>
            <a:ext cx="8332295" cy="670789"/>
          </a:xfrm>
        </p:spPr>
        <p:txBody>
          <a:bodyPr/>
          <a:lstStyle/>
          <a:p>
            <a:pPr algn="ctr"/>
            <a:r>
              <a:rPr lang="en-US" sz="3200" dirty="0">
                <a:latin typeface="+mn-lt"/>
              </a:rPr>
              <a:t>BLC USDA Program Status Summary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61EA15EA-6A69-3FA9-A0FC-08F541DA71D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198723" y="3917216"/>
            <a:ext cx="1217230" cy="1188720"/>
          </a:xfrm>
          <a:solidFill>
            <a:srgbClr val="CCFF66"/>
          </a:solidFill>
        </p:spPr>
        <p:txBody>
          <a:bodyPr>
            <a:normAutofit/>
          </a:bodyPr>
          <a:lstStyle/>
          <a:p>
            <a:r>
              <a:rPr lang="en-US" sz="1200" dirty="0"/>
              <a:t>Farm Bill Funded</a:t>
            </a:r>
          </a:p>
          <a:p>
            <a:r>
              <a:rPr lang="en-US" sz="1200" dirty="0"/>
              <a:t>$7.6M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EEDACCAA-1A86-FA98-E048-FB5AFBE43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7671" y="1880443"/>
            <a:ext cx="1498824" cy="1481476"/>
          </a:xfrm>
          <a:solidFill>
            <a:srgbClr val="00CC66"/>
          </a:solidFill>
        </p:spPr>
        <p:txBody>
          <a:bodyPr>
            <a:noAutofit/>
          </a:bodyPr>
          <a:lstStyle/>
          <a:p>
            <a:r>
              <a:rPr lang="en-US" sz="1600" dirty="0"/>
              <a:t>ACEP</a:t>
            </a:r>
          </a:p>
          <a:p>
            <a:r>
              <a:rPr lang="en-US" dirty="0"/>
              <a:t>$19.5M</a:t>
            </a:r>
          </a:p>
          <a:p>
            <a:r>
              <a:rPr lang="en-US" dirty="0"/>
              <a:t>Farmland Single Easements</a:t>
            </a:r>
          </a:p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FF57A05-AC03-04F2-EA6D-C72AD66F9C5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535014" y="3967859"/>
            <a:ext cx="1151331" cy="1121519"/>
          </a:xfrm>
          <a:solidFill>
            <a:srgbClr val="FFFF66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IRA  Funded</a:t>
            </a:r>
          </a:p>
          <a:p>
            <a:r>
              <a:rPr lang="en-US" sz="1200" dirty="0"/>
              <a:t>$12M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A9F1158-3ACE-BA61-55D0-B67949CDB0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68889" y="3870417"/>
            <a:ext cx="1180283" cy="1140587"/>
          </a:xfrm>
          <a:solidFill>
            <a:srgbClr val="33CCCC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Louisville</a:t>
            </a:r>
          </a:p>
          <a:p>
            <a:r>
              <a:rPr lang="en-US" dirty="0"/>
              <a:t>IRA Funded</a:t>
            </a:r>
          </a:p>
          <a:p>
            <a:r>
              <a:rPr lang="en-US" dirty="0"/>
              <a:t>$22.8M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E029BC4-D99C-8CE5-0BCA-DF594B7A4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987" y="1074139"/>
            <a:ext cx="1371600" cy="1371600"/>
          </a:xfrm>
        </p:spPr>
        <p:txBody>
          <a:bodyPr/>
          <a:lstStyle/>
          <a:p>
            <a:r>
              <a:rPr lang="en-US" dirty="0"/>
              <a:t>NRCS Easement Programs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6B74BD8D-435C-45AD-22DC-5DB0D79787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79079" y="2027345"/>
            <a:ext cx="1498824" cy="1444978"/>
          </a:xfrm>
          <a:solidFill>
            <a:srgbClr val="0099FF">
              <a:alpha val="81000"/>
            </a:srgbClr>
          </a:solidFill>
        </p:spPr>
        <p:txBody>
          <a:bodyPr>
            <a:noAutofit/>
          </a:bodyPr>
          <a:lstStyle/>
          <a:p>
            <a:r>
              <a:rPr lang="en-US" sz="1600" dirty="0"/>
              <a:t>RCPP</a:t>
            </a:r>
          </a:p>
          <a:p>
            <a:r>
              <a:rPr lang="en-US" dirty="0"/>
              <a:t>$45.7M</a:t>
            </a:r>
          </a:p>
          <a:p>
            <a:r>
              <a:rPr lang="en-US" dirty="0"/>
              <a:t>Diverse Land Areas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9462E8AD-58D2-4DAF-D2D6-A6F6CF2D93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047600" y="3791414"/>
            <a:ext cx="1217230" cy="1188720"/>
          </a:xfrm>
        </p:spPr>
        <p:txBody>
          <a:bodyPr>
            <a:normAutofit/>
          </a:bodyPr>
          <a:lstStyle/>
          <a:p>
            <a:r>
              <a:rPr lang="en-US" sz="1100" dirty="0"/>
              <a:t>Palisades</a:t>
            </a:r>
          </a:p>
          <a:p>
            <a:r>
              <a:rPr lang="en-US" sz="1100" dirty="0"/>
              <a:t>Farm Bill</a:t>
            </a:r>
          </a:p>
          <a:p>
            <a:r>
              <a:rPr lang="en-US" sz="1100" dirty="0"/>
              <a:t>$22.8M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EBDA01E-CDF5-E7AA-809E-186D0D69C57A}"/>
              </a:ext>
            </a:extLst>
          </p:cNvPr>
          <p:cNvSpPr txBox="1"/>
          <p:nvPr/>
        </p:nvSpPr>
        <p:spPr>
          <a:xfrm>
            <a:off x="713433" y="5355772"/>
            <a:ext cx="1998304" cy="83099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11 Projects, 2,421 Acres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Projects Contracted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Funding Not Frozen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Expect These to Close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80225646-4E18-FA58-7EA7-76CC8239E383}"/>
              </a:ext>
            </a:extLst>
          </p:cNvPr>
          <p:cNvSpPr txBox="1"/>
          <p:nvPr/>
        </p:nvSpPr>
        <p:spPr>
          <a:xfrm>
            <a:off x="3201534" y="5355771"/>
            <a:ext cx="2100896" cy="646331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10 Projects, 3,000+ Acres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Projects Not Contracted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Funding Frozen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3EF0F06-F07A-7978-0865-D176172BF377}"/>
              </a:ext>
            </a:extLst>
          </p:cNvPr>
          <p:cNvSpPr txBox="1"/>
          <p:nvPr/>
        </p:nvSpPr>
        <p:spPr>
          <a:xfrm>
            <a:off x="6268779" y="5282871"/>
            <a:ext cx="2291653" cy="1200329"/>
          </a:xfrm>
          <a:prstGeom prst="rect">
            <a:avLst/>
          </a:prstGeom>
          <a:solidFill>
            <a:srgbClr val="C9F1FF"/>
          </a:solidFill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20+ Projects, 10,000+ Acres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Main Contract Complete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Projects Not Contracted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Contracts Now Allowed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Funding Not Frozen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Expect These to Close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4B2827AF-CAE6-DDB2-62F8-51AE0E7A76A1}"/>
              </a:ext>
            </a:extLst>
          </p:cNvPr>
          <p:cNvSpPr txBox="1"/>
          <p:nvPr/>
        </p:nvSpPr>
        <p:spPr>
          <a:xfrm>
            <a:off x="9122281" y="5295910"/>
            <a:ext cx="2307235" cy="830997"/>
          </a:xfrm>
          <a:prstGeom prst="rect">
            <a:avLst/>
          </a:prstGeom>
          <a:solidFill>
            <a:srgbClr val="33CCCC"/>
          </a:solidFill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40+ Farmers, 10,000+ Acres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Main Contract Complete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Projects Not Contracted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Funding Frozen</a:t>
            </a:r>
          </a:p>
        </p:txBody>
      </p:sp>
    </p:spTree>
    <p:extLst>
      <p:ext uri="{BB962C8B-B14F-4D97-AF65-F5344CB8AC3E}">
        <p14:creationId xmlns:p14="http://schemas.microsoft.com/office/powerpoint/2010/main" val="2603370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FF36-FCDA-88BE-F2AD-6AD73A45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9AAA17-91EC-C3C7-B6DC-793F5EF8D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DD5B74B-53D0-D6B7-00DD-36085CA8D3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947775"/>
              </p:ext>
            </p:extLst>
          </p:nvPr>
        </p:nvGraphicFramePr>
        <p:xfrm>
          <a:off x="0" y="0"/>
          <a:ext cx="12192000" cy="789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Acrobat Document" r:id="rId3" imgW="9326638" imgH="6035040" progId="Acrobat.Document.DC">
                  <p:embed/>
                </p:oleObj>
              </mc:Choice>
              <mc:Fallback>
                <p:oleObj name="Acrobat Document" r:id="rId3" imgW="9326638" imgH="603504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DD5B74B-53D0-D6B7-00DD-36085CA8D3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789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655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4AA5-B2B2-B5C1-7B08-D71B6DF7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9AE5-F5BC-5B0D-29B3-9450C787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044C7A7-2E7D-C3CB-9B24-26D1D7563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87688"/>
              </p:ext>
            </p:extLst>
          </p:nvPr>
        </p:nvGraphicFramePr>
        <p:xfrm>
          <a:off x="1574800" y="12850"/>
          <a:ext cx="8839200" cy="683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Acrobat Document" r:id="rId3" imgW="6034798" imgH="4663440" progId="Acrobat.Document.DC">
                  <p:embed/>
                </p:oleObj>
              </mc:Choice>
              <mc:Fallback>
                <p:oleObj name="Acrobat Document" r:id="rId3" imgW="6034798" imgH="466344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044C7A7-2E7D-C3CB-9B24-26D1D7563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4800" y="12850"/>
                        <a:ext cx="8839200" cy="6832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670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6BFB-B883-B686-4FEA-ECED067B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ACB88-2782-BFB8-4A5D-1FF42F5B1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5C4865D-E8FF-60EB-15A1-C1245AF96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24356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3" imgW="5486400" imgH="3086100" progId="Acrobat.Document.DC">
                  <p:embed/>
                </p:oleObj>
              </mc:Choice>
              <mc:Fallback>
                <p:oleObj name="Acrobat Document" r:id="rId3" imgW="5486400" imgH="30861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5C4865D-E8FF-60EB-15A1-C1245AF96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73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4C3F9-33D3-BD17-D953-704683A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1850-F021-05A8-E4B1-9A1E47A68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1807FBF-9E97-6E49-40DC-434BDEDB50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88401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Acrobat Document" r:id="rId3" imgW="5486400" imgH="3086100" progId="Acrobat.Document.DC">
                  <p:embed/>
                </p:oleObj>
              </mc:Choice>
              <mc:Fallback>
                <p:oleObj name="Acrobat Document" r:id="rId3" imgW="5486400" imgH="30861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1807FBF-9E97-6E49-40DC-434BDEDB50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01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3E67-20C3-10F7-2079-F8F22700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EC47-879F-4AF1-B1FB-873F182BF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53144AA-F1E5-9418-0541-2187D3174F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83171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Acrobat Document" r:id="rId3" imgW="5486400" imgH="3086100" progId="Acrobat.Document.DC">
                  <p:embed/>
                </p:oleObj>
              </mc:Choice>
              <mc:Fallback>
                <p:oleObj name="Acrobat Document" r:id="rId3" imgW="5486400" imgH="30861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53144AA-F1E5-9418-0541-2187D3174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358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9AC20-A08D-5B44-19AE-AADC9093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BBCCE-D848-1C8B-4CBD-41C2A8A20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23FB6C-9E80-943F-B298-2423A2A02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1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840C-6FBD-CB85-7DAC-F58A3017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ED94-A71B-FEB9-129B-539886FC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EE164B5-BE6C-86D0-FDE3-E16D01A53E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983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Acrobat Document" r:id="rId3" imgW="5486400" imgH="3086100" progId="Acrobat.Document.DC">
                  <p:embed/>
                </p:oleObj>
              </mc:Choice>
              <mc:Fallback>
                <p:oleObj name="Acrobat Document" r:id="rId3" imgW="5486400" imgH="30861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EE164B5-BE6C-86D0-FDE3-E16D01A53E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893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AA163B-CDA3-0174-6A01-A94BFF6E4ECB}"/>
              </a:ext>
            </a:extLst>
          </p:cNvPr>
          <p:cNvGrpSpPr/>
          <p:nvPr/>
        </p:nvGrpSpPr>
        <p:grpSpPr>
          <a:xfrm>
            <a:off x="2517720" y="4551324"/>
            <a:ext cx="7159680" cy="1170933"/>
            <a:chOff x="2517720" y="3097095"/>
            <a:chExt cx="7159680" cy="117093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2517720" y="3097098"/>
              <a:ext cx="1063680" cy="1124932"/>
              <a:chOff x="107468858" y="111055277"/>
              <a:chExt cx="835869" cy="937209"/>
            </a:xfrm>
          </p:grpSpPr>
          <p:pic>
            <p:nvPicPr>
              <p:cNvPr id="1027" name="Picture 3" descr="leaves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68858" y="111055277"/>
                <a:ext cx="835869" cy="835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WordArt 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7542012" y="111824292"/>
                <a:ext cx="695325" cy="16819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0" cap="none" spc="-4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dist="28398" dir="12393903" algn="ctr" rotWithShape="0">
                        <a:srgbClr val="C6D9F1">
                          <a:alpha val="50000"/>
                        </a:srgbClr>
                      </a:outerShdw>
                    </a:effectLst>
                    <a:uLnTx/>
                    <a:uFillTx/>
                    <a:latin typeface="Bell MT"/>
                    <a:ea typeface="+mn-ea"/>
                    <a:cs typeface="+mn-cs"/>
                  </a:rPr>
                  <a:t>Natural Habitat</a:t>
                </a:r>
              </a:p>
            </p:txBody>
          </p:sp>
        </p:grp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3749846" y="3109970"/>
              <a:ext cx="1050757" cy="1158058"/>
              <a:chOff x="108396513" y="111063535"/>
              <a:chExt cx="836309" cy="960134"/>
            </a:xfrm>
          </p:grpSpPr>
          <p:pic>
            <p:nvPicPr>
              <p:cNvPr id="1030" name="Picture 6" descr="historic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396513" y="111063535"/>
                <a:ext cx="836309" cy="836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37876" y="111899844"/>
                <a:ext cx="352425" cy="12382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0" cap="none" spc="-4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dist="28398" dir="12393903" algn="ctr" rotWithShape="0">
                        <a:srgbClr val="C6D9F1">
                          <a:alpha val="50000"/>
                        </a:srgbClr>
                      </a:outerShdw>
                    </a:effectLst>
                    <a:uLnTx/>
                    <a:uFillTx/>
                    <a:latin typeface="Bell MT"/>
                    <a:ea typeface="+mn-ea"/>
                    <a:cs typeface="+mn-cs"/>
                  </a:rPr>
                  <a:t>Historic</a:t>
                </a:r>
              </a:p>
            </p:txBody>
          </p:sp>
        </p:grp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4970962" y="3097095"/>
              <a:ext cx="1048841" cy="1148970"/>
              <a:chOff x="109287793" y="111029668"/>
              <a:chExt cx="861493" cy="976536"/>
            </a:xfrm>
          </p:grpSpPr>
          <p:pic>
            <p:nvPicPr>
              <p:cNvPr id="1033" name="Picture 9" descr="equine-b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287793" y="111029668"/>
                <a:ext cx="861493" cy="8614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WordArt 1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9554001" y="111882379"/>
                <a:ext cx="314325" cy="12382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0" cap="none" spc="-4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dist="28398" dir="12393903" algn="ctr" rotWithShape="0">
                        <a:srgbClr val="C6D9F1">
                          <a:alpha val="50000"/>
                        </a:srgbClr>
                      </a:outerShdw>
                    </a:effectLst>
                    <a:uLnTx/>
                    <a:uFillTx/>
                    <a:latin typeface="Bell MT"/>
                    <a:ea typeface="+mn-ea"/>
                    <a:cs typeface="+mn-cs"/>
                  </a:rPr>
                  <a:t>Equine</a:t>
                </a: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6172203" y="3097161"/>
              <a:ext cx="1045471" cy="1148954"/>
              <a:chOff x="110226607" y="111063536"/>
              <a:chExt cx="847422" cy="941599"/>
            </a:xfrm>
          </p:grpSpPr>
          <p:pic>
            <p:nvPicPr>
              <p:cNvPr id="1036" name="Picture 12" descr="croplan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226607" y="111063536"/>
                <a:ext cx="847422" cy="84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10316597" y="111881310"/>
                <a:ext cx="685800" cy="12382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0" cap="none" spc="-4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dist="28398" dir="12393903" algn="ctr" rotWithShape="0">
                        <a:srgbClr val="C6D9F1">
                          <a:alpha val="50000"/>
                        </a:srgbClr>
                      </a:outerShdw>
                    </a:effectLst>
                    <a:uLnTx/>
                    <a:uFillTx/>
                    <a:latin typeface="Bell MT"/>
                    <a:ea typeface="+mn-ea"/>
                    <a:cs typeface="+mn-cs"/>
                  </a:rPr>
                  <a:t>Cropland/Food</a:t>
                </a:r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7391400" y="3110017"/>
              <a:ext cx="1048096" cy="1140291"/>
              <a:chOff x="111144915" y="111017478"/>
              <a:chExt cx="855863" cy="969171"/>
            </a:xfrm>
          </p:grpSpPr>
          <p:pic>
            <p:nvPicPr>
              <p:cNvPr id="1039" name="Picture 15" descr="cattl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44915" y="111017478"/>
                <a:ext cx="855863" cy="855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11439496" y="111862824"/>
                <a:ext cx="266700" cy="12382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0" cap="none" spc="-4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dist="28398" dir="12393903" algn="ctr" rotWithShape="0">
                        <a:srgbClr val="C6D9F1">
                          <a:alpha val="50000"/>
                        </a:srgbClr>
                      </a:outerShdw>
                    </a:effectLst>
                    <a:uLnTx/>
                    <a:uFillTx/>
                    <a:latin typeface="Bell MT"/>
                    <a:ea typeface="+mn-ea"/>
                    <a:cs typeface="+mn-cs"/>
                  </a:rPr>
                  <a:t>Cattle</a:t>
                </a:r>
              </a:p>
            </p:txBody>
          </p:sp>
        </p:grp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8610600" y="3097112"/>
              <a:ext cx="1066800" cy="1119014"/>
              <a:chOff x="112090003" y="111037737"/>
              <a:chExt cx="810147" cy="891330"/>
            </a:xfrm>
          </p:grpSpPr>
          <p:pic>
            <p:nvPicPr>
              <p:cNvPr id="1042" name="Picture 18" descr="water-teal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090003" y="111037737"/>
                <a:ext cx="810147" cy="810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12209262" y="111805242"/>
                <a:ext cx="552450" cy="12382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0" cap="none" spc="-4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dist="28398" dir="12393903" algn="ctr" rotWithShape="0">
                        <a:srgbClr val="C6D9F1">
                          <a:alpha val="50000"/>
                        </a:srgbClr>
                      </a:outerShdw>
                    </a:effectLst>
                    <a:uLnTx/>
                    <a:uFillTx/>
                    <a:latin typeface="Bell MT"/>
                    <a:ea typeface="+mn-ea"/>
                    <a:cs typeface="+mn-cs"/>
                  </a:rPr>
                  <a:t>Fresh Water</a:t>
                </a:r>
              </a:p>
            </p:txBody>
          </p:sp>
        </p:grpSp>
      </p:grpSp>
      <p:pic>
        <p:nvPicPr>
          <p:cNvPr id="20" name="Content Placeholder 19" descr="Logo, company name&#10;&#10;Description automatically generated">
            <a:extLst>
              <a:ext uri="{FF2B5EF4-FFF2-40B4-BE49-F238E27FC236}">
                <a16:creationId xmlns:a16="http://schemas.microsoft.com/office/drawing/2014/main" id="{86AD0DFB-A26E-49B7-91B9-81C67DB94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73" y="243947"/>
            <a:ext cx="4220845" cy="1688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4B74F-6945-327F-1489-9077C64FA181}"/>
              </a:ext>
            </a:extLst>
          </p:cNvPr>
          <p:cNvSpPr txBox="1"/>
          <p:nvPr/>
        </p:nvSpPr>
        <p:spPr>
          <a:xfrm>
            <a:off x="794257" y="2348349"/>
            <a:ext cx="5114521" cy="1754326"/>
          </a:xfrm>
          <a:prstGeom prst="rect">
            <a:avLst/>
          </a:prstGeom>
          <a:noFill/>
          <a:ln>
            <a:solidFill>
              <a:srgbClr val="008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66"/>
                </a:solidFill>
              </a:rPr>
              <a:t>Mission</a:t>
            </a:r>
          </a:p>
          <a:p>
            <a:endParaRPr lang="en-US" dirty="0"/>
          </a:p>
          <a:p>
            <a:pPr algn="ctr"/>
            <a:r>
              <a:rPr lang="en-US" sz="2000" dirty="0"/>
              <a:t>To protect land in Kentucky’s Bluegrass region through permanent conservation easements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D248A-3D48-C783-ADD2-1232FFB97587}"/>
              </a:ext>
            </a:extLst>
          </p:cNvPr>
          <p:cNvSpPr txBox="1"/>
          <p:nvPr/>
        </p:nvSpPr>
        <p:spPr>
          <a:xfrm>
            <a:off x="6173216" y="2348349"/>
            <a:ext cx="5537714" cy="1754326"/>
          </a:xfrm>
          <a:prstGeom prst="rect">
            <a:avLst/>
          </a:prstGeom>
          <a:noFill/>
          <a:ln>
            <a:solidFill>
              <a:srgbClr val="008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66"/>
                </a:solidFill>
              </a:rPr>
              <a:t>Vision</a:t>
            </a:r>
          </a:p>
          <a:p>
            <a:endParaRPr lang="en-US" dirty="0"/>
          </a:p>
          <a:p>
            <a:pPr algn="ctr"/>
            <a:r>
              <a:rPr lang="en-US" sz="2000" dirty="0"/>
              <a:t>A thriving community where land is protected to sustain our identity, economy, and quality of life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5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2F49-D6A3-C9FE-AE82-9A68B14A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1A3EC-584E-6EFC-E052-F8366FBB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BB800C8-8846-EF4C-9553-00C9244C52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900876"/>
              </p:ext>
            </p:extLst>
          </p:nvPr>
        </p:nvGraphicFramePr>
        <p:xfrm>
          <a:off x="1335697" y="-5566254"/>
          <a:ext cx="9325603" cy="12150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Acrobat Document" r:id="rId3" imgW="4663319" imgH="6035040" progId="Acrobat.Document.DC">
                  <p:embed/>
                </p:oleObj>
              </mc:Choice>
              <mc:Fallback>
                <p:oleObj name="Acrobat Document" r:id="rId3" imgW="4663319" imgH="603504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BB800C8-8846-EF4C-9553-00C9244C5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5697" y="-5566254"/>
                        <a:ext cx="9325603" cy="12150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229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8785C-F567-E214-681A-A2BD89A1C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field with trees and a tower in the distance&#10;&#10;Description automatically generated with low confidence">
            <a:extLst>
              <a:ext uri="{FF2B5EF4-FFF2-40B4-BE49-F238E27FC236}">
                <a16:creationId xmlns:a16="http://schemas.microsoft.com/office/drawing/2014/main" id="{CC84770C-5CCC-D506-8851-159081449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489"/>
            <a:ext cx="12192000" cy="8131911"/>
          </a:xfrm>
          <a:prstGeom prst="rect">
            <a:avLst/>
          </a:prstGeom>
        </p:spPr>
      </p:pic>
      <p:pic>
        <p:nvPicPr>
          <p:cNvPr id="2" name="Content Placeholder 19" descr="Logo, company name&#10;&#10;Description automatically generated">
            <a:extLst>
              <a:ext uri="{FF2B5EF4-FFF2-40B4-BE49-F238E27FC236}">
                <a16:creationId xmlns:a16="http://schemas.microsoft.com/office/drawing/2014/main" id="{C8299E4F-A3A1-7C6E-F02A-0F4DA4451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44" y="915703"/>
            <a:ext cx="5228166" cy="20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9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F5A36-8FA0-2060-82B2-1C0590EB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670097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In the last 20 Years, KY has lost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3DCE70-6151-F70E-6BD4-78C04EE6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2" y="2872899"/>
            <a:ext cx="4955334" cy="3320668"/>
          </a:xfrm>
        </p:spPr>
        <p:txBody>
          <a:bodyPr>
            <a:normAutofit/>
          </a:bodyPr>
          <a:lstStyle/>
          <a:p>
            <a:r>
              <a:rPr lang="en-US" dirty="0"/>
              <a:t>1.4 Million Acres of Farmland </a:t>
            </a:r>
          </a:p>
          <a:p>
            <a:pPr lvl="1"/>
            <a:r>
              <a:rPr lang="en-US" dirty="0"/>
              <a:t>10% of State’s Total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17,000 Farms</a:t>
            </a:r>
          </a:p>
          <a:p>
            <a:pPr lvl="1"/>
            <a:r>
              <a:rPr lang="en-US" dirty="0"/>
              <a:t>20% of State’s Total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12 acres per day of Forest land</a:t>
            </a:r>
          </a:p>
        </p:txBody>
      </p:sp>
      <p:pic>
        <p:nvPicPr>
          <p:cNvPr id="5" name="Content Placeholder 4" descr="Farm field at harvest time">
            <a:extLst>
              <a:ext uri="{FF2B5EF4-FFF2-40B4-BE49-F238E27FC236}">
                <a16:creationId xmlns:a16="http://schemas.microsoft.com/office/drawing/2014/main" id="{6C9C38DC-C8C0-D233-EEDF-3380F0F5C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24376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162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2861-2E63-5135-A9F3-5FF253C9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A959E-A312-1B5A-D2FD-081C5E01F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DBA57DE-8BF8-8B47-EE46-1A6260478D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13154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7315200" imgH="4114800" progId="Acrobat.Document.DC">
                  <p:embed/>
                </p:oleObj>
              </mc:Choice>
              <mc:Fallback>
                <p:oleObj name="Acrobat Document" r:id="rId3" imgW="7315200" imgH="411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DBA57DE-8BF8-8B47-EE46-1A6260478D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97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6F64-C611-422B-E1DD-6CC91F88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EC8B2-1637-429B-B448-6212DB4B3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E71D9FD-2E6F-A038-6D33-83F01C0143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95780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7315200" imgH="4114800" progId="Acrobat.Document.DC">
                  <p:embed/>
                </p:oleObj>
              </mc:Choice>
              <mc:Fallback>
                <p:oleObj name="Acrobat Document" r:id="rId3" imgW="7315200" imgH="411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E71D9FD-2E6F-A038-6D33-83F01C0143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04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010C-EACF-EF0D-DCE8-4474223F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F7638-E50A-7C8E-0A4B-659524B19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3146CFE-6418-A4AC-0248-B8B085854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5706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3" imgW="7315200" imgH="4114800" progId="Acrobat.Document.DC">
                  <p:embed/>
                </p:oleObj>
              </mc:Choice>
              <mc:Fallback>
                <p:oleObj name="Acrobat Document" r:id="rId3" imgW="7315200" imgH="411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3146CFE-6418-A4AC-0248-B8B085854B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430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E0F2-CD14-04DB-FCBB-8829BB8D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648CD-45EB-B52E-3954-82E9B894F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88DE3F5-C083-04AE-0D44-E4FC85641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25320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3" imgW="7315200" imgH="4114800" progId="Acrobat.Document.DC">
                  <p:embed/>
                </p:oleObj>
              </mc:Choice>
              <mc:Fallback>
                <p:oleObj name="Acrobat Document" r:id="rId3" imgW="7315200" imgH="411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88DE3F5-C083-04AE-0D44-E4FC85641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990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0245-0A34-3BFF-0366-8A2D902A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2AB5A-9CE6-6649-8515-1E19C9B6F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F78A17-85AF-06D2-6924-C4702E1734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13880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3" imgW="7315200" imgH="4114800" progId="Acrobat.Document.DC">
                  <p:embed/>
                </p:oleObj>
              </mc:Choice>
              <mc:Fallback>
                <p:oleObj name="Acrobat Document" r:id="rId3" imgW="7315200" imgH="411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1F78A17-85AF-06D2-6924-C4702E173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380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77B2-4714-6F8A-20C5-57805FFC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53A3-773D-4737-9749-49F954518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3404906-D6EF-A94D-60D7-38D8BC6DE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25397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3" imgW="7315200" imgH="4114800" progId="Acrobat.Document.DC">
                  <p:embed/>
                </p:oleObj>
              </mc:Choice>
              <mc:Fallback>
                <p:oleObj name="Acrobat Document" r:id="rId3" imgW="7315200" imgH="411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3404906-D6EF-A94D-60D7-38D8BC6DEC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213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">
  <a:themeElements>
    <a:clrScheme name="Custom 59">
      <a:dk1>
        <a:srgbClr val="000000"/>
      </a:dk1>
      <a:lt1>
        <a:sysClr val="window" lastClr="FFFFFF"/>
      </a:lt1>
      <a:dk2>
        <a:srgbClr val="8439BD"/>
      </a:dk2>
      <a:lt2>
        <a:srgbClr val="FFFFFF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036B3"/>
      </a:folHlink>
    </a:clrScheme>
    <a:fontScheme name="Custom 26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610394_Color-coded organization chart_win32_SL_V2" id="{1F5208DA-61F6-4480-814A-DAFAB6AC473C}" vid="{5BFAC87C-7D9D-40F0-B59E-E3553674DE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8143</TotalTime>
  <Words>208</Words>
  <Application>Microsoft Office PowerPoint</Application>
  <PresentationFormat>Widescreen</PresentationFormat>
  <Paragraphs>57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Avenir Next LT Pro Light</vt:lpstr>
      <vt:lpstr>Bell MT</vt:lpstr>
      <vt:lpstr>Calibri</vt:lpstr>
      <vt:lpstr>Calibri Light</vt:lpstr>
      <vt:lpstr>Speak Pro</vt:lpstr>
      <vt:lpstr>Office Theme</vt:lpstr>
      <vt:lpstr>1_Office Theme</vt:lpstr>
      <vt:lpstr>Custom</vt:lpstr>
      <vt:lpstr>Acrobat Document</vt:lpstr>
      <vt:lpstr>PowerPoint Presentation</vt:lpstr>
      <vt:lpstr>PowerPoint Presentation</vt:lpstr>
      <vt:lpstr>In the last 20 Years, KY has lost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BLC USDA Program Status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Jessie Hancock</dc:creator>
  <cp:lastModifiedBy>Abbott, Hillary (LRC)</cp:lastModifiedBy>
  <cp:revision>2</cp:revision>
  <dcterms:created xsi:type="dcterms:W3CDTF">2025-05-30T20:03:19Z</dcterms:created>
  <dcterms:modified xsi:type="dcterms:W3CDTF">2025-06-05T12:09:14Z</dcterms:modified>
</cp:coreProperties>
</file>