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1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96adeb49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96adeb49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a5da37da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7a5da37da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96adeb49f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796adeb49f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9943507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79943507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96adeb49f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796adeb49f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96adeb49f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796adeb49f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96adeb49f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3796adeb49f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7a5da37da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7a5da37da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a5da37da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7a5da37da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96adeb49f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3796adeb49f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8851989af0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8851989af0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cbef4135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cbef4135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96adeb49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796adeb49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7cbef413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7cbef413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a5da37d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7a5da37d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a5da37da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7a5da37da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a5da37da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7a5da37da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96adeb49f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3796adeb49f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ad5ceea1a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7ad5ceea1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663" y="1225625"/>
            <a:ext cx="7492675" cy="164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3"/>
          <p:cNvCxnSpPr/>
          <p:nvPr/>
        </p:nvCxnSpPr>
        <p:spPr>
          <a:xfrm rot="10800000" flipH="1">
            <a:off x="825675" y="3282475"/>
            <a:ext cx="7583100" cy="21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3"/>
          <p:cNvSpPr txBox="1"/>
          <p:nvPr/>
        </p:nvSpPr>
        <p:spPr>
          <a:xfrm>
            <a:off x="1167000" y="3672150"/>
            <a:ext cx="6810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Cultivating agricultural innovation in Kentucky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663" y="1225625"/>
            <a:ext cx="7492675" cy="164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2"/>
          <p:cNvCxnSpPr/>
          <p:nvPr/>
        </p:nvCxnSpPr>
        <p:spPr>
          <a:xfrm rot="10800000" flipH="1">
            <a:off x="825675" y="3282475"/>
            <a:ext cx="7583100" cy="21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2"/>
          <p:cNvSpPr txBox="1"/>
          <p:nvPr/>
        </p:nvSpPr>
        <p:spPr>
          <a:xfrm>
            <a:off x="1167000" y="3672150"/>
            <a:ext cx="6810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Outreach &amp; Impact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3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6" name="Google Shape;176;p23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400" y="472625"/>
            <a:ext cx="8849199" cy="33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4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4" name="Google Shape;184;p24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 title="4O8Xi-bluegrass-agtech-development-corp-outreach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2975" y="162025"/>
            <a:ext cx="6598034" cy="3990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5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5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2" name="Google Shape;192;p25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311700" y="275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Challenge Grant Program</a:t>
            </a:r>
            <a:endParaRPr b="1" u="sng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421825" y="863550"/>
            <a:ext cx="4658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774"/>
              <a:buFont typeface="Arial"/>
              <a:buNone/>
            </a:pPr>
            <a:r>
              <a:rPr lang="en" sz="396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$925,000 in direct Challenge Grant funding awarded to date</a:t>
            </a:r>
            <a:endParaRPr sz="396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774"/>
              <a:buFont typeface="Arial"/>
              <a:buNone/>
            </a:pPr>
            <a:r>
              <a:rPr lang="en" sz="396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$6.9M+ leveraged in follow-on investment</a:t>
            </a:r>
            <a:endParaRPr sz="396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7774"/>
              <a:buFont typeface="Arial"/>
              <a:buNone/>
            </a:pPr>
            <a:r>
              <a:rPr lang="en" sz="396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Round 1 &amp; 2 recipients across: renewable fuels, bio-based products, precision ag, equine innovation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9400" y="945700"/>
            <a:ext cx="3141100" cy="3141100"/>
          </a:xfrm>
          <a:prstGeom prst="rect">
            <a:avLst/>
          </a:prstGeom>
          <a:noFill/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6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2" name="Google Shape;202;p26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Challenge Grant Program: Economic Impact</a:t>
            </a:r>
            <a:endParaRPr b="1" u="sng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1"/>
          </p:nvPr>
        </p:nvSpPr>
        <p:spPr>
          <a:xfrm>
            <a:off x="4008188" y="1080642"/>
            <a:ext cx="4493700" cy="29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52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56.5 Kentucky jobs supported</a:t>
            </a:r>
            <a:endParaRPr sz="1852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852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12.5 new jobs created</a:t>
            </a:r>
            <a:endParaRPr sz="1852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852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Facility expansions: Hempwood factory, Parasight units, Sunflower Fuels growth</a:t>
            </a:r>
            <a:endParaRPr sz="1852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rPr lang="en" sz="1852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Diversified sectors: renewable materials &amp; fuels, biocontrol, animal health data, plant inputs</a:t>
            </a:r>
            <a:endParaRPr sz="855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113" y="1080642"/>
            <a:ext cx="2914501" cy="2914501"/>
          </a:xfrm>
          <a:prstGeom prst="rect">
            <a:avLst/>
          </a:prstGeom>
          <a:noFill/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27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2" name="Google Shape;212;p27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Challenge Grant Program: Farmer Impact</a:t>
            </a:r>
            <a:endParaRPr b="1" u="sng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1"/>
          </p:nvPr>
        </p:nvSpPr>
        <p:spPr>
          <a:xfrm>
            <a:off x="311700" y="1085250"/>
            <a:ext cx="5059800" cy="32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Projects led by Challenge Grant Awardees</a:t>
            </a:r>
            <a:endParaRPr u="sng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Engaged 36 Kentucky farms</a:t>
            </a:r>
            <a:endParaRPr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1,600 acres impacted with new crops (sorghum, hemp, perennial grasses)</a:t>
            </a:r>
            <a:endParaRPr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$380,000+ direct payments to farmers</a:t>
            </a:r>
            <a:endParaRPr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Benefits: new income streams, crop diversification, lower livestock costs, access to emerging markets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3325" y="1170125"/>
            <a:ext cx="2973020" cy="2973020"/>
          </a:xfrm>
          <a:prstGeom prst="rect">
            <a:avLst/>
          </a:prstGeom>
          <a:noFill/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28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2" name="Google Shape;222;p28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/>
          <p:nvPr/>
        </p:nvSpPr>
        <p:spPr>
          <a:xfrm>
            <a:off x="2920100" y="127900"/>
            <a:ext cx="613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0" y="116750"/>
            <a:ext cx="9144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173753"/>
                </a:solidFill>
                <a:latin typeface="Roboto"/>
                <a:ea typeface="Roboto"/>
                <a:cs typeface="Roboto"/>
                <a:sym typeface="Roboto"/>
              </a:rPr>
              <a:t>Announcement of Round 2 Awards</a:t>
            </a:r>
            <a:endParaRPr sz="2600" b="1" u="sng">
              <a:solidFill>
                <a:srgbClr val="1737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2709441" y="715744"/>
            <a:ext cx="63567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Kanbol, Inc (Auburn, KY) turns leftover corn stalks from Kentucky’s grain farms into compostable food containers, cutting plastic waste and creating extra income for farmers.</a:t>
            </a:r>
            <a:endParaRPr sz="15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ORB Technologies (Lexington, KY) makes eco-friendly building blocks from crops like straw and grasses, giving farmers new income and supporting sustainable construction.</a:t>
            </a:r>
            <a:endParaRPr sz="15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Santerre International (Paducah, KY) turns invasive Asian carp into fertilizer used in organic production, providing farmers with an affordable input while helping waterways and supporting local fishing.</a:t>
            </a:r>
            <a:endParaRPr sz="15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646" y="1851629"/>
            <a:ext cx="1522350" cy="9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 title="Kanbol Corn Containers_Logo_Orange@4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204" y="803819"/>
            <a:ext cx="2187223" cy="7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 title="Z_Santerre_Logo_A_resized.jpg"/>
          <p:cNvPicPr preferRelativeResize="0"/>
          <p:nvPr/>
        </p:nvPicPr>
        <p:blipFill rotWithShape="1">
          <a:blip r:embed="rId7">
            <a:alphaModFix/>
          </a:blip>
          <a:srcRect t="15697"/>
          <a:stretch/>
        </p:blipFill>
        <p:spPr>
          <a:xfrm>
            <a:off x="258979" y="3066684"/>
            <a:ext cx="2391662" cy="8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9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663" y="1225625"/>
            <a:ext cx="7492675" cy="164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29"/>
          <p:cNvCxnSpPr/>
          <p:nvPr/>
        </p:nvCxnSpPr>
        <p:spPr>
          <a:xfrm rot="10800000" flipH="1">
            <a:off x="825675" y="3282475"/>
            <a:ext cx="7583100" cy="21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29"/>
          <p:cNvSpPr txBox="1"/>
          <p:nvPr/>
        </p:nvSpPr>
        <p:spPr>
          <a:xfrm>
            <a:off x="1167000" y="3672150"/>
            <a:ext cx="6810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Future Initiatives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30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2" name="Google Shape;242;p30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311700" y="106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What’s Next? </a:t>
            </a:r>
            <a:endParaRPr b="1" u="sng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311700" y="632600"/>
            <a:ext cx="8520600" cy="3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595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Expand statewide engagement and grow Challenge Grant participation </a:t>
            </a:r>
            <a:endParaRPr sz="1595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595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Build partnerships with innovation hubs, universities, and industry to scale innovation</a:t>
            </a:r>
            <a:endParaRPr sz="1595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595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Establish incubator, host agtech showcases, and launch an annual Kentucky AgTech Summit</a:t>
            </a:r>
            <a:endParaRPr sz="1595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595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Position Kentucky as a national leader in agtech through expanded grants, farmer adoption, and the Farmer Innovation Network</a:t>
            </a:r>
            <a:endParaRPr sz="1595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595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Leverage partnerships within FFA/4-H and Universities to engage youth in agtech and help build talent pipeline in Kentucky</a:t>
            </a:r>
            <a:endParaRPr sz="1595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1595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Secure additional funding for expanding operations and the Challenge Grant program through philanthropic foundations, corporate funding, strategic partnerships, and legislative support</a:t>
            </a:r>
            <a:endParaRPr sz="1595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1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31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1" name="Google Shape;251;p31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31"/>
          <p:cNvGrpSpPr/>
          <p:nvPr/>
        </p:nvGrpSpPr>
        <p:grpSpPr>
          <a:xfrm>
            <a:off x="2485190" y="1072942"/>
            <a:ext cx="2169000" cy="3038415"/>
            <a:chOff x="2487167" y="1072942"/>
            <a:chExt cx="2169000" cy="3038415"/>
          </a:xfrm>
        </p:grpSpPr>
        <p:sp>
          <p:nvSpPr>
            <p:cNvPr id="253" name="Google Shape;253;p31"/>
            <p:cNvSpPr txBox="1"/>
            <p:nvPr/>
          </p:nvSpPr>
          <p:spPr>
            <a:xfrm>
              <a:off x="2487167" y="1072942"/>
              <a:ext cx="2169000" cy="8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Follow us on Instagram </a:t>
              </a:r>
              <a:endParaRPr sz="2400" i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4" name="Google Shape;254;p31" title="thumbnail_4FDC4AEA-2D66-49E4-A0A8-5535A490C717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78680" y="1958541"/>
              <a:ext cx="1985975" cy="2152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31"/>
          <p:cNvSpPr txBox="1"/>
          <p:nvPr/>
        </p:nvSpPr>
        <p:spPr>
          <a:xfrm>
            <a:off x="0" y="0"/>
            <a:ext cx="91440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1B9AAA"/>
                </a:solidFill>
                <a:latin typeface="Roboto"/>
                <a:ea typeface="Roboto"/>
                <a:cs typeface="Roboto"/>
                <a:sym typeface="Roboto"/>
              </a:rPr>
              <a:t>Stay in Touch! </a:t>
            </a:r>
            <a:endParaRPr sz="4200" i="1">
              <a:solidFill>
                <a:srgbClr val="1B9AA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6" name="Google Shape;256;p31"/>
          <p:cNvGrpSpPr/>
          <p:nvPr/>
        </p:nvGrpSpPr>
        <p:grpSpPr>
          <a:xfrm>
            <a:off x="-12" y="1072942"/>
            <a:ext cx="2727000" cy="2997602"/>
            <a:chOff x="12138" y="1072942"/>
            <a:chExt cx="2727000" cy="2997602"/>
          </a:xfrm>
        </p:grpSpPr>
        <p:sp>
          <p:nvSpPr>
            <p:cNvPr id="257" name="Google Shape;257;p31"/>
            <p:cNvSpPr txBox="1"/>
            <p:nvPr/>
          </p:nvSpPr>
          <p:spPr>
            <a:xfrm>
              <a:off x="12138" y="1072942"/>
              <a:ext cx="2727000" cy="8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Sign Up for Our </a:t>
              </a:r>
              <a:endPara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Newsletter!</a:t>
              </a:r>
              <a:endParaRPr sz="2400" i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58" name="Google Shape;258;p31" title="Newsletter QR Code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9636" y="1958542"/>
              <a:ext cx="2112002" cy="21120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oogle Shape;259;p31"/>
          <p:cNvGrpSpPr/>
          <p:nvPr/>
        </p:nvGrpSpPr>
        <p:grpSpPr>
          <a:xfrm>
            <a:off x="6751570" y="1072942"/>
            <a:ext cx="2297400" cy="2997607"/>
            <a:chOff x="6751570" y="1072942"/>
            <a:chExt cx="2297400" cy="2997607"/>
          </a:xfrm>
        </p:grpSpPr>
        <p:sp>
          <p:nvSpPr>
            <p:cNvPr id="260" name="Google Shape;260;p31"/>
            <p:cNvSpPr txBox="1"/>
            <p:nvPr/>
          </p:nvSpPr>
          <p:spPr>
            <a:xfrm>
              <a:off x="6751570" y="1072942"/>
              <a:ext cx="2297400" cy="8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Follow us on </a:t>
              </a:r>
              <a:endPara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LinkedIn</a:t>
              </a:r>
              <a:endParaRPr sz="2400" i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61" name="Google Shape;261;p31" title="Linked In QR Code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44270" y="1958550"/>
              <a:ext cx="2111999" cy="211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31"/>
          <p:cNvGrpSpPr/>
          <p:nvPr/>
        </p:nvGrpSpPr>
        <p:grpSpPr>
          <a:xfrm>
            <a:off x="4601442" y="1072942"/>
            <a:ext cx="2297400" cy="2931534"/>
            <a:chOff x="4493545" y="1072942"/>
            <a:chExt cx="2297400" cy="2931534"/>
          </a:xfrm>
        </p:grpSpPr>
        <p:sp>
          <p:nvSpPr>
            <p:cNvPr id="263" name="Google Shape;263;p31"/>
            <p:cNvSpPr txBox="1"/>
            <p:nvPr/>
          </p:nvSpPr>
          <p:spPr>
            <a:xfrm>
              <a:off x="4493545" y="1072942"/>
              <a:ext cx="2297400" cy="8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Follow us on </a:t>
              </a:r>
              <a:endPara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73763"/>
                  </a:solidFill>
                  <a:latin typeface="Roboto"/>
                  <a:ea typeface="Roboto"/>
                  <a:cs typeface="Roboto"/>
                  <a:sym typeface="Roboto"/>
                </a:rPr>
                <a:t>Facebook</a:t>
              </a:r>
              <a:endPara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64" name="Google Shape;264;p31" title="Facebook QR Code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624407" y="1968800"/>
              <a:ext cx="2035676" cy="20356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4"/>
          <p:cNvCxnSpPr/>
          <p:nvPr/>
        </p:nvCxnSpPr>
        <p:spPr>
          <a:xfrm rot="10800000" flipH="1">
            <a:off x="825675" y="3282475"/>
            <a:ext cx="7583100" cy="21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4"/>
          <p:cNvSpPr txBox="1"/>
          <p:nvPr/>
        </p:nvSpPr>
        <p:spPr>
          <a:xfrm>
            <a:off x="1167000" y="3672150"/>
            <a:ext cx="6810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Origin and Partnership Formation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 title="Mayor Headshot 2025.jpg"/>
          <p:cNvPicPr preferRelativeResize="0"/>
          <p:nvPr/>
        </p:nvPicPr>
        <p:blipFill rotWithShape="1">
          <a:blip r:embed="rId4">
            <a:alphaModFix/>
          </a:blip>
          <a:srcRect l="25521" r="6567"/>
          <a:stretch/>
        </p:blipFill>
        <p:spPr>
          <a:xfrm>
            <a:off x="967988" y="1098825"/>
            <a:ext cx="1893600" cy="1889700"/>
          </a:xfrm>
          <a:prstGeom prst="ellipse">
            <a:avLst/>
          </a:prstGeom>
          <a:noFill/>
          <a:ln w="28575" cap="flat" cmpd="sng">
            <a:solidFill>
              <a:srgbClr val="0099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" name="Google Shape;64;p14"/>
          <p:cNvSpPr txBox="1"/>
          <p:nvPr/>
        </p:nvSpPr>
        <p:spPr>
          <a:xfrm>
            <a:off x="3170063" y="1327875"/>
            <a:ext cx="50964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Mayor Linda Gorton</a:t>
            </a:r>
            <a:endParaRPr sz="3300" b="1"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Bluegrass AgTech Development Corp Board Chair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5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" name="Google Shape;71;p15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lexington-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191" y="812626"/>
            <a:ext cx="4120725" cy="9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UK-CAF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592" y="1650663"/>
            <a:ext cx="4099928" cy="13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title="KY-Dept-of-Ag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3395" y="1646588"/>
            <a:ext cx="3826620" cy="136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title="Alltech logo_167_K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42456" y="861702"/>
            <a:ext cx="3364227" cy="84226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13700" y="3922716"/>
            <a:ext cx="8916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17375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portion of the funding for Bluegrass AgTech Development Corp is provided by the Kentucky Agricultural Development Fund</a:t>
            </a:r>
            <a:r>
              <a:rPr lang="en" sz="1500" b="1">
                <a:solidFill>
                  <a:srgbClr val="173753"/>
                </a:solidFill>
                <a:highlight>
                  <a:srgbClr val="FFFFFF"/>
                </a:highlight>
              </a:rPr>
              <a:t>.</a:t>
            </a:r>
            <a:endParaRPr b="1">
              <a:solidFill>
                <a:srgbClr val="173753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920100" y="127900"/>
            <a:ext cx="613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78" name="Google Shape;78;p15" title="ADF_Admin_KADF logo_2color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39586" y="3080450"/>
            <a:ext cx="1864818" cy="842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0" y="116750"/>
            <a:ext cx="9144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173753"/>
                </a:solidFill>
                <a:latin typeface="Roboto"/>
                <a:ea typeface="Roboto"/>
                <a:cs typeface="Roboto"/>
                <a:sym typeface="Roboto"/>
              </a:rPr>
              <a:t>Founding Partners</a:t>
            </a:r>
            <a:endParaRPr sz="2600" b="1" u="sng">
              <a:solidFill>
                <a:srgbClr val="1737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481600" y="331150"/>
            <a:ext cx="78048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Jacob Ball</a:t>
            </a:r>
            <a:endParaRPr sz="3300" b="1" i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Bluegrass AgTech Development Corp Executive Director</a:t>
            </a:r>
            <a:endParaRPr sz="2400" i="1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Deep Kentucky roots, raised on a small farm in Nelson County; </a:t>
            </a:r>
            <a:b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experienced in program development, workforce engagement, and stakeholder relations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Former agriculture teacher and FFA advisor, recognized with the Milken Educator Award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Appointed July 2025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Leading efforts to grow Kentucky’s agtech ecosystem through grants, partnerships, and farmer engagement</a:t>
            </a:r>
            <a:endParaRPr sz="20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" name="Google Shape;86;p16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6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663" y="1225625"/>
            <a:ext cx="7492675" cy="164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/>
          <p:nvPr/>
        </p:nvCxnSpPr>
        <p:spPr>
          <a:xfrm rot="10800000" flipH="1">
            <a:off x="825675" y="3282475"/>
            <a:ext cx="7583100" cy="21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7"/>
          <p:cNvSpPr txBox="1"/>
          <p:nvPr/>
        </p:nvSpPr>
        <p:spPr>
          <a:xfrm>
            <a:off x="1167000" y="3672150"/>
            <a:ext cx="6810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Background</a:t>
            </a:r>
            <a:endParaRPr sz="2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8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" name="Google Shape;101;p18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2920100" y="127900"/>
            <a:ext cx="613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0" y="116750"/>
            <a:ext cx="9144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173753"/>
                </a:solidFill>
                <a:latin typeface="Roboto"/>
                <a:ea typeface="Roboto"/>
                <a:cs typeface="Roboto"/>
                <a:sym typeface="Roboto"/>
              </a:rPr>
              <a:t>Development Strategy &amp; Formation</a:t>
            </a:r>
            <a:endParaRPr sz="2600" b="1" u="sng">
              <a:solidFill>
                <a:srgbClr val="1737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188550" y="617208"/>
            <a:ext cx="8766900" cy="3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Shelman Group Feasibility Study (2020–2022)</a:t>
            </a:r>
            <a:endParaRPr sz="1600" b="1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40+ stakeholder interviews, national benchmarking, and state-level analysis created a roadmap for a KY agtech ecosystem &amp; development of Challenge Grant Focus Areas</a:t>
            </a:r>
            <a:endParaRPr sz="16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From Strategy to Action</a:t>
            </a:r>
            <a:endParaRPr sz="1600" b="1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Bluegrass AgTech Development Corp established as the coordinating body</a:t>
            </a:r>
            <a:endParaRPr sz="16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Public-private partnership: KY Dept. of Agriculture, Lexington-Fayette Urban County Government, University of Kentucky, &amp; Alltech</a:t>
            </a:r>
            <a:endParaRPr sz="16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Challenge Grant Program launched with statewide outreach and branding</a:t>
            </a:r>
            <a:endParaRPr sz="16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Vision Forward</a:t>
            </a:r>
            <a:endParaRPr sz="1600" b="1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Expand farmer innovation networks and agtech showcases</a:t>
            </a:r>
            <a:endParaRPr sz="16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Convene annual summit and develop incubator/cluster space</a:t>
            </a:r>
            <a:endParaRPr sz="16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Position Kentucky as the nation’s agtech hub</a:t>
            </a:r>
            <a:endParaRPr sz="16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9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" name="Google Shape;111;p19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2920100" y="127900"/>
            <a:ext cx="613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0" y="45859"/>
            <a:ext cx="9144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173753"/>
                </a:solidFill>
                <a:latin typeface="Roboto"/>
                <a:ea typeface="Roboto"/>
                <a:cs typeface="Roboto"/>
                <a:sym typeface="Roboto"/>
              </a:rPr>
              <a:t>Founding Partner Impact on BADC Mission</a:t>
            </a:r>
            <a:endParaRPr sz="2600" b="1" u="sng">
              <a:solidFill>
                <a:srgbClr val="1737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96925" y="526574"/>
            <a:ext cx="8766900" cy="3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Lexington-Fayette Urban County Government:</a:t>
            </a:r>
            <a:r>
              <a:rPr lang="en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 provided </a:t>
            </a:r>
            <a:r>
              <a:rPr lang="en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$1 million</a:t>
            </a:r>
            <a:r>
              <a:rPr lang="en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 to launch grant program and operations; has committed an additional </a:t>
            </a:r>
            <a:r>
              <a:rPr lang="en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$250,000</a:t>
            </a:r>
            <a:r>
              <a:rPr lang="en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 for future grants; providing support for innovation and entrepreneurship, positioning Lexington as the home base for Kentucky’s growing agtech ecosystem.</a:t>
            </a:r>
            <a:endParaRPr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Kentucky Department of Agriculture:</a:t>
            </a:r>
            <a:r>
              <a:rPr lang="en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 through the Kentucky Agricultural Development Fund, added </a:t>
            </a:r>
            <a:r>
              <a:rPr lang="en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$1 million</a:t>
            </a:r>
            <a:r>
              <a:rPr lang="en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 to award statewide grants; bringing leadership and resources to ensure agtech innovation strengthens farm profitability and rural communities.</a:t>
            </a:r>
            <a:endParaRPr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University of Kentucky:</a:t>
            </a:r>
            <a:r>
              <a:rPr lang="en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 a key driver of Kentucky’s agtech workforce and innovation, awarding nearly 400 STEM degrees each year with more than 1/3 of graduates entering agriculture and agtech careers. The college is also a hub for new ideas, helping launch 14 companies built on faculty and staff innovations; provides statewide outreach through Cooperative Extension Service.</a:t>
            </a:r>
            <a:endParaRPr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Alltech:</a:t>
            </a:r>
            <a:r>
              <a:rPr lang="en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leveraged its global resources and expertise to support the organization’s start-up and strengthen Kentucky’s agtech ecosystem. With its deep network across agriculture, food, and innovation, Alltech helps connect entrepreneurs, farmers, and industry leaders to accelerate growth and collaboration.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0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" name="Google Shape;121;p20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2920100" y="127900"/>
            <a:ext cx="613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13700" y="116750"/>
            <a:ext cx="90303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99AB"/>
                </a:solidFill>
                <a:latin typeface="Roboto"/>
                <a:ea typeface="Roboto"/>
                <a:cs typeface="Roboto"/>
                <a:sym typeface="Roboto"/>
              </a:rPr>
              <a:t>The Bluegrass AgTech Development Corp will:</a:t>
            </a:r>
            <a:endParaRPr sz="2600" b="1">
              <a:solidFill>
                <a:srgbClr val="0099A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1753650" y="1080887"/>
            <a:ext cx="5636700" cy="25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325" tIns="36150" rIns="72325" bIns="36150" anchor="t" anchorCtr="0">
            <a:spAutoFit/>
          </a:bodyPr>
          <a:lstStyle/>
          <a:p>
            <a:pPr marL="231037" marR="0" lvl="0" indent="-22099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215"/>
              <a:buFont typeface="Arial"/>
              <a:buChar char="•"/>
            </a:pPr>
            <a:r>
              <a:rPr lang="en" sz="2214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Attract, develop, and support new companies </a:t>
            </a:r>
            <a:r>
              <a:rPr lang="en" sz="2214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in agri-food and agri-business</a:t>
            </a:r>
            <a:endParaRPr sz="1107">
              <a:latin typeface="Roboto"/>
              <a:ea typeface="Roboto"/>
              <a:cs typeface="Roboto"/>
              <a:sym typeface="Roboto"/>
            </a:endParaRPr>
          </a:p>
          <a:p>
            <a:pPr marL="231037" marR="0" lvl="0" indent="-220992" algn="l" rtl="0">
              <a:lnSpc>
                <a:spcPct val="110000"/>
              </a:lnSpc>
              <a:spcBef>
                <a:spcPts val="2373"/>
              </a:spcBef>
              <a:spcAft>
                <a:spcPts val="0"/>
              </a:spcAft>
              <a:buClr>
                <a:srgbClr val="1F3864"/>
              </a:buClr>
              <a:buSzPts val="2215"/>
              <a:buFont typeface="Roboto"/>
              <a:buChar char="•"/>
            </a:pPr>
            <a:r>
              <a:rPr lang="en" sz="2214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Boost Kentucky’s ag and tech economies</a:t>
            </a:r>
            <a:endParaRPr sz="1107">
              <a:latin typeface="Roboto"/>
              <a:ea typeface="Roboto"/>
              <a:cs typeface="Roboto"/>
              <a:sym typeface="Roboto"/>
            </a:endParaRPr>
          </a:p>
          <a:p>
            <a:pPr marL="231037" marR="0" lvl="0" indent="-220992" algn="l" rtl="0">
              <a:lnSpc>
                <a:spcPct val="110000"/>
              </a:lnSpc>
              <a:spcBef>
                <a:spcPts val="2373"/>
              </a:spcBef>
              <a:spcAft>
                <a:spcPts val="0"/>
              </a:spcAft>
              <a:buClr>
                <a:srgbClr val="1F3864"/>
              </a:buClr>
              <a:buSzPts val="2215"/>
              <a:buFont typeface="Arial"/>
              <a:buChar char="•"/>
            </a:pPr>
            <a:r>
              <a:rPr lang="en" sz="2214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Promote more affordable, nutritious and sustainable food </a:t>
            </a:r>
            <a:r>
              <a:rPr lang="en" sz="2214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for Kentucky and beyond</a:t>
            </a:r>
            <a:endParaRPr sz="1107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5" name="Google Shape;125;p20"/>
          <p:cNvGrpSpPr/>
          <p:nvPr/>
        </p:nvGrpSpPr>
        <p:grpSpPr>
          <a:xfrm>
            <a:off x="607439" y="761770"/>
            <a:ext cx="936926" cy="936925"/>
            <a:chOff x="1317193" y="2359024"/>
            <a:chExt cx="1268001" cy="1268000"/>
          </a:xfrm>
        </p:grpSpPr>
        <p:pic>
          <p:nvPicPr>
            <p:cNvPr id="126" name="Google Shape;126;p20" descr="A blue circle with black background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17193" y="2359024"/>
              <a:ext cx="1268001" cy="12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0"/>
            <p:cNvPicPr preferRelativeResize="0"/>
            <p:nvPr/>
          </p:nvPicPr>
          <p:blipFill rotWithShape="1">
            <a:blip r:embed="rId6">
              <a:alphaModFix/>
            </a:blip>
            <a:srcRect b="7407"/>
            <a:stretch/>
          </p:blipFill>
          <p:spPr>
            <a:xfrm>
              <a:off x="1543051" y="2713717"/>
              <a:ext cx="800980" cy="8676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20"/>
          <p:cNvGrpSpPr/>
          <p:nvPr/>
        </p:nvGrpSpPr>
        <p:grpSpPr>
          <a:xfrm>
            <a:off x="607439" y="2985791"/>
            <a:ext cx="936926" cy="936925"/>
            <a:chOff x="1317193" y="5170899"/>
            <a:chExt cx="1268001" cy="1268000"/>
          </a:xfrm>
        </p:grpSpPr>
        <p:pic>
          <p:nvPicPr>
            <p:cNvPr id="129" name="Google Shape;129;p20" descr="A green circle with black background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17193" y="5170899"/>
              <a:ext cx="1268001" cy="12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38643" y="5395891"/>
              <a:ext cx="637832" cy="7791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" name="Google Shape;131;p20"/>
          <p:cNvGrpSpPr/>
          <p:nvPr/>
        </p:nvGrpSpPr>
        <p:grpSpPr>
          <a:xfrm>
            <a:off x="607439" y="1873771"/>
            <a:ext cx="936926" cy="936925"/>
            <a:chOff x="1317193" y="3764961"/>
            <a:chExt cx="1268001" cy="1268000"/>
          </a:xfrm>
        </p:grpSpPr>
        <p:pic>
          <p:nvPicPr>
            <p:cNvPr id="132" name="Google Shape;132;p20" descr="A orange circle with black backgroun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317193" y="3764961"/>
              <a:ext cx="1268001" cy="12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0"/>
            <p:cNvPicPr preferRelativeResize="0"/>
            <p:nvPr/>
          </p:nvPicPr>
          <p:blipFill rotWithShape="1">
            <a:blip r:embed="rId10">
              <a:alphaModFix/>
            </a:blip>
            <a:srcRect b="23100"/>
            <a:stretch/>
          </p:blipFill>
          <p:spPr>
            <a:xfrm>
              <a:off x="1489231" y="4000500"/>
              <a:ext cx="849780" cy="971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 descr="A group of cows in a fie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133" b="44341"/>
          <a:stretch/>
        </p:blipFill>
        <p:spPr>
          <a:xfrm>
            <a:off x="0" y="4295546"/>
            <a:ext cx="9144001" cy="84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1"/>
          <p:cNvCxnSpPr/>
          <p:nvPr/>
        </p:nvCxnSpPr>
        <p:spPr>
          <a:xfrm>
            <a:off x="0" y="4295546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" name="Google Shape;140;p21" title="Bluegrass AgTech reverse logo RG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76" y="4362099"/>
            <a:ext cx="3260600" cy="7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2920100" y="127900"/>
            <a:ext cx="613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0" y="116750"/>
            <a:ext cx="9144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173753"/>
                </a:solidFill>
                <a:latin typeface="Roboto"/>
                <a:ea typeface="Roboto"/>
                <a:cs typeface="Roboto"/>
                <a:sym typeface="Roboto"/>
              </a:rPr>
              <a:t>Similar State AgTech Initiatives</a:t>
            </a:r>
            <a:endParaRPr sz="2600" b="1" u="sng">
              <a:solidFill>
                <a:srgbClr val="17375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8138" y="719250"/>
            <a:ext cx="1887713" cy="1535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21"/>
          <p:cNvGrpSpPr/>
          <p:nvPr/>
        </p:nvGrpSpPr>
        <p:grpSpPr>
          <a:xfrm>
            <a:off x="553834" y="692140"/>
            <a:ext cx="2049300" cy="1589544"/>
            <a:chOff x="3051500" y="2209975"/>
            <a:chExt cx="2587500" cy="2007000"/>
          </a:xfrm>
        </p:grpSpPr>
        <p:sp>
          <p:nvSpPr>
            <p:cNvPr id="145" name="Google Shape;145;p21"/>
            <p:cNvSpPr/>
            <p:nvPr/>
          </p:nvSpPr>
          <p:spPr>
            <a:xfrm>
              <a:off x="3051500" y="2209975"/>
              <a:ext cx="2587500" cy="2007000"/>
            </a:xfrm>
            <a:prstGeom prst="rect">
              <a:avLst/>
            </a:prstGeom>
            <a:solidFill>
              <a:srgbClr val="1F3864"/>
            </a:solidFill>
            <a:ln w="75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400" tIns="72400" rIns="72400" bIns="724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8"/>
            </a:p>
          </p:txBody>
        </p:sp>
        <p:pic>
          <p:nvPicPr>
            <p:cNvPr id="146" name="Google Shape;146;p21"/>
            <p:cNvPicPr preferRelativeResize="0"/>
            <p:nvPr/>
          </p:nvPicPr>
          <p:blipFill rotWithShape="1">
            <a:blip r:embed="rId6">
              <a:alphaModFix/>
            </a:blip>
            <a:srcRect l="11275" t="11275" r="9984" b="9984"/>
            <a:stretch/>
          </p:blipFill>
          <p:spPr>
            <a:xfrm>
              <a:off x="3252325" y="2339025"/>
              <a:ext cx="2263324" cy="1748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" name="Google Shape;147;p21"/>
          <p:cNvGrpSpPr/>
          <p:nvPr/>
        </p:nvGrpSpPr>
        <p:grpSpPr>
          <a:xfrm>
            <a:off x="2011075" y="2675175"/>
            <a:ext cx="2343600" cy="1266300"/>
            <a:chOff x="259525" y="2571750"/>
            <a:chExt cx="2343600" cy="1266300"/>
          </a:xfrm>
        </p:grpSpPr>
        <p:sp>
          <p:nvSpPr>
            <p:cNvPr id="148" name="Google Shape;148;p21"/>
            <p:cNvSpPr/>
            <p:nvPr/>
          </p:nvSpPr>
          <p:spPr>
            <a:xfrm>
              <a:off x="259525" y="2571750"/>
              <a:ext cx="2343600" cy="12663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9" name="Google Shape;149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59525" y="2571753"/>
              <a:ext cx="2327949" cy="12477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" name="Google Shape;150;p21"/>
          <p:cNvGrpSpPr/>
          <p:nvPr/>
        </p:nvGrpSpPr>
        <p:grpSpPr>
          <a:xfrm>
            <a:off x="6540877" y="1679178"/>
            <a:ext cx="2340806" cy="575387"/>
            <a:chOff x="2972850" y="2990100"/>
            <a:chExt cx="3476100" cy="854450"/>
          </a:xfrm>
        </p:grpSpPr>
        <p:sp>
          <p:nvSpPr>
            <p:cNvPr id="151" name="Google Shape;151;p21"/>
            <p:cNvSpPr/>
            <p:nvPr/>
          </p:nvSpPr>
          <p:spPr>
            <a:xfrm>
              <a:off x="2972850" y="2996450"/>
              <a:ext cx="3476100" cy="848100"/>
            </a:xfrm>
            <a:prstGeom prst="rect">
              <a:avLst/>
            </a:prstGeom>
            <a:solidFill>
              <a:srgbClr val="D9EAD3"/>
            </a:solidFill>
            <a:ln w="64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1575" tIns="61575" rIns="61575" bIns="61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42"/>
            </a:p>
          </p:txBody>
        </p:sp>
        <p:pic>
          <p:nvPicPr>
            <p:cNvPr id="152" name="Google Shape;152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85605" y="2990100"/>
              <a:ext cx="3461020" cy="847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3" name="Google Shape;15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00700" y="899048"/>
            <a:ext cx="2087876" cy="633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1"/>
          <p:cNvGrpSpPr/>
          <p:nvPr/>
        </p:nvGrpSpPr>
        <p:grpSpPr>
          <a:xfrm>
            <a:off x="5026075" y="2646525"/>
            <a:ext cx="2988600" cy="1323600"/>
            <a:chOff x="3117025" y="2816825"/>
            <a:chExt cx="2988600" cy="1323600"/>
          </a:xfrm>
        </p:grpSpPr>
        <p:sp>
          <p:nvSpPr>
            <p:cNvPr id="155" name="Google Shape;155;p21"/>
            <p:cNvSpPr/>
            <p:nvPr/>
          </p:nvSpPr>
          <p:spPr>
            <a:xfrm>
              <a:off x="3117025" y="2816825"/>
              <a:ext cx="2988600" cy="13236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6" name="Google Shape;156;p2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157275" y="2926268"/>
              <a:ext cx="2908101" cy="11047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21"/>
          <p:cNvSpPr txBox="1"/>
          <p:nvPr/>
        </p:nvSpPr>
        <p:spPr>
          <a:xfrm>
            <a:off x="503350" y="2438050"/>
            <a:ext cx="1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898225" y="2281675"/>
            <a:ext cx="1360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New York</a:t>
            </a:r>
            <a:endParaRPr sz="1000" b="1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7064388" y="2281675"/>
            <a:ext cx="1360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California</a:t>
            </a:r>
            <a:endParaRPr sz="1000" b="1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5840125" y="3983329"/>
            <a:ext cx="1360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North Dakota</a:t>
            </a:r>
            <a:endParaRPr sz="1000" b="1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502625" y="3941475"/>
            <a:ext cx="1360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Colorado</a:t>
            </a:r>
            <a:endParaRPr sz="1000" b="1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3891750" y="2332500"/>
            <a:ext cx="1360500" cy="2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F3864"/>
                </a:solidFill>
                <a:latin typeface="Roboto"/>
                <a:ea typeface="Roboto"/>
                <a:cs typeface="Roboto"/>
                <a:sym typeface="Roboto"/>
              </a:rPr>
              <a:t>Tennessee</a:t>
            </a:r>
            <a:endParaRPr sz="1000" b="1">
              <a:solidFill>
                <a:srgbClr val="1F38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On-screen Show (16:9)</PresentationFormat>
  <Paragraphs>83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Grant Program</vt:lpstr>
      <vt:lpstr>Challenge Grant Program: Economic Impact</vt:lpstr>
      <vt:lpstr>Challenge Grant Program: Farmer Impact</vt:lpstr>
      <vt:lpstr>PowerPoint Presentation</vt:lpstr>
      <vt:lpstr>PowerPoint Presentation</vt:lpstr>
      <vt:lpstr>What’s Next?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Spoonamore, Susan (LRC)</dc:creator>
  <cp:lastModifiedBy>Spoonamore, Susan (LRC)</cp:lastModifiedBy>
  <cp:revision>1</cp:revision>
  <dcterms:modified xsi:type="dcterms:W3CDTF">2025-09-15T14:11:59Z</dcterms:modified>
</cp:coreProperties>
</file>