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11" r:id="rId1"/>
    <p:sldMasterId id="2147483723" r:id="rId2"/>
    <p:sldMasterId id="2147483735" r:id="rId3"/>
    <p:sldMasterId id="2147483747" r:id="rId4"/>
  </p:sldMasterIdLst>
  <p:notesMasterIdLst>
    <p:notesMasterId r:id="rId25"/>
  </p:notesMasterIdLst>
  <p:sldIdLst>
    <p:sldId id="2138105639" r:id="rId5"/>
    <p:sldId id="2138105637" r:id="rId6"/>
    <p:sldId id="2138105629" r:id="rId7"/>
    <p:sldId id="2138105638" r:id="rId8"/>
    <p:sldId id="2138105625" r:id="rId9"/>
    <p:sldId id="2138105636" r:id="rId10"/>
    <p:sldId id="2138105620" r:id="rId11"/>
    <p:sldId id="2138105621" r:id="rId12"/>
    <p:sldId id="2138105622" r:id="rId13"/>
    <p:sldId id="2138105623" r:id="rId14"/>
    <p:sldId id="2138105632" r:id="rId15"/>
    <p:sldId id="256" r:id="rId16"/>
    <p:sldId id="257" r:id="rId17"/>
    <p:sldId id="1782" r:id="rId18"/>
    <p:sldId id="1783" r:id="rId19"/>
    <p:sldId id="1796" r:id="rId20"/>
    <p:sldId id="258" r:id="rId21"/>
    <p:sldId id="1809" r:id="rId22"/>
    <p:sldId id="2138105640" r:id="rId23"/>
    <p:sldId id="2138105641" r:id="rId24"/>
  </p:sldIdLst>
  <p:sldSz cx="12192000" cy="6858000"/>
  <p:notesSz cx="6858000" cy="9144000"/>
  <p:embeddedFontLst>
    <p:embeddedFont>
      <p:font typeface="Arial Black" panose="020B0A04020102020204" pitchFamily="34" charset="0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onstantia" panose="02030602050306030303" pitchFamily="18" charset="0"/>
      <p:regular r:id="rId31"/>
      <p:bold r:id="rId32"/>
      <p:italic r:id="rId33"/>
      <p:boldItalic r:id="rId34"/>
    </p:embeddedFont>
    <p:embeddedFont>
      <p:font typeface="Dancing Script" panose="020B0604020202020204" charset="0"/>
      <p:regular r:id="rId35"/>
    </p:embeddedFont>
    <p:embeddedFont>
      <p:font typeface="Franklin Gothic Book" panose="020B0503020102020204" pitchFamily="34" charset="0"/>
      <p:regular r:id="rId36"/>
      <p:italic r:id="rId37"/>
    </p:embeddedFont>
    <p:embeddedFont>
      <p:font typeface="Montserrat" panose="00000500000000000000" pitchFamily="2" charset="0"/>
      <p:regular r:id="rId38"/>
      <p:bold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D6D8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9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9B1B6D-6FC4-4035-A8CB-577852B75FF9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7C8639-954C-45B3-B2A5-A4A3589A7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877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7C8639-954C-45B3-B2A5-A4A3589A707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55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7C8639-954C-45B3-B2A5-A4A3589A707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624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AE626-9D86-3914-AC53-410BB015DC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833855-0516-0009-9932-55F976C450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817E1-E521-0EE3-E94F-A0231E5FB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527A-2196-47D8-BBFA-5AB271999E0E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185825-4FD2-D65E-069E-D0DD92E94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EF6F7-2B47-9318-3069-B9297D09D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B3777-0AD1-4D88-9200-3D31E4B01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042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9EEC8-D601-97BD-6E76-BB321AC5E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7F6DAC-8B5C-DDED-4B79-751DB5ACAA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D0C509-0431-2E39-9ABD-686805406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527A-2196-47D8-BBFA-5AB271999E0E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398F3-6F47-3946-87DE-D078D4CB6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F9DC4-EC61-4F82-443E-9B3A044B5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B3777-0AD1-4D88-9200-3D31E4B01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89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A20267-9520-FF74-76F0-EF26B00A31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C6D5BC-A864-3E1B-3E67-1B217427EA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22CDF3-CF10-5387-A426-7EDCB63F9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527A-2196-47D8-BBFA-5AB271999E0E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5A463-79A4-A7E9-54A5-337DA6456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D5AE1D-EAEA-5583-08E5-9B523EC8F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B3777-0AD1-4D88-9200-3D31E4B01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973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E3FE2-AB34-4D74-9FDA-3DAC4FD5EDE5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40067-DAB8-4CF8-BC03-41861412D9B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5321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E3FE2-AB34-4D74-9FDA-3DAC4FD5EDE5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40067-DAB8-4CF8-BC03-41861412D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4773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E3FE2-AB34-4D74-9FDA-3DAC4FD5EDE5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40067-DAB8-4CF8-BC03-41861412D9B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3061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E3FE2-AB34-4D74-9FDA-3DAC4FD5EDE5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40067-DAB8-4CF8-BC03-41861412D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9469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E3FE2-AB34-4D74-9FDA-3DAC4FD5EDE5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40067-DAB8-4CF8-BC03-41861412D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9810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E3FE2-AB34-4D74-9FDA-3DAC4FD5EDE5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40067-DAB8-4CF8-BC03-41861412D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5362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E3FE2-AB34-4D74-9FDA-3DAC4FD5EDE5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40067-DAB8-4CF8-BC03-41861412D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1079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121E3FE2-AB34-4D74-9FDA-3DAC4FD5EDE5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B840067-DAB8-4CF8-BC03-41861412D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156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B76E4-C5D5-A81E-B011-89BF5BBA9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6E28E-2F5B-EF62-29F0-7E76F8B3B3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63A27-3767-0D3F-3066-660A9A863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527A-2196-47D8-BBFA-5AB271999E0E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1A9838-0649-9607-380E-38491D074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E2DBD-BB2C-5C6A-5324-2A9E78B7D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B3777-0AD1-4D88-9200-3D31E4B01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659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E3FE2-AB34-4D74-9FDA-3DAC4FD5EDE5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40067-DAB8-4CF8-BC03-41861412D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4776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E3FE2-AB34-4D74-9FDA-3DAC4FD5EDE5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40067-DAB8-4CF8-BC03-41861412D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4905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E3FE2-AB34-4D74-9FDA-3DAC4FD5EDE5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40067-DAB8-4CF8-BC03-41861412D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2929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4AF15-4AB8-9941-9347-485AD27809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65C9B8-F96A-A7FC-56CC-7BB2058FD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67ED2-B5D9-501A-F0B1-0A4D7A3E8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34DB1-B135-4A96-BA87-237F0B758F49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0ABFA-72A8-9808-B487-7F9D23157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FF846-5AA3-DB38-BFF8-20E97ABE9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3E61-3E0E-4913-95C3-0D0440A25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541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2C53C-459C-A3F9-CF08-A0788E1AF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E7DB8-5CD4-0840-2609-B04E18525A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D39382-D30A-99C9-FB3E-DEC6A1A3D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34DB1-B135-4A96-BA87-237F0B758F49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B6ACA-660D-9E86-66FF-F75F3371C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E99B6B-2B07-AA50-C951-E17F1369A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3E61-3E0E-4913-95C3-0D0440A25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0123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29474-4C4E-5739-B411-E21F7C56F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FAC9D-84C4-4D56-D99A-70328F08E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3A2F5A-9CB5-3E62-B8DA-1075C0416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34DB1-B135-4A96-BA87-237F0B758F49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A15D30-5B38-BE61-51A8-12ADA87EC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2691CE-7651-6861-3BC1-E6C630D25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3E61-3E0E-4913-95C3-0D0440A25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6084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49214-F808-7877-1BF8-F14A1B52A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6EE82-36D3-8E7F-9215-8666117482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222D63-96DF-EDFD-B58C-477588D3D1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63BF69-5C17-F150-C6EC-2AEB5B4F6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34DB1-B135-4A96-BA87-237F0B758F49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8383AD-75E7-BDEF-0864-D4C467BE9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37B40B-4C74-7898-2AC9-C806D4977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3E61-3E0E-4913-95C3-0D0440A25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8030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FE3CB-D96A-B979-34C5-686472A79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4204C9-EE29-C6B4-3C0E-6A7CBEAD7C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4CAE56-095A-BC69-B2B8-50E5AFF9A8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EB75FE-5856-11E4-C40F-2F2DA5A1A8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2250B4-C2CD-BAB4-63EA-1A280ECBE9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9C8003-5303-FF15-BEBA-24A1780EF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34DB1-B135-4A96-BA87-237F0B758F49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26399C-1887-21FD-4246-1C085BDCA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B6E15D-2E5A-0782-C1E4-8AAA2E3FD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3E61-3E0E-4913-95C3-0D0440A25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5279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E7011-9D73-D48D-8962-CC6518B32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EA8B5C-7EFE-EF72-4A7D-FA01789EB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34DB1-B135-4A96-BA87-237F0B758F49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B46717-4116-BFD4-07EB-8CC3E285D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CCAD5-D428-273D-47A6-DCD497359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3E61-3E0E-4913-95C3-0D0440A25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277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620A5-F071-3CC2-14FC-665C211B3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34DB1-B135-4A96-BA87-237F0B758F49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F3212F-6658-D5BF-8D49-538BDD89C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5C4D32-F6F5-2CF8-71B0-E8645BC99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3E61-3E0E-4913-95C3-0D0440A25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151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6BAEF-9C15-C36E-771A-FE14142E1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59FC89-BA73-78E1-259C-CCD93A3BBA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D1E09-2815-9B0A-5A24-A88B2A53A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527A-2196-47D8-BBFA-5AB271999E0E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0380E1-B726-4265-E47D-F5F84905C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F040D-3767-92FA-FE61-FC75A2CCD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B3777-0AD1-4D88-9200-3D31E4B01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5320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69C22-65A2-CFA3-CB22-D7B7862B0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70A183-4711-B815-ED8F-4BC32700F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7C0A47-6D11-43A5-D383-DF3D9906C6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BDFD17-D5ED-BAD0-21EB-9E5C30C5F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34DB1-B135-4A96-BA87-237F0B758F49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81CE5F-182A-F9B4-8F85-FAC6F99A4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43B19A-459A-B26F-7487-04DBCB8A4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3E61-3E0E-4913-95C3-0D0440A25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9550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4821E-3598-0C9E-CCA2-A2CEE4BF8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36AF90-C35E-A370-C5E0-6F52F9981E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B0C9C7-1993-5D86-E4AC-49B50CF6E9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952862-4DAB-4073-B123-B1305CA8A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34DB1-B135-4A96-BA87-237F0B758F49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109FB3-8026-C637-F449-0EA356108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4B0779-B6B6-19FB-B3AD-E82CA129F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3E61-3E0E-4913-95C3-0D0440A25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6383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9563E-0218-A83D-07C1-FFB8DB5B2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75FA8A-FF56-A9D5-B1B3-E8AE6BACBB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272F2E-AC79-24E7-CA03-B8FFA9AD6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34DB1-B135-4A96-BA87-237F0B758F49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0446A-1732-7B6E-AAF5-CC3145A19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F8DB5-1C5D-F6F6-6116-69D7646DA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3E61-3E0E-4913-95C3-0D0440A25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6440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6E2E9B-D338-5899-BDD9-B3BCD76CD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341D44-F4A0-4204-FED9-8781E15B5A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035CA2-8AD1-2A24-2AAC-09057E55E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34DB1-B135-4A96-BA87-237F0B758F49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7A3858-5668-C78B-C485-F0A9FF9BD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89270-10E0-72F8-60AE-AB497BA85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3E61-3E0E-4913-95C3-0D0440A25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316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F4AB7-D739-4EA8-8097-48A82E41F08B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8CDC6-8147-4D72-8785-5D70EB9EB63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09677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F4AB7-D739-4EA8-8097-48A82E41F08B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8CDC6-8147-4D72-8785-5D70EB9EB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863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F4AB7-D739-4EA8-8097-48A82E41F08B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8CDC6-8147-4D72-8785-5D70EB9EB63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94799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F4AB7-D739-4EA8-8097-48A82E41F08B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8CDC6-8147-4D72-8785-5D70EB9EB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9314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F4AB7-D739-4EA8-8097-48A82E41F08B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8CDC6-8147-4D72-8785-5D70EB9EB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483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F4AB7-D739-4EA8-8097-48A82E41F08B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8CDC6-8147-4D72-8785-5D70EB9EB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50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B115D-62B8-4823-94B3-45AF52BE9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EA75BB-824D-921E-E667-B8D0101417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DE02C1-EBDB-C1A6-AC84-DA1305E008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903F02-A4F3-CE1E-8FD7-63288C19D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527A-2196-47D8-BBFA-5AB271999E0E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9162CA-006B-C0C4-2F0D-2477D46B9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E8C48E-B2D4-913F-CB91-26187DF1C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B3777-0AD1-4D88-9200-3D31E4B01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4775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F4AB7-D739-4EA8-8097-48A82E41F08B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8CDC6-8147-4D72-8785-5D70EB9EB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8024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A9F4AB7-D739-4EA8-8097-48A82E41F08B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BE8CDC6-8147-4D72-8785-5D70EB9EB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1017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F4AB7-D739-4EA8-8097-48A82E41F08B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8CDC6-8147-4D72-8785-5D70EB9EB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3081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F4AB7-D739-4EA8-8097-48A82E41F08B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8CDC6-8147-4D72-8785-5D70EB9EB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7408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F4AB7-D739-4EA8-8097-48A82E41F08B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8CDC6-8147-4D72-8785-5D70EB9EB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008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3F578-8193-8BD5-5FCD-15837C2BC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544336-1492-DDE8-17B0-33C6124503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2B13A5-D97C-C3A5-3CDF-A74B648D08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23C76C-EC7E-DA46-2133-AB143BE040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61FF89-75D0-3501-6121-C0A66F1B95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FA9E32-7776-341F-0F43-30D839D53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527A-2196-47D8-BBFA-5AB271999E0E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B6A076-7B2C-B735-2287-B1AB50F80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A1354B-8CDA-52BE-6861-44F72F03A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B3777-0AD1-4D88-9200-3D31E4B01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974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2CE8A-32A2-7AF3-7A38-1F0A51D3F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54AEE7-B357-1FA4-6BF7-336A44DA7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527A-2196-47D8-BBFA-5AB271999E0E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F315D-5138-31F1-DEA4-0A90A5325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9A3375-BDF7-806F-B2D4-B503B8D8B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B3777-0AD1-4D88-9200-3D31E4B01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962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2DE283-BF5A-9950-61E3-D589F0D2E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527A-2196-47D8-BBFA-5AB271999E0E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EBC1EA-8CF4-6A43-1351-F9F745233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7F9A2D-D3D9-7D09-8371-BBB8FD7E3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B3777-0AD1-4D88-9200-3D31E4B01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464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BA70F-1C5A-6293-E5DA-B97F43A27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BB707C-98CA-3A59-6234-2A7F13C25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F1502E-09B4-A482-8226-674127F5F2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F0716C-48DE-8A48-AAFA-1EC4FB242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527A-2196-47D8-BBFA-5AB271999E0E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254034-A1D9-4616-9B4A-5C72FEFAF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484142-74A9-D427-687B-E058B0DA7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B3777-0AD1-4D88-9200-3D31E4B01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292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B4D52-AC60-8751-3F9F-E4B78D2F1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89F4CA-74B1-FB0A-AA21-9373F09FBF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B99D46-3F50-3DBC-8E55-6603E9B388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A351F2-DCA1-1672-8E41-7F3685975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527A-2196-47D8-BBFA-5AB271999E0E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261CC8-2E0F-E374-278F-EA40EB7A1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431D06-3956-DF46-B9AD-F6BC2A340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B3777-0AD1-4D88-9200-3D31E4B01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058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43A439-C341-58F4-0494-F88E2C8CA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E70B02-7DEC-2355-CE4E-530E6CB26D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88008-8467-B2CC-4C6C-6CF11C7B3C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11527A-2196-47D8-BBFA-5AB271999E0E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1BCEF-F470-F02A-F57B-3425EE7F11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85165-22A7-DDCA-6304-F1DDA5309E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ABB3777-0AD1-4D88-9200-3D31E4B01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415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21E3FE2-AB34-4D74-9FDA-3DAC4FD5EDE5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B840067-DAB8-4CF8-BC03-41861412D9BA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5206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AEC66E-2047-CFC8-885D-2ECEE918E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36F1F-A9F5-39CD-57F5-AB21A53A0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661604-A6E3-9C8A-7330-4E7647E28A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534DB1-B135-4A96-BA87-237F0B758F49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9101DD-510A-4096-6C06-B89EF0AAEA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0368E-FEE3-6E8F-CCA3-3714F0D505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86A3E61-3E0E-4913-95C3-0D0440A25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52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A9F4AB7-D739-4EA8-8097-48A82E41F08B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BE8CDC6-8147-4D72-8785-5D70EB9EB633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7261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9" name="Rectangle 4118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20" name="Rectangle 4119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logo&#10;&#10;AI-generated content may be incorrect.">
            <a:extLst>
              <a:ext uri="{FF2B5EF4-FFF2-40B4-BE49-F238E27FC236}">
                <a16:creationId xmlns:a16="http://schemas.microsoft.com/office/drawing/2014/main" id="{2779E590-124A-2EB4-665A-CB09CC144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548" y="1602486"/>
            <a:ext cx="8328904" cy="365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1706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8" name="Rectangle 2067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D58A71-D8D2-95D8-DA91-E13F05831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US" sz="4800" dirty="0"/>
              <a:t>Beef Demand</a:t>
            </a:r>
          </a:p>
        </p:txBody>
      </p:sp>
      <p:grpSp>
        <p:nvGrpSpPr>
          <p:cNvPr id="2069" name="Group 2068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060" name="Rectangle 2059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0" name="Rectangle 2069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71" name="Rectangle 2070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A8DA8-73B1-B24B-98AF-3C79352C6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r>
              <a:rPr lang="en-US" sz="1400" b="1" dirty="0"/>
              <a:t>Beef demand remains strong </a:t>
            </a:r>
            <a:r>
              <a:rPr lang="en-US" sz="1400" dirty="0"/>
              <a:t>despite tighter supply and higher prices, supported by consumer consumption trends and retail sales data.</a:t>
            </a:r>
          </a:p>
          <a:p>
            <a:r>
              <a:rPr lang="en-US" sz="1400" b="1" dirty="0"/>
              <a:t>Protein consumption is rising</a:t>
            </a:r>
            <a:r>
              <a:rPr lang="en-US" sz="1400" dirty="0"/>
              <a:t>: 61% of consumers report increasing protein intake in 2024 (up from 48% in 2019), and 74% consider meat an important part of their diet.</a:t>
            </a:r>
          </a:p>
          <a:p>
            <a:r>
              <a:rPr lang="en-US" sz="1400" b="1" dirty="0"/>
              <a:t>Affordability and taste drive choices</a:t>
            </a:r>
            <a:r>
              <a:rPr lang="en-US" sz="1400" dirty="0"/>
              <a:t>: 40% of consumers view a steak dinner at a restaurant as an indulgent way to enjoy quality food and connect with others.</a:t>
            </a:r>
          </a:p>
          <a:p>
            <a:r>
              <a:rPr lang="en-US" sz="1400" b="1" dirty="0"/>
              <a:t>Beef leads on flavor</a:t>
            </a:r>
            <a:r>
              <a:rPr lang="en-US" sz="1400" dirty="0"/>
              <a:t>: Cargill’s 2025 Protein Profile survey found beef ranks as the top protein for taste.</a:t>
            </a:r>
          </a:p>
          <a:p>
            <a:r>
              <a:rPr lang="en-US" sz="1400" b="1" dirty="0"/>
              <a:t>Home cooking on the rise</a:t>
            </a:r>
            <a:r>
              <a:rPr lang="en-US" sz="1400" dirty="0"/>
              <a:t>: With budgets in mind, 34% of consumers report eating more meals at home and plan to continue this trend, making dining out a more occasional treat.</a:t>
            </a:r>
          </a:p>
        </p:txBody>
      </p:sp>
      <p:sp>
        <p:nvSpPr>
          <p:cNvPr id="2072" name="Rectangle 2071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7" name="Rectangle 2066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Brand Anthem Food Truck">
            <a:extLst>
              <a:ext uri="{FF2B5EF4-FFF2-40B4-BE49-F238E27FC236}">
                <a16:creationId xmlns:a16="http://schemas.microsoft.com/office/drawing/2014/main" id="{1B711204-7412-EB1D-670A-CAC731512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788" y="799352"/>
            <a:ext cx="5425410" cy="52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267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99" name="Rectangle 3098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8" name="Picture 6" descr="No photo description available.">
            <a:extLst>
              <a:ext uri="{FF2B5EF4-FFF2-40B4-BE49-F238E27FC236}">
                <a16:creationId xmlns:a16="http://schemas.microsoft.com/office/drawing/2014/main" id="{DB087734-642C-4BCC-FD5A-027F28FEE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>
            <a:fillRect/>
          </a:stretch>
        </p:blipFill>
        <p:spPr bwMode="auto">
          <a:xfrm>
            <a:off x="4883022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3100" name="Freeform: Shape 3099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101" name="Freeform: Shape 3100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98AEE6-7F0D-3ADC-32B1-A2CB71B74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856488"/>
            <a:ext cx="4992624" cy="1243584"/>
          </a:xfrm>
        </p:spPr>
        <p:txBody>
          <a:bodyPr anchor="ctr">
            <a:normAutofit/>
          </a:bodyPr>
          <a:lstStyle/>
          <a:p>
            <a:r>
              <a:rPr lang="en-US" sz="4000" dirty="0"/>
              <a:t>Priorities</a:t>
            </a:r>
            <a:r>
              <a:rPr lang="en-US" sz="3400" dirty="0"/>
              <a:t> </a:t>
            </a:r>
          </a:p>
        </p:txBody>
      </p:sp>
      <p:sp>
        <p:nvSpPr>
          <p:cNvPr id="3102" name="Rectangle 3101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03" name="Rectangle 3102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95336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6A5C4-E3EE-92C6-1009-B153EAE42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4" y="2522949"/>
            <a:ext cx="5065776" cy="3402363"/>
          </a:xfrm>
        </p:spPr>
        <p:txBody>
          <a:bodyPr anchor="t">
            <a:normAutofit/>
          </a:bodyPr>
          <a:lstStyle/>
          <a:p>
            <a:r>
              <a:rPr lang="en-US" sz="1900" b="1" dirty="0"/>
              <a:t>Next generation</a:t>
            </a:r>
            <a:r>
              <a:rPr lang="en-US" sz="1900" dirty="0"/>
              <a:t>: The future of the beef industry depends on bringing in and supporting our youth and new producers who are ready to carry it forward.</a:t>
            </a:r>
          </a:p>
          <a:p>
            <a:r>
              <a:rPr lang="en-US" sz="1900" b="1" dirty="0"/>
              <a:t>Land use and access</a:t>
            </a:r>
            <a:r>
              <a:rPr lang="en-US" sz="1900" dirty="0"/>
              <a:t>: Finding and affording land is getting tougher, making it more important than ever to protect access to quality grazing and production space.</a:t>
            </a:r>
          </a:p>
          <a:p>
            <a:r>
              <a:rPr lang="en-US" sz="1900" b="1" dirty="0"/>
              <a:t>Rebuilding the cow herd</a:t>
            </a:r>
            <a:r>
              <a:rPr lang="en-US" sz="1900" dirty="0"/>
              <a:t>: Producers are focused on rebuilding herds to help secure a stable beef supply for the years ahead.</a:t>
            </a:r>
          </a:p>
        </p:txBody>
      </p:sp>
    </p:spTree>
    <p:extLst>
      <p:ext uri="{BB962C8B-B14F-4D97-AF65-F5344CB8AC3E}">
        <p14:creationId xmlns:p14="http://schemas.microsoft.com/office/powerpoint/2010/main" val="2852709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ogo with text on it&#10;&#10;AI-generated content may be incorrect.">
            <a:extLst>
              <a:ext uri="{FF2B5EF4-FFF2-40B4-BE49-F238E27FC236}">
                <a16:creationId xmlns:a16="http://schemas.microsoft.com/office/drawing/2014/main" id="{0CFA98B3-70F5-BEFA-3A19-0F24790B8C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logo for a company&#10;&#10;AI-generated content may be incorrect.">
            <a:extLst>
              <a:ext uri="{FF2B5EF4-FFF2-40B4-BE49-F238E27FC236}">
                <a16:creationId xmlns:a16="http://schemas.microsoft.com/office/drawing/2014/main" id="{6EF8DE93-F1F4-1CBF-2C96-083A22A2A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1253" y="-3380"/>
            <a:ext cx="10429494" cy="686138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613987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a person holding a pig and a piglet&#10;&#10;Description automatically generated">
            <a:extLst>
              <a:ext uri="{FF2B5EF4-FFF2-40B4-BE49-F238E27FC236}">
                <a16:creationId xmlns:a16="http://schemas.microsoft.com/office/drawing/2014/main" id="{02C345D6-2C71-0A95-482C-830A3B83C4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2"/>
            <a:ext cx="12192000" cy="685021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4E6A23-81E6-6743-46E6-17FDA55FD1A7}"/>
              </a:ext>
            </a:extLst>
          </p:cNvPr>
          <p:cNvSpPr txBox="1"/>
          <p:nvPr/>
        </p:nvSpPr>
        <p:spPr>
          <a:xfrm>
            <a:off x="3324041" y="2855011"/>
            <a:ext cx="53530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all" spc="0" normalizeH="0" baseline="0" noProof="0" dirty="0">
                <a:ln>
                  <a:noFill/>
                </a:ln>
                <a:solidFill>
                  <a:srgbClr val="3440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Thank You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9BA89DE-E8C8-0B46-DF5D-57192B71B30E}"/>
              </a:ext>
            </a:extLst>
          </p:cNvPr>
          <p:cNvCxnSpPr/>
          <p:nvPr/>
        </p:nvCxnSpPr>
        <p:spPr>
          <a:xfrm>
            <a:off x="1451176" y="2170608"/>
            <a:ext cx="9098733" cy="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CFB57FC-E08C-1027-4821-852ECC7FF245}"/>
              </a:ext>
            </a:extLst>
          </p:cNvPr>
          <p:cNvCxnSpPr/>
          <p:nvPr/>
        </p:nvCxnSpPr>
        <p:spPr>
          <a:xfrm>
            <a:off x="1546633" y="4487588"/>
            <a:ext cx="9098733" cy="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5996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1DC6ABD-215C-4EA8-A483-CEF5B99AB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6598" y="269324"/>
            <a:ext cx="6116779" cy="6208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8C72FC-67E8-B986-F0DE-08E67038E0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572" y="835717"/>
            <a:ext cx="5608830" cy="50759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4FBD97-1FDE-4905-C855-8F7D228EB898}"/>
              </a:ext>
            </a:extLst>
          </p:cNvPr>
          <p:cNvSpPr txBox="1"/>
          <p:nvPr/>
        </p:nvSpPr>
        <p:spPr>
          <a:xfrm>
            <a:off x="329184" y="2674689"/>
            <a:ext cx="480343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</a:rPr>
              <a:t>The idea for an innovation center began with a strong statement of need from industry leaders.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</a:rPr>
              <a:t>Founded in 1993, the Kentucky Cattlemen’s Foundation is a 501(c)(3) nonprofit organization affiliated with the Kentucky Cattlemen's Association.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</a:rPr>
              <a:t>Members of the Kentucky Livestock Coalition, agriculture groups, and county cattlemen's chapters across the state had several meetings between 2019-2024 to develop a combined effort of support for a Kentucky Livestock Innovation Center.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4331DE2-E67D-571F-7311-BB427CA1C45E}"/>
              </a:ext>
            </a:extLst>
          </p:cNvPr>
          <p:cNvSpPr/>
          <p:nvPr/>
        </p:nvSpPr>
        <p:spPr>
          <a:xfrm>
            <a:off x="1781317" y="5797407"/>
            <a:ext cx="228600" cy="2286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722EF27-8D18-671D-9537-87121D6A0476}"/>
              </a:ext>
            </a:extLst>
          </p:cNvPr>
          <p:cNvSpPr/>
          <p:nvPr/>
        </p:nvSpPr>
        <p:spPr>
          <a:xfrm>
            <a:off x="3152661" y="5797407"/>
            <a:ext cx="228600" cy="22860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193FAFC-5E1F-84EA-9ACF-883811519294}"/>
              </a:ext>
            </a:extLst>
          </p:cNvPr>
          <p:cNvCxnSpPr>
            <a:cxnSpLocks/>
            <a:stCxn id="18" idx="6"/>
            <a:endCxn id="20" idx="2"/>
          </p:cNvCxnSpPr>
          <p:nvPr/>
        </p:nvCxnSpPr>
        <p:spPr>
          <a:xfrm>
            <a:off x="2009917" y="5911707"/>
            <a:ext cx="114274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8CB95FA-AE74-A8C6-58E7-E125E8F57AE3}"/>
              </a:ext>
            </a:extLst>
          </p:cNvPr>
          <p:cNvSpPr txBox="1"/>
          <p:nvPr/>
        </p:nvSpPr>
        <p:spPr>
          <a:xfrm>
            <a:off x="777240" y="5727041"/>
            <a:ext cx="873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2019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645AA3-BE90-9274-FC01-29A8937690C9}"/>
              </a:ext>
            </a:extLst>
          </p:cNvPr>
          <p:cNvSpPr txBox="1"/>
          <p:nvPr/>
        </p:nvSpPr>
        <p:spPr>
          <a:xfrm>
            <a:off x="3485994" y="5727041"/>
            <a:ext cx="948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2024</a:t>
            </a:r>
          </a:p>
        </p:txBody>
      </p:sp>
      <p:pic>
        <p:nvPicPr>
          <p:cNvPr id="5" name="Picture 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2DD0125C-A110-462D-F2EB-CA70E557A6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611" y="831993"/>
            <a:ext cx="2167355" cy="147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7291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map with arrows pointing to different directions&#10;&#10;Description automatically generated">
            <a:extLst>
              <a:ext uri="{FF2B5EF4-FFF2-40B4-BE49-F238E27FC236}">
                <a16:creationId xmlns:a16="http://schemas.microsoft.com/office/drawing/2014/main" id="{88CE2887-2AB5-6DF8-33E6-F5B59F0693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>
        <p:nvSpPr>
          <p:cNvPr id="23" name="Title 22">
            <a:extLst>
              <a:ext uri="{FF2B5EF4-FFF2-40B4-BE49-F238E27FC236}">
                <a16:creationId xmlns:a16="http://schemas.microsoft.com/office/drawing/2014/main" id="{10F6DB8B-00C8-BF18-4FAE-BFD5AE70A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328512"/>
            <a:ext cx="5883443" cy="1628970"/>
          </a:xfrm>
        </p:spPr>
        <p:txBody>
          <a:bodyPr anchor="ctr">
            <a:normAutofit/>
          </a:bodyPr>
          <a:lstStyle/>
          <a:p>
            <a:r>
              <a:rPr lang="en-US" sz="4000" b="1" dirty="0"/>
              <a:t>Mission and Purpose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CA747-5D97-BF4E-F12A-2A52A005E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273" y="1738266"/>
            <a:ext cx="5327173" cy="4427144"/>
          </a:xfrm>
        </p:spPr>
        <p:txBody>
          <a:bodyPr anchor="ctr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600" dirty="0"/>
              <a:t>Create a central coordinating location that will directly and indirectly serve as a </a:t>
            </a:r>
            <a:r>
              <a:rPr lang="en-US" sz="1600" b="1" dirty="0"/>
              <a:t>tool and resource </a:t>
            </a:r>
            <a:r>
              <a:rPr lang="en-US" sz="1600" dirty="0"/>
              <a:t>to advance the socioeconomic benefit of agriculture to the Commonwealth of Kentucky.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sz="1600" dirty="0"/>
              <a:t>Direct Impact (Hands-On):</a:t>
            </a:r>
          </a:p>
          <a:p>
            <a:pPr lvl="1"/>
            <a:r>
              <a:rPr lang="en-US" sz="1600" dirty="0"/>
              <a:t>Field Demonstrations</a:t>
            </a:r>
          </a:p>
          <a:p>
            <a:pPr lvl="1"/>
            <a:r>
              <a:rPr lang="en-US" sz="1600" dirty="0"/>
              <a:t>Workshops and Training Sessions</a:t>
            </a:r>
          </a:p>
          <a:p>
            <a:pPr marL="457200" lvl="1" indent="0">
              <a:buNone/>
            </a:pPr>
            <a:endParaRPr lang="en-US" sz="1600" dirty="0"/>
          </a:p>
          <a:p>
            <a:r>
              <a:rPr lang="en-US" sz="1600" dirty="0"/>
              <a:t>Indirect Impact (Developmental):</a:t>
            </a:r>
          </a:p>
          <a:p>
            <a:pPr lvl="1"/>
            <a:r>
              <a:rPr lang="en-US" sz="1600" dirty="0"/>
              <a:t>Curriculum Development</a:t>
            </a:r>
          </a:p>
          <a:p>
            <a:pPr lvl="1"/>
            <a:r>
              <a:rPr lang="en-US" sz="1600" dirty="0"/>
              <a:t>Industry Collaboration </a:t>
            </a:r>
          </a:p>
        </p:txBody>
      </p:sp>
    </p:spTree>
    <p:extLst>
      <p:ext uri="{BB962C8B-B14F-4D97-AF65-F5344CB8AC3E}">
        <p14:creationId xmlns:p14="http://schemas.microsoft.com/office/powerpoint/2010/main" val="26879716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8B870-D73B-A2AE-EC5D-9205AF0AA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24886-7591-C8E0-7C29-7A5C0869E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ptos Display" panose="020B0004020202020204" pitchFamily="34" charset="0"/>
              </a:rPr>
              <a:t>Interactive Design Process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9C3A55-E098-5432-5100-A0C831B2F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16" y="1785921"/>
            <a:ext cx="2125804" cy="27624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5D01096-4D78-D0B4-9E64-C3FE336D65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25844">
            <a:off x="5241094" y="3100609"/>
            <a:ext cx="2358172" cy="30702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6DAC5B4-C738-8479-2E72-4B8E062869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2492">
            <a:off x="8249194" y="431197"/>
            <a:ext cx="2131066" cy="27572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378F2A7-C567-93C4-B22D-2C33D08F4F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825" y="785184"/>
            <a:ext cx="2110018" cy="27519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E655A1A-CB7C-5E57-3F9F-7D98BA76D4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7399">
            <a:off x="8629651" y="1785921"/>
            <a:ext cx="3147948" cy="18987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6D5E38-A40F-821A-6675-16B42E31D4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521">
            <a:off x="9562922" y="3460795"/>
            <a:ext cx="2340660" cy="30586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6F22080-242E-C779-A253-9EDE235340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7891">
            <a:off x="7452629" y="3147592"/>
            <a:ext cx="2358173" cy="30586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2656DD-32D1-DED0-3E06-39E94247C8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775" y="3485356"/>
            <a:ext cx="2110018" cy="27624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AA6E68B-0903-CD11-BE37-E371CCEB3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166" y="3443270"/>
            <a:ext cx="2358172" cy="30644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2ABDFFA-F6AA-6E40-07A9-E1C9A0FD6B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2492">
            <a:off x="5908761" y="2118492"/>
            <a:ext cx="2364009" cy="30586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E955CA5-0546-E1E7-785E-031650FE01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25844">
            <a:off x="3834769" y="2099474"/>
            <a:ext cx="2340660" cy="30527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8EB06AF-1F60-C43C-ED3F-CE6F1C070F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269" y="2114246"/>
            <a:ext cx="2110018" cy="27624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451BD4C-306A-50B5-67EC-8C7CEE8697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34" y="4676902"/>
            <a:ext cx="2620882" cy="14049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40603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sitting at tables in a room&#10;&#10;AI-generated content may be incorrect.">
            <a:extLst>
              <a:ext uri="{FF2B5EF4-FFF2-40B4-BE49-F238E27FC236}">
                <a16:creationId xmlns:a16="http://schemas.microsoft.com/office/drawing/2014/main" id="{5B68596E-2F54-6BAB-054E-5D6926831E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>
            <a:fillRect/>
          </a:stretch>
        </p:blipFill>
        <p:spPr>
          <a:xfrm>
            <a:off x="462343" y="453918"/>
            <a:ext cx="4425623" cy="1868815"/>
          </a:xfrm>
          <a:prstGeom prst="rect">
            <a:avLst/>
          </a:prstGeom>
        </p:spPr>
      </p:pic>
      <p:pic>
        <p:nvPicPr>
          <p:cNvPr id="9" name="Picture 8" descr="A group of men standing on a road&#10;&#10;AI-generated content may be incorrect.">
            <a:extLst>
              <a:ext uri="{FF2B5EF4-FFF2-40B4-BE49-F238E27FC236}">
                <a16:creationId xmlns:a16="http://schemas.microsoft.com/office/drawing/2014/main" id="{3E3E2956-11AE-710C-1ACD-8395995167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5134" y="2482591"/>
            <a:ext cx="4425623" cy="3918209"/>
          </a:xfrm>
          <a:prstGeom prst="rect">
            <a:avLst/>
          </a:prstGeom>
        </p:spPr>
      </p:pic>
      <p:pic>
        <p:nvPicPr>
          <p:cNvPr id="12" name="Picture 11" descr="A group of people around a table&#10;&#10;AI-generated content may be incorrect.">
            <a:extLst>
              <a:ext uri="{FF2B5EF4-FFF2-40B4-BE49-F238E27FC236}">
                <a16:creationId xmlns:a16="http://schemas.microsoft.com/office/drawing/2014/main" id="{87331491-C5C1-1588-B551-C9B00C310F2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39581" y="455276"/>
            <a:ext cx="2128524" cy="3918209"/>
          </a:xfrm>
          <a:prstGeom prst="rect">
            <a:avLst/>
          </a:prstGeom>
        </p:spPr>
      </p:pic>
      <p:pic>
        <p:nvPicPr>
          <p:cNvPr id="4" name="Picture 3" descr="A group of people standing in a field&#10;&#10;AI-generated content may be incorrect.">
            <a:extLst>
              <a:ext uri="{FF2B5EF4-FFF2-40B4-BE49-F238E27FC236}">
                <a16:creationId xmlns:a16="http://schemas.microsoft.com/office/drawing/2014/main" id="{6EAC0F8A-E6BF-520B-D2A9-D174E8D2F02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09170" y="4535267"/>
            <a:ext cx="2125631" cy="1865533"/>
          </a:xfrm>
          <a:prstGeom prst="rect">
            <a:avLst/>
          </a:prstGeom>
        </p:spPr>
      </p:pic>
      <p:pic>
        <p:nvPicPr>
          <p:cNvPr id="14" name="Picture 13" descr="A group of men standing around a table&#10;&#10;AI-generated content may be incorrect.">
            <a:extLst>
              <a:ext uri="{FF2B5EF4-FFF2-40B4-BE49-F238E27FC236}">
                <a16:creationId xmlns:a16="http://schemas.microsoft.com/office/drawing/2014/main" id="{9853C5B6-B8AE-E312-2604-04D4B6D1EFE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21624" y="453917"/>
            <a:ext cx="4408033" cy="3918209"/>
          </a:xfrm>
          <a:prstGeom prst="rect">
            <a:avLst/>
          </a:prstGeom>
        </p:spPr>
      </p:pic>
      <p:pic>
        <p:nvPicPr>
          <p:cNvPr id="3" name="Picture 2" descr="A person standing in front of a group of people&#10;&#10;AI-generated content may be incorrect.">
            <a:extLst>
              <a:ext uri="{FF2B5EF4-FFF2-40B4-BE49-F238E27FC236}">
                <a16:creationId xmlns:a16="http://schemas.microsoft.com/office/drawing/2014/main" id="{BB618ACB-B4E2-BDE1-2ABD-C3C772E3D8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64"/>
          <a:stretch>
            <a:fillRect/>
          </a:stretch>
        </p:blipFill>
        <p:spPr>
          <a:xfrm>
            <a:off x="5046791" y="4535266"/>
            <a:ext cx="4404050" cy="186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316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D1D93C1-FEFC-C4EA-74E5-8EB29762A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6986" y="167958"/>
            <a:ext cx="11238027" cy="66687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14AF5E4-1AE4-97BA-9220-EB86D5446245}"/>
              </a:ext>
            </a:extLst>
          </p:cNvPr>
          <p:cNvSpPr/>
          <p:nvPr/>
        </p:nvSpPr>
        <p:spPr>
          <a:xfrm>
            <a:off x="8237696" y="711596"/>
            <a:ext cx="2459351" cy="474518"/>
          </a:xfrm>
          <a:prstGeom prst="rect">
            <a:avLst/>
          </a:prstGeom>
          <a:solidFill>
            <a:srgbClr val="FFEC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A2F5A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Office Space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AC7777-4076-43DC-3C85-AF63667BBF9D}"/>
              </a:ext>
            </a:extLst>
          </p:cNvPr>
          <p:cNvSpPr/>
          <p:nvPr/>
        </p:nvSpPr>
        <p:spPr>
          <a:xfrm>
            <a:off x="5595069" y="4115822"/>
            <a:ext cx="3246643" cy="474518"/>
          </a:xfrm>
          <a:prstGeom prst="rect">
            <a:avLst/>
          </a:prstGeom>
          <a:solidFill>
            <a:srgbClr val="FFEC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A2F5A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Meeting / Business Wing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5C2350-26F2-0D9D-1344-8C0359764F28}"/>
              </a:ext>
            </a:extLst>
          </p:cNvPr>
          <p:cNvSpPr/>
          <p:nvPr/>
        </p:nvSpPr>
        <p:spPr>
          <a:xfrm>
            <a:off x="3636648" y="189236"/>
            <a:ext cx="2459351" cy="759619"/>
          </a:xfrm>
          <a:prstGeom prst="rect">
            <a:avLst/>
          </a:prstGeom>
          <a:solidFill>
            <a:srgbClr val="FFEC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A2F5A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Culinary Training Center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815861-EE7F-AAA0-288D-9C9DD4BA94DD}"/>
              </a:ext>
            </a:extLst>
          </p:cNvPr>
          <p:cNvSpPr/>
          <p:nvPr/>
        </p:nvSpPr>
        <p:spPr>
          <a:xfrm>
            <a:off x="262417" y="3736013"/>
            <a:ext cx="2459351" cy="759619"/>
          </a:xfrm>
          <a:prstGeom prst="rect">
            <a:avLst/>
          </a:prstGeom>
          <a:solidFill>
            <a:srgbClr val="FFEC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A2F5A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Education / Conference Area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F3B39D-C9A9-B866-7615-B9A3DD5DD8B7}"/>
              </a:ext>
            </a:extLst>
          </p:cNvPr>
          <p:cNvSpPr/>
          <p:nvPr/>
        </p:nvSpPr>
        <p:spPr>
          <a:xfrm>
            <a:off x="7460456" y="6412706"/>
            <a:ext cx="2962275" cy="154782"/>
          </a:xfrm>
          <a:prstGeom prst="rect">
            <a:avLst/>
          </a:prstGeom>
          <a:solidFill>
            <a:srgbClr val="D6D6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4913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No photo description available.">
            <a:extLst>
              <a:ext uri="{FF2B5EF4-FFF2-40B4-BE49-F238E27FC236}">
                <a16:creationId xmlns:a16="http://schemas.microsoft.com/office/drawing/2014/main" id="{867BD9D5-A2B6-581E-6FE4-0A4BC0F017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/>
          <a:stretch>
            <a:fillRect/>
          </a:stretch>
        </p:blipFill>
        <p:spPr bwMode="auto">
          <a:xfrm>
            <a:off x="4662597" y="-2"/>
            <a:ext cx="2376092" cy="222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4" descr="No photo description available.">
            <a:extLst>
              <a:ext uri="{FF2B5EF4-FFF2-40B4-BE49-F238E27FC236}">
                <a16:creationId xmlns:a16="http://schemas.microsoft.com/office/drawing/2014/main" id="{B99FC059-F8B8-BDD9-19C2-CEB69E6AF0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039" y="-2446"/>
            <a:ext cx="2376092" cy="222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No photo description available.">
            <a:extLst>
              <a:ext uri="{FF2B5EF4-FFF2-40B4-BE49-F238E27FC236}">
                <a16:creationId xmlns:a16="http://schemas.microsoft.com/office/drawing/2014/main" id="{A4D9586E-ACE0-DBE0-AAD7-FB1F1602FD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0"/>
          <a:stretch>
            <a:fillRect/>
          </a:stretch>
        </p:blipFill>
        <p:spPr bwMode="auto">
          <a:xfrm>
            <a:off x="9803480" y="-10223"/>
            <a:ext cx="2376092" cy="222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group of people sitting at tables in a room&#10;&#10;Description automatically generated">
            <a:extLst>
              <a:ext uri="{FF2B5EF4-FFF2-40B4-BE49-F238E27FC236}">
                <a16:creationId xmlns:a16="http://schemas.microsoft.com/office/drawing/2014/main" id="{EBEF2A53-0D99-7B7D-AA28-6CFECB5C199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57342" y="2400151"/>
            <a:ext cx="3330225" cy="2057368"/>
          </a:xfrm>
          <a:prstGeom prst="rect">
            <a:avLst/>
          </a:prstGeom>
        </p:spPr>
      </p:pic>
      <p:pic>
        <p:nvPicPr>
          <p:cNvPr id="7" name="Picture 2" descr="May be an image of 13 people, people studying, hospital and text">
            <a:extLst>
              <a:ext uri="{FF2B5EF4-FFF2-40B4-BE49-F238E27FC236}">
                <a16:creationId xmlns:a16="http://schemas.microsoft.com/office/drawing/2014/main" id="{5069B8C1-7AB2-727A-01F0-2058D57D9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6"/>
          <a:stretch>
            <a:fillRect/>
          </a:stretch>
        </p:blipFill>
        <p:spPr bwMode="auto">
          <a:xfrm>
            <a:off x="-1" y="-1"/>
            <a:ext cx="4468529" cy="2996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No photo description available.">
            <a:extLst>
              <a:ext uri="{FF2B5EF4-FFF2-40B4-BE49-F238E27FC236}">
                <a16:creationId xmlns:a16="http://schemas.microsoft.com/office/drawing/2014/main" id="{C301864F-2C1F-7631-0D7C-2EFF199E22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036" y="2400151"/>
            <a:ext cx="3996536" cy="445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ay be an image of 9 people and text">
            <a:extLst>
              <a:ext uri="{FF2B5EF4-FFF2-40B4-BE49-F238E27FC236}">
                <a16:creationId xmlns:a16="http://schemas.microsoft.com/office/drawing/2014/main" id="{04BA3CE3-AE50-4BB9-3EFC-FA7F3E3A0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342" y="4628912"/>
            <a:ext cx="3330225" cy="221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4" descr="May be an image of 4 people">
            <a:extLst>
              <a:ext uri="{FF2B5EF4-FFF2-40B4-BE49-F238E27FC236}">
                <a16:creationId xmlns:a16="http://schemas.microsoft.com/office/drawing/2014/main" id="{E20044AC-A2E8-E442-FBCE-016F5CC307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228975"/>
            <a:ext cx="4449445" cy="3629025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703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3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4CDD3A7-4631-E62E-3777-17D9313CA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2" name="Rectangle 104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9C82DF-802C-FCF3-999A-28A3CF80B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Beef In Kentucky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FB215B-3944-5A49-756E-A3C882033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1900" dirty="0"/>
              <a:t>Kentucky’s connection to the beef industry dates back </a:t>
            </a:r>
            <a:r>
              <a:rPr lang="en-US" sz="1900" b="1" dirty="0"/>
              <a:t>centuries</a:t>
            </a:r>
            <a:r>
              <a:rPr lang="en-US" sz="1900" dirty="0"/>
              <a:t>. From early pioneers to statesman Henry Clay in 1817.</a:t>
            </a:r>
          </a:p>
          <a:p>
            <a:r>
              <a:rPr lang="en-US" sz="1900" dirty="0"/>
              <a:t>Today, Kentucky is home to over 32,000 beef producers, making it the </a:t>
            </a:r>
            <a:r>
              <a:rPr lang="en-US" sz="1900" b="1" dirty="0"/>
              <a:t>largest</a:t>
            </a:r>
            <a:r>
              <a:rPr lang="en-US" sz="1900" dirty="0"/>
              <a:t> beef-producing state east of the Mississippi River.</a:t>
            </a:r>
          </a:p>
          <a:p>
            <a:r>
              <a:rPr lang="en-US" sz="1900" dirty="0"/>
              <a:t>The cattle industry contributes more than </a:t>
            </a:r>
            <a:r>
              <a:rPr lang="en-US" sz="1900" b="1" dirty="0"/>
              <a:t>$1 billion </a:t>
            </a:r>
            <a:r>
              <a:rPr lang="en-US" sz="1900" dirty="0"/>
              <a:t>annually to Kentucky’s economy.</a:t>
            </a:r>
          </a:p>
          <a:p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17154907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A8000A-C684-F7B4-EEC6-900898F80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823"/>
            <a:ext cx="3419856" cy="5583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ncing Script" panose="03080600040507000D00" pitchFamily="66" charset="0"/>
              </a:rPr>
              <a:t>Thank you!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onnsiteX0" fmla="*/ 0 w 18288"/>
              <a:gd name="connsiteY0" fmla="*/ 0 h 5590381"/>
              <a:gd name="connsiteX1" fmla="*/ 18288 w 18288"/>
              <a:gd name="connsiteY1" fmla="*/ 0 h 5590381"/>
              <a:gd name="connsiteX2" fmla="*/ 18288 w 18288"/>
              <a:gd name="connsiteY2" fmla="*/ 754701 h 5590381"/>
              <a:gd name="connsiteX3" fmla="*/ 18288 w 18288"/>
              <a:gd name="connsiteY3" fmla="*/ 1565307 h 5590381"/>
              <a:gd name="connsiteX4" fmla="*/ 18288 w 18288"/>
              <a:gd name="connsiteY4" fmla="*/ 2152297 h 5590381"/>
              <a:gd name="connsiteX5" fmla="*/ 18288 w 18288"/>
              <a:gd name="connsiteY5" fmla="*/ 2906998 h 5590381"/>
              <a:gd name="connsiteX6" fmla="*/ 18288 w 18288"/>
              <a:gd name="connsiteY6" fmla="*/ 3549892 h 5590381"/>
              <a:gd name="connsiteX7" fmla="*/ 18288 w 18288"/>
              <a:gd name="connsiteY7" fmla="*/ 4080978 h 5590381"/>
              <a:gd name="connsiteX8" fmla="*/ 18288 w 18288"/>
              <a:gd name="connsiteY8" fmla="*/ 4835680 h 5590381"/>
              <a:gd name="connsiteX9" fmla="*/ 18288 w 18288"/>
              <a:gd name="connsiteY9" fmla="*/ 5590381 h 5590381"/>
              <a:gd name="connsiteX10" fmla="*/ 0 w 18288"/>
              <a:gd name="connsiteY10" fmla="*/ 5590381 h 5590381"/>
              <a:gd name="connsiteX11" fmla="*/ 0 w 18288"/>
              <a:gd name="connsiteY11" fmla="*/ 4835680 h 5590381"/>
              <a:gd name="connsiteX12" fmla="*/ 0 w 18288"/>
              <a:gd name="connsiteY12" fmla="*/ 4304593 h 5590381"/>
              <a:gd name="connsiteX13" fmla="*/ 0 w 18288"/>
              <a:gd name="connsiteY13" fmla="*/ 3773507 h 5590381"/>
              <a:gd name="connsiteX14" fmla="*/ 0 w 18288"/>
              <a:gd name="connsiteY14" fmla="*/ 3186517 h 5590381"/>
              <a:gd name="connsiteX15" fmla="*/ 0 w 18288"/>
              <a:gd name="connsiteY15" fmla="*/ 2487720 h 5590381"/>
              <a:gd name="connsiteX16" fmla="*/ 0 w 18288"/>
              <a:gd name="connsiteY16" fmla="*/ 1956633 h 5590381"/>
              <a:gd name="connsiteX17" fmla="*/ 0 w 18288"/>
              <a:gd name="connsiteY17" fmla="*/ 1425547 h 5590381"/>
              <a:gd name="connsiteX18" fmla="*/ 0 w 18288"/>
              <a:gd name="connsiteY18" fmla="*/ 614942 h 5590381"/>
              <a:gd name="connsiteX19" fmla="*/ 0 w 18288"/>
              <a:gd name="connsiteY19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close-up of a logo&#10;&#10;AI-generated content may be incorrect.">
            <a:extLst>
              <a:ext uri="{FF2B5EF4-FFF2-40B4-BE49-F238E27FC236}">
                <a16:creationId xmlns:a16="http://schemas.microsoft.com/office/drawing/2014/main" id="{FEB242A6-D78E-E0B2-5B3A-B801703F39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648652"/>
            <a:ext cx="6894576" cy="387819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7045AB-2474-AFB7-3732-19879704DC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54296" y="4798577"/>
            <a:ext cx="6894576" cy="14284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 dirty="0"/>
              <a:t>Dave Maples – dmaples@kycattle.org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 dirty="0"/>
              <a:t>Nikki Whitaker – nwhitaker@kycattle.org</a:t>
            </a:r>
          </a:p>
        </p:txBody>
      </p:sp>
    </p:spTree>
    <p:extLst>
      <p:ext uri="{BB962C8B-B14F-4D97-AF65-F5344CB8AC3E}">
        <p14:creationId xmlns:p14="http://schemas.microsoft.com/office/powerpoint/2010/main" val="3686932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4ECDE7A-6944-466D-8FFE-149A29BA6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3420082-9415-44EC-802E-C77D71D59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5A52C45-1FCB-4636-A80F-2849B8226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F7B2896-4DAA-1DE1-AF14-7AFF749F7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Beef in the News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8EB4DD-3704-43AD-92B3-C4E0C6EA9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7079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 descr="A herd of cows in a field with a graph&#10;&#10;AI-generated content may be incorrect.">
            <a:extLst>
              <a:ext uri="{FF2B5EF4-FFF2-40B4-BE49-F238E27FC236}">
                <a16:creationId xmlns:a16="http://schemas.microsoft.com/office/drawing/2014/main" id="{5A0D6DE9-55F0-E562-413A-25CCD202B3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8303" y="2262941"/>
            <a:ext cx="7069051" cy="4345249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B9CD95-2625-13E8-4791-21FE2A728E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48555" y="2560320"/>
            <a:ext cx="3872243" cy="36941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000" dirty="0"/>
              <a:t>As of January 1, 2025, the U.S. cattle and calf inventory totaled 86.7 million head. </a:t>
            </a:r>
          </a:p>
          <a:p>
            <a:pPr algn="ctr"/>
            <a:r>
              <a:rPr lang="en-US" sz="2000" dirty="0"/>
              <a:t>The </a:t>
            </a:r>
            <a:r>
              <a:rPr lang="en-US" sz="2000" b="1" dirty="0"/>
              <a:t>smallest total since 1951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8001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BF8F7F-E6FC-5A98-54B1-58B6AAD23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en-US" sz="4800" dirty="0"/>
              <a:t>Beef Production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262891-524A-13E4-A721-6D43BC256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anchor="ctr">
            <a:normAutofit/>
          </a:bodyPr>
          <a:lstStyle/>
          <a:p>
            <a:r>
              <a:rPr lang="en-US" sz="2000" dirty="0"/>
              <a:t>Even though the U.S. is working through the lowest beef cattle inventory since 1951.</a:t>
            </a:r>
          </a:p>
          <a:p>
            <a:pPr lvl="1"/>
            <a:r>
              <a:rPr lang="en-US" sz="2000" dirty="0"/>
              <a:t>Producers are offsetting smaller herd sizes by feeding cattle to heavier weights in the feedlot.</a:t>
            </a:r>
          </a:p>
          <a:p>
            <a:pPr lvl="1"/>
            <a:r>
              <a:rPr lang="en-US" sz="2000" dirty="0"/>
              <a:t>Total U.S. beef production in 2025 is projected at </a:t>
            </a:r>
            <a:r>
              <a:rPr lang="en-US" sz="2000" b="1" dirty="0"/>
              <a:t>26.4 billion pounds</a:t>
            </a:r>
            <a:r>
              <a:rPr lang="en-US" sz="2000" dirty="0"/>
              <a:t>, compared to 27.1 billion pounds in both 2023 and 2024.</a:t>
            </a:r>
          </a:p>
          <a:p>
            <a:pPr lvl="1"/>
            <a:r>
              <a:rPr lang="en-US" sz="2000" dirty="0"/>
              <a:t>Even with fewer cattle being slaughtered, heavier weights are helping limit production declines.</a:t>
            </a:r>
          </a:p>
          <a:p>
            <a:pPr lvl="1"/>
            <a:r>
              <a:rPr lang="en-US" sz="2000" dirty="0"/>
              <a:t>Fewer cattle today are producing more beef than in 2014 when beef production was 24.3 billion pounds.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6757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E774C9-E44A-31B8-C7B0-1F1F1A673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2025 - $2660</a:t>
            </a:r>
            <a:br>
              <a:rPr lang="en-US" sz="2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2023 - $1260</a:t>
            </a:r>
            <a:endParaRPr lang="en-US" sz="26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F06BCD9-712A-E024-D736-92A9CA49E1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546" y="961812"/>
            <a:ext cx="6994307" cy="49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6608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1" name="Rectangle 104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BB3CA8-7DFC-686F-C026-75D65B9EF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4800" dirty="0"/>
              <a:t>Beef Supply</a:t>
            </a:r>
          </a:p>
        </p:txBody>
      </p:sp>
      <p:sp>
        <p:nvSpPr>
          <p:cNvPr id="104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D19BEA-FF44-D1D5-04D5-5DF8257068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1700" dirty="0"/>
              <a:t>The industry’s (the cattle farmer) response to rising cattle prices has been unusually slow so far.</a:t>
            </a:r>
          </a:p>
          <a:p>
            <a:r>
              <a:rPr lang="en-US" sz="1700" dirty="0"/>
              <a:t>Unless heifer retention increases later in 2025, herd expansion in 2027 will likely remain </a:t>
            </a:r>
            <a:r>
              <a:rPr lang="en-US" sz="1700" b="1" dirty="0"/>
              <a:t>limited</a:t>
            </a:r>
            <a:r>
              <a:rPr lang="en-US" sz="1700" dirty="0"/>
              <a:t>.</a:t>
            </a:r>
          </a:p>
          <a:p>
            <a:r>
              <a:rPr lang="en-US" sz="1700" dirty="0"/>
              <a:t>Cattle prices are expected to stay elevated through much of the decade, with a gradual peak anticipated along the way.</a:t>
            </a:r>
          </a:p>
          <a:p>
            <a:pPr lvl="1"/>
            <a:r>
              <a:rPr lang="en-US" sz="1700" i="1" dirty="0"/>
              <a:t>Derrell Peel, Oklahoma State University</a:t>
            </a:r>
          </a:p>
        </p:txBody>
      </p:sp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5A8600B6-3EB0-949B-2A2F-E72FC8DF7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2" b="-3"/>
          <a:stretch>
            <a:fillRect/>
          </a:stretch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188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25F3A5E-89AF-B652-E72B-C7085125054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59" y="457200"/>
            <a:ext cx="1042288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360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47976-43A1-1555-8172-C3EDA189D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362" y="644721"/>
            <a:ext cx="9603275" cy="104923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110E495-67F6-AA1D-CE70-3A200BB7B3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73" y="457200"/>
            <a:ext cx="1025665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261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13BA8F6-260D-BD26-5723-D71B6E6986F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98" y="457200"/>
            <a:ext cx="1038320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1096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Retrospect">
  <a:themeElements>
    <a:clrScheme name="KLIC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FEC00F"/>
      </a:accent1>
      <a:accent2>
        <a:srgbClr val="1A2E5A"/>
      </a:accent2>
      <a:accent3>
        <a:srgbClr val="FEC00F"/>
      </a:accent3>
      <a:accent4>
        <a:srgbClr val="1A2E5A"/>
      </a:accent4>
      <a:accent5>
        <a:srgbClr val="FEC00F"/>
      </a:accent5>
      <a:accent6>
        <a:srgbClr val="1A2E5A"/>
      </a:accent6>
      <a:hlink>
        <a:srgbClr val="467886"/>
      </a:hlink>
      <a:folHlink>
        <a:srgbClr val="96607D"/>
      </a:folHlink>
    </a:clrScheme>
    <a:fontScheme name="Constantia-Franklin Gothic Book">
      <a:majorFont>
        <a:latin typeface="Constantia" panose="02030602050306030303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D9E360E3-C638-4711-9E7D-3A7A7FBE0948}" vid="{AAC537DE-BD51-4A85-AD5D-3F3C8CFE48C5}"/>
    </a:ext>
  </a:extLst>
</a:theme>
</file>

<file path=ppt/theme/theme3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FFC000"/>
      </a:accent1>
      <a:accent2>
        <a:srgbClr val="1A2F5A"/>
      </a:accent2>
      <a:accent3>
        <a:srgbClr val="FFC000"/>
      </a:accent3>
      <a:accent4>
        <a:srgbClr val="344068"/>
      </a:accent4>
      <a:accent5>
        <a:srgbClr val="FFC000"/>
      </a:accent5>
      <a:accent6>
        <a:srgbClr val="344068"/>
      </a:accent6>
      <a:hlink>
        <a:srgbClr val="000000"/>
      </a:hlink>
      <a:folHlink>
        <a:srgbClr val="000000"/>
      </a:folHlink>
    </a:clrScheme>
    <a:fontScheme name="Custom 3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Retrospect">
  <a:themeElements>
    <a:clrScheme name="Custom 4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FFC000"/>
      </a:accent1>
      <a:accent2>
        <a:srgbClr val="1A2F5A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onstantia-Franklin Gothic Book">
      <a:majorFont>
        <a:latin typeface="Constantia" panose="02030602050306030303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3109</TotalTime>
  <Words>659</Words>
  <Application>Microsoft Office PowerPoint</Application>
  <PresentationFormat>Widescreen</PresentationFormat>
  <Paragraphs>57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Arial</vt:lpstr>
      <vt:lpstr>Aptos</vt:lpstr>
      <vt:lpstr>Constantia</vt:lpstr>
      <vt:lpstr>Arial Black</vt:lpstr>
      <vt:lpstr>Montserrat</vt:lpstr>
      <vt:lpstr>Dancing Script</vt:lpstr>
      <vt:lpstr>Aptos Display</vt:lpstr>
      <vt:lpstr>Franklin Gothic Book</vt:lpstr>
      <vt:lpstr>Calibri</vt:lpstr>
      <vt:lpstr>Office Theme</vt:lpstr>
      <vt:lpstr>Retrospect</vt:lpstr>
      <vt:lpstr>1_Office Theme</vt:lpstr>
      <vt:lpstr>1_Retrospect</vt:lpstr>
      <vt:lpstr>PowerPoint Presentation</vt:lpstr>
      <vt:lpstr>Beef In Kentucky</vt:lpstr>
      <vt:lpstr>Beef in the News</vt:lpstr>
      <vt:lpstr>Beef Production</vt:lpstr>
      <vt:lpstr>2025 - $2660  2023 - $1260</vt:lpstr>
      <vt:lpstr>Beef Supply</vt:lpstr>
      <vt:lpstr>PowerPoint Presentation</vt:lpstr>
      <vt:lpstr>PowerPoint Presentation</vt:lpstr>
      <vt:lpstr>PowerPoint Presentation</vt:lpstr>
      <vt:lpstr>Beef Demand</vt:lpstr>
      <vt:lpstr>Priorities </vt:lpstr>
      <vt:lpstr>PowerPoint Presentation</vt:lpstr>
      <vt:lpstr>PowerPoint Presentation</vt:lpstr>
      <vt:lpstr>PowerPoint Presentation</vt:lpstr>
      <vt:lpstr>Mission and Purpose</vt:lpstr>
      <vt:lpstr>Interactive Design Process</vt:lpstr>
      <vt:lpstr>PowerPoint Presentation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Maples</dc:creator>
  <cp:lastModifiedBy>Spoonamore, Susan (LRC)</cp:lastModifiedBy>
  <cp:revision>15</cp:revision>
  <dcterms:created xsi:type="dcterms:W3CDTF">2025-10-15T18:47:10Z</dcterms:created>
  <dcterms:modified xsi:type="dcterms:W3CDTF">2025-11-03T18:41:28Z</dcterms:modified>
</cp:coreProperties>
</file>