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7023100" cy="9309100"/>
  <p:embeddedFontLst>
    <p:embeddedFont>
      <p:font typeface="Calibri" panose="020F0502020204030204" pitchFamily="34" charset="0"/>
      <p:regular r:id="rId12"/>
      <p:bold r:id="rId13"/>
      <p:italic r:id="rId14"/>
      <p:boldItalic r:id="rId15"/>
    </p:embeddedFont>
    <p:embeddedFont>
      <p:font typeface="Century Gothic Paneuropean" panose="020B0604020202020204" charset="0"/>
      <p:regular r:id="rId16"/>
    </p:embeddedFont>
    <p:embeddedFont>
      <p:font typeface="Century Gothic Paneuropean Heavy" panose="020B0604020202020204" charset="0"/>
      <p:regular r:id="rId17"/>
    </p:embeddedFont>
    <p:embeddedFont>
      <p:font typeface="Century Gothic Paneuropean Italics" panose="020B0604020202020204" charset="0"/>
      <p:regular r:id="rId18"/>
    </p:embeddedFont>
    <p:embeddedFont>
      <p:font typeface="Futura"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89"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B0746B8-C459-4004-B35D-6B58038D124B}" type="datetimeFigureOut">
              <a:rPr lang="en-US" smtClean="0"/>
              <a:t>11/3/2025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7C615E-7CDF-48EF-8A4A-A965888089AF}" type="slidenum">
              <a:rPr lang="en-US" smtClean="0"/>
              <a:t>‹#›</a:t>
            </a:fld>
            <a:endParaRPr lang="en-US"/>
          </a:p>
        </p:txBody>
      </p:sp>
    </p:spTree>
    <p:extLst>
      <p:ext uri="{BB962C8B-B14F-4D97-AF65-F5344CB8AC3E}">
        <p14:creationId xmlns:p14="http://schemas.microsoft.com/office/powerpoint/2010/main" val="268959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C615E-7CDF-48EF-8A4A-A965888089AF}" type="slidenum">
              <a:rPr lang="en-US" smtClean="0"/>
              <a:t>1</a:t>
            </a:fld>
            <a:endParaRPr lang="en-US"/>
          </a:p>
        </p:txBody>
      </p:sp>
    </p:spTree>
    <p:extLst>
      <p:ext uri="{BB962C8B-B14F-4D97-AF65-F5344CB8AC3E}">
        <p14:creationId xmlns:p14="http://schemas.microsoft.com/office/powerpoint/2010/main" val="156656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grpSp>
        <p:nvGrpSpPr>
          <p:cNvPr id="2" name="Group 2"/>
          <p:cNvGrpSpPr/>
          <p:nvPr/>
        </p:nvGrpSpPr>
        <p:grpSpPr>
          <a:xfrm>
            <a:off x="-1" y="1638300"/>
            <a:ext cx="18288001" cy="8984921"/>
            <a:chOff x="0" y="0"/>
            <a:chExt cx="5458646" cy="2308159"/>
          </a:xfrm>
        </p:grpSpPr>
        <p:sp>
          <p:nvSpPr>
            <p:cNvPr id="3" name="Freeform 3"/>
            <p:cNvSpPr/>
            <p:nvPr/>
          </p:nvSpPr>
          <p:spPr>
            <a:xfrm>
              <a:off x="0" y="0"/>
              <a:ext cx="5458646" cy="2308159"/>
            </a:xfrm>
            <a:custGeom>
              <a:avLst/>
              <a:gdLst/>
              <a:ahLst/>
              <a:cxnLst/>
              <a:rect l="l" t="t" r="r" b="b"/>
              <a:pathLst>
                <a:path w="5458646" h="2308159">
                  <a:moveTo>
                    <a:pt x="0" y="0"/>
                  </a:moveTo>
                  <a:lnTo>
                    <a:pt x="5458646" y="0"/>
                  </a:lnTo>
                  <a:lnTo>
                    <a:pt x="5458646" y="2308159"/>
                  </a:lnTo>
                  <a:lnTo>
                    <a:pt x="0" y="2308159"/>
                  </a:lnTo>
                  <a:close/>
                </a:path>
              </a:pathLst>
            </a:custGeom>
            <a:solidFill>
              <a:srgbClr val="225833"/>
            </a:solidFill>
          </p:spPr>
          <p:txBody>
            <a:bodyPr/>
            <a:lstStyle/>
            <a:p>
              <a:endParaRPr lang="en-US"/>
            </a:p>
          </p:txBody>
        </p:sp>
        <p:sp>
          <p:nvSpPr>
            <p:cNvPr id="4" name="TextBox 4"/>
            <p:cNvSpPr txBox="1"/>
            <p:nvPr/>
          </p:nvSpPr>
          <p:spPr>
            <a:xfrm>
              <a:off x="0" y="-38100"/>
              <a:ext cx="5458646" cy="2346259"/>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028700" y="859456"/>
            <a:ext cx="8115300" cy="381000"/>
          </a:xfrm>
          <a:prstGeom prst="rect">
            <a:avLst/>
          </a:prstGeom>
        </p:spPr>
        <p:txBody>
          <a:bodyPr lIns="0" tIns="0" rIns="0" bIns="0" rtlCol="0" anchor="t">
            <a:spAutoFit/>
          </a:bodyPr>
          <a:lstStyle/>
          <a:p>
            <a:pPr algn="l">
              <a:lnSpc>
                <a:spcPts val="3058"/>
              </a:lnSpc>
              <a:spcBef>
                <a:spcPct val="0"/>
              </a:spcBef>
            </a:pPr>
            <a:r>
              <a:rPr lang="en-US" sz="2549" b="1">
                <a:solidFill>
                  <a:srgbClr val="225833"/>
                </a:solidFill>
                <a:latin typeface="Century Gothic Paneuropean Heavy"/>
                <a:ea typeface="Century Gothic Paneuropean Heavy"/>
                <a:cs typeface="Century Gothic Paneuropean Heavy"/>
                <a:sym typeface="Century Gothic Paneuropean Heavy"/>
              </a:rPr>
              <a:t>KENTUCKY DEPARTMENT OF AGRICULTURE</a:t>
            </a:r>
          </a:p>
        </p:txBody>
      </p:sp>
      <p:sp>
        <p:nvSpPr>
          <p:cNvPr id="9" name="TextBox 8">
            <a:extLst>
              <a:ext uri="{FF2B5EF4-FFF2-40B4-BE49-F238E27FC236}">
                <a16:creationId xmlns:a16="http://schemas.microsoft.com/office/drawing/2014/main" id="{4A1B8557-B43F-3098-D18F-9D9A40576CCD}"/>
              </a:ext>
            </a:extLst>
          </p:cNvPr>
          <p:cNvSpPr txBox="1"/>
          <p:nvPr/>
        </p:nvSpPr>
        <p:spPr>
          <a:xfrm>
            <a:off x="4459574" y="5241773"/>
            <a:ext cx="9368852" cy="369332"/>
          </a:xfrm>
          <a:prstGeom prst="rect">
            <a:avLst/>
          </a:prstGeom>
          <a:noFill/>
        </p:spPr>
        <p:txBody>
          <a:bodyPr wrap="square">
            <a:spAutoFit/>
          </a:bodyPr>
          <a:lstStyle/>
          <a:p>
            <a:endParaRPr lang="en-US" dirty="0"/>
          </a:p>
        </p:txBody>
      </p:sp>
      <p:pic>
        <p:nvPicPr>
          <p:cNvPr id="14" name="Picture 13" descr="A picture containing text&#10;&#10;AI-generated content may be incorrect.">
            <a:extLst>
              <a:ext uri="{FF2B5EF4-FFF2-40B4-BE49-F238E27FC236}">
                <a16:creationId xmlns:a16="http://schemas.microsoft.com/office/drawing/2014/main" id="{3F2FE72B-39CA-EB16-69C8-82B870488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844" y="3657696"/>
            <a:ext cx="15838310" cy="47978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sp>
        <p:nvSpPr>
          <p:cNvPr id="2" name="TextBox 2"/>
          <p:cNvSpPr txBox="1"/>
          <p:nvPr/>
        </p:nvSpPr>
        <p:spPr>
          <a:xfrm>
            <a:off x="1522203" y="752475"/>
            <a:ext cx="15243595" cy="1192634"/>
          </a:xfrm>
          <a:prstGeom prst="rect">
            <a:avLst/>
          </a:prstGeom>
        </p:spPr>
        <p:txBody>
          <a:bodyPr lIns="0" tIns="0" rIns="0" bIns="0" rtlCol="0" anchor="t">
            <a:spAutoFit/>
          </a:bodyPr>
          <a:lstStyle/>
          <a:p>
            <a:pPr algn="ctr">
              <a:lnSpc>
                <a:spcPts val="9349"/>
              </a:lnSpc>
            </a:pPr>
            <a:r>
              <a:rPr lang="en-US" sz="8499" b="1" dirty="0">
                <a:solidFill>
                  <a:srgbClr val="225833"/>
                </a:solidFill>
                <a:latin typeface="Century Gothic Paneuropean Heavy"/>
                <a:ea typeface="Century Gothic Paneuropean Heavy"/>
                <a:cs typeface="Century Gothic Paneuropean Heavy"/>
                <a:sym typeface="Century Gothic Paneuropean Heavy"/>
              </a:rPr>
              <a:t>2026 Legislative Priorities</a:t>
            </a:r>
          </a:p>
        </p:txBody>
      </p:sp>
      <p:sp>
        <p:nvSpPr>
          <p:cNvPr id="4" name="TextBox 4"/>
          <p:cNvSpPr txBox="1"/>
          <p:nvPr/>
        </p:nvSpPr>
        <p:spPr>
          <a:xfrm>
            <a:off x="1522203" y="3391196"/>
            <a:ext cx="15243595" cy="1969770"/>
          </a:xfrm>
          <a:prstGeom prst="rect">
            <a:avLst/>
          </a:prstGeom>
        </p:spPr>
        <p:txBody>
          <a:bodyPr lIns="0" tIns="0" rIns="0" bIns="0" rtlCol="0" anchor="t">
            <a:spAutoFit/>
          </a:bodyPr>
          <a:lstStyle/>
          <a:p>
            <a:pPr marL="914400" lvl="1" indent="-457200">
              <a:buFont typeface="Wingdings" panose="05000000000000000000" pitchFamily="2" charset="2"/>
              <a:buChar char="v"/>
            </a:pPr>
            <a:r>
              <a:rPr lang="en-US" sz="3200" dirty="0"/>
              <a:t>2026-2028 operations budget for Department </a:t>
            </a:r>
          </a:p>
          <a:p>
            <a:pPr marL="914400" lvl="1" indent="-457200">
              <a:buFont typeface="Wingdings" panose="05000000000000000000" pitchFamily="2" charset="2"/>
              <a:buChar char="v"/>
            </a:pPr>
            <a:r>
              <a:rPr lang="en-US" sz="3200" dirty="0"/>
              <a:t>Programmatic improvements</a:t>
            </a:r>
          </a:p>
          <a:p>
            <a:pPr marL="914400" lvl="1" indent="-457200">
              <a:buFont typeface="Wingdings" panose="05000000000000000000" pitchFamily="2" charset="2"/>
              <a:buChar char="v"/>
            </a:pPr>
            <a:r>
              <a:rPr lang="en-US" sz="3200" dirty="0"/>
              <a:t>Food is Medicine policy</a:t>
            </a:r>
          </a:p>
          <a:p>
            <a:pPr marL="914400" lvl="1" indent="-457200">
              <a:buFont typeface="Wingdings" panose="05000000000000000000" pitchFamily="2" charset="2"/>
              <a:buChar char="v"/>
            </a:pPr>
            <a:r>
              <a:rPr lang="en-US" sz="3200" dirty="0"/>
              <a:t>School nutrition procurement policy </a:t>
            </a:r>
          </a:p>
        </p:txBody>
      </p:sp>
      <p:sp>
        <p:nvSpPr>
          <p:cNvPr id="5" name="Freeform 5"/>
          <p:cNvSpPr/>
          <p:nvPr/>
        </p:nvSpPr>
        <p:spPr>
          <a:xfrm>
            <a:off x="7979619" y="9258300"/>
            <a:ext cx="2328763" cy="701133"/>
          </a:xfrm>
          <a:custGeom>
            <a:avLst/>
            <a:gdLst/>
            <a:ahLst/>
            <a:cxnLst/>
            <a:rect l="l" t="t" r="r" b="b"/>
            <a:pathLst>
              <a:path w="2328763" h="701133">
                <a:moveTo>
                  <a:pt x="0" y="0"/>
                </a:moveTo>
                <a:lnTo>
                  <a:pt x="2328762" y="0"/>
                </a:lnTo>
                <a:lnTo>
                  <a:pt x="2328762" y="701133"/>
                </a:lnTo>
                <a:lnTo>
                  <a:pt x="0" y="701133"/>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5833"/>
        </a:solidFill>
        <a:effectLst/>
      </p:bgPr>
    </p:bg>
    <p:spTree>
      <p:nvGrpSpPr>
        <p:cNvPr id="1" name=""/>
        <p:cNvGrpSpPr/>
        <p:nvPr/>
      </p:nvGrpSpPr>
      <p:grpSpPr>
        <a:xfrm>
          <a:off x="0" y="0"/>
          <a:ext cx="0" cy="0"/>
          <a:chOff x="0" y="0"/>
          <a:chExt cx="0" cy="0"/>
        </a:xfrm>
      </p:grpSpPr>
      <p:sp>
        <p:nvSpPr>
          <p:cNvPr id="2" name="TextBox 2"/>
          <p:cNvSpPr txBox="1"/>
          <p:nvPr/>
        </p:nvSpPr>
        <p:spPr>
          <a:xfrm>
            <a:off x="1522203" y="889506"/>
            <a:ext cx="15243595" cy="1192634"/>
          </a:xfrm>
          <a:prstGeom prst="rect">
            <a:avLst/>
          </a:prstGeom>
        </p:spPr>
        <p:txBody>
          <a:bodyPr lIns="0" tIns="0" rIns="0" bIns="0" rtlCol="0" anchor="t">
            <a:spAutoFit/>
          </a:bodyPr>
          <a:lstStyle/>
          <a:p>
            <a:pPr algn="ctr">
              <a:lnSpc>
                <a:spcPts val="9349"/>
              </a:lnSpc>
            </a:pPr>
            <a:r>
              <a:rPr lang="en-US" sz="8499" b="1" dirty="0">
                <a:solidFill>
                  <a:srgbClr val="FBFAF6"/>
                </a:solidFill>
                <a:latin typeface="Century Gothic Paneuropean Heavy"/>
                <a:ea typeface="Century Gothic Paneuropean Heavy"/>
                <a:cs typeface="Century Gothic Paneuropean Heavy"/>
                <a:sym typeface="Century Gothic Paneuropean Heavy"/>
              </a:rPr>
              <a:t>2026-2028 Budget Requests</a:t>
            </a:r>
          </a:p>
        </p:txBody>
      </p:sp>
      <p:sp>
        <p:nvSpPr>
          <p:cNvPr id="4" name="TextBox 4"/>
          <p:cNvSpPr txBox="1"/>
          <p:nvPr/>
        </p:nvSpPr>
        <p:spPr>
          <a:xfrm>
            <a:off x="1219200" y="2632257"/>
            <a:ext cx="15243595" cy="4785349"/>
          </a:xfrm>
          <a:prstGeom prst="rect">
            <a:avLst/>
          </a:prstGeom>
        </p:spPr>
        <p:txBody>
          <a:bodyPr lIns="0" tIns="0" rIns="0" bIns="0" rtlCol="0" anchor="t">
            <a:spAutoFit/>
          </a:bodyPr>
          <a:lstStyle/>
          <a:p>
            <a:pPr algn="just">
              <a:lnSpc>
                <a:spcPts val="6399"/>
              </a:lnSpc>
            </a:pPr>
            <a:r>
              <a:rPr lang="en-US" sz="2500" dirty="0">
                <a:solidFill>
                  <a:srgbClr val="FBFAF6"/>
                </a:solidFill>
                <a:ea typeface="Calibri" panose="020F0502020204030204" pitchFamily="34" charset="0"/>
                <a:cs typeface="Calibri" panose="020F0502020204030204" pitchFamily="34" charset="0"/>
                <a:sym typeface="Century Gothic Paneuropean"/>
              </a:rPr>
              <a:t>The Department submitted additional budget requests for three new budget priorities: </a:t>
            </a:r>
          </a:p>
          <a:p>
            <a:pPr algn="just">
              <a:lnSpc>
                <a:spcPts val="6399"/>
              </a:lnSpc>
            </a:pPr>
            <a:r>
              <a:rPr lang="en-US" sz="2500" dirty="0">
                <a:solidFill>
                  <a:srgbClr val="FBFAF6"/>
                </a:solidFill>
                <a:ea typeface="Calibri" panose="020F0502020204030204" pitchFamily="34" charset="0"/>
                <a:cs typeface="Calibri" panose="020F0502020204030204" pitchFamily="34" charset="0"/>
                <a:sym typeface="Century Gothic Paneuropean"/>
              </a:rPr>
              <a:t>	- Staff recruitment and retention funds </a:t>
            </a:r>
          </a:p>
          <a:p>
            <a:pPr algn="just">
              <a:lnSpc>
                <a:spcPts val="6399"/>
              </a:lnSpc>
            </a:pPr>
            <a:r>
              <a:rPr lang="en-US" sz="2500" dirty="0">
                <a:solidFill>
                  <a:srgbClr val="FBFAF6"/>
                </a:solidFill>
                <a:ea typeface="Calibri" panose="020F0502020204030204" pitchFamily="34" charset="0"/>
                <a:cs typeface="Calibri" panose="020F0502020204030204" pitchFamily="34" charset="0"/>
                <a:sym typeface="Century Gothic Paneuropean"/>
              </a:rPr>
              <a:t>	- Agricultural economic development investment </a:t>
            </a:r>
          </a:p>
          <a:p>
            <a:pPr algn="just">
              <a:lnSpc>
                <a:spcPts val="6399"/>
              </a:lnSpc>
            </a:pPr>
            <a:r>
              <a:rPr lang="en-US" sz="2500" dirty="0">
                <a:solidFill>
                  <a:srgbClr val="FBFAF6"/>
                </a:solidFill>
                <a:ea typeface="Calibri" panose="020F0502020204030204" pitchFamily="34" charset="0"/>
                <a:cs typeface="Calibri" panose="020F0502020204030204" pitchFamily="34" charset="0"/>
                <a:sym typeface="Century Gothic Paneuropean"/>
              </a:rPr>
              <a:t>	- Electric Vehicle inspection positions (new staffing)</a:t>
            </a:r>
          </a:p>
          <a:p>
            <a:pPr algn="just">
              <a:lnSpc>
                <a:spcPts val="6399"/>
              </a:lnSpc>
            </a:pPr>
            <a:r>
              <a:rPr lang="en-US" sz="2500" dirty="0">
                <a:solidFill>
                  <a:srgbClr val="FBFAF6"/>
                </a:solidFill>
                <a:ea typeface="Calibri" panose="020F0502020204030204" pitchFamily="34" charset="0"/>
                <a:cs typeface="Calibri" panose="020F0502020204030204" pitchFamily="34" charset="0"/>
                <a:sym typeface="Century Gothic Paneuropean"/>
              </a:rPr>
              <a:t>The Department also encourages the legislature to consider requiring the Department of Employee Insurance within the Department of Insurance to offer CSA boxes as a state employee health plan benefit.</a:t>
            </a:r>
          </a:p>
        </p:txBody>
      </p:sp>
      <p:sp>
        <p:nvSpPr>
          <p:cNvPr id="5" name="Freeform 5"/>
          <p:cNvSpPr/>
          <p:nvPr/>
        </p:nvSpPr>
        <p:spPr>
          <a:xfrm>
            <a:off x="7883875" y="9258300"/>
            <a:ext cx="2520250" cy="758939"/>
          </a:xfrm>
          <a:custGeom>
            <a:avLst/>
            <a:gdLst/>
            <a:ahLst/>
            <a:cxnLst/>
            <a:rect l="l" t="t" r="r" b="b"/>
            <a:pathLst>
              <a:path w="2520250" h="758939">
                <a:moveTo>
                  <a:pt x="0" y="0"/>
                </a:moveTo>
                <a:lnTo>
                  <a:pt x="2520250" y="0"/>
                </a:lnTo>
                <a:lnTo>
                  <a:pt x="2520250" y="758939"/>
                </a:lnTo>
                <a:lnTo>
                  <a:pt x="0" y="75893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sp>
        <p:nvSpPr>
          <p:cNvPr id="2" name="TextBox 2"/>
          <p:cNvSpPr txBox="1"/>
          <p:nvPr/>
        </p:nvSpPr>
        <p:spPr>
          <a:xfrm>
            <a:off x="609599" y="942975"/>
            <a:ext cx="16649699" cy="1192634"/>
          </a:xfrm>
          <a:prstGeom prst="rect">
            <a:avLst/>
          </a:prstGeom>
        </p:spPr>
        <p:txBody>
          <a:bodyPr wrap="square" lIns="0" tIns="0" rIns="0" bIns="0" rtlCol="0" anchor="t">
            <a:spAutoFit/>
          </a:bodyPr>
          <a:lstStyle/>
          <a:p>
            <a:pPr algn="ctr">
              <a:lnSpc>
                <a:spcPts val="9349"/>
              </a:lnSpc>
            </a:pPr>
            <a:r>
              <a:rPr lang="en-US" sz="8499" b="1" dirty="0">
                <a:solidFill>
                  <a:srgbClr val="225833"/>
                </a:solidFill>
                <a:latin typeface="Century Gothic Paneuropean Heavy"/>
                <a:ea typeface="Century Gothic Paneuropean Heavy"/>
                <a:cs typeface="Century Gothic Paneuropean Heavy"/>
                <a:sym typeface="Century Gothic Paneuropean Heavy"/>
              </a:rPr>
              <a:t>Programmatic improvements</a:t>
            </a:r>
          </a:p>
        </p:txBody>
      </p:sp>
      <p:grpSp>
        <p:nvGrpSpPr>
          <p:cNvPr id="3" name="Group 3"/>
          <p:cNvGrpSpPr/>
          <p:nvPr/>
        </p:nvGrpSpPr>
        <p:grpSpPr>
          <a:xfrm>
            <a:off x="1028700" y="2612987"/>
            <a:ext cx="16230600" cy="6227814"/>
            <a:chOff x="0" y="0"/>
            <a:chExt cx="13482852" cy="4228910"/>
          </a:xfrm>
        </p:grpSpPr>
        <p:sp>
          <p:nvSpPr>
            <p:cNvPr id="4" name="Freeform 4"/>
            <p:cNvSpPr/>
            <p:nvPr/>
          </p:nvSpPr>
          <p:spPr>
            <a:xfrm>
              <a:off x="0" y="0"/>
              <a:ext cx="13482851" cy="4228910"/>
            </a:xfrm>
            <a:custGeom>
              <a:avLst/>
              <a:gdLst/>
              <a:ahLst/>
              <a:cxnLst/>
              <a:rect l="l" t="t" r="r" b="b"/>
              <a:pathLst>
                <a:path w="13482851" h="4228910">
                  <a:moveTo>
                    <a:pt x="0" y="0"/>
                  </a:moveTo>
                  <a:lnTo>
                    <a:pt x="0" y="4228910"/>
                  </a:lnTo>
                  <a:lnTo>
                    <a:pt x="13482851" y="4228910"/>
                  </a:lnTo>
                  <a:lnTo>
                    <a:pt x="13482851" y="0"/>
                  </a:lnTo>
                  <a:lnTo>
                    <a:pt x="0" y="0"/>
                  </a:lnTo>
                  <a:close/>
                  <a:moveTo>
                    <a:pt x="13421892" y="4167950"/>
                  </a:moveTo>
                  <a:lnTo>
                    <a:pt x="59690" y="4167950"/>
                  </a:lnTo>
                  <a:lnTo>
                    <a:pt x="59690" y="59690"/>
                  </a:lnTo>
                  <a:lnTo>
                    <a:pt x="13421892" y="59690"/>
                  </a:lnTo>
                  <a:lnTo>
                    <a:pt x="13421892" y="4167950"/>
                  </a:lnTo>
                  <a:close/>
                </a:path>
              </a:pathLst>
            </a:custGeom>
            <a:solidFill>
              <a:srgbClr val="225833"/>
            </a:solidFill>
          </p:spPr>
          <p:txBody>
            <a:bodyPr/>
            <a:lstStyle/>
            <a:p>
              <a:endParaRPr lang="en-US"/>
            </a:p>
          </p:txBody>
        </p:sp>
      </p:grpSp>
      <p:sp>
        <p:nvSpPr>
          <p:cNvPr id="5" name="TextBox 5"/>
          <p:cNvSpPr txBox="1"/>
          <p:nvPr/>
        </p:nvSpPr>
        <p:spPr>
          <a:xfrm>
            <a:off x="2514600" y="3086100"/>
            <a:ext cx="13563600" cy="4801314"/>
          </a:xfrm>
          <a:prstGeom prst="rect">
            <a:avLst/>
          </a:prstGeom>
        </p:spPr>
        <p:txBody>
          <a:bodyPr wrap="square" lIns="0" tIns="0" rIns="0" bIns="0" rtlCol="0" anchor="t">
            <a:spAutoFit/>
          </a:bodyPr>
          <a:lstStyle/>
          <a:p>
            <a:pPr lvl="0"/>
            <a:r>
              <a:rPr lang="en-US" sz="2400" dirty="0"/>
              <a:t>The Kentucky Department of Agriculture is recommending an omnibus bill that will propose minor efficiency changes to the following programs within the Office of Consumer and Environmental Protection and other producer-friendly changes. Impacted programs include: </a:t>
            </a:r>
          </a:p>
          <a:p>
            <a:pPr lvl="0"/>
            <a:r>
              <a:rPr lang="en-US" sz="2400" dirty="0"/>
              <a:t>	</a:t>
            </a:r>
          </a:p>
          <a:p>
            <a:pPr lvl="2"/>
            <a:r>
              <a:rPr lang="en-US" sz="2400" dirty="0"/>
              <a:t>Amusement Rides</a:t>
            </a:r>
          </a:p>
          <a:p>
            <a:pPr lvl="3"/>
            <a:endParaRPr lang="en-US" sz="2400" dirty="0"/>
          </a:p>
          <a:p>
            <a:pPr lvl="2"/>
            <a:r>
              <a:rPr lang="en-US" sz="2400" dirty="0"/>
              <a:t>Grain licensing </a:t>
            </a:r>
          </a:p>
          <a:p>
            <a:pPr lvl="2"/>
            <a:endParaRPr lang="en-US" sz="2400" dirty="0"/>
          </a:p>
          <a:p>
            <a:pPr lvl="2"/>
            <a:r>
              <a:rPr lang="en-US" sz="2400" dirty="0"/>
              <a:t>Eggs</a:t>
            </a:r>
          </a:p>
          <a:p>
            <a:pPr lvl="2"/>
            <a:endParaRPr lang="en-US" sz="2400" dirty="0"/>
          </a:p>
          <a:p>
            <a:pPr lvl="2"/>
            <a:r>
              <a:rPr lang="en-US" sz="2400" dirty="0"/>
              <a:t>Milk hauling limits</a:t>
            </a:r>
          </a:p>
          <a:p>
            <a:pPr lvl="2"/>
            <a:endParaRPr lang="en-US" sz="2400" dirty="0"/>
          </a:p>
          <a:p>
            <a:pPr lvl="2"/>
            <a:r>
              <a:rPr lang="en-US" sz="2400" dirty="0"/>
              <a:t>Repealing obsolete boards</a:t>
            </a:r>
          </a:p>
        </p:txBody>
      </p:sp>
      <p:sp>
        <p:nvSpPr>
          <p:cNvPr id="6" name="Freeform 6"/>
          <p:cNvSpPr/>
          <p:nvPr/>
        </p:nvSpPr>
        <p:spPr>
          <a:xfrm>
            <a:off x="7979619" y="9258300"/>
            <a:ext cx="2328763" cy="701133"/>
          </a:xfrm>
          <a:custGeom>
            <a:avLst/>
            <a:gdLst/>
            <a:ahLst/>
            <a:cxnLst/>
            <a:rect l="l" t="t" r="r" b="b"/>
            <a:pathLst>
              <a:path w="2328763" h="701133">
                <a:moveTo>
                  <a:pt x="0" y="0"/>
                </a:moveTo>
                <a:lnTo>
                  <a:pt x="2328762" y="0"/>
                </a:lnTo>
                <a:lnTo>
                  <a:pt x="2328762" y="701133"/>
                </a:lnTo>
                <a:lnTo>
                  <a:pt x="0" y="701133"/>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grpSp>
        <p:nvGrpSpPr>
          <p:cNvPr id="2" name="Group 2"/>
          <p:cNvGrpSpPr/>
          <p:nvPr/>
        </p:nvGrpSpPr>
        <p:grpSpPr>
          <a:xfrm>
            <a:off x="-395313" y="-664223"/>
            <a:ext cx="20937216" cy="3521724"/>
            <a:chOff x="0" y="0"/>
            <a:chExt cx="5514328" cy="812800"/>
          </a:xfrm>
        </p:grpSpPr>
        <p:sp>
          <p:nvSpPr>
            <p:cNvPr id="3" name="Freeform 3"/>
            <p:cNvSpPr/>
            <p:nvPr/>
          </p:nvSpPr>
          <p:spPr>
            <a:xfrm>
              <a:off x="0" y="0"/>
              <a:ext cx="5514329" cy="812800"/>
            </a:xfrm>
            <a:custGeom>
              <a:avLst/>
              <a:gdLst/>
              <a:ahLst/>
              <a:cxnLst/>
              <a:rect l="l" t="t" r="r" b="b"/>
              <a:pathLst>
                <a:path w="5514329" h="812800">
                  <a:moveTo>
                    <a:pt x="0" y="0"/>
                  </a:moveTo>
                  <a:lnTo>
                    <a:pt x="5514329" y="0"/>
                  </a:lnTo>
                  <a:lnTo>
                    <a:pt x="5514329" y="812800"/>
                  </a:lnTo>
                  <a:lnTo>
                    <a:pt x="0" y="812800"/>
                  </a:lnTo>
                  <a:close/>
                </a:path>
              </a:pathLst>
            </a:custGeom>
            <a:solidFill>
              <a:srgbClr val="225833"/>
            </a:solidFill>
          </p:spPr>
          <p:txBody>
            <a:bodyPr/>
            <a:lstStyle/>
            <a:p>
              <a:endParaRPr lang="en-US"/>
            </a:p>
          </p:txBody>
        </p:sp>
        <p:sp>
          <p:nvSpPr>
            <p:cNvPr id="4" name="TextBox 4"/>
            <p:cNvSpPr txBox="1"/>
            <p:nvPr/>
          </p:nvSpPr>
          <p:spPr>
            <a:xfrm>
              <a:off x="0" y="-95250"/>
              <a:ext cx="5514328" cy="908050"/>
            </a:xfrm>
            <a:prstGeom prst="rect">
              <a:avLst/>
            </a:prstGeom>
          </p:spPr>
          <p:txBody>
            <a:bodyPr lIns="50800" tIns="50800" rIns="50800" bIns="50800" rtlCol="0" anchor="ctr"/>
            <a:lstStyle/>
            <a:p>
              <a:pPr algn="ctr">
                <a:lnSpc>
                  <a:spcPts val="3840"/>
                </a:lnSpc>
              </a:pPr>
              <a:endParaRPr/>
            </a:p>
          </p:txBody>
        </p:sp>
      </p:grpSp>
      <p:sp>
        <p:nvSpPr>
          <p:cNvPr id="5" name="Freeform 5"/>
          <p:cNvSpPr/>
          <p:nvPr/>
        </p:nvSpPr>
        <p:spPr>
          <a:xfrm>
            <a:off x="1028700" y="3514602"/>
            <a:ext cx="810614" cy="760503"/>
          </a:xfrm>
          <a:custGeom>
            <a:avLst/>
            <a:gdLst/>
            <a:ahLst/>
            <a:cxnLst/>
            <a:rect l="l" t="t" r="r" b="b"/>
            <a:pathLst>
              <a:path w="810614" h="760503">
                <a:moveTo>
                  <a:pt x="0" y="0"/>
                </a:moveTo>
                <a:lnTo>
                  <a:pt x="810614" y="0"/>
                </a:lnTo>
                <a:lnTo>
                  <a:pt x="810614" y="760503"/>
                </a:lnTo>
                <a:lnTo>
                  <a:pt x="0" y="760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28700" y="6938860"/>
            <a:ext cx="810614" cy="760503"/>
          </a:xfrm>
          <a:custGeom>
            <a:avLst/>
            <a:gdLst/>
            <a:ahLst/>
            <a:cxnLst/>
            <a:rect l="l" t="t" r="r" b="b"/>
            <a:pathLst>
              <a:path w="810614" h="760503">
                <a:moveTo>
                  <a:pt x="0" y="0"/>
                </a:moveTo>
                <a:lnTo>
                  <a:pt x="810614" y="0"/>
                </a:lnTo>
                <a:lnTo>
                  <a:pt x="810614" y="760503"/>
                </a:lnTo>
                <a:lnTo>
                  <a:pt x="0" y="760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0073295" y="3514602"/>
            <a:ext cx="810614" cy="760503"/>
          </a:xfrm>
          <a:custGeom>
            <a:avLst/>
            <a:gdLst/>
            <a:ahLst/>
            <a:cxnLst/>
            <a:rect l="l" t="t" r="r" b="b"/>
            <a:pathLst>
              <a:path w="810614" h="760503">
                <a:moveTo>
                  <a:pt x="0" y="0"/>
                </a:moveTo>
                <a:lnTo>
                  <a:pt x="810614" y="0"/>
                </a:lnTo>
                <a:lnTo>
                  <a:pt x="810614" y="760503"/>
                </a:lnTo>
                <a:lnTo>
                  <a:pt x="0" y="760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073295" y="6940705"/>
            <a:ext cx="810614" cy="760503"/>
          </a:xfrm>
          <a:custGeom>
            <a:avLst/>
            <a:gdLst/>
            <a:ahLst/>
            <a:cxnLst/>
            <a:rect l="l" t="t" r="r" b="b"/>
            <a:pathLst>
              <a:path w="810614" h="760503">
                <a:moveTo>
                  <a:pt x="0" y="0"/>
                </a:moveTo>
                <a:lnTo>
                  <a:pt x="810614" y="0"/>
                </a:lnTo>
                <a:lnTo>
                  <a:pt x="810614" y="760503"/>
                </a:lnTo>
                <a:lnTo>
                  <a:pt x="0" y="7605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838201" y="555273"/>
            <a:ext cx="17221200" cy="1435458"/>
          </a:xfrm>
          <a:prstGeom prst="rect">
            <a:avLst/>
          </a:prstGeom>
        </p:spPr>
        <p:txBody>
          <a:bodyPr wrap="square" lIns="0" tIns="0" rIns="0" bIns="0" rtlCol="0" anchor="t">
            <a:spAutoFit/>
          </a:bodyPr>
          <a:lstStyle/>
          <a:p>
            <a:pPr algn="ctr">
              <a:lnSpc>
                <a:spcPts val="11906"/>
              </a:lnSpc>
            </a:pPr>
            <a:r>
              <a:rPr lang="en-US" sz="8800" b="1" dirty="0">
                <a:solidFill>
                  <a:srgbClr val="FFF8F0"/>
                </a:solidFill>
                <a:latin typeface="Century Gothic Paneuropean Heavy"/>
                <a:ea typeface="Century Gothic Paneuropean Heavy"/>
                <a:cs typeface="Century Gothic Paneuropean Heavy"/>
                <a:sym typeface="Century Gothic Paneuropean Heavy"/>
              </a:rPr>
              <a:t>Programmatic Improvements </a:t>
            </a:r>
          </a:p>
        </p:txBody>
      </p:sp>
      <p:sp>
        <p:nvSpPr>
          <p:cNvPr id="10" name="TextBox 10"/>
          <p:cNvSpPr txBox="1"/>
          <p:nvPr/>
        </p:nvSpPr>
        <p:spPr>
          <a:xfrm>
            <a:off x="2359112" y="3514602"/>
            <a:ext cx="6480088" cy="3046988"/>
          </a:xfrm>
          <a:prstGeom prst="rect">
            <a:avLst/>
          </a:prstGeom>
        </p:spPr>
        <p:txBody>
          <a:bodyPr wrap="square" lIns="0" tIns="0" rIns="0" bIns="0" rtlCol="0" anchor="t">
            <a:spAutoFit/>
          </a:bodyPr>
          <a:lstStyle/>
          <a:p>
            <a:pPr lvl="2"/>
            <a:r>
              <a:rPr lang="en-US" dirty="0"/>
              <a:t>Amusement Rides</a:t>
            </a:r>
          </a:p>
          <a:p>
            <a:pPr lvl="3"/>
            <a:r>
              <a:rPr lang="en-US" dirty="0"/>
              <a:t>Clarifying that rides must be inspected once annually and that an inspection is valid for one year from date of inspection.</a:t>
            </a:r>
          </a:p>
          <a:p>
            <a:pPr lvl="3"/>
            <a:r>
              <a:rPr lang="en-US" dirty="0"/>
              <a:t>This creates “inspection tags” and separates them from “permits.” The “inspection tags” will be valid for 1 year from issuance whereas permits are valid until December 31 each year.</a:t>
            </a:r>
          </a:p>
          <a:p>
            <a:pPr lvl="3"/>
            <a:r>
              <a:rPr lang="en-US" dirty="0"/>
              <a:t>Limits the itinerary that must be provided 14 days in advance to only locations that are open to the general public.</a:t>
            </a:r>
          </a:p>
        </p:txBody>
      </p:sp>
      <p:sp>
        <p:nvSpPr>
          <p:cNvPr id="11" name="TextBox 11"/>
          <p:cNvSpPr txBox="1"/>
          <p:nvPr/>
        </p:nvSpPr>
        <p:spPr>
          <a:xfrm>
            <a:off x="2354115" y="6705064"/>
            <a:ext cx="5733725" cy="2409762"/>
          </a:xfrm>
          <a:prstGeom prst="rect">
            <a:avLst/>
          </a:prstGeom>
        </p:spPr>
        <p:txBody>
          <a:bodyPr lIns="0" tIns="0" rIns="0" bIns="0" rtlCol="0" anchor="t">
            <a:spAutoFit/>
          </a:bodyPr>
          <a:lstStyle/>
          <a:p>
            <a:pPr lvl="2"/>
            <a:endParaRPr lang="en-US" dirty="0"/>
          </a:p>
          <a:p>
            <a:pPr lvl="2"/>
            <a:r>
              <a:rPr lang="en-US" dirty="0"/>
              <a:t>Grain</a:t>
            </a:r>
          </a:p>
          <a:p>
            <a:pPr lvl="3"/>
            <a:r>
              <a:rPr lang="en-US" dirty="0"/>
              <a:t>Clarifies that civil penalties and license suspension can occur via the KRS Ch. 13B process instead of requiring actions in circuit court to assess fines.</a:t>
            </a:r>
          </a:p>
          <a:p>
            <a:pPr algn="just">
              <a:lnSpc>
                <a:spcPts val="6399"/>
              </a:lnSpc>
            </a:pPr>
            <a:endParaRPr lang="en-US" sz="3999" dirty="0">
              <a:solidFill>
                <a:srgbClr val="000000"/>
              </a:solidFill>
              <a:latin typeface="Century Gothic Paneuropean"/>
              <a:ea typeface="Century Gothic Paneuropean"/>
              <a:cs typeface="Century Gothic Paneuropean"/>
              <a:sym typeface="Century Gothic Paneuropean"/>
            </a:endParaRPr>
          </a:p>
        </p:txBody>
      </p:sp>
      <p:sp>
        <p:nvSpPr>
          <p:cNvPr id="12" name="TextBox 12"/>
          <p:cNvSpPr txBox="1"/>
          <p:nvPr/>
        </p:nvSpPr>
        <p:spPr>
          <a:xfrm>
            <a:off x="11219835" y="3514602"/>
            <a:ext cx="6480088" cy="4892493"/>
          </a:xfrm>
          <a:prstGeom prst="rect">
            <a:avLst/>
          </a:prstGeom>
        </p:spPr>
        <p:txBody>
          <a:bodyPr wrap="square" lIns="0" tIns="0" rIns="0" bIns="0" rtlCol="0" anchor="t">
            <a:spAutoFit/>
          </a:bodyPr>
          <a:lstStyle/>
          <a:p>
            <a:pPr lvl="2"/>
            <a:r>
              <a:rPr lang="en-US" dirty="0"/>
              <a:t>Eggs</a:t>
            </a:r>
          </a:p>
          <a:p>
            <a:pPr lvl="3"/>
            <a:r>
              <a:rPr lang="en-US" dirty="0"/>
              <a:t>Changing date of license renewal to shorten window between when assessment fees are due and when licenses are renewed, and we are exploring whether to waive assessment fees under a certain threshold. The change will also assign the responsibility to pay assessment fees to packers and wholesalers instead of letting the parties decide among themselves who pays the fees. This will also clarify that small producers who are exempt from licensing will not have to pay assessments.</a:t>
            </a:r>
          </a:p>
          <a:p>
            <a:pPr lvl="3"/>
            <a:endParaRPr lang="en-US" dirty="0"/>
          </a:p>
          <a:p>
            <a:pPr algn="just">
              <a:lnSpc>
                <a:spcPts val="6399"/>
              </a:lnSpc>
            </a:pPr>
            <a:endParaRPr lang="en-US" sz="3999" dirty="0">
              <a:solidFill>
                <a:srgbClr val="000000"/>
              </a:solidFill>
              <a:latin typeface="Century Gothic Paneuropean"/>
              <a:ea typeface="Century Gothic Paneuropean"/>
              <a:cs typeface="Century Gothic Paneuropean"/>
              <a:sym typeface="Century Gothic Paneuropean"/>
            </a:endParaRPr>
          </a:p>
          <a:p>
            <a:pPr algn="just">
              <a:lnSpc>
                <a:spcPts val="6399"/>
              </a:lnSpc>
            </a:pPr>
            <a:endParaRPr lang="en-US" sz="3999" dirty="0">
              <a:solidFill>
                <a:srgbClr val="000000"/>
              </a:solidFill>
              <a:latin typeface="Century Gothic Paneuropean"/>
              <a:ea typeface="Century Gothic Paneuropean"/>
              <a:cs typeface="Century Gothic Paneuropean"/>
              <a:sym typeface="Century Gothic Paneuropean"/>
            </a:endParaRPr>
          </a:p>
        </p:txBody>
      </p:sp>
      <p:sp>
        <p:nvSpPr>
          <p:cNvPr id="13" name="TextBox 13"/>
          <p:cNvSpPr txBox="1"/>
          <p:nvPr/>
        </p:nvSpPr>
        <p:spPr>
          <a:xfrm>
            <a:off x="11219835" y="6589522"/>
            <a:ext cx="5733725" cy="1107996"/>
          </a:xfrm>
          <a:prstGeom prst="rect">
            <a:avLst/>
          </a:prstGeom>
        </p:spPr>
        <p:txBody>
          <a:bodyPr lIns="0" tIns="0" rIns="0" bIns="0" rtlCol="0" anchor="t">
            <a:spAutoFit/>
          </a:bodyPr>
          <a:lstStyle/>
          <a:p>
            <a:pPr lvl="2"/>
            <a:endParaRPr lang="en-US" dirty="0"/>
          </a:p>
          <a:p>
            <a:pPr lvl="2"/>
            <a:r>
              <a:rPr lang="en-US" dirty="0"/>
              <a:t>Milk hauling limits</a:t>
            </a:r>
          </a:p>
          <a:p>
            <a:pPr lvl="3"/>
            <a:r>
              <a:rPr lang="en-US" dirty="0"/>
              <a:t>Includes a provision to increase hauling capacity to be co-extensive with federal law.</a:t>
            </a:r>
          </a:p>
        </p:txBody>
      </p:sp>
      <p:sp>
        <p:nvSpPr>
          <p:cNvPr id="14" name="Freeform 14"/>
          <p:cNvSpPr/>
          <p:nvPr/>
        </p:nvSpPr>
        <p:spPr>
          <a:xfrm>
            <a:off x="7979619" y="9258300"/>
            <a:ext cx="2328763" cy="701133"/>
          </a:xfrm>
          <a:custGeom>
            <a:avLst/>
            <a:gdLst/>
            <a:ahLst/>
            <a:cxnLst/>
            <a:rect l="l" t="t" r="r" b="b"/>
            <a:pathLst>
              <a:path w="2328763" h="701133">
                <a:moveTo>
                  <a:pt x="0" y="0"/>
                </a:moveTo>
                <a:lnTo>
                  <a:pt x="2328762" y="0"/>
                </a:lnTo>
                <a:lnTo>
                  <a:pt x="2328762" y="701133"/>
                </a:lnTo>
                <a:lnTo>
                  <a:pt x="0" y="701133"/>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grpSp>
        <p:nvGrpSpPr>
          <p:cNvPr id="10" name="Group 10"/>
          <p:cNvGrpSpPr/>
          <p:nvPr/>
        </p:nvGrpSpPr>
        <p:grpSpPr>
          <a:xfrm>
            <a:off x="609600" y="2093924"/>
            <a:ext cx="8991600" cy="6621932"/>
            <a:chOff x="0" y="0"/>
            <a:chExt cx="1884875" cy="1630090"/>
          </a:xfrm>
        </p:grpSpPr>
        <p:sp>
          <p:nvSpPr>
            <p:cNvPr id="11" name="Freeform 11"/>
            <p:cNvSpPr/>
            <p:nvPr/>
          </p:nvSpPr>
          <p:spPr>
            <a:xfrm>
              <a:off x="0" y="0"/>
              <a:ext cx="1884874" cy="1630090"/>
            </a:xfrm>
            <a:custGeom>
              <a:avLst/>
              <a:gdLst/>
              <a:ahLst/>
              <a:cxnLst/>
              <a:rect l="l" t="t" r="r" b="b"/>
              <a:pathLst>
                <a:path w="1884874" h="1630090">
                  <a:moveTo>
                    <a:pt x="0" y="0"/>
                  </a:moveTo>
                  <a:lnTo>
                    <a:pt x="1884874" y="0"/>
                  </a:lnTo>
                  <a:lnTo>
                    <a:pt x="1884874" y="1630090"/>
                  </a:lnTo>
                  <a:lnTo>
                    <a:pt x="0" y="1630090"/>
                  </a:lnTo>
                  <a:close/>
                </a:path>
              </a:pathLst>
            </a:custGeom>
            <a:solidFill>
              <a:srgbClr val="225833"/>
            </a:solidFill>
          </p:spPr>
          <p:txBody>
            <a:bodyPr/>
            <a:lstStyle/>
            <a:p>
              <a:endParaRPr lang="en-US" dirty="0"/>
            </a:p>
          </p:txBody>
        </p:sp>
        <p:sp>
          <p:nvSpPr>
            <p:cNvPr id="12" name="TextBox 12"/>
            <p:cNvSpPr txBox="1"/>
            <p:nvPr/>
          </p:nvSpPr>
          <p:spPr>
            <a:xfrm>
              <a:off x="0" y="-38100"/>
              <a:ext cx="1884875" cy="166819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45256" y="901289"/>
            <a:ext cx="10003743" cy="1192634"/>
          </a:xfrm>
          <a:prstGeom prst="rect">
            <a:avLst/>
          </a:prstGeom>
        </p:spPr>
        <p:txBody>
          <a:bodyPr wrap="square" lIns="0" tIns="0" rIns="0" bIns="0" rtlCol="0" anchor="t">
            <a:spAutoFit/>
          </a:bodyPr>
          <a:lstStyle/>
          <a:p>
            <a:pPr algn="l">
              <a:lnSpc>
                <a:spcPts val="9349"/>
              </a:lnSpc>
            </a:pPr>
            <a:r>
              <a:rPr lang="en-US" sz="8499" b="1" dirty="0">
                <a:solidFill>
                  <a:srgbClr val="225833"/>
                </a:solidFill>
                <a:latin typeface="Century Gothic Paneuropean Heavy"/>
                <a:ea typeface="Century Gothic Paneuropean Heavy"/>
                <a:cs typeface="Century Gothic Paneuropean Heavy"/>
                <a:sym typeface="Century Gothic Paneuropean Heavy"/>
              </a:rPr>
              <a:t>Food is Medicine </a:t>
            </a:r>
          </a:p>
        </p:txBody>
      </p:sp>
      <p:sp>
        <p:nvSpPr>
          <p:cNvPr id="19" name="Freeform 19"/>
          <p:cNvSpPr/>
          <p:nvPr/>
        </p:nvSpPr>
        <p:spPr>
          <a:xfrm>
            <a:off x="7979619" y="9258300"/>
            <a:ext cx="2328763" cy="701133"/>
          </a:xfrm>
          <a:custGeom>
            <a:avLst/>
            <a:gdLst/>
            <a:ahLst/>
            <a:cxnLst/>
            <a:rect l="l" t="t" r="r" b="b"/>
            <a:pathLst>
              <a:path w="2328763" h="701133">
                <a:moveTo>
                  <a:pt x="0" y="0"/>
                </a:moveTo>
                <a:lnTo>
                  <a:pt x="2328762" y="0"/>
                </a:lnTo>
                <a:lnTo>
                  <a:pt x="2328762" y="701133"/>
                </a:lnTo>
                <a:lnTo>
                  <a:pt x="0" y="701133"/>
                </a:lnTo>
                <a:lnTo>
                  <a:pt x="0" y="0"/>
                </a:lnTo>
                <a:close/>
              </a:path>
            </a:pathLst>
          </a:custGeom>
          <a:blipFill>
            <a:blip r:embed="rId2"/>
            <a:stretch>
              <a:fillRect/>
            </a:stretch>
          </a:blipFill>
        </p:spPr>
        <p:txBody>
          <a:bodyPr/>
          <a:lstStyle/>
          <a:p>
            <a:endParaRPr lang="en-US"/>
          </a:p>
        </p:txBody>
      </p:sp>
      <p:sp>
        <p:nvSpPr>
          <p:cNvPr id="20" name="TextBox 19">
            <a:extLst>
              <a:ext uri="{FF2B5EF4-FFF2-40B4-BE49-F238E27FC236}">
                <a16:creationId xmlns:a16="http://schemas.microsoft.com/office/drawing/2014/main" id="{4F1CBBB7-7BAE-A403-FAB0-5826C0A1E228}"/>
              </a:ext>
            </a:extLst>
          </p:cNvPr>
          <p:cNvSpPr txBox="1"/>
          <p:nvPr/>
        </p:nvSpPr>
        <p:spPr>
          <a:xfrm>
            <a:off x="10567545" y="2333344"/>
            <a:ext cx="5153234" cy="1077218"/>
          </a:xfrm>
          <a:prstGeom prst="rect">
            <a:avLst/>
          </a:prstGeom>
          <a:noFill/>
        </p:spPr>
        <p:txBody>
          <a:bodyPr wrap="square">
            <a:spAutoFit/>
          </a:bodyPr>
          <a:lstStyle/>
          <a:p>
            <a:r>
              <a:rPr lang="en-US" sz="3200" dirty="0"/>
              <a:t>Chronic Disease Management</a:t>
            </a:r>
          </a:p>
          <a:p>
            <a:endParaRPr lang="en-US" sz="3200" dirty="0">
              <a:latin typeface="Century Gothic Paneuropean" panose="020B0604020202020204" charset="0"/>
              <a:cs typeface="Century Gothic Paneuropean" panose="020B0604020202020204" charset="0"/>
            </a:endParaRPr>
          </a:p>
        </p:txBody>
      </p:sp>
      <p:sp>
        <p:nvSpPr>
          <p:cNvPr id="25" name="TextBox 24">
            <a:extLst>
              <a:ext uri="{FF2B5EF4-FFF2-40B4-BE49-F238E27FC236}">
                <a16:creationId xmlns:a16="http://schemas.microsoft.com/office/drawing/2014/main" id="{52698817-3F93-9189-71DE-AF2F08E8BBCE}"/>
              </a:ext>
            </a:extLst>
          </p:cNvPr>
          <p:cNvSpPr txBox="1"/>
          <p:nvPr/>
        </p:nvSpPr>
        <p:spPr>
          <a:xfrm>
            <a:off x="838185" y="2720639"/>
            <a:ext cx="7924815" cy="5478423"/>
          </a:xfrm>
          <a:prstGeom prst="rect">
            <a:avLst/>
          </a:prstGeom>
          <a:noFill/>
        </p:spPr>
        <p:txBody>
          <a:bodyPr wrap="square">
            <a:spAutoFit/>
          </a:bodyPr>
          <a:lstStyle/>
          <a:p>
            <a:r>
              <a:rPr lang="en-US" sz="2500" dirty="0">
                <a:solidFill>
                  <a:schemeClr val="bg1"/>
                </a:solidFill>
              </a:rPr>
              <a:t>The KDA and KHA FIM approach integrates healthcare and agriculture to make Kentucky healthier by addressing poor diet, food insecurity, and agriculture production barriers as well as insurance provisions, basic nutrition needs and chronic disease management.</a:t>
            </a:r>
          </a:p>
          <a:p>
            <a:r>
              <a:rPr lang="en-US" sz="2500" dirty="0">
                <a:solidFill>
                  <a:schemeClr val="bg1"/>
                </a:solidFill>
              </a:rPr>
              <a:t> </a:t>
            </a:r>
          </a:p>
          <a:p>
            <a:r>
              <a:rPr lang="en-US" sz="2500" dirty="0">
                <a:solidFill>
                  <a:schemeClr val="bg1"/>
                </a:solidFill>
              </a:rPr>
              <a:t>Kentucky Hospitals, through the KHA and its members, are leading in FIM by creating and implementing programs into clinical settings and employee care.</a:t>
            </a:r>
          </a:p>
          <a:p>
            <a:endParaRPr lang="en-US" sz="2500" dirty="0">
              <a:solidFill>
                <a:schemeClr val="bg1"/>
              </a:solidFill>
            </a:endParaRPr>
          </a:p>
          <a:p>
            <a:r>
              <a:rPr lang="en-US" sz="2500" dirty="0">
                <a:solidFill>
                  <a:schemeClr val="bg1"/>
                </a:solidFill>
              </a:rPr>
              <a:t>Nearly 50 hospitals have incorporated FIM initiatives into their facilities and care models. </a:t>
            </a:r>
          </a:p>
          <a:p>
            <a:endParaRPr lang="en-US" sz="2500" dirty="0">
              <a:solidFill>
                <a:schemeClr val="bg1"/>
              </a:solidFill>
            </a:endParaRPr>
          </a:p>
          <a:p>
            <a:r>
              <a:rPr lang="en-US" sz="2500" dirty="0">
                <a:solidFill>
                  <a:schemeClr val="bg1"/>
                </a:solidFill>
              </a:rPr>
              <a:t>These initiatives include:</a:t>
            </a:r>
            <a:r>
              <a:rPr lang="en-US" sz="2500" dirty="0"/>
              <a:t> </a:t>
            </a:r>
          </a:p>
        </p:txBody>
      </p:sp>
      <p:grpSp>
        <p:nvGrpSpPr>
          <p:cNvPr id="29" name="Group 2">
            <a:extLst>
              <a:ext uri="{FF2B5EF4-FFF2-40B4-BE49-F238E27FC236}">
                <a16:creationId xmlns:a16="http://schemas.microsoft.com/office/drawing/2014/main" id="{B378AA71-F988-4CD6-6FDD-B1F5675B4785}"/>
              </a:ext>
            </a:extLst>
          </p:cNvPr>
          <p:cNvGrpSpPr/>
          <p:nvPr/>
        </p:nvGrpSpPr>
        <p:grpSpPr>
          <a:xfrm>
            <a:off x="10107495" y="3285168"/>
            <a:ext cx="6073335" cy="981554"/>
            <a:chOff x="0" y="0"/>
            <a:chExt cx="5833235" cy="1150478"/>
          </a:xfrm>
        </p:grpSpPr>
        <p:sp>
          <p:nvSpPr>
            <p:cNvPr id="30" name="Freeform 3">
              <a:extLst>
                <a:ext uri="{FF2B5EF4-FFF2-40B4-BE49-F238E27FC236}">
                  <a16:creationId xmlns:a16="http://schemas.microsoft.com/office/drawing/2014/main" id="{63285BB5-E6B1-648B-611A-6E2B64E0BC18}"/>
                </a:ext>
              </a:extLst>
            </p:cNvPr>
            <p:cNvSpPr/>
            <p:nvPr/>
          </p:nvSpPr>
          <p:spPr>
            <a:xfrm>
              <a:off x="0" y="0"/>
              <a:ext cx="5833235" cy="1150478"/>
            </a:xfrm>
            <a:custGeom>
              <a:avLst/>
              <a:gdLst/>
              <a:ahLst/>
              <a:cxnLst/>
              <a:rect l="l" t="t" r="r" b="b"/>
              <a:pathLst>
                <a:path w="5833235" h="1150478">
                  <a:moveTo>
                    <a:pt x="0" y="0"/>
                  </a:moveTo>
                  <a:lnTo>
                    <a:pt x="0" y="1150478"/>
                  </a:lnTo>
                  <a:lnTo>
                    <a:pt x="5833235" y="1150478"/>
                  </a:lnTo>
                  <a:lnTo>
                    <a:pt x="5833235" y="0"/>
                  </a:lnTo>
                  <a:lnTo>
                    <a:pt x="0" y="0"/>
                  </a:lnTo>
                  <a:close/>
                  <a:moveTo>
                    <a:pt x="5772275" y="1089518"/>
                  </a:moveTo>
                  <a:lnTo>
                    <a:pt x="59690" y="1089518"/>
                  </a:lnTo>
                  <a:lnTo>
                    <a:pt x="59690" y="59690"/>
                  </a:lnTo>
                  <a:lnTo>
                    <a:pt x="5772275" y="59690"/>
                  </a:lnTo>
                  <a:lnTo>
                    <a:pt x="5772275" y="1089518"/>
                  </a:lnTo>
                  <a:close/>
                </a:path>
              </a:pathLst>
            </a:custGeom>
            <a:solidFill>
              <a:srgbClr val="225833"/>
            </a:solidFill>
          </p:spPr>
          <p:txBody>
            <a:bodyPr/>
            <a:lstStyle/>
            <a:p>
              <a:endParaRPr lang="en-US"/>
            </a:p>
          </p:txBody>
        </p:sp>
      </p:grpSp>
      <p:grpSp>
        <p:nvGrpSpPr>
          <p:cNvPr id="32" name="Group 2">
            <a:extLst>
              <a:ext uri="{FF2B5EF4-FFF2-40B4-BE49-F238E27FC236}">
                <a16:creationId xmlns:a16="http://schemas.microsoft.com/office/drawing/2014/main" id="{69C8EAF4-3EFD-EF32-B89E-B4D1FFAA17D9}"/>
              </a:ext>
            </a:extLst>
          </p:cNvPr>
          <p:cNvGrpSpPr/>
          <p:nvPr/>
        </p:nvGrpSpPr>
        <p:grpSpPr>
          <a:xfrm>
            <a:off x="10107497" y="4423336"/>
            <a:ext cx="6073335" cy="981554"/>
            <a:chOff x="0" y="0"/>
            <a:chExt cx="5833235" cy="1150478"/>
          </a:xfrm>
        </p:grpSpPr>
        <p:sp>
          <p:nvSpPr>
            <p:cNvPr id="33" name="Freeform 3">
              <a:extLst>
                <a:ext uri="{FF2B5EF4-FFF2-40B4-BE49-F238E27FC236}">
                  <a16:creationId xmlns:a16="http://schemas.microsoft.com/office/drawing/2014/main" id="{F4427ADE-9D26-E4E3-9337-24BD10CB8FB3}"/>
                </a:ext>
              </a:extLst>
            </p:cNvPr>
            <p:cNvSpPr/>
            <p:nvPr/>
          </p:nvSpPr>
          <p:spPr>
            <a:xfrm>
              <a:off x="0" y="0"/>
              <a:ext cx="5833235" cy="1150478"/>
            </a:xfrm>
            <a:custGeom>
              <a:avLst/>
              <a:gdLst/>
              <a:ahLst/>
              <a:cxnLst/>
              <a:rect l="l" t="t" r="r" b="b"/>
              <a:pathLst>
                <a:path w="5833235" h="1150478">
                  <a:moveTo>
                    <a:pt x="0" y="0"/>
                  </a:moveTo>
                  <a:lnTo>
                    <a:pt x="0" y="1150478"/>
                  </a:lnTo>
                  <a:lnTo>
                    <a:pt x="5833235" y="1150478"/>
                  </a:lnTo>
                  <a:lnTo>
                    <a:pt x="5833235" y="0"/>
                  </a:lnTo>
                  <a:lnTo>
                    <a:pt x="0" y="0"/>
                  </a:lnTo>
                  <a:close/>
                  <a:moveTo>
                    <a:pt x="5772275" y="1089518"/>
                  </a:moveTo>
                  <a:lnTo>
                    <a:pt x="59690" y="1089518"/>
                  </a:lnTo>
                  <a:lnTo>
                    <a:pt x="59690" y="59690"/>
                  </a:lnTo>
                  <a:lnTo>
                    <a:pt x="5772275" y="59690"/>
                  </a:lnTo>
                  <a:lnTo>
                    <a:pt x="5772275" y="1089518"/>
                  </a:lnTo>
                  <a:close/>
                </a:path>
              </a:pathLst>
            </a:custGeom>
            <a:solidFill>
              <a:srgbClr val="225833"/>
            </a:solidFill>
          </p:spPr>
          <p:txBody>
            <a:bodyPr/>
            <a:lstStyle/>
            <a:p>
              <a:endParaRPr lang="en-US"/>
            </a:p>
          </p:txBody>
        </p:sp>
      </p:grpSp>
      <p:grpSp>
        <p:nvGrpSpPr>
          <p:cNvPr id="34" name="Group 2">
            <a:extLst>
              <a:ext uri="{FF2B5EF4-FFF2-40B4-BE49-F238E27FC236}">
                <a16:creationId xmlns:a16="http://schemas.microsoft.com/office/drawing/2014/main" id="{78E9255B-F47C-A64E-91F9-6E4BF08D76C3}"/>
              </a:ext>
            </a:extLst>
          </p:cNvPr>
          <p:cNvGrpSpPr/>
          <p:nvPr/>
        </p:nvGrpSpPr>
        <p:grpSpPr>
          <a:xfrm>
            <a:off x="10107499" y="2111575"/>
            <a:ext cx="6073335" cy="981554"/>
            <a:chOff x="0" y="0"/>
            <a:chExt cx="5833235" cy="1150478"/>
          </a:xfrm>
        </p:grpSpPr>
        <p:sp>
          <p:nvSpPr>
            <p:cNvPr id="35" name="Freeform 3">
              <a:extLst>
                <a:ext uri="{FF2B5EF4-FFF2-40B4-BE49-F238E27FC236}">
                  <a16:creationId xmlns:a16="http://schemas.microsoft.com/office/drawing/2014/main" id="{BC817E10-8110-A720-C177-A8E48FE5BF56}"/>
                </a:ext>
              </a:extLst>
            </p:cNvPr>
            <p:cNvSpPr/>
            <p:nvPr/>
          </p:nvSpPr>
          <p:spPr>
            <a:xfrm>
              <a:off x="0" y="0"/>
              <a:ext cx="5833235" cy="1150478"/>
            </a:xfrm>
            <a:custGeom>
              <a:avLst/>
              <a:gdLst/>
              <a:ahLst/>
              <a:cxnLst/>
              <a:rect l="l" t="t" r="r" b="b"/>
              <a:pathLst>
                <a:path w="5833235" h="1150478">
                  <a:moveTo>
                    <a:pt x="0" y="0"/>
                  </a:moveTo>
                  <a:lnTo>
                    <a:pt x="0" y="1150478"/>
                  </a:lnTo>
                  <a:lnTo>
                    <a:pt x="5833235" y="1150478"/>
                  </a:lnTo>
                  <a:lnTo>
                    <a:pt x="5833235" y="0"/>
                  </a:lnTo>
                  <a:lnTo>
                    <a:pt x="0" y="0"/>
                  </a:lnTo>
                  <a:close/>
                  <a:moveTo>
                    <a:pt x="5772275" y="1089518"/>
                  </a:moveTo>
                  <a:lnTo>
                    <a:pt x="59690" y="1089518"/>
                  </a:lnTo>
                  <a:lnTo>
                    <a:pt x="59690" y="59690"/>
                  </a:lnTo>
                  <a:lnTo>
                    <a:pt x="5772275" y="59690"/>
                  </a:lnTo>
                  <a:lnTo>
                    <a:pt x="5772275" y="1089518"/>
                  </a:lnTo>
                  <a:close/>
                </a:path>
              </a:pathLst>
            </a:custGeom>
            <a:solidFill>
              <a:srgbClr val="225833"/>
            </a:solidFill>
          </p:spPr>
          <p:txBody>
            <a:bodyPr/>
            <a:lstStyle/>
            <a:p>
              <a:endParaRPr lang="en-US"/>
            </a:p>
          </p:txBody>
        </p:sp>
      </p:grpSp>
      <p:grpSp>
        <p:nvGrpSpPr>
          <p:cNvPr id="36" name="Group 2">
            <a:extLst>
              <a:ext uri="{FF2B5EF4-FFF2-40B4-BE49-F238E27FC236}">
                <a16:creationId xmlns:a16="http://schemas.microsoft.com/office/drawing/2014/main" id="{A2F43B0D-44B1-2AD2-6B9D-86499F5E08F0}"/>
              </a:ext>
            </a:extLst>
          </p:cNvPr>
          <p:cNvGrpSpPr/>
          <p:nvPr/>
        </p:nvGrpSpPr>
        <p:grpSpPr>
          <a:xfrm>
            <a:off x="10107496" y="5607896"/>
            <a:ext cx="6073335" cy="981554"/>
            <a:chOff x="0" y="0"/>
            <a:chExt cx="5833235" cy="1150478"/>
          </a:xfrm>
        </p:grpSpPr>
        <p:sp>
          <p:nvSpPr>
            <p:cNvPr id="37" name="Freeform 3">
              <a:extLst>
                <a:ext uri="{FF2B5EF4-FFF2-40B4-BE49-F238E27FC236}">
                  <a16:creationId xmlns:a16="http://schemas.microsoft.com/office/drawing/2014/main" id="{DA03E2E9-A04D-BE9E-9E18-5AF3A2579D7B}"/>
                </a:ext>
              </a:extLst>
            </p:cNvPr>
            <p:cNvSpPr/>
            <p:nvPr/>
          </p:nvSpPr>
          <p:spPr>
            <a:xfrm>
              <a:off x="0" y="0"/>
              <a:ext cx="5833235" cy="1150478"/>
            </a:xfrm>
            <a:custGeom>
              <a:avLst/>
              <a:gdLst/>
              <a:ahLst/>
              <a:cxnLst/>
              <a:rect l="l" t="t" r="r" b="b"/>
              <a:pathLst>
                <a:path w="5833235" h="1150478">
                  <a:moveTo>
                    <a:pt x="0" y="0"/>
                  </a:moveTo>
                  <a:lnTo>
                    <a:pt x="0" y="1150478"/>
                  </a:lnTo>
                  <a:lnTo>
                    <a:pt x="5833235" y="1150478"/>
                  </a:lnTo>
                  <a:lnTo>
                    <a:pt x="5833235" y="0"/>
                  </a:lnTo>
                  <a:lnTo>
                    <a:pt x="0" y="0"/>
                  </a:lnTo>
                  <a:close/>
                  <a:moveTo>
                    <a:pt x="5772275" y="1089518"/>
                  </a:moveTo>
                  <a:lnTo>
                    <a:pt x="59690" y="1089518"/>
                  </a:lnTo>
                  <a:lnTo>
                    <a:pt x="59690" y="59690"/>
                  </a:lnTo>
                  <a:lnTo>
                    <a:pt x="5772275" y="59690"/>
                  </a:lnTo>
                  <a:lnTo>
                    <a:pt x="5772275" y="1089518"/>
                  </a:lnTo>
                  <a:close/>
                </a:path>
              </a:pathLst>
            </a:custGeom>
            <a:solidFill>
              <a:srgbClr val="225833"/>
            </a:solidFill>
          </p:spPr>
          <p:txBody>
            <a:bodyPr/>
            <a:lstStyle/>
            <a:p>
              <a:endParaRPr lang="en-US"/>
            </a:p>
          </p:txBody>
        </p:sp>
      </p:grpSp>
      <p:grpSp>
        <p:nvGrpSpPr>
          <p:cNvPr id="38" name="Group 2">
            <a:extLst>
              <a:ext uri="{FF2B5EF4-FFF2-40B4-BE49-F238E27FC236}">
                <a16:creationId xmlns:a16="http://schemas.microsoft.com/office/drawing/2014/main" id="{1AEB7B21-2B3F-9565-AC5B-45849E7EE7C4}"/>
              </a:ext>
            </a:extLst>
          </p:cNvPr>
          <p:cNvGrpSpPr/>
          <p:nvPr/>
        </p:nvGrpSpPr>
        <p:grpSpPr>
          <a:xfrm>
            <a:off x="10107495" y="6771529"/>
            <a:ext cx="6073335" cy="981554"/>
            <a:chOff x="0" y="0"/>
            <a:chExt cx="5833235" cy="1150478"/>
          </a:xfrm>
        </p:grpSpPr>
        <p:sp>
          <p:nvSpPr>
            <p:cNvPr id="39" name="Freeform 3">
              <a:extLst>
                <a:ext uri="{FF2B5EF4-FFF2-40B4-BE49-F238E27FC236}">
                  <a16:creationId xmlns:a16="http://schemas.microsoft.com/office/drawing/2014/main" id="{729360FC-C0C9-F5CD-2A91-D0F78977B160}"/>
                </a:ext>
              </a:extLst>
            </p:cNvPr>
            <p:cNvSpPr/>
            <p:nvPr/>
          </p:nvSpPr>
          <p:spPr>
            <a:xfrm>
              <a:off x="0" y="0"/>
              <a:ext cx="5833235" cy="1150478"/>
            </a:xfrm>
            <a:custGeom>
              <a:avLst/>
              <a:gdLst/>
              <a:ahLst/>
              <a:cxnLst/>
              <a:rect l="l" t="t" r="r" b="b"/>
              <a:pathLst>
                <a:path w="5833235" h="1150478">
                  <a:moveTo>
                    <a:pt x="0" y="0"/>
                  </a:moveTo>
                  <a:lnTo>
                    <a:pt x="0" y="1150478"/>
                  </a:lnTo>
                  <a:lnTo>
                    <a:pt x="5833235" y="1150478"/>
                  </a:lnTo>
                  <a:lnTo>
                    <a:pt x="5833235" y="0"/>
                  </a:lnTo>
                  <a:lnTo>
                    <a:pt x="0" y="0"/>
                  </a:lnTo>
                  <a:close/>
                  <a:moveTo>
                    <a:pt x="5772275" y="1089518"/>
                  </a:moveTo>
                  <a:lnTo>
                    <a:pt x="59690" y="1089518"/>
                  </a:lnTo>
                  <a:lnTo>
                    <a:pt x="59690" y="59690"/>
                  </a:lnTo>
                  <a:lnTo>
                    <a:pt x="5772275" y="59690"/>
                  </a:lnTo>
                  <a:lnTo>
                    <a:pt x="5772275" y="1089518"/>
                  </a:lnTo>
                  <a:close/>
                </a:path>
              </a:pathLst>
            </a:custGeom>
            <a:solidFill>
              <a:srgbClr val="225833"/>
            </a:solidFill>
          </p:spPr>
          <p:txBody>
            <a:bodyPr/>
            <a:lstStyle/>
            <a:p>
              <a:endParaRPr lang="en-US"/>
            </a:p>
          </p:txBody>
        </p:sp>
      </p:grpSp>
      <p:grpSp>
        <p:nvGrpSpPr>
          <p:cNvPr id="40" name="Group 2">
            <a:extLst>
              <a:ext uri="{FF2B5EF4-FFF2-40B4-BE49-F238E27FC236}">
                <a16:creationId xmlns:a16="http://schemas.microsoft.com/office/drawing/2014/main" id="{EBFB8BC3-D206-2249-DE60-190172677459}"/>
              </a:ext>
            </a:extLst>
          </p:cNvPr>
          <p:cNvGrpSpPr/>
          <p:nvPr/>
        </p:nvGrpSpPr>
        <p:grpSpPr>
          <a:xfrm>
            <a:off x="10092505" y="7909697"/>
            <a:ext cx="6073335" cy="981554"/>
            <a:chOff x="0" y="0"/>
            <a:chExt cx="5833235" cy="1150478"/>
          </a:xfrm>
        </p:grpSpPr>
        <p:sp>
          <p:nvSpPr>
            <p:cNvPr id="41" name="Freeform 3">
              <a:extLst>
                <a:ext uri="{FF2B5EF4-FFF2-40B4-BE49-F238E27FC236}">
                  <a16:creationId xmlns:a16="http://schemas.microsoft.com/office/drawing/2014/main" id="{78A4D4C9-7F30-3323-6621-0BCEA18353BB}"/>
                </a:ext>
              </a:extLst>
            </p:cNvPr>
            <p:cNvSpPr/>
            <p:nvPr/>
          </p:nvSpPr>
          <p:spPr>
            <a:xfrm>
              <a:off x="0" y="0"/>
              <a:ext cx="5833235" cy="1150478"/>
            </a:xfrm>
            <a:custGeom>
              <a:avLst/>
              <a:gdLst/>
              <a:ahLst/>
              <a:cxnLst/>
              <a:rect l="l" t="t" r="r" b="b"/>
              <a:pathLst>
                <a:path w="5833235" h="1150478">
                  <a:moveTo>
                    <a:pt x="0" y="0"/>
                  </a:moveTo>
                  <a:lnTo>
                    <a:pt x="0" y="1150478"/>
                  </a:lnTo>
                  <a:lnTo>
                    <a:pt x="5833235" y="1150478"/>
                  </a:lnTo>
                  <a:lnTo>
                    <a:pt x="5833235" y="0"/>
                  </a:lnTo>
                  <a:lnTo>
                    <a:pt x="0" y="0"/>
                  </a:lnTo>
                  <a:close/>
                  <a:moveTo>
                    <a:pt x="5772275" y="1089518"/>
                  </a:moveTo>
                  <a:lnTo>
                    <a:pt x="59690" y="1089518"/>
                  </a:lnTo>
                  <a:lnTo>
                    <a:pt x="59690" y="59690"/>
                  </a:lnTo>
                  <a:lnTo>
                    <a:pt x="5772275" y="59690"/>
                  </a:lnTo>
                  <a:lnTo>
                    <a:pt x="5772275" y="1089518"/>
                  </a:lnTo>
                  <a:close/>
                </a:path>
              </a:pathLst>
            </a:custGeom>
            <a:solidFill>
              <a:srgbClr val="225833"/>
            </a:solidFill>
          </p:spPr>
          <p:txBody>
            <a:bodyPr/>
            <a:lstStyle/>
            <a:p>
              <a:endParaRPr lang="en-US"/>
            </a:p>
          </p:txBody>
        </p:sp>
      </p:grpSp>
      <p:sp>
        <p:nvSpPr>
          <p:cNvPr id="42" name="TextBox 41">
            <a:extLst>
              <a:ext uri="{FF2B5EF4-FFF2-40B4-BE49-F238E27FC236}">
                <a16:creationId xmlns:a16="http://schemas.microsoft.com/office/drawing/2014/main" id="{47A60AFC-003A-B6A3-68FB-E913A147D0E2}"/>
              </a:ext>
            </a:extLst>
          </p:cNvPr>
          <p:cNvSpPr txBox="1"/>
          <p:nvPr/>
        </p:nvSpPr>
        <p:spPr>
          <a:xfrm>
            <a:off x="10567545" y="3460562"/>
            <a:ext cx="5153234" cy="1077218"/>
          </a:xfrm>
          <a:prstGeom prst="rect">
            <a:avLst/>
          </a:prstGeom>
          <a:noFill/>
        </p:spPr>
        <p:txBody>
          <a:bodyPr wrap="square">
            <a:spAutoFit/>
          </a:bodyPr>
          <a:lstStyle/>
          <a:p>
            <a:r>
              <a:rPr lang="en-US" sz="3200" dirty="0"/>
              <a:t>Post-Patient Care </a:t>
            </a:r>
          </a:p>
          <a:p>
            <a:endParaRPr lang="en-US" sz="3200" dirty="0">
              <a:latin typeface="Century Gothic Paneuropean" panose="020B0604020202020204" charset="0"/>
              <a:cs typeface="Century Gothic Paneuropean" panose="020B0604020202020204" charset="0"/>
            </a:endParaRPr>
          </a:p>
        </p:txBody>
      </p:sp>
      <p:sp>
        <p:nvSpPr>
          <p:cNvPr id="43" name="TextBox 42">
            <a:extLst>
              <a:ext uri="{FF2B5EF4-FFF2-40B4-BE49-F238E27FC236}">
                <a16:creationId xmlns:a16="http://schemas.microsoft.com/office/drawing/2014/main" id="{3F0B1F0B-A620-4470-EB02-CC47E16D1D7F}"/>
              </a:ext>
            </a:extLst>
          </p:cNvPr>
          <p:cNvSpPr txBox="1"/>
          <p:nvPr/>
        </p:nvSpPr>
        <p:spPr>
          <a:xfrm>
            <a:off x="10540063" y="4358670"/>
            <a:ext cx="5434455" cy="1569660"/>
          </a:xfrm>
          <a:prstGeom prst="rect">
            <a:avLst/>
          </a:prstGeom>
          <a:noFill/>
        </p:spPr>
        <p:txBody>
          <a:bodyPr wrap="square">
            <a:spAutoFit/>
          </a:bodyPr>
          <a:lstStyle/>
          <a:p>
            <a:r>
              <a:rPr lang="en-US" sz="3200" dirty="0"/>
              <a:t>Onsite Farmers’ Markets and Voucher Programs</a:t>
            </a:r>
          </a:p>
          <a:p>
            <a:endParaRPr lang="en-US" sz="3200" dirty="0">
              <a:latin typeface="Century Gothic Paneuropean" panose="020B0604020202020204" charset="0"/>
              <a:cs typeface="Century Gothic Paneuropean" panose="020B0604020202020204" charset="0"/>
            </a:endParaRPr>
          </a:p>
        </p:txBody>
      </p:sp>
      <p:sp>
        <p:nvSpPr>
          <p:cNvPr id="44" name="TextBox 43">
            <a:extLst>
              <a:ext uri="{FF2B5EF4-FFF2-40B4-BE49-F238E27FC236}">
                <a16:creationId xmlns:a16="http://schemas.microsoft.com/office/drawing/2014/main" id="{9617509E-F37A-88AE-46E8-14CE2CC98DF7}"/>
              </a:ext>
            </a:extLst>
          </p:cNvPr>
          <p:cNvSpPr txBox="1"/>
          <p:nvPr/>
        </p:nvSpPr>
        <p:spPr>
          <a:xfrm>
            <a:off x="10540058" y="5838948"/>
            <a:ext cx="5153234" cy="1077218"/>
          </a:xfrm>
          <a:prstGeom prst="rect">
            <a:avLst/>
          </a:prstGeom>
          <a:noFill/>
        </p:spPr>
        <p:txBody>
          <a:bodyPr wrap="square">
            <a:spAutoFit/>
          </a:bodyPr>
          <a:lstStyle/>
          <a:p>
            <a:r>
              <a:rPr lang="en-US" sz="3200" dirty="0"/>
              <a:t>Local Food Purchases</a:t>
            </a:r>
          </a:p>
          <a:p>
            <a:endParaRPr lang="en-US" sz="3200" dirty="0">
              <a:latin typeface="Century Gothic Paneuropean" panose="020B0604020202020204" charset="0"/>
              <a:cs typeface="Century Gothic Paneuropean" panose="020B0604020202020204" charset="0"/>
            </a:endParaRPr>
          </a:p>
        </p:txBody>
      </p:sp>
      <p:sp>
        <p:nvSpPr>
          <p:cNvPr id="45" name="TextBox 44">
            <a:extLst>
              <a:ext uri="{FF2B5EF4-FFF2-40B4-BE49-F238E27FC236}">
                <a16:creationId xmlns:a16="http://schemas.microsoft.com/office/drawing/2014/main" id="{F60B531E-2740-EDF1-ADFB-9DB0317F4702}"/>
              </a:ext>
            </a:extLst>
          </p:cNvPr>
          <p:cNvSpPr txBox="1"/>
          <p:nvPr/>
        </p:nvSpPr>
        <p:spPr>
          <a:xfrm>
            <a:off x="10540062" y="6976420"/>
            <a:ext cx="5625777" cy="1077218"/>
          </a:xfrm>
          <a:prstGeom prst="rect">
            <a:avLst/>
          </a:prstGeom>
          <a:noFill/>
        </p:spPr>
        <p:txBody>
          <a:bodyPr wrap="square">
            <a:spAutoFit/>
          </a:bodyPr>
          <a:lstStyle/>
          <a:p>
            <a:r>
              <a:rPr lang="en-US" sz="3200" dirty="0"/>
              <a:t>Community Outreach/Education</a:t>
            </a:r>
          </a:p>
          <a:p>
            <a:endParaRPr lang="en-US" sz="3200" dirty="0">
              <a:latin typeface="Century Gothic Paneuropean" panose="020B0604020202020204" charset="0"/>
              <a:cs typeface="Century Gothic Paneuropean" panose="020B0604020202020204" charset="0"/>
            </a:endParaRPr>
          </a:p>
        </p:txBody>
      </p:sp>
      <p:sp>
        <p:nvSpPr>
          <p:cNvPr id="46" name="TextBox 45">
            <a:extLst>
              <a:ext uri="{FF2B5EF4-FFF2-40B4-BE49-F238E27FC236}">
                <a16:creationId xmlns:a16="http://schemas.microsoft.com/office/drawing/2014/main" id="{883DD291-1AE3-ADD7-625C-AD2B36D2AD3E}"/>
              </a:ext>
            </a:extLst>
          </p:cNvPr>
          <p:cNvSpPr txBox="1"/>
          <p:nvPr/>
        </p:nvSpPr>
        <p:spPr>
          <a:xfrm>
            <a:off x="10540058" y="8108086"/>
            <a:ext cx="5153234" cy="584775"/>
          </a:xfrm>
          <a:prstGeom prst="rect">
            <a:avLst/>
          </a:prstGeom>
          <a:noFill/>
        </p:spPr>
        <p:txBody>
          <a:bodyPr wrap="square">
            <a:spAutoFit/>
          </a:bodyPr>
          <a:lstStyle/>
          <a:p>
            <a:r>
              <a:rPr lang="en-US" sz="3200" dirty="0"/>
              <a:t>Employee Wellness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grpSp>
        <p:nvGrpSpPr>
          <p:cNvPr id="2" name="Group 2"/>
          <p:cNvGrpSpPr/>
          <p:nvPr/>
        </p:nvGrpSpPr>
        <p:grpSpPr>
          <a:xfrm>
            <a:off x="0" y="-2320533"/>
            <a:ext cx="9144000" cy="13819183"/>
            <a:chOff x="0" y="0"/>
            <a:chExt cx="2408296" cy="3639620"/>
          </a:xfrm>
        </p:grpSpPr>
        <p:sp>
          <p:nvSpPr>
            <p:cNvPr id="3" name="Freeform 3"/>
            <p:cNvSpPr/>
            <p:nvPr/>
          </p:nvSpPr>
          <p:spPr>
            <a:xfrm>
              <a:off x="0" y="0"/>
              <a:ext cx="2408296" cy="3639620"/>
            </a:xfrm>
            <a:custGeom>
              <a:avLst/>
              <a:gdLst/>
              <a:ahLst/>
              <a:cxnLst/>
              <a:rect l="l" t="t" r="r" b="b"/>
              <a:pathLst>
                <a:path w="2408296" h="3639620">
                  <a:moveTo>
                    <a:pt x="0" y="0"/>
                  </a:moveTo>
                  <a:lnTo>
                    <a:pt x="2408296" y="0"/>
                  </a:lnTo>
                  <a:lnTo>
                    <a:pt x="2408296" y="3639620"/>
                  </a:lnTo>
                  <a:lnTo>
                    <a:pt x="0" y="3639620"/>
                  </a:lnTo>
                  <a:close/>
                </a:path>
              </a:pathLst>
            </a:custGeom>
            <a:solidFill>
              <a:srgbClr val="225833"/>
            </a:solidFill>
          </p:spPr>
          <p:txBody>
            <a:bodyPr/>
            <a:lstStyle/>
            <a:p>
              <a:endParaRPr lang="en-US"/>
            </a:p>
          </p:txBody>
        </p:sp>
        <p:sp>
          <p:nvSpPr>
            <p:cNvPr id="4" name="TextBox 4"/>
            <p:cNvSpPr txBox="1"/>
            <p:nvPr/>
          </p:nvSpPr>
          <p:spPr>
            <a:xfrm>
              <a:off x="0" y="-38100"/>
              <a:ext cx="2408296" cy="367772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215895" y="9107102"/>
            <a:ext cx="2712211" cy="816745"/>
          </a:xfrm>
          <a:custGeom>
            <a:avLst/>
            <a:gdLst/>
            <a:ahLst/>
            <a:cxnLst/>
            <a:rect l="l" t="t" r="r" b="b"/>
            <a:pathLst>
              <a:path w="2712211" h="816745">
                <a:moveTo>
                  <a:pt x="0" y="0"/>
                </a:moveTo>
                <a:lnTo>
                  <a:pt x="2712210" y="0"/>
                </a:lnTo>
                <a:lnTo>
                  <a:pt x="2712210" y="816745"/>
                </a:lnTo>
                <a:lnTo>
                  <a:pt x="0" y="816745"/>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94306" y="2664941"/>
            <a:ext cx="7890336" cy="2385268"/>
          </a:xfrm>
          <a:prstGeom prst="rect">
            <a:avLst/>
          </a:prstGeom>
        </p:spPr>
        <p:txBody>
          <a:bodyPr wrap="square" lIns="0" tIns="0" rIns="0" bIns="0" rtlCol="0" anchor="t">
            <a:spAutoFit/>
          </a:bodyPr>
          <a:lstStyle/>
          <a:p>
            <a:pPr algn="l">
              <a:lnSpc>
                <a:spcPts val="9349"/>
              </a:lnSpc>
            </a:pPr>
            <a:r>
              <a:rPr lang="en-US" sz="8499" b="1" dirty="0">
                <a:solidFill>
                  <a:srgbClr val="FFF8F0"/>
                </a:solidFill>
                <a:latin typeface="Century Gothic Paneuropean Heavy"/>
                <a:ea typeface="Century Gothic Paneuropean Heavy"/>
                <a:cs typeface="Century Gothic Paneuropean Heavy"/>
                <a:sym typeface="Century Gothic Paneuropean Heavy"/>
              </a:rPr>
              <a:t>Food is Medicine</a:t>
            </a:r>
          </a:p>
        </p:txBody>
      </p:sp>
      <p:sp>
        <p:nvSpPr>
          <p:cNvPr id="7" name="TextBox 7"/>
          <p:cNvSpPr txBox="1"/>
          <p:nvPr/>
        </p:nvSpPr>
        <p:spPr>
          <a:xfrm>
            <a:off x="1028700" y="6092323"/>
            <a:ext cx="7755942" cy="1286955"/>
          </a:xfrm>
          <a:prstGeom prst="rect">
            <a:avLst/>
          </a:prstGeom>
        </p:spPr>
        <p:txBody>
          <a:bodyPr lIns="0" tIns="0" rIns="0" bIns="0" rtlCol="0" anchor="t">
            <a:spAutoFit/>
          </a:bodyPr>
          <a:lstStyle/>
          <a:p>
            <a:pPr algn="l">
              <a:lnSpc>
                <a:spcPts val="5355"/>
              </a:lnSpc>
            </a:pPr>
            <a:r>
              <a:rPr lang="en-US" sz="3347" dirty="0">
                <a:solidFill>
                  <a:srgbClr val="FFF8F0"/>
                </a:solidFill>
                <a:latin typeface="Futura"/>
                <a:ea typeface="Futura"/>
                <a:cs typeface="Futura"/>
                <a:sym typeface="Futura"/>
              </a:rPr>
              <a:t>How do we keep FIM momentum moving?</a:t>
            </a:r>
          </a:p>
        </p:txBody>
      </p:sp>
      <p:sp>
        <p:nvSpPr>
          <p:cNvPr id="8" name="TextBox 8"/>
          <p:cNvSpPr txBox="1"/>
          <p:nvPr/>
        </p:nvSpPr>
        <p:spPr>
          <a:xfrm>
            <a:off x="9499347" y="495300"/>
            <a:ext cx="8407654" cy="8755346"/>
          </a:xfrm>
          <a:prstGeom prst="rect">
            <a:avLst/>
          </a:prstGeom>
        </p:spPr>
        <p:txBody>
          <a:bodyPr wrap="square" lIns="0" tIns="0" rIns="0" bIns="0" rtlCol="0" anchor="t">
            <a:spAutoFit/>
          </a:bodyPr>
          <a:lstStyle/>
          <a:p>
            <a:pPr algn="just">
              <a:lnSpc>
                <a:spcPct val="200000"/>
              </a:lnSpc>
            </a:pPr>
            <a:r>
              <a:rPr lang="en-US" sz="2200" dirty="0">
                <a:solidFill>
                  <a:srgbClr val="000000"/>
                </a:solidFill>
                <a:ea typeface="Century Gothic Paneuropean Italics"/>
                <a:cs typeface="Century Gothic Paneuropean Italics"/>
                <a:sym typeface="Century Gothic Paneuropean Italics"/>
              </a:rPr>
              <a:t>• A mandate to explore long-term solutions such as Medicaid waivers and reimbursements. </a:t>
            </a:r>
          </a:p>
          <a:p>
            <a:pPr algn="just">
              <a:lnSpc>
                <a:spcPct val="200000"/>
              </a:lnSpc>
            </a:pPr>
            <a:r>
              <a:rPr lang="en-US" sz="2200" dirty="0">
                <a:solidFill>
                  <a:srgbClr val="000000"/>
                </a:solidFill>
                <a:ea typeface="Century Gothic Paneuropean Italics"/>
                <a:cs typeface="Century Gothic Paneuropean Italics"/>
                <a:sym typeface="Century Gothic Paneuropean Italics"/>
              </a:rPr>
              <a:t>• Require Kentucky’s MCOs to participate in FIM programs, primarily by including these requirements in their managed care contracts. </a:t>
            </a:r>
          </a:p>
          <a:p>
            <a:pPr algn="just">
              <a:lnSpc>
                <a:spcPct val="200000"/>
              </a:lnSpc>
            </a:pPr>
            <a:r>
              <a:rPr lang="en-US" sz="2200" dirty="0">
                <a:solidFill>
                  <a:srgbClr val="000000"/>
                </a:solidFill>
                <a:ea typeface="Century Gothic Paneuropean Italics"/>
                <a:cs typeface="Century Gothic Paneuropean Italics"/>
                <a:sym typeface="Century Gothic Paneuropean Italics"/>
              </a:rPr>
              <a:t>• Work with private insurers to incorporate FIM initiatives into offered health care benefits. </a:t>
            </a:r>
          </a:p>
          <a:p>
            <a:pPr algn="just">
              <a:lnSpc>
                <a:spcPct val="200000"/>
              </a:lnSpc>
            </a:pPr>
            <a:r>
              <a:rPr lang="en-US" sz="2200" dirty="0">
                <a:solidFill>
                  <a:srgbClr val="000000"/>
                </a:solidFill>
                <a:ea typeface="Century Gothic Paneuropean Italics"/>
                <a:cs typeface="Century Gothic Paneuropean Italics"/>
                <a:sym typeface="Century Gothic Paneuropean Italics"/>
              </a:rPr>
              <a:t>• Ensure medical appropriateness through clinical criteria and tracking on health care outcomes. </a:t>
            </a:r>
          </a:p>
          <a:p>
            <a:pPr algn="just">
              <a:lnSpc>
                <a:spcPct val="200000"/>
              </a:lnSpc>
            </a:pPr>
            <a:r>
              <a:rPr lang="en-US" sz="2200" dirty="0">
                <a:solidFill>
                  <a:srgbClr val="000000"/>
                </a:solidFill>
                <a:ea typeface="Century Gothic Paneuropean Italics"/>
                <a:cs typeface="Century Gothic Paneuropean Italics"/>
                <a:sym typeface="Century Gothic Paneuropean Italics"/>
              </a:rPr>
              <a:t>• Use SNAP waivers to incentivize healthy food purchases. </a:t>
            </a:r>
          </a:p>
          <a:p>
            <a:pPr algn="just">
              <a:lnSpc>
                <a:spcPct val="200000"/>
              </a:lnSpc>
            </a:pPr>
            <a:r>
              <a:rPr lang="en-US" sz="2200" dirty="0">
                <a:solidFill>
                  <a:srgbClr val="000000"/>
                </a:solidFill>
                <a:ea typeface="Century Gothic Paneuropean Italics"/>
                <a:cs typeface="Century Gothic Paneuropean Italics"/>
                <a:sym typeface="Century Gothic Paneuropean Italics"/>
              </a:rPr>
              <a:t>• Align healthcare delivery with local food systems by leveraging existing infrastructure, and expanding access to nutrition, interventions, and education in clinical and community settings.</a:t>
            </a:r>
          </a:p>
          <a:p>
            <a:pPr algn="ctr">
              <a:lnSpc>
                <a:spcPts val="5355"/>
              </a:lnSpc>
            </a:pPr>
            <a:endParaRPr lang="en-US" sz="3347" i="1" dirty="0">
              <a:solidFill>
                <a:srgbClr val="000000"/>
              </a:solidFill>
              <a:latin typeface="Century Gothic Paneuropean Italics"/>
              <a:ea typeface="Century Gothic Paneuropean Italics"/>
              <a:cs typeface="Century Gothic Paneuropean Italics"/>
              <a:sym typeface="Century Gothic Paneuropean Itali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592601" cy="10287000"/>
            <a:chOff x="0" y="0"/>
            <a:chExt cx="1271948" cy="2903633"/>
          </a:xfrm>
        </p:grpSpPr>
        <p:sp>
          <p:nvSpPr>
            <p:cNvPr id="3" name="Freeform 3"/>
            <p:cNvSpPr/>
            <p:nvPr/>
          </p:nvSpPr>
          <p:spPr>
            <a:xfrm>
              <a:off x="0" y="0"/>
              <a:ext cx="1271948" cy="2903633"/>
            </a:xfrm>
            <a:custGeom>
              <a:avLst/>
              <a:gdLst/>
              <a:ahLst/>
              <a:cxnLst/>
              <a:rect l="l" t="t" r="r" b="b"/>
              <a:pathLst>
                <a:path w="1271948" h="2903633">
                  <a:moveTo>
                    <a:pt x="0" y="0"/>
                  </a:moveTo>
                  <a:lnTo>
                    <a:pt x="1271948" y="0"/>
                  </a:lnTo>
                  <a:lnTo>
                    <a:pt x="1271948" y="2903633"/>
                  </a:lnTo>
                  <a:lnTo>
                    <a:pt x="0" y="2903633"/>
                  </a:lnTo>
                  <a:close/>
                </a:path>
              </a:pathLst>
            </a:custGeom>
            <a:solidFill>
              <a:srgbClr val="225833"/>
            </a:solidFill>
          </p:spPr>
          <p:txBody>
            <a:bodyPr/>
            <a:lstStyle/>
            <a:p>
              <a:endParaRPr lang="en-US"/>
            </a:p>
          </p:txBody>
        </p:sp>
        <p:sp>
          <p:nvSpPr>
            <p:cNvPr id="4" name="TextBox 4"/>
            <p:cNvSpPr txBox="1"/>
            <p:nvPr/>
          </p:nvSpPr>
          <p:spPr>
            <a:xfrm>
              <a:off x="0" y="-95250"/>
              <a:ext cx="1271948" cy="2998883"/>
            </a:xfrm>
            <a:prstGeom prst="rect">
              <a:avLst/>
            </a:prstGeom>
          </p:spPr>
          <p:txBody>
            <a:bodyPr lIns="50800" tIns="50800" rIns="50800" bIns="50800" rtlCol="0" anchor="ctr"/>
            <a:lstStyle/>
            <a:p>
              <a:pPr algn="ctr">
                <a:lnSpc>
                  <a:spcPts val="3840"/>
                </a:lnSpc>
              </a:pPr>
              <a:endParaRPr/>
            </a:p>
          </p:txBody>
        </p:sp>
      </p:grpSp>
      <p:sp>
        <p:nvSpPr>
          <p:cNvPr id="5" name="TextBox 5"/>
          <p:cNvSpPr txBox="1"/>
          <p:nvPr/>
        </p:nvSpPr>
        <p:spPr>
          <a:xfrm>
            <a:off x="947471" y="1638300"/>
            <a:ext cx="2468323" cy="1322542"/>
          </a:xfrm>
          <a:prstGeom prst="rect">
            <a:avLst/>
          </a:prstGeom>
        </p:spPr>
        <p:txBody>
          <a:bodyPr lIns="0" tIns="0" rIns="0" bIns="0" rtlCol="0" anchor="t">
            <a:spAutoFit/>
          </a:bodyPr>
          <a:lstStyle/>
          <a:p>
            <a:pPr algn="ctr">
              <a:lnSpc>
                <a:spcPts val="5355"/>
              </a:lnSpc>
            </a:pPr>
            <a:r>
              <a:rPr lang="en-US" sz="3347" i="1" dirty="0">
                <a:solidFill>
                  <a:srgbClr val="FBFAF6"/>
                </a:solidFill>
                <a:latin typeface="Century Gothic Paneuropean Italics"/>
                <a:ea typeface="Century Gothic Paneuropean Italics"/>
                <a:cs typeface="Century Gothic Paneuropean Italics"/>
                <a:sym typeface="Century Gothic Paneuropean Italics"/>
              </a:rPr>
              <a:t>TRAY OF THE MONTH</a:t>
            </a:r>
          </a:p>
        </p:txBody>
      </p:sp>
      <p:sp>
        <p:nvSpPr>
          <p:cNvPr id="6" name="TextBox 6"/>
          <p:cNvSpPr txBox="1"/>
          <p:nvPr/>
        </p:nvSpPr>
        <p:spPr>
          <a:xfrm>
            <a:off x="5808243" y="555273"/>
            <a:ext cx="11451057" cy="2908617"/>
          </a:xfrm>
          <a:prstGeom prst="rect">
            <a:avLst/>
          </a:prstGeom>
        </p:spPr>
        <p:txBody>
          <a:bodyPr lIns="0" tIns="0" rIns="0" bIns="0" rtlCol="0" anchor="t">
            <a:spAutoFit/>
          </a:bodyPr>
          <a:lstStyle/>
          <a:p>
            <a:pPr algn="ctr">
              <a:lnSpc>
                <a:spcPts val="11906"/>
              </a:lnSpc>
            </a:pPr>
            <a:r>
              <a:rPr lang="en-US" sz="7200" b="1" dirty="0">
                <a:solidFill>
                  <a:srgbClr val="225833"/>
                </a:solidFill>
                <a:latin typeface="Century Gothic Paneuropean Heavy" panose="020B0604020202020204" charset="0"/>
                <a:ea typeface="Century Gothic Paneuropean Heavy"/>
                <a:cs typeface="Century Gothic Paneuropean Heavy" panose="020B0604020202020204" charset="0"/>
                <a:sym typeface="Century Gothic Paneuropean Heavy"/>
              </a:rPr>
              <a:t>School Nutrition and Procurement</a:t>
            </a:r>
          </a:p>
        </p:txBody>
      </p:sp>
      <p:sp>
        <p:nvSpPr>
          <p:cNvPr id="8" name="TextBox 7">
            <a:extLst>
              <a:ext uri="{FF2B5EF4-FFF2-40B4-BE49-F238E27FC236}">
                <a16:creationId xmlns:a16="http://schemas.microsoft.com/office/drawing/2014/main" id="{64F04CAF-C3A5-28D0-A257-06D56F9CBB8C}"/>
              </a:ext>
            </a:extLst>
          </p:cNvPr>
          <p:cNvSpPr txBox="1"/>
          <p:nvPr/>
        </p:nvSpPr>
        <p:spPr>
          <a:xfrm>
            <a:off x="5552071" y="4381500"/>
            <a:ext cx="11963400" cy="5262979"/>
          </a:xfrm>
          <a:prstGeom prst="rect">
            <a:avLst/>
          </a:prstGeom>
          <a:noFill/>
        </p:spPr>
        <p:txBody>
          <a:bodyPr wrap="square">
            <a:spAutoFit/>
          </a:bodyPr>
          <a:lstStyle/>
          <a:p>
            <a:r>
              <a:rPr lang="en-US" sz="2400" dirty="0"/>
              <a:t>The Department recommends policy changes to spur rural prosperity by adopting a Local First nutrition focus. </a:t>
            </a:r>
          </a:p>
          <a:p>
            <a:endParaRPr lang="en-US" sz="2400" dirty="0"/>
          </a:p>
          <a:p>
            <a:r>
              <a:rPr lang="en-US" sz="2400" dirty="0"/>
              <a:t>	Encourage or mandate local sourcing of produce and proteins by school nutrition authorities</a:t>
            </a:r>
          </a:p>
          <a:p>
            <a:endParaRPr lang="en-US" sz="2400" dirty="0"/>
          </a:p>
          <a:p>
            <a:r>
              <a:rPr lang="en-US" sz="2400" dirty="0"/>
              <a:t>	Include changes to noncompetitive negotiation for local public agencies as it relates to purchases of local food, including changes to small purchasing and </a:t>
            </a:r>
            <a:r>
              <a:rPr lang="en-US" sz="2400" dirty="0" err="1"/>
              <a:t>micropurchasing</a:t>
            </a:r>
            <a:r>
              <a:rPr lang="en-US" sz="2400" dirty="0"/>
              <a:t> requirements for local public agencies</a:t>
            </a:r>
          </a:p>
          <a:p>
            <a:endParaRPr lang="en-US" sz="2400" dirty="0"/>
          </a:p>
          <a:p>
            <a:r>
              <a:rPr lang="en-US" sz="2400" dirty="0"/>
              <a:t>	Require collaborative engagement with the Kentucky Department of Education and the Kentucky Finance and Administration Cabinet to 1) build out a forward contracting model for school nutrition purchases, and 2) include all federally required procurement clauses to state master agreements and group buying organization contracts</a:t>
            </a:r>
          </a:p>
        </p:txBody>
      </p:sp>
      <p:pic>
        <p:nvPicPr>
          <p:cNvPr id="9" name="Picture 8" descr="A picture containing text&#10;&#10;AI-generated content may be incorrect.">
            <a:extLst>
              <a:ext uri="{FF2B5EF4-FFF2-40B4-BE49-F238E27FC236}">
                <a16:creationId xmlns:a16="http://schemas.microsoft.com/office/drawing/2014/main" id="{D5477E2E-B1D6-1AA0-2F1E-E3EF8AD2D86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451603" y="3453272"/>
            <a:ext cx="3460061" cy="2581529"/>
          </a:xfrm>
          <a:prstGeom prst="rect">
            <a:avLst/>
          </a:prstGeom>
        </p:spPr>
      </p:pic>
      <p:pic>
        <p:nvPicPr>
          <p:cNvPr id="11" name="Picture 10" descr="A picture containing text&#10;&#10;AI-generated content may be incorrect.">
            <a:extLst>
              <a:ext uri="{FF2B5EF4-FFF2-40B4-BE49-F238E27FC236}">
                <a16:creationId xmlns:a16="http://schemas.microsoft.com/office/drawing/2014/main" id="{22D466C3-6C0C-CFCF-CD20-D595E7BA4029}"/>
              </a:ext>
            </a:extLst>
          </p:cNvPr>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a:xfrm>
            <a:off x="427868" y="6341371"/>
            <a:ext cx="3460059" cy="25815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5833"/>
        </a:solidFill>
        <a:effectLst/>
      </p:bgPr>
    </p:bg>
    <p:spTree>
      <p:nvGrpSpPr>
        <p:cNvPr id="1" name=""/>
        <p:cNvGrpSpPr/>
        <p:nvPr/>
      </p:nvGrpSpPr>
      <p:grpSpPr>
        <a:xfrm>
          <a:off x="0" y="0"/>
          <a:ext cx="0" cy="0"/>
          <a:chOff x="0" y="0"/>
          <a:chExt cx="0" cy="0"/>
        </a:xfrm>
      </p:grpSpPr>
      <p:sp>
        <p:nvSpPr>
          <p:cNvPr id="2" name="Freeform 2"/>
          <p:cNvSpPr/>
          <p:nvPr/>
        </p:nvSpPr>
        <p:spPr>
          <a:xfrm>
            <a:off x="1536873" y="2384110"/>
            <a:ext cx="3914901" cy="4720311"/>
          </a:xfrm>
          <a:custGeom>
            <a:avLst/>
            <a:gdLst/>
            <a:ahLst/>
            <a:cxnLst/>
            <a:rect l="l" t="t" r="r" b="b"/>
            <a:pathLst>
              <a:path w="3914901" h="4720311">
                <a:moveTo>
                  <a:pt x="0" y="0"/>
                </a:moveTo>
                <a:lnTo>
                  <a:pt x="3914901" y="0"/>
                </a:lnTo>
                <a:lnTo>
                  <a:pt x="3914901" y="4720310"/>
                </a:lnTo>
                <a:lnTo>
                  <a:pt x="0" y="472031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282576" y="3638517"/>
            <a:ext cx="11451057" cy="3009966"/>
          </a:xfrm>
          <a:prstGeom prst="rect">
            <a:avLst/>
          </a:prstGeom>
        </p:spPr>
        <p:txBody>
          <a:bodyPr lIns="0" tIns="0" rIns="0" bIns="0" rtlCol="0" anchor="t">
            <a:spAutoFit/>
          </a:bodyPr>
          <a:lstStyle/>
          <a:p>
            <a:pPr algn="ctr">
              <a:lnSpc>
                <a:spcPts val="11906"/>
              </a:lnSpc>
            </a:pPr>
            <a:r>
              <a:rPr lang="en-US" sz="9922" b="1">
                <a:solidFill>
                  <a:srgbClr val="FFF8F0"/>
                </a:solidFill>
                <a:latin typeface="Century Gothic Paneuropean Heavy"/>
                <a:ea typeface="Century Gothic Paneuropean Heavy"/>
                <a:cs typeface="Century Gothic Paneuropean Heavy"/>
                <a:sym typeface="Century Gothic Paneuropean Heavy"/>
              </a:rPr>
              <a:t>QUESTIONS?</a:t>
            </a:r>
          </a:p>
          <a:p>
            <a:pPr algn="ctr">
              <a:lnSpc>
                <a:spcPts val="11906"/>
              </a:lnSpc>
            </a:pPr>
            <a:r>
              <a:rPr lang="en-US" sz="9922" b="1">
                <a:solidFill>
                  <a:srgbClr val="FFF8F0"/>
                </a:solidFill>
                <a:latin typeface="Century Gothic Paneuropean Heavy"/>
                <a:ea typeface="Century Gothic Paneuropean Heavy"/>
                <a:cs typeface="Century Gothic Paneuropean Heavy"/>
                <a:sym typeface="Century Gothic Paneuropean Heavy"/>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700</Words>
  <Application>Microsoft Office PowerPoint</Application>
  <PresentationFormat>Custom</PresentationFormat>
  <Paragraphs>72</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Century Gothic Paneuropean Heavy</vt:lpstr>
      <vt:lpstr>Arial</vt:lpstr>
      <vt:lpstr>Wingdings</vt:lpstr>
      <vt:lpstr>Aptos</vt:lpstr>
      <vt:lpstr>Century Gothic Paneuropean Italics</vt:lpstr>
      <vt:lpstr>Futura</vt:lpstr>
      <vt:lpstr>Calibri</vt:lpstr>
      <vt:lpstr>Century Gothic Paneuropean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Intern Training - Communications</dc:title>
  <dc:creator>Moore, Olivia (AGR)</dc:creator>
  <cp:lastModifiedBy>Spoonamore, Susan (LRC)</cp:lastModifiedBy>
  <cp:revision>12</cp:revision>
  <cp:lastPrinted>2025-11-03T14:40:44Z</cp:lastPrinted>
  <dcterms:created xsi:type="dcterms:W3CDTF">2006-08-16T00:00:00Z</dcterms:created>
  <dcterms:modified xsi:type="dcterms:W3CDTF">2025-11-03T18:38:03Z</dcterms:modified>
  <dc:identifier>DAG1HV6nNK4</dc:identifier>
</cp:coreProperties>
</file>