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7"/>
  </p:notesMasterIdLst>
  <p:sldIdLst>
    <p:sldId id="256" r:id="rId2"/>
    <p:sldId id="297" r:id="rId3"/>
    <p:sldId id="272" r:id="rId4"/>
    <p:sldId id="260" r:id="rId5"/>
    <p:sldId id="257" r:id="rId6"/>
    <p:sldId id="258" r:id="rId7"/>
    <p:sldId id="259" r:id="rId8"/>
    <p:sldId id="261" r:id="rId9"/>
    <p:sldId id="262" r:id="rId10"/>
    <p:sldId id="263" r:id="rId11"/>
    <p:sldId id="264" r:id="rId12"/>
    <p:sldId id="299" r:id="rId13"/>
    <p:sldId id="300" r:id="rId14"/>
    <p:sldId id="267" r:id="rId15"/>
    <p:sldId id="283" r:id="rId16"/>
    <p:sldId id="268" r:id="rId17"/>
    <p:sldId id="302" r:id="rId18"/>
    <p:sldId id="269" r:id="rId19"/>
    <p:sldId id="271" r:id="rId20"/>
    <p:sldId id="286" r:id="rId21"/>
    <p:sldId id="282" r:id="rId22"/>
    <p:sldId id="288" r:id="rId23"/>
    <p:sldId id="274" r:id="rId24"/>
    <p:sldId id="275" r:id="rId25"/>
    <p:sldId id="276" r:id="rId26"/>
    <p:sldId id="277" r:id="rId27"/>
    <p:sldId id="304" r:id="rId28"/>
    <p:sldId id="289" r:id="rId29"/>
    <p:sldId id="292" r:id="rId30"/>
    <p:sldId id="293" r:id="rId31"/>
    <p:sldId id="294" r:id="rId32"/>
    <p:sldId id="295" r:id="rId33"/>
    <p:sldId id="296" r:id="rId34"/>
    <p:sldId id="278" r:id="rId35"/>
    <p:sldId id="279" r:id="rId36"/>
  </p:sldIdLst>
  <p:sldSz cx="18288000" cy="10287000"/>
  <p:notesSz cx="6858000" cy="9144000"/>
  <p:embeddedFontLs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Calibri (MS)" panose="020B0604020202020204" charset="0"/>
      <p:regular r:id="rId42"/>
    </p:embeddedFont>
    <p:embeddedFont>
      <p:font typeface="Calibri (MS) Bold" panose="020B0604020202020204" charset="0"/>
      <p:regular r:id="rId43"/>
    </p:embeddedFont>
    <p:embeddedFont>
      <p:font typeface="Calibri (MS) Italics" panose="020B0604020202020204" charset="0"/>
      <p:regular r:id="rId44"/>
    </p:embeddedFont>
    <p:embeddedFont>
      <p:font typeface="Calibri (MS) Light" panose="020B0604020202020204" charset="0"/>
      <p:regular r:id="rId45"/>
    </p:embeddedFont>
    <p:embeddedFont>
      <p:font typeface="Maven Pro" panose="020B0604020202020204" charset="0"/>
      <p:regular r:id="rId46"/>
    </p:embeddedFont>
    <p:embeddedFont>
      <p:font typeface="Maven Pro Bold" panose="020B0604020202020204" charset="0"/>
      <p:regular r:id="rId4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00" autoAdjust="0"/>
    <p:restoredTop sz="94622" autoAdjust="0"/>
  </p:normalViewPr>
  <p:slideViewPr>
    <p:cSldViewPr>
      <p:cViewPr varScale="1">
        <p:scale>
          <a:sx n="47" d="100"/>
          <a:sy n="47" d="100"/>
        </p:scale>
        <p:origin x="71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0" Type="http://schemas.openxmlformats.org/officeDocument/2006/relationships/slide" Target="slides/slide19.xml"/><Relationship Id="rId41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02.07.2026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8645F-2458-9450-69F5-2C35C33F7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2593C2F-CB07-379F-5CE9-26A025742E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068001-1BAA-BAE5-5635-B513F4D5730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0A7D3D9-C685-657B-AB04-DBBABAC4BA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AC1F449D-4076-D640-5604-8D9F7176B5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282F30-5125-E270-7CD8-B301B70478A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964113-4F34-4B73-E4CC-D9D4713768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2335146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89943-6716-D92E-89A6-395BA7FAC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8A30A2C-6A65-9922-9850-4525FCEF84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726D07-1FFB-5A43-7A55-29BD575EA2F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BC6B5B9-41DD-EEA2-3556-49DE291DA92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149BC0B-0FE6-CAD2-1087-34C26BE325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0A10BC-1CEE-6029-BDC4-04243E80D06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ADF1E5-C00C-7B66-FC68-AF4876515D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8782350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13.jpeg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hyperlink" Target="https://apps.legislature.ky.gov/law/statutes/statute.aspx?id=54615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1.jpeg"/><Relationship Id="rId7" Type="http://schemas.openxmlformats.org/officeDocument/2006/relationships/image" Target="../media/image28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apps.legislature.ky.gov/law/statutes/statute.aspx?id=54036" TargetMode="External"/><Relationship Id="rId11" Type="http://schemas.openxmlformats.org/officeDocument/2006/relationships/image" Target="../media/image3.png"/><Relationship Id="rId5" Type="http://schemas.openxmlformats.org/officeDocument/2006/relationships/hyperlink" Target="https://apps.legislature.ky.gov/law/statutes/statute.aspx?id=53815" TargetMode="External"/><Relationship Id="rId10" Type="http://schemas.openxmlformats.org/officeDocument/2006/relationships/image" Target="../media/image31.svg"/><Relationship Id="rId4" Type="http://schemas.openxmlformats.org/officeDocument/2006/relationships/hyperlink" Target="https://apps.legislature.ky.gov/law/statutes/statute.aspx?id=54034" TargetMode="External"/><Relationship Id="rId9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pubmed.ncbi.nlm.nih.gov/42181612/" TargetMode="External"/><Relationship Id="rId3" Type="http://schemas.openxmlformats.org/officeDocument/2006/relationships/image" Target="../media/image4.jpeg"/><Relationship Id="rId7" Type="http://schemas.openxmlformats.org/officeDocument/2006/relationships/image" Target="../media/image38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hyperlink" Target="https://odcp.ky.gov/Documents/2025%20Overdose%20Fatality%20Report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apps.legislature.ky.gov/law/kar/titles/915/001/010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kymedcan.ky.gov/patients-and-caregivers/Pages/Find-A-Dispensary.aspx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.jpe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apps.legislature.ky.gov/law/kar/titles/915/001/020/" TargetMode="External"/><Relationship Id="rId5" Type="http://schemas.openxmlformats.org/officeDocument/2006/relationships/hyperlink" Target="https://apps.legislature.ky.gov/law/kar/titles/915/001/010/" TargetMode="External"/><Relationship Id="rId4" Type="http://schemas.openxmlformats.org/officeDocument/2006/relationships/hyperlink" Target="https://apps.legislature.ky.gov/law/statutes/statute.aspx?id=54620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apps.legislature.ky.gov/law/kar/titles/915/001/020/" TargetMode="External"/><Relationship Id="rId5" Type="http://schemas.openxmlformats.org/officeDocument/2006/relationships/hyperlink" Target="https://apps.legislature.ky.gov/law/kar/titles/915/001/010/" TargetMode="External"/><Relationship Id="rId4" Type="http://schemas.openxmlformats.org/officeDocument/2006/relationships/hyperlink" Target="https://apps.legislature.ky.gov/law/statutes/statute.aspx?id=54620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apps.legislature.ky.gov/law/statutes/statute.aspx?id=54038" TargetMode="External"/><Relationship Id="rId4" Type="http://schemas.openxmlformats.org/officeDocument/2006/relationships/image" Target="../media/image5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apps.legislature.ky.gov/law/statutes/statute.aspx?id=54752" TargetMode="External"/><Relationship Id="rId5" Type="http://schemas.openxmlformats.org/officeDocument/2006/relationships/hyperlink" Target="https://apps.legislature.ky.gov/law/statutes/statute.aspx?id=54039" TargetMode="External"/><Relationship Id="rId4" Type="http://schemas.openxmlformats.org/officeDocument/2006/relationships/hyperlink" Target="https://apps.legislature.ky.gov/law/statutes/statute.aspx?id=54038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apps.legislature.ky.gov/law/kar/titles/915/001/01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4444508" y="1754372"/>
            <a:ext cx="9398984" cy="4925235"/>
            <a:chOff x="0" y="0"/>
            <a:chExt cx="12531979" cy="656698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531979" cy="6566916"/>
            </a:xfrm>
            <a:custGeom>
              <a:avLst/>
              <a:gdLst/>
              <a:ahLst/>
              <a:cxnLst/>
              <a:rect l="l" t="t" r="r" b="b"/>
              <a:pathLst>
                <a:path w="12531979" h="6566916">
                  <a:moveTo>
                    <a:pt x="0" y="0"/>
                  </a:moveTo>
                  <a:lnTo>
                    <a:pt x="12531979" y="0"/>
                  </a:lnTo>
                  <a:lnTo>
                    <a:pt x="12531979" y="6566916"/>
                  </a:lnTo>
                  <a:lnTo>
                    <a:pt x="0" y="65669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238142" y="7117587"/>
            <a:ext cx="11811716" cy="2009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97"/>
              </a:lnSpc>
            </a:pPr>
            <a:r>
              <a:rPr lang="en-US" sz="3914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PROGRAM UPDATE AND INDUSTRY OVERVIEW</a:t>
            </a:r>
          </a:p>
          <a:p>
            <a:pPr algn="ctr">
              <a:lnSpc>
                <a:spcPts val="3377"/>
              </a:lnSpc>
            </a:pPr>
            <a:endParaRPr lang="en-US" sz="3914" b="1">
              <a:solidFill>
                <a:srgbClr val="FFFFFF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algn="ctr">
              <a:lnSpc>
                <a:spcPts val="3617"/>
              </a:lnSpc>
            </a:pPr>
            <a:r>
              <a:rPr lang="en-US" sz="3014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Interim Joint Committee on Agriculture</a:t>
            </a:r>
          </a:p>
          <a:p>
            <a:pPr algn="ctr">
              <a:lnSpc>
                <a:spcPts val="3617"/>
              </a:lnSpc>
            </a:pPr>
            <a:r>
              <a:rPr lang="en-US" sz="3014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July 2, 2026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96339" y="9370533"/>
            <a:ext cx="1460725" cy="765058"/>
            <a:chOff x="0" y="0"/>
            <a:chExt cx="1947634" cy="1020077"/>
          </a:xfrm>
        </p:grpSpPr>
        <p:sp>
          <p:nvSpPr>
            <p:cNvPr id="7" name="Freeform 7" descr="Logo  Description automatically generated with medium confidence"/>
            <p:cNvSpPr/>
            <p:nvPr/>
          </p:nvSpPr>
          <p:spPr>
            <a:xfrm>
              <a:off x="0" y="0"/>
              <a:ext cx="1947672" cy="1020064"/>
            </a:xfrm>
            <a:custGeom>
              <a:avLst/>
              <a:gdLst/>
              <a:ahLst/>
              <a:cxnLst/>
              <a:rect l="l" t="t" r="r" b="b"/>
              <a:pathLst>
                <a:path w="1947672" h="1020064">
                  <a:moveTo>
                    <a:pt x="0" y="0"/>
                  </a:moveTo>
                  <a:lnTo>
                    <a:pt x="1947672" y="0"/>
                  </a:lnTo>
                  <a:lnTo>
                    <a:pt x="1947672" y="1020064"/>
                  </a:lnTo>
                  <a:lnTo>
                    <a:pt x="0" y="10200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1" b="-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89576" y="9370533"/>
            <a:ext cx="1459973" cy="765058"/>
            <a:chOff x="0" y="0"/>
            <a:chExt cx="1946631" cy="102007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946656" cy="1020064"/>
            </a:xfrm>
            <a:custGeom>
              <a:avLst/>
              <a:gdLst/>
              <a:ahLst/>
              <a:cxnLst/>
              <a:rect l="l" t="t" r="r" b="b"/>
              <a:pathLst>
                <a:path w="1946656" h="1020064">
                  <a:moveTo>
                    <a:pt x="0" y="0"/>
                  </a:moveTo>
                  <a:lnTo>
                    <a:pt x="1946656" y="0"/>
                  </a:lnTo>
                  <a:lnTo>
                    <a:pt x="1946656" y="1020064"/>
                  </a:lnTo>
                  <a:lnTo>
                    <a:pt x="0" y="10200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97493" y="693182"/>
            <a:ext cx="16812216" cy="32323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24"/>
              </a:lnSpc>
            </a:pPr>
            <a:r>
              <a:rPr lang="en-US" sz="6399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How many medical cannabis businesses had existing hemp licenses dating 5 years or more?</a:t>
            </a:r>
          </a:p>
          <a:p>
            <a:pPr algn="ctr">
              <a:lnSpc>
                <a:spcPts val="9052"/>
              </a:lnSpc>
            </a:pPr>
            <a:endParaRPr lang="en-US" sz="6399" b="1">
              <a:solidFill>
                <a:srgbClr val="FFFFFF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97492" y="8000760"/>
            <a:ext cx="17695307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22527" lvl="1" indent="-261264" algn="l">
              <a:lnSpc>
                <a:spcPts val="2904"/>
              </a:lnSpc>
              <a:buFont typeface="Arial"/>
              <a:buChar char="•"/>
            </a:pPr>
            <a:r>
              <a:rPr lang="en-US" sz="27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OMC identified </a:t>
            </a:r>
            <a:r>
              <a:rPr lang="en-US" sz="2700" b="1" dirty="0">
                <a:solidFill>
                  <a:srgbClr val="7CCA6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two (2) safety compliance facilities</a:t>
            </a:r>
            <a:r>
              <a:rPr lang="en-US" sz="27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that previously held Kentucky hemp processor licenses.</a:t>
            </a:r>
          </a:p>
          <a:p>
            <a:pPr algn="l">
              <a:lnSpc>
                <a:spcPts val="2904"/>
              </a:lnSpc>
            </a:pPr>
            <a:endParaRPr lang="en-US" sz="2700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522527" lvl="1" indent="-261264" algn="l">
              <a:lnSpc>
                <a:spcPts val="2904"/>
              </a:lnSpc>
              <a:spcBef>
                <a:spcPct val="0"/>
              </a:spcBef>
              <a:buFont typeface="Arial"/>
              <a:buChar char="•"/>
            </a:pPr>
            <a:r>
              <a:rPr lang="en-US" sz="27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The Kentucky Department of Agriculture maintains records regarding the status and duration of hemp licensure.</a:t>
            </a:r>
          </a:p>
        </p:txBody>
      </p:sp>
      <p:sp>
        <p:nvSpPr>
          <p:cNvPr id="6" name="Freeform 6"/>
          <p:cNvSpPr/>
          <p:nvPr/>
        </p:nvSpPr>
        <p:spPr>
          <a:xfrm>
            <a:off x="3864677" y="3410914"/>
            <a:ext cx="4679606" cy="3123637"/>
          </a:xfrm>
          <a:custGeom>
            <a:avLst/>
            <a:gdLst/>
            <a:ahLst/>
            <a:cxnLst/>
            <a:rect l="l" t="t" r="r" b="b"/>
            <a:pathLst>
              <a:path w="4679606" h="3123637">
                <a:moveTo>
                  <a:pt x="0" y="0"/>
                </a:moveTo>
                <a:lnTo>
                  <a:pt x="4679606" y="0"/>
                </a:lnTo>
                <a:lnTo>
                  <a:pt x="4679606" y="3123636"/>
                </a:lnTo>
                <a:lnTo>
                  <a:pt x="0" y="31236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9779007" y="3410914"/>
            <a:ext cx="4644317" cy="3100081"/>
          </a:xfrm>
          <a:custGeom>
            <a:avLst/>
            <a:gdLst/>
            <a:ahLst/>
            <a:cxnLst/>
            <a:rect l="l" t="t" r="r" b="b"/>
            <a:pathLst>
              <a:path w="4644317" h="3100081">
                <a:moveTo>
                  <a:pt x="0" y="0"/>
                </a:moveTo>
                <a:lnTo>
                  <a:pt x="4644316" y="0"/>
                </a:lnTo>
                <a:lnTo>
                  <a:pt x="4644316" y="3100081"/>
                </a:lnTo>
                <a:lnTo>
                  <a:pt x="0" y="31000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4412705" y="6811600"/>
            <a:ext cx="3583549" cy="464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55"/>
              </a:lnSpc>
            </a:pPr>
            <a:r>
              <a:rPr lang="en-US" sz="2921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KCA Labs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309390" y="6811600"/>
            <a:ext cx="3583549" cy="464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55"/>
              </a:lnSpc>
            </a:pPr>
            <a:r>
              <a:rPr lang="en-US" sz="2921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Aquatic Labs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97493" y="683657"/>
            <a:ext cx="16812216" cy="3669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93"/>
              </a:lnSpc>
            </a:pPr>
            <a:r>
              <a:rPr lang="en-US" sz="7699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How much does it cost to produce medical cannabis?</a:t>
            </a:r>
          </a:p>
          <a:p>
            <a:pPr algn="ctr">
              <a:lnSpc>
                <a:spcPts val="9293"/>
              </a:lnSpc>
            </a:pPr>
            <a:endParaRPr lang="en-US" sz="7699" b="1">
              <a:solidFill>
                <a:srgbClr val="FFFFFF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3879684"/>
            <a:ext cx="7970557" cy="553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87871" lvl="1" indent="-393935" algn="l">
              <a:lnSpc>
                <a:spcPts val="4379"/>
              </a:lnSpc>
              <a:buFont typeface="Arial"/>
              <a:buChar char="•"/>
            </a:pPr>
            <a:r>
              <a:rPr lang="en-US" sz="3649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OMC does not cultivate or manufacture cannabis.</a:t>
            </a:r>
          </a:p>
          <a:p>
            <a:pPr algn="l">
              <a:lnSpc>
                <a:spcPts val="4379"/>
              </a:lnSpc>
            </a:pPr>
            <a:endParaRPr lang="en-US" sz="3649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787871" lvl="1" indent="-393935" algn="l">
              <a:lnSpc>
                <a:spcPts val="4379"/>
              </a:lnSpc>
              <a:buFont typeface="Arial"/>
              <a:buChar char="•"/>
            </a:pPr>
            <a:r>
              <a:rPr lang="en-US" sz="3649" b="1" dirty="0">
                <a:solidFill>
                  <a:srgbClr val="7CCA6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Production costs vary </a:t>
            </a:r>
            <a:r>
              <a:rPr lang="en-US" sz="3649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by:</a:t>
            </a:r>
          </a:p>
          <a:p>
            <a:pPr marL="1575742" lvl="2" indent="-525247" algn="l">
              <a:lnSpc>
                <a:spcPts val="4379"/>
              </a:lnSpc>
              <a:buFont typeface="Arial"/>
              <a:buChar char="⚬"/>
            </a:pPr>
            <a:r>
              <a:rPr lang="en-US" sz="3649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facility</a:t>
            </a:r>
          </a:p>
          <a:p>
            <a:pPr marL="1575742" lvl="2" indent="-525247" algn="l">
              <a:lnSpc>
                <a:spcPts val="4379"/>
              </a:lnSpc>
              <a:buFont typeface="Arial"/>
              <a:buChar char="⚬"/>
            </a:pPr>
            <a:r>
              <a:rPr lang="en-US" sz="3649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scale</a:t>
            </a:r>
          </a:p>
          <a:p>
            <a:pPr marL="1575742" lvl="2" indent="-525247" algn="l">
              <a:lnSpc>
                <a:spcPts val="4379"/>
              </a:lnSpc>
              <a:buFont typeface="Arial"/>
              <a:buChar char="⚬"/>
            </a:pPr>
            <a:r>
              <a:rPr lang="en-US" sz="3649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staffing</a:t>
            </a:r>
          </a:p>
          <a:p>
            <a:pPr marL="1575742" lvl="2" indent="-525247" algn="l">
              <a:lnSpc>
                <a:spcPts val="4379"/>
              </a:lnSpc>
              <a:buFont typeface="Arial"/>
              <a:buChar char="⚬"/>
            </a:pPr>
            <a:r>
              <a:rPr lang="en-US" sz="3649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technology</a:t>
            </a:r>
          </a:p>
          <a:p>
            <a:pPr marL="1575742" lvl="2" indent="-525247" algn="l">
              <a:lnSpc>
                <a:spcPts val="4379"/>
              </a:lnSpc>
              <a:buFont typeface="Arial"/>
              <a:buChar char="⚬"/>
            </a:pPr>
            <a:r>
              <a:rPr lang="en-US" sz="3649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internal operations</a:t>
            </a:r>
          </a:p>
          <a:p>
            <a:pPr algn="l">
              <a:lnSpc>
                <a:spcPts val="3925"/>
              </a:lnSpc>
              <a:spcBef>
                <a:spcPct val="0"/>
              </a:spcBef>
            </a:pPr>
            <a:endParaRPr lang="en-US" sz="3649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9144000" y="3946359"/>
            <a:ext cx="7854147" cy="5242643"/>
          </a:xfrm>
          <a:custGeom>
            <a:avLst/>
            <a:gdLst/>
            <a:ahLst/>
            <a:cxnLst/>
            <a:rect l="l" t="t" r="r" b="b"/>
            <a:pathLst>
              <a:path w="7854147" h="5242643">
                <a:moveTo>
                  <a:pt x="0" y="0"/>
                </a:moveTo>
                <a:lnTo>
                  <a:pt x="7854147" y="0"/>
                </a:lnTo>
                <a:lnTo>
                  <a:pt x="7854147" y="5242643"/>
                </a:lnTo>
                <a:lnTo>
                  <a:pt x="0" y="52426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Freeform 4"/>
          <p:cNvSpPr/>
          <p:nvPr/>
        </p:nvSpPr>
        <p:spPr>
          <a:xfrm>
            <a:off x="12549531" y="3495202"/>
            <a:ext cx="3846396" cy="2738634"/>
          </a:xfrm>
          <a:custGeom>
            <a:avLst/>
            <a:gdLst/>
            <a:ahLst/>
            <a:cxnLst/>
            <a:rect l="l" t="t" r="r" b="b"/>
            <a:pathLst>
              <a:path w="3846396" h="2738634">
                <a:moveTo>
                  <a:pt x="0" y="0"/>
                </a:moveTo>
                <a:lnTo>
                  <a:pt x="3846396" y="0"/>
                </a:lnTo>
                <a:lnTo>
                  <a:pt x="3846396" y="2738633"/>
                </a:lnTo>
                <a:lnTo>
                  <a:pt x="0" y="273863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6775551" y="2959527"/>
            <a:ext cx="2084928" cy="2875763"/>
          </a:xfrm>
          <a:custGeom>
            <a:avLst/>
            <a:gdLst/>
            <a:ahLst/>
            <a:cxnLst/>
            <a:rect l="l" t="t" r="r" b="b"/>
            <a:pathLst>
              <a:path w="2084928" h="2875763">
                <a:moveTo>
                  <a:pt x="0" y="0"/>
                </a:moveTo>
                <a:lnTo>
                  <a:pt x="2084928" y="0"/>
                </a:lnTo>
                <a:lnTo>
                  <a:pt x="2084928" y="2875763"/>
                </a:lnTo>
                <a:lnTo>
                  <a:pt x="0" y="287576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89545" t="-6305" r="-91242" b="-76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5825760" y="4677384"/>
            <a:ext cx="2494309" cy="1677476"/>
          </a:xfrm>
          <a:custGeom>
            <a:avLst/>
            <a:gdLst/>
            <a:ahLst/>
            <a:cxnLst/>
            <a:rect l="l" t="t" r="r" b="b"/>
            <a:pathLst>
              <a:path w="2494309" h="1677476">
                <a:moveTo>
                  <a:pt x="0" y="0"/>
                </a:moveTo>
                <a:lnTo>
                  <a:pt x="2494309" y="0"/>
                </a:lnTo>
                <a:lnTo>
                  <a:pt x="2494309" y="1677476"/>
                </a:lnTo>
                <a:lnTo>
                  <a:pt x="0" y="167747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r="-87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1027823" y="4027164"/>
            <a:ext cx="1521708" cy="2098908"/>
          </a:xfrm>
          <a:custGeom>
            <a:avLst/>
            <a:gdLst/>
            <a:ahLst/>
            <a:cxnLst/>
            <a:rect l="l" t="t" r="r" b="b"/>
            <a:pathLst>
              <a:path w="1521708" h="2098908">
                <a:moveTo>
                  <a:pt x="0" y="0"/>
                </a:moveTo>
                <a:lnTo>
                  <a:pt x="1521708" y="0"/>
                </a:lnTo>
                <a:lnTo>
                  <a:pt x="1521708" y="2098908"/>
                </a:lnTo>
                <a:lnTo>
                  <a:pt x="0" y="20989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89545" t="-6305" r="-91242" b="-76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0334607" y="5280962"/>
            <a:ext cx="1820500" cy="1224325"/>
          </a:xfrm>
          <a:custGeom>
            <a:avLst/>
            <a:gdLst/>
            <a:ahLst/>
            <a:cxnLst/>
            <a:rect l="l" t="t" r="r" b="b"/>
            <a:pathLst>
              <a:path w="1820500" h="1224325">
                <a:moveTo>
                  <a:pt x="0" y="0"/>
                </a:moveTo>
                <a:lnTo>
                  <a:pt x="1820500" y="0"/>
                </a:lnTo>
                <a:lnTo>
                  <a:pt x="1820500" y="1224324"/>
                </a:lnTo>
                <a:lnTo>
                  <a:pt x="0" y="122432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r="-87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0020554" y="2959527"/>
            <a:ext cx="1521708" cy="2098908"/>
          </a:xfrm>
          <a:custGeom>
            <a:avLst/>
            <a:gdLst/>
            <a:ahLst/>
            <a:cxnLst/>
            <a:rect l="l" t="t" r="r" b="b"/>
            <a:pathLst>
              <a:path w="1521708" h="2098908">
                <a:moveTo>
                  <a:pt x="0" y="0"/>
                </a:moveTo>
                <a:lnTo>
                  <a:pt x="1521708" y="0"/>
                </a:lnTo>
                <a:lnTo>
                  <a:pt x="1521708" y="2098908"/>
                </a:lnTo>
                <a:lnTo>
                  <a:pt x="0" y="20989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89545" t="-6305" r="-91242" b="-76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9327338" y="4213325"/>
            <a:ext cx="1820500" cy="1224325"/>
          </a:xfrm>
          <a:custGeom>
            <a:avLst/>
            <a:gdLst/>
            <a:ahLst/>
            <a:cxnLst/>
            <a:rect l="l" t="t" r="r" b="b"/>
            <a:pathLst>
              <a:path w="1820500" h="1224325">
                <a:moveTo>
                  <a:pt x="0" y="0"/>
                </a:moveTo>
                <a:lnTo>
                  <a:pt x="1820500" y="0"/>
                </a:lnTo>
                <a:lnTo>
                  <a:pt x="1820500" y="1224324"/>
                </a:lnTo>
                <a:lnTo>
                  <a:pt x="0" y="122432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r="-87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737892" y="997792"/>
            <a:ext cx="16812216" cy="19189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04"/>
              </a:lnSpc>
            </a:pPr>
            <a:r>
              <a:rPr lang="en-US" sz="63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What’s the average wholesale price of medical cannabis?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268051" y="6554850"/>
            <a:ext cx="2377824" cy="1447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7"/>
              </a:lnSpc>
            </a:pPr>
            <a:r>
              <a:rPr lang="en-US" sz="6530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$17.25</a:t>
            </a:r>
          </a:p>
          <a:p>
            <a:pPr algn="ctr">
              <a:lnSpc>
                <a:spcPts val="2548"/>
              </a:lnSpc>
            </a:pPr>
            <a:r>
              <a:rPr lang="en-US" sz="2124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Per Unit of Edibles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825760" y="6554850"/>
            <a:ext cx="2377824" cy="1762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7"/>
              </a:lnSpc>
            </a:pPr>
            <a:r>
              <a:rPr lang="en-US" sz="6530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$27.64</a:t>
            </a:r>
          </a:p>
          <a:p>
            <a:pPr algn="ctr">
              <a:lnSpc>
                <a:spcPts val="2548"/>
              </a:lnSpc>
            </a:pPr>
            <a:r>
              <a:rPr lang="en-US" sz="2124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Per Unit of Raw Plant Material at</a:t>
            </a:r>
            <a:r>
              <a:rPr lang="en-US" sz="2124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3.5g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647580" y="6554850"/>
            <a:ext cx="2377824" cy="1762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7"/>
              </a:lnSpc>
            </a:pPr>
            <a:r>
              <a:rPr lang="en-US" sz="6530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$38.75</a:t>
            </a:r>
          </a:p>
          <a:p>
            <a:pPr algn="ctr">
              <a:lnSpc>
                <a:spcPts val="2548"/>
              </a:lnSpc>
            </a:pPr>
            <a:r>
              <a:rPr lang="en-US" sz="2124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Per Unit of Raw Plant Material at </a:t>
            </a:r>
            <a:r>
              <a:rPr lang="en-US" sz="2124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7g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3283817" y="6554850"/>
            <a:ext cx="2377824" cy="1762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7"/>
              </a:lnSpc>
            </a:pPr>
            <a:r>
              <a:rPr lang="en-US" sz="6530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$28.96</a:t>
            </a:r>
          </a:p>
          <a:p>
            <a:pPr algn="ctr">
              <a:lnSpc>
                <a:spcPts val="2548"/>
              </a:lnSpc>
            </a:pPr>
            <a:r>
              <a:rPr lang="en-US" sz="2124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Per Unit of Concentrates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1605349" y="3398437"/>
            <a:ext cx="3753686" cy="2812831"/>
            <a:chOff x="0" y="0"/>
            <a:chExt cx="5004915" cy="3750442"/>
          </a:xfrm>
        </p:grpSpPr>
        <p:sp>
          <p:nvSpPr>
            <p:cNvPr id="17" name="Freeform 17"/>
            <p:cNvSpPr/>
            <p:nvPr/>
          </p:nvSpPr>
          <p:spPr>
            <a:xfrm>
              <a:off x="2813608" y="1086517"/>
              <a:ext cx="2191308" cy="2663924"/>
            </a:xfrm>
            <a:custGeom>
              <a:avLst/>
              <a:gdLst/>
              <a:ahLst/>
              <a:cxnLst/>
              <a:rect l="l" t="t" r="r" b="b"/>
              <a:pathLst>
                <a:path w="2191308" h="2663924">
                  <a:moveTo>
                    <a:pt x="0" y="0"/>
                  </a:moveTo>
                  <a:lnTo>
                    <a:pt x="2191307" y="0"/>
                  </a:lnTo>
                  <a:lnTo>
                    <a:pt x="2191307" y="2663925"/>
                  </a:lnTo>
                  <a:lnTo>
                    <a:pt x="0" y="26639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100000" t="-34719" b="-29798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1373165" y="585213"/>
              <a:ext cx="2191308" cy="2663924"/>
            </a:xfrm>
            <a:custGeom>
              <a:avLst/>
              <a:gdLst/>
              <a:ahLst/>
              <a:cxnLst/>
              <a:rect l="l" t="t" r="r" b="b"/>
              <a:pathLst>
                <a:path w="2191308" h="2663924">
                  <a:moveTo>
                    <a:pt x="0" y="0"/>
                  </a:moveTo>
                  <a:lnTo>
                    <a:pt x="2191308" y="0"/>
                  </a:lnTo>
                  <a:lnTo>
                    <a:pt x="2191308" y="2663924"/>
                  </a:lnTo>
                  <a:lnTo>
                    <a:pt x="0" y="26639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100000" t="-34719" b="-29798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0" y="0"/>
              <a:ext cx="2191308" cy="2663924"/>
            </a:xfrm>
            <a:custGeom>
              <a:avLst/>
              <a:gdLst/>
              <a:ahLst/>
              <a:cxnLst/>
              <a:rect l="l" t="t" r="r" b="b"/>
              <a:pathLst>
                <a:path w="2191308" h="2663924">
                  <a:moveTo>
                    <a:pt x="0" y="0"/>
                  </a:moveTo>
                  <a:lnTo>
                    <a:pt x="2191308" y="0"/>
                  </a:lnTo>
                  <a:lnTo>
                    <a:pt x="2191308" y="2663924"/>
                  </a:lnTo>
                  <a:lnTo>
                    <a:pt x="0" y="26639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100000" t="-34719" b="-2979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TextBox 17">
            <a:extLst>
              <a:ext uri="{FF2B5EF4-FFF2-40B4-BE49-F238E27FC236}">
                <a16:creationId xmlns:a16="http://schemas.microsoft.com/office/drawing/2014/main" id="{721F27AB-7BFA-188C-F0FB-C55F97D7BE16}"/>
              </a:ext>
            </a:extLst>
          </p:cNvPr>
          <p:cNvSpPr txBox="1"/>
          <p:nvPr/>
        </p:nvSpPr>
        <p:spPr>
          <a:xfrm>
            <a:off x="15606284" y="9237764"/>
            <a:ext cx="2375830" cy="368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04"/>
              </a:lnSpc>
            </a:pPr>
            <a:r>
              <a:rPr lang="en-US" sz="1798" dirty="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As of: 6/23/2026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Freeform 4"/>
          <p:cNvSpPr/>
          <p:nvPr/>
        </p:nvSpPr>
        <p:spPr>
          <a:xfrm>
            <a:off x="12549531" y="3495202"/>
            <a:ext cx="3846396" cy="2738634"/>
          </a:xfrm>
          <a:custGeom>
            <a:avLst/>
            <a:gdLst/>
            <a:ahLst/>
            <a:cxnLst/>
            <a:rect l="l" t="t" r="r" b="b"/>
            <a:pathLst>
              <a:path w="3846396" h="2738634">
                <a:moveTo>
                  <a:pt x="0" y="0"/>
                </a:moveTo>
                <a:lnTo>
                  <a:pt x="3846396" y="0"/>
                </a:lnTo>
                <a:lnTo>
                  <a:pt x="3846396" y="2738633"/>
                </a:lnTo>
                <a:lnTo>
                  <a:pt x="0" y="273863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737892" y="555303"/>
            <a:ext cx="16812216" cy="19189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04"/>
              </a:lnSpc>
            </a:pPr>
            <a:r>
              <a:rPr lang="en-US" sz="63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What’s the average retail cost of medical cannabis to those with a medical cannabis card?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268051" y="6554850"/>
            <a:ext cx="2377824" cy="1447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7"/>
              </a:lnSpc>
            </a:pPr>
            <a:r>
              <a:rPr lang="en-US" sz="6530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$40</a:t>
            </a:r>
          </a:p>
          <a:p>
            <a:pPr algn="ctr">
              <a:lnSpc>
                <a:spcPts val="2548"/>
              </a:lnSpc>
            </a:pPr>
            <a:r>
              <a:rPr lang="en-US" sz="2124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Per Unit of Edibles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283491" y="6554850"/>
            <a:ext cx="2377824" cy="1762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7"/>
              </a:lnSpc>
            </a:pPr>
            <a:r>
              <a:rPr lang="en-US" sz="6530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$46</a:t>
            </a:r>
          </a:p>
          <a:p>
            <a:pPr algn="ctr">
              <a:lnSpc>
                <a:spcPts val="2548"/>
              </a:lnSpc>
            </a:pPr>
            <a:r>
              <a:rPr lang="en-US" sz="2124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Per Unit of Raw Plant Material at</a:t>
            </a:r>
            <a:r>
              <a:rPr lang="en-US" sz="2124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3.5g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838911" y="6554850"/>
            <a:ext cx="2377824" cy="1762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7"/>
              </a:lnSpc>
            </a:pPr>
            <a:r>
              <a:rPr lang="en-US" sz="6530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$75</a:t>
            </a:r>
          </a:p>
          <a:p>
            <a:pPr algn="ctr">
              <a:lnSpc>
                <a:spcPts val="2548"/>
              </a:lnSpc>
            </a:pPr>
            <a:r>
              <a:rPr lang="en-US" sz="2124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Per Unit of Raw Plant Material at </a:t>
            </a:r>
            <a:r>
              <a:rPr lang="en-US" sz="2124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7g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283817" y="6554850"/>
            <a:ext cx="2377824" cy="1762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7"/>
              </a:lnSpc>
            </a:pPr>
            <a:r>
              <a:rPr lang="en-US" sz="6530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$55</a:t>
            </a:r>
          </a:p>
          <a:p>
            <a:pPr algn="ctr">
              <a:lnSpc>
                <a:spcPts val="2548"/>
              </a:lnSpc>
            </a:pPr>
            <a:r>
              <a:rPr lang="en-US" sz="2124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Per Unit of Concentrates</a:t>
            </a:r>
          </a:p>
        </p:txBody>
      </p:sp>
      <p:sp>
        <p:nvSpPr>
          <p:cNvPr id="10" name="Freeform 10"/>
          <p:cNvSpPr/>
          <p:nvPr/>
        </p:nvSpPr>
        <p:spPr>
          <a:xfrm>
            <a:off x="6775551" y="2959527"/>
            <a:ext cx="2084928" cy="2875763"/>
          </a:xfrm>
          <a:custGeom>
            <a:avLst/>
            <a:gdLst/>
            <a:ahLst/>
            <a:cxnLst/>
            <a:rect l="l" t="t" r="r" b="b"/>
            <a:pathLst>
              <a:path w="2084928" h="2875763">
                <a:moveTo>
                  <a:pt x="0" y="0"/>
                </a:moveTo>
                <a:lnTo>
                  <a:pt x="2084928" y="0"/>
                </a:lnTo>
                <a:lnTo>
                  <a:pt x="2084928" y="2875763"/>
                </a:lnTo>
                <a:lnTo>
                  <a:pt x="0" y="287576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89545" t="-6305" r="-91242" b="-76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5825760" y="4677384"/>
            <a:ext cx="2494309" cy="1677476"/>
          </a:xfrm>
          <a:custGeom>
            <a:avLst/>
            <a:gdLst/>
            <a:ahLst/>
            <a:cxnLst/>
            <a:rect l="l" t="t" r="r" b="b"/>
            <a:pathLst>
              <a:path w="2494309" h="1677476">
                <a:moveTo>
                  <a:pt x="0" y="0"/>
                </a:moveTo>
                <a:lnTo>
                  <a:pt x="2494309" y="0"/>
                </a:lnTo>
                <a:lnTo>
                  <a:pt x="2494309" y="1677476"/>
                </a:lnTo>
                <a:lnTo>
                  <a:pt x="0" y="167747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r="-87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1027823" y="4027164"/>
            <a:ext cx="1521708" cy="2098908"/>
          </a:xfrm>
          <a:custGeom>
            <a:avLst/>
            <a:gdLst/>
            <a:ahLst/>
            <a:cxnLst/>
            <a:rect l="l" t="t" r="r" b="b"/>
            <a:pathLst>
              <a:path w="1521708" h="2098908">
                <a:moveTo>
                  <a:pt x="0" y="0"/>
                </a:moveTo>
                <a:lnTo>
                  <a:pt x="1521708" y="0"/>
                </a:lnTo>
                <a:lnTo>
                  <a:pt x="1521708" y="2098908"/>
                </a:lnTo>
                <a:lnTo>
                  <a:pt x="0" y="20989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89545" t="-6305" r="-91242" b="-76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10334607" y="5280962"/>
            <a:ext cx="1820500" cy="1224325"/>
          </a:xfrm>
          <a:custGeom>
            <a:avLst/>
            <a:gdLst/>
            <a:ahLst/>
            <a:cxnLst/>
            <a:rect l="l" t="t" r="r" b="b"/>
            <a:pathLst>
              <a:path w="1820500" h="1224325">
                <a:moveTo>
                  <a:pt x="0" y="0"/>
                </a:moveTo>
                <a:lnTo>
                  <a:pt x="1820500" y="0"/>
                </a:lnTo>
                <a:lnTo>
                  <a:pt x="1820500" y="1224324"/>
                </a:lnTo>
                <a:lnTo>
                  <a:pt x="0" y="122432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r="-87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0020554" y="2959527"/>
            <a:ext cx="1521708" cy="2098908"/>
          </a:xfrm>
          <a:custGeom>
            <a:avLst/>
            <a:gdLst/>
            <a:ahLst/>
            <a:cxnLst/>
            <a:rect l="l" t="t" r="r" b="b"/>
            <a:pathLst>
              <a:path w="1521708" h="2098908">
                <a:moveTo>
                  <a:pt x="0" y="0"/>
                </a:moveTo>
                <a:lnTo>
                  <a:pt x="1521708" y="0"/>
                </a:lnTo>
                <a:lnTo>
                  <a:pt x="1521708" y="2098908"/>
                </a:lnTo>
                <a:lnTo>
                  <a:pt x="0" y="20989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89545" t="-6305" r="-91242" b="-76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9327338" y="4213325"/>
            <a:ext cx="1820500" cy="1224325"/>
          </a:xfrm>
          <a:custGeom>
            <a:avLst/>
            <a:gdLst/>
            <a:ahLst/>
            <a:cxnLst/>
            <a:rect l="l" t="t" r="r" b="b"/>
            <a:pathLst>
              <a:path w="1820500" h="1224325">
                <a:moveTo>
                  <a:pt x="0" y="0"/>
                </a:moveTo>
                <a:lnTo>
                  <a:pt x="1820500" y="0"/>
                </a:lnTo>
                <a:lnTo>
                  <a:pt x="1820500" y="1224324"/>
                </a:lnTo>
                <a:lnTo>
                  <a:pt x="0" y="122432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r="-87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>
            <a:off x="1605349" y="3398437"/>
            <a:ext cx="3753686" cy="2812831"/>
            <a:chOff x="0" y="0"/>
            <a:chExt cx="5004915" cy="3750442"/>
          </a:xfrm>
        </p:grpSpPr>
        <p:sp>
          <p:nvSpPr>
            <p:cNvPr id="17" name="Freeform 17"/>
            <p:cNvSpPr/>
            <p:nvPr/>
          </p:nvSpPr>
          <p:spPr>
            <a:xfrm>
              <a:off x="2813608" y="1086517"/>
              <a:ext cx="2191308" cy="2663924"/>
            </a:xfrm>
            <a:custGeom>
              <a:avLst/>
              <a:gdLst/>
              <a:ahLst/>
              <a:cxnLst/>
              <a:rect l="l" t="t" r="r" b="b"/>
              <a:pathLst>
                <a:path w="2191308" h="2663924">
                  <a:moveTo>
                    <a:pt x="0" y="0"/>
                  </a:moveTo>
                  <a:lnTo>
                    <a:pt x="2191307" y="0"/>
                  </a:lnTo>
                  <a:lnTo>
                    <a:pt x="2191307" y="2663925"/>
                  </a:lnTo>
                  <a:lnTo>
                    <a:pt x="0" y="26639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100000" t="-34719" b="-29798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1373165" y="585213"/>
              <a:ext cx="2191308" cy="2663924"/>
            </a:xfrm>
            <a:custGeom>
              <a:avLst/>
              <a:gdLst/>
              <a:ahLst/>
              <a:cxnLst/>
              <a:rect l="l" t="t" r="r" b="b"/>
              <a:pathLst>
                <a:path w="2191308" h="2663924">
                  <a:moveTo>
                    <a:pt x="0" y="0"/>
                  </a:moveTo>
                  <a:lnTo>
                    <a:pt x="2191308" y="0"/>
                  </a:lnTo>
                  <a:lnTo>
                    <a:pt x="2191308" y="2663924"/>
                  </a:lnTo>
                  <a:lnTo>
                    <a:pt x="0" y="26639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100000" t="-34719" b="-29798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0" y="0"/>
              <a:ext cx="2191308" cy="2663924"/>
            </a:xfrm>
            <a:custGeom>
              <a:avLst/>
              <a:gdLst/>
              <a:ahLst/>
              <a:cxnLst/>
              <a:rect l="l" t="t" r="r" b="b"/>
              <a:pathLst>
                <a:path w="2191308" h="2663924">
                  <a:moveTo>
                    <a:pt x="0" y="0"/>
                  </a:moveTo>
                  <a:lnTo>
                    <a:pt x="2191308" y="0"/>
                  </a:lnTo>
                  <a:lnTo>
                    <a:pt x="2191308" y="2663924"/>
                  </a:lnTo>
                  <a:lnTo>
                    <a:pt x="0" y="26639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100000" t="-34719" b="-2979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TextBox 17">
            <a:extLst>
              <a:ext uri="{FF2B5EF4-FFF2-40B4-BE49-F238E27FC236}">
                <a16:creationId xmlns:a16="http://schemas.microsoft.com/office/drawing/2014/main" id="{B0F8419A-2899-4036-64FD-B8DBADC8E932}"/>
              </a:ext>
            </a:extLst>
          </p:cNvPr>
          <p:cNvSpPr txBox="1"/>
          <p:nvPr/>
        </p:nvSpPr>
        <p:spPr>
          <a:xfrm>
            <a:off x="15606284" y="9237764"/>
            <a:ext cx="2375830" cy="368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04"/>
              </a:lnSpc>
            </a:pPr>
            <a:r>
              <a:rPr lang="en-US" sz="1798" dirty="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As of: 6/23/2026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61288" y="3431304"/>
            <a:ext cx="8245295" cy="6207916"/>
            <a:chOff x="0" y="0"/>
            <a:chExt cx="926647" cy="76378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26647" cy="763786"/>
            </a:xfrm>
            <a:custGeom>
              <a:avLst/>
              <a:gdLst/>
              <a:ahLst/>
              <a:cxnLst/>
              <a:rect l="l" t="t" r="r" b="b"/>
              <a:pathLst>
                <a:path w="926647" h="763786">
                  <a:moveTo>
                    <a:pt x="0" y="0"/>
                  </a:moveTo>
                  <a:lnTo>
                    <a:pt x="926647" y="0"/>
                  </a:lnTo>
                  <a:lnTo>
                    <a:pt x="926647" y="763786"/>
                  </a:lnTo>
                  <a:lnTo>
                    <a:pt x="0" y="763786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926647" cy="792361"/>
            </a:xfrm>
            <a:prstGeom prst="rect">
              <a:avLst/>
            </a:prstGeom>
          </p:spPr>
          <p:txBody>
            <a:bodyPr lIns="143928" tIns="143928" rIns="143928" bIns="143928" rtlCol="0" anchor="ctr"/>
            <a:lstStyle/>
            <a:p>
              <a:pPr algn="ctr">
                <a:lnSpc>
                  <a:spcPts val="1537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568878" y="5748210"/>
            <a:ext cx="4505934" cy="3160591"/>
            <a:chOff x="0" y="0"/>
            <a:chExt cx="9544799" cy="6511976"/>
          </a:xfrm>
        </p:grpSpPr>
        <p:sp>
          <p:nvSpPr>
            <p:cNvPr id="9" name="Freeform 9" descr="Text  Description automatically generated"/>
            <p:cNvSpPr/>
            <p:nvPr/>
          </p:nvSpPr>
          <p:spPr>
            <a:xfrm>
              <a:off x="0" y="0"/>
              <a:ext cx="9544812" cy="6511925"/>
            </a:xfrm>
            <a:custGeom>
              <a:avLst/>
              <a:gdLst/>
              <a:ahLst/>
              <a:cxnLst/>
              <a:rect l="l" t="t" r="r" b="b"/>
              <a:pathLst>
                <a:path w="9544812" h="6511925">
                  <a:moveTo>
                    <a:pt x="0" y="0"/>
                  </a:moveTo>
                  <a:lnTo>
                    <a:pt x="9544812" y="0"/>
                  </a:lnTo>
                  <a:lnTo>
                    <a:pt x="9544812" y="6511925"/>
                  </a:lnTo>
                  <a:lnTo>
                    <a:pt x="0" y="65119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1138618" y="3025406"/>
            <a:ext cx="5236758" cy="2551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590"/>
              </a:lnSpc>
            </a:pPr>
            <a:r>
              <a:rPr lang="en-US" sz="11322" b="1" dirty="0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26,000</a:t>
            </a:r>
            <a:r>
              <a:rPr lang="en-US" sz="11322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  <a:p>
            <a:pPr algn="ctr">
              <a:lnSpc>
                <a:spcPts val="3169"/>
              </a:lnSpc>
            </a:pPr>
            <a:r>
              <a:rPr lang="en-US" sz="264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ACTIVE</a:t>
            </a:r>
          </a:p>
          <a:p>
            <a:pPr algn="ctr">
              <a:lnSpc>
                <a:spcPts val="3169"/>
              </a:lnSpc>
            </a:pPr>
            <a:r>
              <a:rPr lang="en-US" sz="264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CARDHOLDERS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37892" y="685800"/>
            <a:ext cx="16812216" cy="3311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90"/>
              </a:lnSpc>
            </a:pPr>
            <a:r>
              <a:rPr lang="en-US" sz="72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How many currently have a </a:t>
            </a:r>
            <a:r>
              <a:rPr lang="en-US" sz="7200" b="1" dirty="0">
                <a:solidFill>
                  <a:schemeClr val="bg1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medical cannabis card?</a:t>
            </a:r>
          </a:p>
          <a:p>
            <a:pPr algn="ctr">
              <a:lnSpc>
                <a:spcPts val="8690"/>
              </a:lnSpc>
            </a:pPr>
            <a:endParaRPr lang="en-US" sz="7200" b="1" dirty="0">
              <a:solidFill>
                <a:srgbClr val="FFFFFF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28864" y="3651707"/>
            <a:ext cx="7310142" cy="5987513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5869010" y="5039717"/>
            <a:ext cx="866556" cy="359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04"/>
              </a:lnSpc>
            </a:pPr>
            <a:r>
              <a:rPr lang="en-US" sz="1739">
                <a:solidFill>
                  <a:srgbClr val="003865"/>
                </a:solidFill>
                <a:latin typeface="Maven Pro"/>
                <a:ea typeface="Maven Pro"/>
                <a:cs typeface="Maven Pro"/>
                <a:sym typeface="Maven Pro"/>
              </a:rPr>
              <a:t>19.8K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002454" y="5304065"/>
            <a:ext cx="866556" cy="359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04"/>
              </a:lnSpc>
            </a:pPr>
            <a:r>
              <a:rPr lang="en-US" sz="1739">
                <a:solidFill>
                  <a:srgbClr val="003865"/>
                </a:solidFill>
                <a:latin typeface="Maven Pro"/>
                <a:ea typeface="Maven Pro"/>
                <a:cs typeface="Maven Pro"/>
                <a:sym typeface="Maven Pro"/>
              </a:rPr>
              <a:t>18K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056341" y="5568412"/>
            <a:ext cx="866556" cy="359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04"/>
              </a:lnSpc>
            </a:pPr>
            <a:r>
              <a:rPr lang="en-US" sz="1739">
                <a:solidFill>
                  <a:srgbClr val="003865"/>
                </a:solidFill>
                <a:latin typeface="Maven Pro"/>
                <a:ea typeface="Maven Pro"/>
                <a:cs typeface="Maven Pro"/>
                <a:sym typeface="Maven Pro"/>
              </a:rPr>
              <a:t>16.2K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189785" y="5700586"/>
            <a:ext cx="866556" cy="359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04"/>
              </a:lnSpc>
            </a:pPr>
            <a:r>
              <a:rPr lang="en-US" sz="1739">
                <a:solidFill>
                  <a:srgbClr val="003865"/>
                </a:solidFill>
                <a:latin typeface="Maven Pro"/>
                <a:ea typeface="Maven Pro"/>
                <a:cs typeface="Maven Pro"/>
                <a:sym typeface="Maven Pro"/>
              </a:rPr>
              <a:t>15.2K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460831" y="3597030"/>
            <a:ext cx="5949802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04"/>
              </a:lnSpc>
            </a:pPr>
            <a:r>
              <a:rPr lang="en-US" sz="3087" b="1">
                <a:solidFill>
                  <a:srgbClr val="191919"/>
                </a:solidFill>
                <a:latin typeface="Maven Pro Bold"/>
                <a:ea typeface="Maven Pro Bold"/>
                <a:cs typeface="Maven Pro Bold"/>
                <a:sym typeface="Maven Pro Bold"/>
              </a:rPr>
              <a:t>PATIENT GROWTH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735566" y="4836484"/>
            <a:ext cx="866556" cy="359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04"/>
              </a:lnSpc>
            </a:pPr>
            <a:r>
              <a:rPr lang="en-US" sz="1739">
                <a:solidFill>
                  <a:srgbClr val="003865"/>
                </a:solidFill>
                <a:latin typeface="Maven Pro"/>
                <a:ea typeface="Maven Pro"/>
                <a:cs typeface="Maven Pro"/>
                <a:sym typeface="Maven Pro"/>
              </a:rPr>
              <a:t>22K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675648" y="4572137"/>
            <a:ext cx="866556" cy="359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04"/>
              </a:lnSpc>
            </a:pPr>
            <a:r>
              <a:rPr lang="en-US" sz="1739">
                <a:solidFill>
                  <a:srgbClr val="003865"/>
                </a:solidFill>
                <a:latin typeface="Maven Pro"/>
                <a:ea typeface="Maven Pro"/>
                <a:cs typeface="Maven Pro"/>
                <a:sym typeface="Maven Pro"/>
              </a:rPr>
              <a:t>25.3K</a:t>
            </a:r>
          </a:p>
        </p:txBody>
      </p:sp>
      <p:sp>
        <p:nvSpPr>
          <p:cNvPr id="21" name="TextBox 17">
            <a:extLst>
              <a:ext uri="{FF2B5EF4-FFF2-40B4-BE49-F238E27FC236}">
                <a16:creationId xmlns:a16="http://schemas.microsoft.com/office/drawing/2014/main" id="{59514FFE-DAA6-A7D7-779A-756CFA0A383C}"/>
              </a:ext>
            </a:extLst>
          </p:cNvPr>
          <p:cNvSpPr txBox="1"/>
          <p:nvPr/>
        </p:nvSpPr>
        <p:spPr>
          <a:xfrm>
            <a:off x="15606284" y="9237764"/>
            <a:ext cx="2375830" cy="337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04"/>
              </a:lnSpc>
            </a:pPr>
            <a:r>
              <a:rPr lang="en-US" sz="1798" dirty="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As of: 6/26/2026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97493" y="683657"/>
            <a:ext cx="16812216" cy="10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52"/>
              </a:lnSpc>
            </a:pPr>
            <a:r>
              <a:rPr lang="en-US" sz="65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PATIENTS RECEIVE WRITTEN CERTIFICATIONS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700902" y="3848100"/>
            <a:ext cx="8150836" cy="369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27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Per </a:t>
            </a:r>
            <a:r>
              <a:rPr lang="en-US" sz="2700" u="sng" dirty="0">
                <a:solidFill>
                  <a:srgbClr val="00B0F0"/>
                </a:solidFill>
                <a:latin typeface="Calibri (MS)"/>
                <a:ea typeface="Calibri (MS)"/>
                <a:cs typeface="Calibri (MS)"/>
                <a:sym typeface="Calibri (MS)"/>
                <a:hlinkClick r:id="rId4" tooltip="https://apps.legislature.ky.gov/law/statutes/statute.aspx?id=546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KRS 218B.010(39)</a:t>
            </a:r>
            <a:r>
              <a:rPr lang="en-US" sz="2700" dirty="0">
                <a:solidFill>
                  <a:srgbClr val="00B0F0"/>
                </a:solidFill>
                <a:latin typeface="Calibri (MS)"/>
                <a:ea typeface="Calibri (MS)"/>
                <a:cs typeface="Calibri (MS)"/>
                <a:sym typeface="Calibri (MS)"/>
              </a:rPr>
              <a:t>, </a:t>
            </a:r>
            <a:r>
              <a:rPr lang="en-US" sz="27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 written certification:</a:t>
            </a:r>
          </a:p>
          <a:p>
            <a:pPr algn="l">
              <a:lnSpc>
                <a:spcPts val="3240"/>
              </a:lnSpc>
            </a:pPr>
            <a:endParaRPr lang="en-US" sz="2700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3240"/>
              </a:lnSpc>
            </a:pPr>
            <a:r>
              <a:rPr lang="en-US" sz="27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✔ Documents the practitioner's professional opinion           that the patient may benefit from medical cannabis</a:t>
            </a:r>
          </a:p>
          <a:p>
            <a:pPr algn="l">
              <a:lnSpc>
                <a:spcPts val="3240"/>
              </a:lnSpc>
            </a:pPr>
            <a:endParaRPr lang="en-US" sz="2700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3240"/>
              </a:lnSpc>
            </a:pPr>
            <a:r>
              <a:rPr lang="en-US" sz="27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✔ Identifies the patient's qualifying medical condition</a:t>
            </a:r>
          </a:p>
          <a:p>
            <a:pPr algn="l">
              <a:lnSpc>
                <a:spcPts val="3240"/>
              </a:lnSpc>
            </a:pPr>
            <a:endParaRPr lang="en-US" sz="2700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3240"/>
              </a:lnSpc>
            </a:pPr>
            <a:r>
              <a:rPr lang="en-US" sz="27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✔ Confirms a bona fide practitioner-patient relationship</a:t>
            </a:r>
          </a:p>
          <a:p>
            <a:pPr algn="l">
              <a:lnSpc>
                <a:spcPts val="3240"/>
              </a:lnSpc>
              <a:spcBef>
                <a:spcPct val="0"/>
              </a:spcBef>
            </a:pPr>
            <a:endParaRPr lang="en-US" sz="2700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919102" y="2324100"/>
            <a:ext cx="5862698" cy="7162800"/>
            <a:chOff x="0" y="0"/>
            <a:chExt cx="6725158" cy="8370291"/>
          </a:xfrm>
        </p:grpSpPr>
        <p:sp>
          <p:nvSpPr>
            <p:cNvPr id="7" name="Freeform 7" descr="Table  Description automatically generated"/>
            <p:cNvSpPr/>
            <p:nvPr/>
          </p:nvSpPr>
          <p:spPr>
            <a:xfrm>
              <a:off x="0" y="0"/>
              <a:ext cx="6725158" cy="8370316"/>
            </a:xfrm>
            <a:custGeom>
              <a:avLst/>
              <a:gdLst/>
              <a:ahLst/>
              <a:cxnLst/>
              <a:rect l="l" t="t" r="r" b="b"/>
              <a:pathLst>
                <a:path w="6725158" h="8370316">
                  <a:moveTo>
                    <a:pt x="0" y="0"/>
                  </a:moveTo>
                  <a:lnTo>
                    <a:pt x="6725158" y="0"/>
                  </a:lnTo>
                  <a:lnTo>
                    <a:pt x="6725158" y="8370316"/>
                  </a:lnTo>
                  <a:lnTo>
                    <a:pt x="0" y="83703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195" b="-1381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465515" y="745274"/>
            <a:ext cx="17309478" cy="1795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20"/>
              </a:lnSpc>
            </a:pPr>
            <a:r>
              <a:rPr lang="en-US" sz="65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Who is writing the </a:t>
            </a:r>
            <a:r>
              <a:rPr lang="en-US" sz="6500" b="1" dirty="0">
                <a:solidFill>
                  <a:schemeClr val="bg1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written certifications </a:t>
            </a:r>
            <a:r>
              <a:rPr lang="en-US" sz="65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for medical cannabis?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96356" y="3551282"/>
            <a:ext cx="9270130" cy="3928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35" lvl="1" indent="-291467" algn="l">
              <a:lnSpc>
                <a:spcPts val="3240"/>
              </a:lnSpc>
              <a:buFont typeface="Arial"/>
              <a:buChar char="•"/>
            </a:pPr>
            <a:r>
              <a:rPr lang="en-US" sz="27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 </a:t>
            </a:r>
            <a:r>
              <a:rPr lang="en-US" sz="2700" b="1" u="sng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medical cannabis practitioner</a:t>
            </a:r>
            <a:r>
              <a:rPr lang="en-US" sz="27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, as defined by </a:t>
            </a:r>
            <a:r>
              <a:rPr lang="en-US" sz="2700" b="1" u="sng" dirty="0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4" tooltip="https://apps.legislature.ky.gov/law/statutes/statute.aspx?id=5403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KRS 218B.010</a:t>
            </a:r>
            <a:r>
              <a:rPr lang="en-US" sz="2700" b="1" u="sng" dirty="0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(17)</a:t>
            </a:r>
            <a:r>
              <a:rPr lang="en-US" sz="2700" dirty="0">
                <a:solidFill>
                  <a:srgbClr val="00B0F0"/>
                </a:solidFill>
                <a:latin typeface="Calibri (MS)"/>
                <a:ea typeface="Calibri (MS)"/>
                <a:cs typeface="Calibri (MS)"/>
                <a:sym typeface="Calibri (MS)"/>
              </a:rPr>
              <a:t>, </a:t>
            </a:r>
            <a:r>
              <a:rPr lang="en-US" sz="27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"means a </a:t>
            </a:r>
            <a:r>
              <a:rPr lang="en-US" sz="27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physician</a:t>
            </a:r>
            <a:r>
              <a:rPr lang="en-US" sz="27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or an </a:t>
            </a:r>
            <a:r>
              <a:rPr lang="en-US" sz="27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advanced practice registered nurse </a:t>
            </a:r>
            <a:r>
              <a:rPr lang="en-US" sz="27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who is authorized to prescribe controlled substances under </a:t>
            </a:r>
            <a:r>
              <a:rPr lang="en-US" sz="2700" b="1" u="sng" dirty="0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5" tooltip="https://apps.legislature.ky.gov/law/statutes/statute.aspx?id=538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KRS 314.042</a:t>
            </a:r>
            <a:r>
              <a:rPr lang="en-US" sz="2700" dirty="0">
                <a:solidFill>
                  <a:srgbClr val="00B0F0"/>
                </a:solidFill>
                <a:latin typeface="Calibri (MS)"/>
                <a:ea typeface="Calibri (MS)"/>
                <a:cs typeface="Calibri (MS)"/>
                <a:sym typeface="Calibri (MS)"/>
              </a:rPr>
              <a:t>,</a:t>
            </a:r>
            <a:r>
              <a:rPr lang="en-US" sz="2700" dirty="0">
                <a:solidFill>
                  <a:srgbClr val="7CCA62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7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who is authorized by his or her state licensing board to provide written certifications pursuant to </a:t>
            </a:r>
            <a:r>
              <a:rPr lang="en-US" sz="2700" b="1" u="sng" dirty="0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6" tooltip="https://apps.legislature.ky.gov/law/statutes/statute.aspx?id=5403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KRS 218B.050</a:t>
            </a:r>
            <a:r>
              <a:rPr lang="en-US" sz="27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."</a:t>
            </a:r>
            <a:r>
              <a:rPr lang="en-US" sz="27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​</a:t>
            </a:r>
            <a:r>
              <a:rPr lang="en-US" sz="27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  <a:p>
            <a:pPr algn="l">
              <a:lnSpc>
                <a:spcPts val="3240"/>
              </a:lnSpc>
            </a:pPr>
            <a:endParaRPr lang="en-US" sz="2700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4320"/>
              </a:lnSpc>
            </a:pPr>
            <a:endParaRPr lang="en-US" sz="2700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4320"/>
              </a:lnSpc>
            </a:pPr>
            <a:endParaRPr lang="en-US" sz="2700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13957945" y="2886085"/>
            <a:ext cx="3272514" cy="2620661"/>
            <a:chOff x="0" y="0"/>
            <a:chExt cx="4363352" cy="349421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363339" cy="3494278"/>
            </a:xfrm>
            <a:custGeom>
              <a:avLst/>
              <a:gdLst/>
              <a:ahLst/>
              <a:cxnLst/>
              <a:rect l="l" t="t" r="r" b="b"/>
              <a:pathLst>
                <a:path w="4363339" h="3494278">
                  <a:moveTo>
                    <a:pt x="727202" y="0"/>
                  </a:moveTo>
                  <a:lnTo>
                    <a:pt x="3636137" y="0"/>
                  </a:lnTo>
                  <a:cubicBezTo>
                    <a:pt x="4037838" y="0"/>
                    <a:pt x="4363339" y="216662"/>
                    <a:pt x="4363339" y="483870"/>
                  </a:cubicBezTo>
                  <a:lnTo>
                    <a:pt x="4363339" y="3494278"/>
                  </a:lnTo>
                  <a:lnTo>
                    <a:pt x="0" y="3494278"/>
                  </a:lnTo>
                  <a:lnTo>
                    <a:pt x="0" y="483870"/>
                  </a:lnTo>
                  <a:cubicBezTo>
                    <a:pt x="0" y="216662"/>
                    <a:pt x="325628" y="0"/>
                    <a:pt x="727202" y="0"/>
                  </a:cubicBezTo>
                  <a:close/>
                </a:path>
              </a:pathLst>
            </a:custGeom>
            <a:solidFill>
              <a:srgbClr val="DAE3F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4363352" cy="3560889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ctr">
                <a:lnSpc>
                  <a:spcPts val="4320"/>
                </a:lnSpc>
              </a:pPr>
              <a:r>
                <a:rPr lang="en-US" sz="3600" b="1">
                  <a:solidFill>
                    <a:srgbClr val="083763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APRNs</a:t>
              </a:r>
              <a:r>
                <a:rPr lang="en-US" sz="3600">
                  <a:solidFill>
                    <a:srgbClr val="083763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</a:p>
            <a:p>
              <a:pPr algn="ctr">
                <a:lnSpc>
                  <a:spcPts val="7200"/>
                </a:lnSpc>
              </a:pPr>
              <a:r>
                <a:rPr lang="en-US" sz="6000" b="1">
                  <a:solidFill>
                    <a:srgbClr val="133A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 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958211" y="5506745"/>
            <a:ext cx="3272514" cy="3167853"/>
            <a:chOff x="0" y="0"/>
            <a:chExt cx="4363352" cy="422380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363339" cy="4223893"/>
            </a:xfrm>
            <a:custGeom>
              <a:avLst/>
              <a:gdLst/>
              <a:ahLst/>
              <a:cxnLst/>
              <a:rect l="l" t="t" r="r" b="b"/>
              <a:pathLst>
                <a:path w="4363339" h="4223893">
                  <a:moveTo>
                    <a:pt x="0" y="0"/>
                  </a:moveTo>
                  <a:lnTo>
                    <a:pt x="4363339" y="0"/>
                  </a:lnTo>
                  <a:lnTo>
                    <a:pt x="4363339" y="3515233"/>
                  </a:lnTo>
                  <a:cubicBezTo>
                    <a:pt x="4363339" y="3906647"/>
                    <a:pt x="4037711" y="4223893"/>
                    <a:pt x="3636137" y="4223893"/>
                  </a:cubicBezTo>
                  <a:lnTo>
                    <a:pt x="727202" y="4223893"/>
                  </a:lnTo>
                  <a:cubicBezTo>
                    <a:pt x="325628" y="4223766"/>
                    <a:pt x="0" y="3906520"/>
                    <a:pt x="0" y="351523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17406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4363352" cy="4261904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ctr">
                <a:lnSpc>
                  <a:spcPts val="2879"/>
                </a:lnSpc>
              </a:pPr>
              <a:r>
                <a:rPr lang="en-US" sz="24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An advanced practice registered nurse (“APRN”) licensed by the </a:t>
              </a:r>
              <a:r>
                <a:rPr lang="en-US" sz="24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Kentucky Board of Nursing (“KBN”) </a:t>
              </a:r>
              <a:r>
                <a:rPr lang="en-US" sz="2400" u="sng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with the ability to prescribe controlled substances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591114" y="2886208"/>
            <a:ext cx="3233899" cy="2620537"/>
            <a:chOff x="0" y="0"/>
            <a:chExt cx="4311866" cy="349404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311904" cy="3494024"/>
            </a:xfrm>
            <a:custGeom>
              <a:avLst/>
              <a:gdLst/>
              <a:ahLst/>
              <a:cxnLst/>
              <a:rect l="l" t="t" r="r" b="b"/>
              <a:pathLst>
                <a:path w="4311904" h="3494024">
                  <a:moveTo>
                    <a:pt x="718693" y="0"/>
                  </a:moveTo>
                  <a:lnTo>
                    <a:pt x="3593211" y="0"/>
                  </a:lnTo>
                  <a:cubicBezTo>
                    <a:pt x="3990086" y="0"/>
                    <a:pt x="4311904" y="216662"/>
                    <a:pt x="4311904" y="483870"/>
                  </a:cubicBezTo>
                  <a:lnTo>
                    <a:pt x="4311904" y="3494024"/>
                  </a:lnTo>
                  <a:lnTo>
                    <a:pt x="0" y="3494024"/>
                  </a:lnTo>
                  <a:lnTo>
                    <a:pt x="0" y="483870"/>
                  </a:lnTo>
                  <a:cubicBezTo>
                    <a:pt x="0" y="216662"/>
                    <a:pt x="321818" y="0"/>
                    <a:pt x="718693" y="0"/>
                  </a:cubicBezTo>
                  <a:close/>
                </a:path>
              </a:pathLst>
            </a:custGeom>
            <a:solidFill>
              <a:srgbClr val="DAE3F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66675"/>
              <a:ext cx="4311866" cy="3560724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ctr">
                <a:lnSpc>
                  <a:spcPts val="4320"/>
                </a:lnSpc>
              </a:pPr>
              <a:r>
                <a:rPr lang="en-US" sz="3600" b="1">
                  <a:solidFill>
                    <a:srgbClr val="083763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Physicians</a:t>
              </a:r>
            </a:p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83763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</a:t>
              </a:r>
            </a:p>
            <a:p>
              <a:pPr algn="ctr">
                <a:lnSpc>
                  <a:spcPts val="7200"/>
                </a:lnSpc>
              </a:pPr>
              <a:r>
                <a:rPr lang="en-US" sz="6000" b="1">
                  <a:solidFill>
                    <a:srgbClr val="133A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 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591419" y="5506745"/>
            <a:ext cx="3233909" cy="3179740"/>
            <a:chOff x="0" y="0"/>
            <a:chExt cx="4311879" cy="423965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311904" cy="4239641"/>
            </a:xfrm>
            <a:custGeom>
              <a:avLst/>
              <a:gdLst/>
              <a:ahLst/>
              <a:cxnLst/>
              <a:rect l="l" t="t" r="r" b="b"/>
              <a:pathLst>
                <a:path w="4311904" h="4239641">
                  <a:moveTo>
                    <a:pt x="0" y="0"/>
                  </a:moveTo>
                  <a:lnTo>
                    <a:pt x="4311904" y="0"/>
                  </a:lnTo>
                  <a:lnTo>
                    <a:pt x="4311904" y="3528314"/>
                  </a:lnTo>
                  <a:cubicBezTo>
                    <a:pt x="4311904" y="3921125"/>
                    <a:pt x="3990086" y="4239641"/>
                    <a:pt x="3593211" y="4239641"/>
                  </a:cubicBezTo>
                  <a:lnTo>
                    <a:pt x="718693" y="4239641"/>
                  </a:lnTo>
                  <a:cubicBezTo>
                    <a:pt x="321818" y="4239641"/>
                    <a:pt x="0" y="3921252"/>
                    <a:pt x="0" y="352831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17406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4311879" cy="4277754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ctr">
                <a:lnSpc>
                  <a:spcPts val="2879"/>
                </a:lnSpc>
              </a:pPr>
              <a:r>
                <a:rPr lang="en-US" sz="2400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A physician licensed by the </a:t>
              </a:r>
              <a:r>
                <a:rPr lang="en-US" sz="2400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Kentucky Board of Medical Licensure (“KBML”) </a:t>
              </a:r>
              <a:r>
                <a:rPr lang="en-US" sz="2400" u="sng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with the ability to prescribe controlled substances</a:t>
              </a:r>
            </a:p>
          </p:txBody>
        </p:sp>
      </p:grpSp>
      <p:sp>
        <p:nvSpPr>
          <p:cNvPr id="17" name="Freeform 17" descr="Medical with solid fill"/>
          <p:cNvSpPr/>
          <p:nvPr/>
        </p:nvSpPr>
        <p:spPr>
          <a:xfrm>
            <a:off x="11344523" y="3662867"/>
            <a:ext cx="1749628" cy="1749628"/>
          </a:xfrm>
          <a:custGeom>
            <a:avLst/>
            <a:gdLst/>
            <a:ahLst/>
            <a:cxnLst/>
            <a:rect l="l" t="t" r="r" b="b"/>
            <a:pathLst>
              <a:path w="1749628" h="1749628">
                <a:moveTo>
                  <a:pt x="0" y="0"/>
                </a:moveTo>
                <a:lnTo>
                  <a:pt x="1749628" y="0"/>
                </a:lnTo>
                <a:lnTo>
                  <a:pt x="1749628" y="1749629"/>
                </a:lnTo>
                <a:lnTo>
                  <a:pt x="0" y="17496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 descr="Stethoscope with solid fill"/>
          <p:cNvSpPr/>
          <p:nvPr/>
        </p:nvSpPr>
        <p:spPr>
          <a:xfrm>
            <a:off x="14787362" y="3706406"/>
            <a:ext cx="1703137" cy="1703137"/>
          </a:xfrm>
          <a:custGeom>
            <a:avLst/>
            <a:gdLst/>
            <a:ahLst/>
            <a:cxnLst/>
            <a:rect l="l" t="t" r="r" b="b"/>
            <a:pathLst>
              <a:path w="1703137" h="1703137">
                <a:moveTo>
                  <a:pt x="0" y="0"/>
                </a:moveTo>
                <a:lnTo>
                  <a:pt x="1703137" y="0"/>
                </a:lnTo>
                <a:lnTo>
                  <a:pt x="1703137" y="1703137"/>
                </a:lnTo>
                <a:lnTo>
                  <a:pt x="0" y="170313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9" name="Group 19"/>
          <p:cNvGrpSpPr/>
          <p:nvPr/>
        </p:nvGrpSpPr>
        <p:grpSpPr>
          <a:xfrm>
            <a:off x="196339" y="9370533"/>
            <a:ext cx="1460725" cy="765058"/>
            <a:chOff x="0" y="0"/>
            <a:chExt cx="1947634" cy="1020077"/>
          </a:xfrm>
        </p:grpSpPr>
        <p:sp>
          <p:nvSpPr>
            <p:cNvPr id="20" name="Freeform 20" descr="Logo  Description automatically generated with medium confidence"/>
            <p:cNvSpPr/>
            <p:nvPr/>
          </p:nvSpPr>
          <p:spPr>
            <a:xfrm>
              <a:off x="0" y="0"/>
              <a:ext cx="1947672" cy="1020064"/>
            </a:xfrm>
            <a:custGeom>
              <a:avLst/>
              <a:gdLst/>
              <a:ahLst/>
              <a:cxnLst/>
              <a:rect l="l" t="t" r="r" b="b"/>
              <a:pathLst>
                <a:path w="1947672" h="1020064">
                  <a:moveTo>
                    <a:pt x="0" y="0"/>
                  </a:moveTo>
                  <a:lnTo>
                    <a:pt x="1947672" y="0"/>
                  </a:lnTo>
                  <a:lnTo>
                    <a:pt x="1947672" y="1020064"/>
                  </a:lnTo>
                  <a:lnTo>
                    <a:pt x="0" y="10200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r="1" b="-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89576" y="9370533"/>
            <a:ext cx="1459973" cy="765058"/>
            <a:chOff x="0" y="0"/>
            <a:chExt cx="1946631" cy="1020077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946656" cy="1020064"/>
            </a:xfrm>
            <a:custGeom>
              <a:avLst/>
              <a:gdLst/>
              <a:ahLst/>
              <a:cxnLst/>
              <a:rect l="l" t="t" r="r" b="b"/>
              <a:pathLst>
                <a:path w="1946656" h="1020064">
                  <a:moveTo>
                    <a:pt x="0" y="0"/>
                  </a:moveTo>
                  <a:lnTo>
                    <a:pt x="1946656" y="0"/>
                  </a:lnTo>
                  <a:lnTo>
                    <a:pt x="1946656" y="1020064"/>
                  </a:lnTo>
                  <a:lnTo>
                    <a:pt x="0" y="10200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b="-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737892" y="997792"/>
            <a:ext cx="16812216" cy="19189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04"/>
              </a:lnSpc>
            </a:pPr>
            <a:r>
              <a:rPr lang="en-US" sz="63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Are the majority of written certifications being issued by physicians or nurse practitioners?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3470" y="2916715"/>
            <a:ext cx="6941060" cy="6836603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9016495" y="4674583"/>
            <a:ext cx="2377824" cy="1447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7"/>
              </a:lnSpc>
            </a:pPr>
            <a:r>
              <a:rPr lang="en-US" sz="6530" b="1" dirty="0">
                <a:solidFill>
                  <a:srgbClr val="083863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127</a:t>
            </a:r>
          </a:p>
          <a:p>
            <a:pPr algn="ctr">
              <a:lnSpc>
                <a:spcPts val="2548"/>
              </a:lnSpc>
            </a:pPr>
            <a:r>
              <a:rPr lang="en-US" sz="2124" dirty="0">
                <a:solidFill>
                  <a:srgbClr val="083863"/>
                </a:solidFill>
                <a:latin typeface="Calibri (MS)"/>
                <a:ea typeface="Calibri (MS)"/>
                <a:cs typeface="Calibri (MS)"/>
                <a:sym typeface="Calibri (MS)"/>
              </a:rPr>
              <a:t>Physicians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934200" y="6490034"/>
            <a:ext cx="2377824" cy="1447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7"/>
              </a:lnSpc>
            </a:pPr>
            <a:r>
              <a:rPr lang="en-US" sz="6530" b="1" dirty="0">
                <a:solidFill>
                  <a:srgbClr val="083863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351</a:t>
            </a:r>
          </a:p>
          <a:p>
            <a:pPr algn="ctr">
              <a:lnSpc>
                <a:spcPts val="2548"/>
              </a:lnSpc>
            </a:pPr>
            <a:r>
              <a:rPr lang="en-US" sz="2124" dirty="0">
                <a:solidFill>
                  <a:srgbClr val="083863"/>
                </a:solidFill>
                <a:latin typeface="Calibri (MS)"/>
                <a:ea typeface="Calibri (MS)"/>
                <a:cs typeface="Calibri (MS)"/>
                <a:sym typeface="Calibri (MS)"/>
              </a:rPr>
              <a:t>APRNs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Freeform 4"/>
          <p:cNvSpPr/>
          <p:nvPr/>
        </p:nvSpPr>
        <p:spPr>
          <a:xfrm>
            <a:off x="2266354" y="4311049"/>
            <a:ext cx="6296182" cy="1298182"/>
          </a:xfrm>
          <a:custGeom>
            <a:avLst/>
            <a:gdLst/>
            <a:ahLst/>
            <a:cxnLst/>
            <a:rect l="l" t="t" r="r" b="b"/>
            <a:pathLst>
              <a:path w="6296182" h="1298182">
                <a:moveTo>
                  <a:pt x="0" y="0"/>
                </a:moveTo>
                <a:lnTo>
                  <a:pt x="6296182" y="0"/>
                </a:lnTo>
                <a:lnTo>
                  <a:pt x="6296182" y="1298182"/>
                </a:lnTo>
                <a:lnTo>
                  <a:pt x="0" y="12981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1127227" y="4311049"/>
            <a:ext cx="3530421" cy="1298182"/>
          </a:xfrm>
          <a:custGeom>
            <a:avLst/>
            <a:gdLst/>
            <a:ahLst/>
            <a:cxnLst/>
            <a:rect l="l" t="t" r="r" b="b"/>
            <a:pathLst>
              <a:path w="3530421" h="1298182">
                <a:moveTo>
                  <a:pt x="0" y="0"/>
                </a:moveTo>
                <a:lnTo>
                  <a:pt x="3530421" y="0"/>
                </a:lnTo>
                <a:lnTo>
                  <a:pt x="3530421" y="1298182"/>
                </a:lnTo>
                <a:lnTo>
                  <a:pt x="0" y="129818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028700" y="904875"/>
            <a:ext cx="16230600" cy="2626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79"/>
              </a:lnSpc>
            </a:pPr>
            <a:r>
              <a:rPr lang="en-US" sz="57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Did Kentucky doctors have any input in writing the guidelines for </a:t>
            </a:r>
            <a:r>
              <a:rPr lang="en-US" sz="5700" b="1" dirty="0">
                <a:solidFill>
                  <a:schemeClr val="bg1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recommending</a:t>
            </a:r>
            <a:r>
              <a:rPr lang="en-US" sz="5700" b="1" dirty="0">
                <a:solidFill>
                  <a:srgbClr val="E03127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57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medical cannabis and who were they?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8206526"/>
            <a:ext cx="15611427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0"/>
              </a:lnSpc>
            </a:pPr>
            <a:endParaRPr/>
          </a:p>
          <a:p>
            <a:pPr marL="539751" lvl="1" indent="-269876" algn="l">
              <a:lnSpc>
                <a:spcPts val="3000"/>
              </a:lnSpc>
              <a:buFont typeface="Arial"/>
              <a:buChar char="•"/>
            </a:pPr>
            <a:r>
              <a:rPr lang="en-US" sz="25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OMC does not maintain a list of individual physicians who participated in drafting those regulations.</a:t>
            </a:r>
          </a:p>
          <a:p>
            <a:pPr algn="l">
              <a:lnSpc>
                <a:spcPts val="3240"/>
              </a:lnSpc>
              <a:spcBef>
                <a:spcPct val="0"/>
              </a:spcBef>
            </a:pPr>
            <a:endParaRPr lang="en-US" sz="250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202154" y="6098253"/>
            <a:ext cx="4749947" cy="161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Adopted regulations governing </a:t>
            </a:r>
            <a:r>
              <a:rPr lang="en-US" sz="2700" b="1">
                <a:solidFill>
                  <a:srgbClr val="7CCA6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physician </a:t>
            </a:r>
            <a:r>
              <a:rPr lang="en-US" sz="27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participation. </a:t>
            </a:r>
          </a:p>
          <a:p>
            <a:pPr algn="ctr">
              <a:lnSpc>
                <a:spcPts val="2941"/>
              </a:lnSpc>
            </a:pPr>
            <a:endParaRPr lang="en-US" sz="270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ctr">
              <a:lnSpc>
                <a:spcPts val="2941"/>
              </a:lnSpc>
              <a:spcBef>
                <a:spcPct val="0"/>
              </a:spcBef>
            </a:pPr>
            <a:r>
              <a:rPr lang="en-US" sz="245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201 KAR 9:067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006030" y="6057810"/>
            <a:ext cx="4196802" cy="163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Adopted regulations governing </a:t>
            </a:r>
            <a:r>
              <a:rPr lang="en-US" sz="2700" b="1" dirty="0">
                <a:solidFill>
                  <a:srgbClr val="7CCA62"/>
                </a:solidFill>
                <a:latin typeface="Calibri (MS)"/>
                <a:ea typeface="Calibri (MS)"/>
                <a:cs typeface="Calibri (MS)"/>
                <a:sym typeface="Calibri (MS)"/>
              </a:rPr>
              <a:t>APRN</a:t>
            </a:r>
            <a:r>
              <a:rPr lang="en-US" sz="2700" dirty="0">
                <a:solidFill>
                  <a:srgbClr val="7CCA62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7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participation.</a:t>
            </a:r>
          </a:p>
          <a:p>
            <a:pPr algn="ctr">
              <a:lnSpc>
                <a:spcPts val="3000"/>
              </a:lnSpc>
            </a:pPr>
            <a:endParaRPr lang="en-US" sz="2700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25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See 201 KAR 20:067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028700" y="694432"/>
            <a:ext cx="16812216" cy="1231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90"/>
              </a:lnSpc>
            </a:pPr>
            <a:r>
              <a:rPr lang="en-US" sz="7200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Has opioid use decreased in Kentucky?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5336810"/>
            <a:ext cx="8406108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42784" lvl="1" indent="-221392" algn="l">
              <a:lnSpc>
                <a:spcPts val="2461"/>
              </a:lnSpc>
              <a:buFont typeface="Arial"/>
              <a:buChar char="•"/>
            </a:pPr>
            <a:r>
              <a:rPr lang="en-US" sz="205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Kentucky has seen a</a:t>
            </a:r>
            <a:r>
              <a:rPr lang="en-US" sz="2050" dirty="0">
                <a:solidFill>
                  <a:srgbClr val="7CCA62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50" b="1" dirty="0">
                <a:solidFill>
                  <a:srgbClr val="7CCA6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decrease in drug overdose deaths for the fourth consecutive year,</a:t>
            </a:r>
            <a:r>
              <a:rPr lang="en-US" sz="205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according to a report released by the </a:t>
            </a:r>
            <a:r>
              <a:rPr lang="en-US" sz="2050" u="sng" dirty="0">
                <a:solidFill>
                  <a:srgbClr val="00B0F0"/>
                </a:solidFill>
                <a:latin typeface="Calibri (MS)"/>
                <a:ea typeface="Calibri (MS)"/>
                <a:cs typeface="Calibri (MS)"/>
                <a:sym typeface="Calibri (MS)"/>
                <a:hlinkClick r:id="rId4" tooltip="https://odcp.ky.gov/Documents/2025%20Overdose%20Fatality%20Report.pdf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Commonwealth’s Justice and Public Safety Cabinet</a:t>
            </a:r>
            <a:r>
              <a:rPr lang="en-US" sz="2050" dirty="0">
                <a:solidFill>
                  <a:srgbClr val="00B0F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5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in May 2026. 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499670" y="6670310"/>
            <a:ext cx="6354981" cy="3090109"/>
            <a:chOff x="0" y="0"/>
            <a:chExt cx="8473308" cy="412014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473308" cy="4120146"/>
            </a:xfrm>
            <a:custGeom>
              <a:avLst/>
              <a:gdLst/>
              <a:ahLst/>
              <a:cxnLst/>
              <a:rect l="l" t="t" r="r" b="b"/>
              <a:pathLst>
                <a:path w="8473308" h="4120146">
                  <a:moveTo>
                    <a:pt x="0" y="0"/>
                  </a:moveTo>
                  <a:lnTo>
                    <a:pt x="8473308" y="0"/>
                  </a:lnTo>
                  <a:lnTo>
                    <a:pt x="8473308" y="4120146"/>
                  </a:lnTo>
                  <a:lnTo>
                    <a:pt x="0" y="41201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AutoShape 8"/>
            <p:cNvSpPr/>
            <p:nvPr/>
          </p:nvSpPr>
          <p:spPr>
            <a:xfrm>
              <a:off x="6271789" y="579381"/>
              <a:ext cx="0" cy="2180701"/>
            </a:xfrm>
            <a:prstGeom prst="line">
              <a:avLst/>
            </a:prstGeom>
            <a:ln w="28566" cap="flat">
              <a:solidFill>
                <a:srgbClr val="000000"/>
              </a:solidFill>
              <a:prstDash val="sysDash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AutoShape 9"/>
            <p:cNvSpPr/>
            <p:nvPr/>
          </p:nvSpPr>
          <p:spPr>
            <a:xfrm>
              <a:off x="7843689" y="581880"/>
              <a:ext cx="0" cy="2180701"/>
            </a:xfrm>
            <a:prstGeom prst="line">
              <a:avLst/>
            </a:prstGeom>
            <a:ln w="28566" cap="flat">
              <a:solidFill>
                <a:srgbClr val="000000"/>
              </a:solidFill>
              <a:prstDash val="sysDash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5798015" y="412858"/>
              <a:ext cx="947547" cy="1665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87"/>
                </a:lnSpc>
                <a:spcBef>
                  <a:spcPct val="0"/>
                </a:spcBef>
              </a:pPr>
              <a:r>
                <a:rPr lang="en-US" sz="739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SB 47 takes effect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352902" y="260387"/>
              <a:ext cx="981575" cy="3189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87"/>
                </a:lnSpc>
                <a:spcBef>
                  <a:spcPct val="0"/>
                </a:spcBef>
              </a:pPr>
              <a:r>
                <a:rPr lang="en-US" sz="739">
                  <a:solidFill>
                    <a:srgbClr val="00000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1st Medical Dispensary Opens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3299454" y="3279583"/>
            <a:ext cx="2755413" cy="1714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05"/>
              </a:lnSpc>
            </a:pPr>
            <a:r>
              <a:rPr lang="en-US" sz="6337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22.9%</a:t>
            </a:r>
          </a:p>
          <a:p>
            <a:pPr algn="ctr">
              <a:lnSpc>
                <a:spcPts val="2473"/>
              </a:lnSpc>
            </a:pPr>
            <a:r>
              <a:rPr lang="en-US" sz="206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Decrease in overdose deaths in 2025</a:t>
            </a:r>
          </a:p>
        </p:txBody>
      </p:sp>
      <p:sp>
        <p:nvSpPr>
          <p:cNvPr id="13" name="Freeform 13"/>
          <p:cNvSpPr/>
          <p:nvPr/>
        </p:nvSpPr>
        <p:spPr>
          <a:xfrm>
            <a:off x="4284805" y="2496850"/>
            <a:ext cx="784710" cy="807939"/>
          </a:xfrm>
          <a:custGeom>
            <a:avLst/>
            <a:gdLst/>
            <a:ahLst/>
            <a:cxnLst/>
            <a:rect l="l" t="t" r="r" b="b"/>
            <a:pathLst>
              <a:path w="784710" h="807939">
                <a:moveTo>
                  <a:pt x="0" y="0"/>
                </a:moveTo>
                <a:lnTo>
                  <a:pt x="784711" y="0"/>
                </a:lnTo>
                <a:lnTo>
                  <a:pt x="784711" y="807939"/>
                </a:lnTo>
                <a:lnTo>
                  <a:pt x="0" y="80793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9865401" y="5286375"/>
            <a:ext cx="7096717" cy="1592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42596" lvl="1" indent="-221298" algn="l">
              <a:lnSpc>
                <a:spcPts val="2474"/>
              </a:lnSpc>
              <a:buFont typeface="Arial"/>
              <a:buChar char="•"/>
            </a:pPr>
            <a:r>
              <a:rPr lang="en-US" sz="2050" u="sng" dirty="0">
                <a:solidFill>
                  <a:srgbClr val="00B0F0"/>
                </a:solidFill>
                <a:latin typeface="Calibri (MS)"/>
                <a:ea typeface="Calibri (MS)"/>
                <a:cs typeface="Calibri (MS)"/>
                <a:sym typeface="Calibri (MS)"/>
                <a:hlinkClick r:id="rId8" tooltip="https://pubmed.ncbi.nlm.nih.gov/42181612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 study from the University of Kentucky</a:t>
            </a:r>
            <a:r>
              <a:rPr lang="en-US" sz="2050" dirty="0">
                <a:solidFill>
                  <a:srgbClr val="00B0F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05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published in May 2026 “suggests that </a:t>
            </a:r>
            <a:r>
              <a:rPr lang="en-US" sz="2050" b="1" dirty="0">
                <a:solidFill>
                  <a:srgbClr val="7CCA6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expanded access to cannabis</a:t>
            </a:r>
            <a:r>
              <a:rPr lang="en-US" sz="205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through medical dispensaries and recreational cannabis laws </a:t>
            </a:r>
            <a:r>
              <a:rPr lang="en-US" sz="2050" b="1" dirty="0">
                <a:solidFill>
                  <a:srgbClr val="7CCA6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is associated with lower non-fatal opioid poisoning diagnoses</a:t>
            </a:r>
            <a:r>
              <a:rPr lang="en-US" sz="205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among adults with employer-sponsored insurance” (Hou et al., 2026).</a:t>
            </a:r>
          </a:p>
        </p:txBody>
      </p:sp>
      <p:sp>
        <p:nvSpPr>
          <p:cNvPr id="15" name="Freeform 15"/>
          <p:cNvSpPr/>
          <p:nvPr/>
        </p:nvSpPr>
        <p:spPr>
          <a:xfrm>
            <a:off x="13026248" y="2307281"/>
            <a:ext cx="775023" cy="797964"/>
          </a:xfrm>
          <a:custGeom>
            <a:avLst/>
            <a:gdLst/>
            <a:ahLst/>
            <a:cxnLst/>
            <a:rect l="l" t="t" r="r" b="b"/>
            <a:pathLst>
              <a:path w="775023" h="797964">
                <a:moveTo>
                  <a:pt x="0" y="0"/>
                </a:moveTo>
                <a:lnTo>
                  <a:pt x="775023" y="0"/>
                </a:lnTo>
                <a:lnTo>
                  <a:pt x="775023" y="797964"/>
                </a:lnTo>
                <a:lnTo>
                  <a:pt x="0" y="79796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TextBox 16"/>
          <p:cNvSpPr txBox="1"/>
          <p:nvPr/>
        </p:nvSpPr>
        <p:spPr>
          <a:xfrm>
            <a:off x="10947722" y="3279583"/>
            <a:ext cx="4932076" cy="1714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05"/>
              </a:lnSpc>
            </a:pPr>
            <a:r>
              <a:rPr lang="en-US" sz="6337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15.5%</a:t>
            </a:r>
          </a:p>
          <a:p>
            <a:pPr algn="ctr">
              <a:lnSpc>
                <a:spcPts val="2471"/>
              </a:lnSpc>
            </a:pPr>
            <a:r>
              <a:rPr lang="en-US" sz="206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Reduction in non-fatal opioid poisoning</a:t>
            </a:r>
          </a:p>
          <a:p>
            <a:pPr algn="ctr">
              <a:lnSpc>
                <a:spcPts val="2473"/>
              </a:lnSpc>
            </a:pPr>
            <a:endParaRPr lang="en-US" sz="2061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2222F-EADF-B831-9EBE-F3C4D237F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239D8DF-3D8B-1753-BAA9-44DAA74D40DB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4D2F410C-D690-7DC7-62CD-5C5C2F210CF6}"/>
                </a:ext>
              </a:extLst>
            </p:cNvPr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EE614C7A-79CD-91D4-670C-E9DE8153B912}"/>
              </a:ext>
            </a:extLst>
          </p:cNvPr>
          <p:cNvGrpSpPr/>
          <p:nvPr/>
        </p:nvGrpSpPr>
        <p:grpSpPr>
          <a:xfrm>
            <a:off x="1371135" y="3473630"/>
            <a:ext cx="15545730" cy="4998923"/>
            <a:chOff x="0" y="0"/>
            <a:chExt cx="20727640" cy="6665231"/>
          </a:xfrm>
        </p:grpSpPr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343A479E-4D43-A823-FA39-DD66E505038C}"/>
                </a:ext>
              </a:extLst>
            </p:cNvPr>
            <p:cNvGrpSpPr/>
            <p:nvPr/>
          </p:nvGrpSpPr>
          <p:grpSpPr>
            <a:xfrm>
              <a:off x="365287" y="2873241"/>
              <a:ext cx="5111868" cy="881289"/>
              <a:chOff x="0" y="0"/>
              <a:chExt cx="6475209" cy="1116330"/>
            </a:xfrm>
          </p:grpSpPr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985ED758-1EF1-4741-6E5D-70FE023EBA19}"/>
                  </a:ext>
                </a:extLst>
              </p:cNvPr>
              <p:cNvSpPr/>
              <p:nvPr/>
            </p:nvSpPr>
            <p:spPr>
              <a:xfrm>
                <a:off x="0" y="0"/>
                <a:ext cx="6475222" cy="1116330"/>
              </a:xfrm>
              <a:custGeom>
                <a:avLst/>
                <a:gdLst/>
                <a:ahLst/>
                <a:cxnLst/>
                <a:rect l="l" t="t" r="r" b="b"/>
                <a:pathLst>
                  <a:path w="6475222" h="1116330">
                    <a:moveTo>
                      <a:pt x="0" y="0"/>
                    </a:moveTo>
                    <a:lnTo>
                      <a:pt x="5917057" y="0"/>
                    </a:lnTo>
                    <a:lnTo>
                      <a:pt x="6475222" y="558165"/>
                    </a:lnTo>
                    <a:lnTo>
                      <a:pt x="5917057" y="1116330"/>
                    </a:lnTo>
                    <a:lnTo>
                      <a:pt x="0" y="1116330"/>
                    </a:lnTo>
                    <a:lnTo>
                      <a:pt x="558165" y="558165"/>
                    </a:lnTo>
                    <a:close/>
                  </a:path>
                </a:pathLst>
              </a:custGeom>
              <a:solidFill>
                <a:srgbClr val="DBEFF9"/>
              </a:solidFill>
              <a:ln w="14288" cap="sq">
                <a:solidFill>
                  <a:srgbClr val="595959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TextBox 9">
                <a:extLst>
                  <a:ext uri="{FF2B5EF4-FFF2-40B4-BE49-F238E27FC236}">
                    <a16:creationId xmlns:a16="http://schemas.microsoft.com/office/drawing/2014/main" id="{84A94EA1-7172-3F6D-25F5-CDE2A54FE44A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6475209" cy="1173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20"/>
                  </a:lnSpc>
                </a:pPr>
                <a:r>
                  <a:rPr lang="en-US" sz="2600" b="1">
                    <a:solidFill>
                      <a:srgbClr val="083863"/>
                    </a:solidFill>
                    <a:latin typeface="Calibri (MS) Bold"/>
                    <a:ea typeface="Calibri (MS) Bold"/>
                    <a:cs typeface="Calibri (MS) Bold"/>
                    <a:sym typeface="Calibri (MS) Bold"/>
                  </a:rPr>
                  <a:t>2023</a:t>
                </a:r>
              </a:p>
            </p:txBody>
          </p:sp>
        </p:grpSp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681DE3BF-9BD1-A4C5-5240-6F8CC54F190C}"/>
                </a:ext>
              </a:extLst>
            </p:cNvPr>
            <p:cNvGrpSpPr/>
            <p:nvPr/>
          </p:nvGrpSpPr>
          <p:grpSpPr>
            <a:xfrm>
              <a:off x="0" y="0"/>
              <a:ext cx="3801027" cy="2244613"/>
              <a:chOff x="0" y="0"/>
              <a:chExt cx="4081678" cy="2410346"/>
            </a:xfrm>
          </p:grpSpPr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5FD75C48-AE63-52C3-FBFC-64EF1C8C0301}"/>
                  </a:ext>
                </a:extLst>
              </p:cNvPr>
              <p:cNvSpPr/>
              <p:nvPr/>
            </p:nvSpPr>
            <p:spPr>
              <a:xfrm>
                <a:off x="0" y="0"/>
                <a:ext cx="4081680" cy="2410342"/>
              </a:xfrm>
              <a:custGeom>
                <a:avLst/>
                <a:gdLst/>
                <a:ahLst/>
                <a:cxnLst/>
                <a:rect l="l" t="t" r="r" b="b"/>
                <a:pathLst>
                  <a:path w="4081680" h="2410342">
                    <a:moveTo>
                      <a:pt x="0" y="0"/>
                    </a:moveTo>
                    <a:lnTo>
                      <a:pt x="4081680" y="0"/>
                    </a:lnTo>
                    <a:lnTo>
                      <a:pt x="4081680" y="2410342"/>
                    </a:lnTo>
                    <a:lnTo>
                      <a:pt x="0" y="2410342"/>
                    </a:lnTo>
                    <a:close/>
                  </a:path>
                </a:pathLst>
              </a:custGeom>
              <a:blipFill>
                <a:blip r:embed="rId4">
                  <a:alphaModFix amt="0"/>
                </a:blip>
                <a:stretch>
                  <a:fillRect l="-25766" r="-25766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TextBox 12">
                <a:extLst>
                  <a:ext uri="{FF2B5EF4-FFF2-40B4-BE49-F238E27FC236}">
                    <a16:creationId xmlns:a16="http://schemas.microsoft.com/office/drawing/2014/main" id="{CEF228AA-0A27-AE60-7AB5-9A2715E25C61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4081678" cy="2429396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2268"/>
                  </a:lnSpc>
                </a:pPr>
                <a:r>
                  <a:rPr lang="en-US" sz="2100" b="1" u="sng">
                    <a:solidFill>
                      <a:srgbClr val="FFFFFF"/>
                    </a:solidFill>
                    <a:latin typeface="Calibri (MS) Bold"/>
                    <a:ea typeface="Calibri (MS) Bold"/>
                    <a:cs typeface="Calibri (MS) Bold"/>
                    <a:sym typeface="Calibri (MS) Bold"/>
                  </a:rPr>
                  <a:t>March 31</a:t>
                </a:r>
              </a:p>
              <a:p>
                <a:pPr algn="ctr">
                  <a:lnSpc>
                    <a:spcPts val="2268"/>
                  </a:lnSpc>
                </a:pPr>
                <a:r>
                  <a:rPr lang="en-US" sz="2100" b="1">
                    <a:solidFill>
                      <a:srgbClr val="FFFFFF"/>
                    </a:solidFill>
                    <a:latin typeface="Calibri (MS) Bold"/>
                    <a:ea typeface="Calibri (MS) Bold"/>
                    <a:cs typeface="Calibri (MS) Bold"/>
                    <a:sym typeface="Calibri (MS) Bold"/>
                  </a:rPr>
                  <a:t>SB 47 </a:t>
                </a:r>
                <a:r>
                  <a:rPr lang="en-US" sz="2100">
                    <a:solidFill>
                      <a:srgbClr val="FFFFFF"/>
                    </a:solidFill>
                    <a:latin typeface="Calibri (MS)"/>
                    <a:ea typeface="Calibri (MS)"/>
                    <a:cs typeface="Calibri (MS)"/>
                    <a:sym typeface="Calibri (MS)"/>
                  </a:rPr>
                  <a:t>is signed legalizing medical cannabis in Kentucky</a:t>
                </a:r>
              </a:p>
            </p:txBody>
          </p:sp>
        </p:grpSp>
        <p:sp>
          <p:nvSpPr>
            <p:cNvPr id="13" name="AutoShape 13">
              <a:extLst>
                <a:ext uri="{FF2B5EF4-FFF2-40B4-BE49-F238E27FC236}">
                  <a16:creationId xmlns:a16="http://schemas.microsoft.com/office/drawing/2014/main" id="{37AD3514-A6C9-5CF0-409A-4312620A8D09}"/>
                </a:ext>
              </a:extLst>
            </p:cNvPr>
            <p:cNvSpPr/>
            <p:nvPr/>
          </p:nvSpPr>
          <p:spPr>
            <a:xfrm flipV="1">
              <a:off x="1900514" y="1986832"/>
              <a:ext cx="0" cy="886409"/>
            </a:xfrm>
            <a:prstGeom prst="line">
              <a:avLst/>
            </a:prstGeom>
            <a:ln w="25400" cap="rnd">
              <a:solidFill>
                <a:srgbClr val="DBEFF9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AutoShape 14">
              <a:extLst>
                <a:ext uri="{FF2B5EF4-FFF2-40B4-BE49-F238E27FC236}">
                  <a16:creationId xmlns:a16="http://schemas.microsoft.com/office/drawing/2014/main" id="{C6B5DB36-A188-2760-50D1-0FC63C76EF55}"/>
                </a:ext>
              </a:extLst>
            </p:cNvPr>
            <p:cNvSpPr/>
            <p:nvPr/>
          </p:nvSpPr>
          <p:spPr>
            <a:xfrm flipH="1" flipV="1">
              <a:off x="6787692" y="3754954"/>
              <a:ext cx="0" cy="1013942"/>
            </a:xfrm>
            <a:prstGeom prst="line">
              <a:avLst/>
            </a:prstGeom>
            <a:ln w="25400" cap="rnd">
              <a:solidFill>
                <a:srgbClr val="DBEFF9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1880CAA3-0A02-2BBE-CD73-0A194FEE02D4}"/>
                </a:ext>
              </a:extLst>
            </p:cNvPr>
            <p:cNvSpPr txBox="1"/>
            <p:nvPr/>
          </p:nvSpPr>
          <p:spPr>
            <a:xfrm>
              <a:off x="8743564" y="561900"/>
              <a:ext cx="4319595" cy="13108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12"/>
                </a:lnSpc>
              </a:pPr>
              <a:r>
                <a:rPr lang="en-US" sz="1955" b="1" u="sng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January 1</a:t>
              </a:r>
            </a:p>
            <a:p>
              <a:pPr algn="ctr">
                <a:lnSpc>
                  <a:spcPts val="2112"/>
                </a:lnSpc>
              </a:pPr>
              <a:r>
                <a:rPr lang="en-US" sz="1955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First day for Kentucky </a:t>
              </a:r>
              <a:r>
                <a:rPr lang="en-US" sz="1955" b="1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medical cannabis card applications</a:t>
              </a:r>
            </a:p>
          </p:txBody>
        </p:sp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64E0539C-F4F6-42F2-8693-B96EDCF3AF2A}"/>
                </a:ext>
              </a:extLst>
            </p:cNvPr>
            <p:cNvGrpSpPr/>
            <p:nvPr/>
          </p:nvGrpSpPr>
          <p:grpSpPr>
            <a:xfrm>
              <a:off x="15142909" y="4166912"/>
              <a:ext cx="3747488" cy="2498319"/>
              <a:chOff x="0" y="0"/>
              <a:chExt cx="5077600" cy="3385058"/>
            </a:xfrm>
          </p:grpSpPr>
          <p:sp>
            <p:nvSpPr>
              <p:cNvPr id="17" name="Freeform 17" descr="A picture containing person, standing, plant  AI-generated content may be incorrect.">
                <a:extLst>
                  <a:ext uri="{FF2B5EF4-FFF2-40B4-BE49-F238E27FC236}">
                    <a16:creationId xmlns:a16="http://schemas.microsoft.com/office/drawing/2014/main" id="{3F2D25CF-3502-BAD9-92F3-737E53CEDC9F}"/>
                  </a:ext>
                </a:extLst>
              </p:cNvPr>
              <p:cNvSpPr/>
              <p:nvPr/>
            </p:nvSpPr>
            <p:spPr>
              <a:xfrm>
                <a:off x="0" y="0"/>
                <a:ext cx="5077587" cy="3385058"/>
              </a:xfrm>
              <a:custGeom>
                <a:avLst/>
                <a:gdLst/>
                <a:ahLst/>
                <a:cxnLst/>
                <a:rect l="l" t="t" r="r" b="b"/>
                <a:pathLst>
                  <a:path w="5077587" h="3385058">
                    <a:moveTo>
                      <a:pt x="0" y="0"/>
                    </a:moveTo>
                    <a:lnTo>
                      <a:pt x="5077587" y="0"/>
                    </a:lnTo>
                    <a:lnTo>
                      <a:pt x="5077587" y="3385058"/>
                    </a:lnTo>
                    <a:lnTo>
                      <a:pt x="0" y="338505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t="-6" b="-6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" name="Group 18">
              <a:extLst>
                <a:ext uri="{FF2B5EF4-FFF2-40B4-BE49-F238E27FC236}">
                  <a16:creationId xmlns:a16="http://schemas.microsoft.com/office/drawing/2014/main" id="{45C756C0-F51A-0D48-3E01-D2F48D2929DE}"/>
                </a:ext>
              </a:extLst>
            </p:cNvPr>
            <p:cNvGrpSpPr/>
            <p:nvPr/>
          </p:nvGrpSpPr>
          <p:grpSpPr>
            <a:xfrm>
              <a:off x="77720" y="4166912"/>
              <a:ext cx="3723308" cy="2498319"/>
              <a:chOff x="0" y="0"/>
              <a:chExt cx="5223358" cy="3504844"/>
            </a:xfrm>
          </p:grpSpPr>
          <p:sp>
            <p:nvSpPr>
              <p:cNvPr id="19" name="Freeform 19">
                <a:extLst>
                  <a:ext uri="{FF2B5EF4-FFF2-40B4-BE49-F238E27FC236}">
                    <a16:creationId xmlns:a16="http://schemas.microsoft.com/office/drawing/2014/main" id="{E41B2ED6-5151-6248-8867-73DBE63A3524}"/>
                  </a:ext>
                </a:extLst>
              </p:cNvPr>
              <p:cNvSpPr/>
              <p:nvPr/>
            </p:nvSpPr>
            <p:spPr>
              <a:xfrm>
                <a:off x="0" y="0"/>
                <a:ext cx="5223383" cy="3504819"/>
              </a:xfrm>
              <a:custGeom>
                <a:avLst/>
                <a:gdLst/>
                <a:ahLst/>
                <a:cxnLst/>
                <a:rect l="l" t="t" r="r" b="b"/>
                <a:pathLst>
                  <a:path w="5223383" h="3504819">
                    <a:moveTo>
                      <a:pt x="0" y="0"/>
                    </a:moveTo>
                    <a:lnTo>
                      <a:pt x="5223383" y="0"/>
                    </a:lnTo>
                    <a:lnTo>
                      <a:pt x="5223383" y="3504819"/>
                    </a:lnTo>
                    <a:lnTo>
                      <a:pt x="0" y="350481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0" name="Group 20">
              <a:extLst>
                <a:ext uri="{FF2B5EF4-FFF2-40B4-BE49-F238E27FC236}">
                  <a16:creationId xmlns:a16="http://schemas.microsoft.com/office/drawing/2014/main" id="{090EB4DE-D9F2-ABAF-60E8-F6309D95A346}"/>
                </a:ext>
              </a:extLst>
            </p:cNvPr>
            <p:cNvGrpSpPr/>
            <p:nvPr/>
          </p:nvGrpSpPr>
          <p:grpSpPr>
            <a:xfrm>
              <a:off x="4318265" y="4483370"/>
              <a:ext cx="4812478" cy="2181861"/>
              <a:chOff x="0" y="0"/>
              <a:chExt cx="5167810" cy="2342960"/>
            </a:xfrm>
          </p:grpSpPr>
          <p:sp>
            <p:nvSpPr>
              <p:cNvPr id="21" name="Freeform 21">
                <a:extLst>
                  <a:ext uri="{FF2B5EF4-FFF2-40B4-BE49-F238E27FC236}">
                    <a16:creationId xmlns:a16="http://schemas.microsoft.com/office/drawing/2014/main" id="{23DB44B5-B2CB-4232-FD52-F01C7D187776}"/>
                  </a:ext>
                </a:extLst>
              </p:cNvPr>
              <p:cNvSpPr/>
              <p:nvPr/>
            </p:nvSpPr>
            <p:spPr>
              <a:xfrm>
                <a:off x="0" y="0"/>
                <a:ext cx="5167812" cy="2342954"/>
              </a:xfrm>
              <a:custGeom>
                <a:avLst/>
                <a:gdLst/>
                <a:ahLst/>
                <a:cxnLst/>
                <a:rect l="l" t="t" r="r" b="b"/>
                <a:pathLst>
                  <a:path w="5167812" h="2342954">
                    <a:moveTo>
                      <a:pt x="0" y="0"/>
                    </a:moveTo>
                    <a:lnTo>
                      <a:pt x="5167812" y="0"/>
                    </a:lnTo>
                    <a:lnTo>
                      <a:pt x="5167812" y="2342954"/>
                    </a:lnTo>
                    <a:lnTo>
                      <a:pt x="0" y="2342954"/>
                    </a:lnTo>
                    <a:close/>
                  </a:path>
                </a:pathLst>
              </a:custGeom>
              <a:blipFill>
                <a:blip r:embed="rId4">
                  <a:alphaModFix amt="0"/>
                </a:blip>
                <a:stretch>
                  <a:fillRect t="-3692" r="-24930" b="-3692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TextBox 22">
                <a:extLst>
                  <a:ext uri="{FF2B5EF4-FFF2-40B4-BE49-F238E27FC236}">
                    <a16:creationId xmlns:a16="http://schemas.microsoft.com/office/drawing/2014/main" id="{5F28A0ED-FF13-4B18-A88C-00A46FBF055D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5167810" cy="2362010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2268"/>
                  </a:lnSpc>
                </a:pPr>
                <a:r>
                  <a:rPr lang="en-US" sz="2100" b="1" u="sng">
                    <a:solidFill>
                      <a:srgbClr val="FFFFFF"/>
                    </a:solidFill>
                    <a:latin typeface="Calibri (MS) Bold"/>
                    <a:ea typeface="Calibri (MS) Bold"/>
                    <a:cs typeface="Calibri (MS) Bold"/>
                    <a:sym typeface="Calibri (MS) Bold"/>
                  </a:rPr>
                  <a:t>Jan-April</a:t>
                </a:r>
              </a:p>
              <a:p>
                <a:pPr algn="ctr">
                  <a:lnSpc>
                    <a:spcPts val="2268"/>
                  </a:lnSpc>
                </a:pPr>
                <a:r>
                  <a:rPr lang="en-US" sz="2100">
                    <a:solidFill>
                      <a:srgbClr val="FFFFFF"/>
                    </a:solidFill>
                    <a:latin typeface="Calibri (MS)"/>
                    <a:ea typeface="Calibri (MS)"/>
                    <a:cs typeface="Calibri (MS)"/>
                    <a:sym typeface="Calibri (MS)"/>
                  </a:rPr>
                  <a:t>Regulations filed for medical cannabis operations</a:t>
                </a:r>
              </a:p>
            </p:txBody>
          </p:sp>
        </p:grpSp>
        <p:grpSp>
          <p:nvGrpSpPr>
            <p:cNvPr id="23" name="Group 23">
              <a:extLst>
                <a:ext uri="{FF2B5EF4-FFF2-40B4-BE49-F238E27FC236}">
                  <a16:creationId xmlns:a16="http://schemas.microsoft.com/office/drawing/2014/main" id="{5F0E8026-5EDB-02EE-EB30-8FE820F7D1CB}"/>
                </a:ext>
              </a:extLst>
            </p:cNvPr>
            <p:cNvGrpSpPr/>
            <p:nvPr/>
          </p:nvGrpSpPr>
          <p:grpSpPr>
            <a:xfrm>
              <a:off x="5477155" y="2880288"/>
              <a:ext cx="5111868" cy="881289"/>
              <a:chOff x="0" y="0"/>
              <a:chExt cx="6475209" cy="1116330"/>
            </a:xfrm>
          </p:grpSpPr>
          <p:sp>
            <p:nvSpPr>
              <p:cNvPr id="24" name="Freeform 24">
                <a:extLst>
                  <a:ext uri="{FF2B5EF4-FFF2-40B4-BE49-F238E27FC236}">
                    <a16:creationId xmlns:a16="http://schemas.microsoft.com/office/drawing/2014/main" id="{E5A0722D-5788-C2C2-7BBF-1B79D59844E1}"/>
                  </a:ext>
                </a:extLst>
              </p:cNvPr>
              <p:cNvSpPr/>
              <p:nvPr/>
            </p:nvSpPr>
            <p:spPr>
              <a:xfrm>
                <a:off x="0" y="0"/>
                <a:ext cx="6475222" cy="1116330"/>
              </a:xfrm>
              <a:custGeom>
                <a:avLst/>
                <a:gdLst/>
                <a:ahLst/>
                <a:cxnLst/>
                <a:rect l="l" t="t" r="r" b="b"/>
                <a:pathLst>
                  <a:path w="6475222" h="1116330">
                    <a:moveTo>
                      <a:pt x="0" y="0"/>
                    </a:moveTo>
                    <a:lnTo>
                      <a:pt x="5917057" y="0"/>
                    </a:lnTo>
                    <a:lnTo>
                      <a:pt x="6475222" y="558165"/>
                    </a:lnTo>
                    <a:lnTo>
                      <a:pt x="5917057" y="1116330"/>
                    </a:lnTo>
                    <a:lnTo>
                      <a:pt x="0" y="1116330"/>
                    </a:lnTo>
                    <a:lnTo>
                      <a:pt x="558165" y="558165"/>
                    </a:lnTo>
                    <a:close/>
                  </a:path>
                </a:pathLst>
              </a:custGeom>
              <a:solidFill>
                <a:srgbClr val="DBEFF9"/>
              </a:solidFill>
              <a:ln w="14288" cap="sq">
                <a:solidFill>
                  <a:srgbClr val="595959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TextBox 25">
                <a:extLst>
                  <a:ext uri="{FF2B5EF4-FFF2-40B4-BE49-F238E27FC236}">
                    <a16:creationId xmlns:a16="http://schemas.microsoft.com/office/drawing/2014/main" id="{9F0804E2-7F35-FA69-1E4A-116472540861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6475209" cy="1173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20"/>
                  </a:lnSpc>
                </a:pPr>
                <a:r>
                  <a:rPr lang="en-US" sz="2600" b="1">
                    <a:solidFill>
                      <a:srgbClr val="083863"/>
                    </a:solidFill>
                    <a:latin typeface="Calibri (MS) Bold"/>
                    <a:ea typeface="Calibri (MS) Bold"/>
                    <a:cs typeface="Calibri (MS) Bold"/>
                    <a:sym typeface="Calibri (MS) Bold"/>
                  </a:rPr>
                  <a:t>2024</a:t>
                </a:r>
              </a:p>
            </p:txBody>
          </p:sp>
        </p:grpSp>
        <p:grpSp>
          <p:nvGrpSpPr>
            <p:cNvPr id="26" name="Group 26">
              <a:extLst>
                <a:ext uri="{FF2B5EF4-FFF2-40B4-BE49-F238E27FC236}">
                  <a16:creationId xmlns:a16="http://schemas.microsoft.com/office/drawing/2014/main" id="{557BE042-5D86-0CE8-B7A1-EC605114A6F3}"/>
                </a:ext>
              </a:extLst>
            </p:cNvPr>
            <p:cNvGrpSpPr/>
            <p:nvPr/>
          </p:nvGrpSpPr>
          <p:grpSpPr>
            <a:xfrm>
              <a:off x="10589023" y="2873241"/>
              <a:ext cx="5111868" cy="881289"/>
              <a:chOff x="0" y="0"/>
              <a:chExt cx="6475209" cy="1116330"/>
            </a:xfrm>
          </p:grpSpPr>
          <p:sp>
            <p:nvSpPr>
              <p:cNvPr id="27" name="Freeform 27">
                <a:extLst>
                  <a:ext uri="{FF2B5EF4-FFF2-40B4-BE49-F238E27FC236}">
                    <a16:creationId xmlns:a16="http://schemas.microsoft.com/office/drawing/2014/main" id="{0EB33841-2D4F-C8C3-76FF-38C6CF2EAA81}"/>
                  </a:ext>
                </a:extLst>
              </p:cNvPr>
              <p:cNvSpPr/>
              <p:nvPr/>
            </p:nvSpPr>
            <p:spPr>
              <a:xfrm>
                <a:off x="0" y="0"/>
                <a:ext cx="6475222" cy="1116330"/>
              </a:xfrm>
              <a:custGeom>
                <a:avLst/>
                <a:gdLst/>
                <a:ahLst/>
                <a:cxnLst/>
                <a:rect l="l" t="t" r="r" b="b"/>
                <a:pathLst>
                  <a:path w="6475222" h="1116330">
                    <a:moveTo>
                      <a:pt x="0" y="0"/>
                    </a:moveTo>
                    <a:lnTo>
                      <a:pt x="5917057" y="0"/>
                    </a:lnTo>
                    <a:lnTo>
                      <a:pt x="6475222" y="558165"/>
                    </a:lnTo>
                    <a:lnTo>
                      <a:pt x="5917057" y="1116330"/>
                    </a:lnTo>
                    <a:lnTo>
                      <a:pt x="0" y="1116330"/>
                    </a:lnTo>
                    <a:lnTo>
                      <a:pt x="558165" y="558165"/>
                    </a:lnTo>
                    <a:close/>
                  </a:path>
                </a:pathLst>
              </a:custGeom>
              <a:solidFill>
                <a:srgbClr val="DBEFF9"/>
              </a:solidFill>
              <a:ln w="14288" cap="sq">
                <a:solidFill>
                  <a:srgbClr val="595959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TextBox 28">
                <a:extLst>
                  <a:ext uri="{FF2B5EF4-FFF2-40B4-BE49-F238E27FC236}">
                    <a16:creationId xmlns:a16="http://schemas.microsoft.com/office/drawing/2014/main" id="{6A12BFA2-E666-162E-1118-252B1740A8A8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6475209" cy="1173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20"/>
                  </a:lnSpc>
                </a:pPr>
                <a:r>
                  <a:rPr lang="en-US" sz="2600" b="1">
                    <a:solidFill>
                      <a:srgbClr val="083863"/>
                    </a:solidFill>
                    <a:latin typeface="Calibri (MS) Bold"/>
                    <a:ea typeface="Calibri (MS) Bold"/>
                    <a:cs typeface="Calibri (MS) Bold"/>
                    <a:sym typeface="Calibri (MS) Bold"/>
                  </a:rPr>
                  <a:t>2025</a:t>
                </a:r>
              </a:p>
            </p:txBody>
          </p:sp>
        </p:grpSp>
        <p:grpSp>
          <p:nvGrpSpPr>
            <p:cNvPr id="29" name="Group 29">
              <a:extLst>
                <a:ext uri="{FF2B5EF4-FFF2-40B4-BE49-F238E27FC236}">
                  <a16:creationId xmlns:a16="http://schemas.microsoft.com/office/drawing/2014/main" id="{93D2FCC3-A17E-D6FA-ED3F-B184CD2D7D1B}"/>
                </a:ext>
              </a:extLst>
            </p:cNvPr>
            <p:cNvGrpSpPr/>
            <p:nvPr/>
          </p:nvGrpSpPr>
          <p:grpSpPr>
            <a:xfrm>
              <a:off x="15615772" y="2873241"/>
              <a:ext cx="5111868" cy="881289"/>
              <a:chOff x="0" y="0"/>
              <a:chExt cx="6475209" cy="1116330"/>
            </a:xfrm>
          </p:grpSpPr>
          <p:sp>
            <p:nvSpPr>
              <p:cNvPr id="30" name="Freeform 30">
                <a:extLst>
                  <a:ext uri="{FF2B5EF4-FFF2-40B4-BE49-F238E27FC236}">
                    <a16:creationId xmlns:a16="http://schemas.microsoft.com/office/drawing/2014/main" id="{461C31B9-4E63-A20E-E8AB-814F618B7808}"/>
                  </a:ext>
                </a:extLst>
              </p:cNvPr>
              <p:cNvSpPr/>
              <p:nvPr/>
            </p:nvSpPr>
            <p:spPr>
              <a:xfrm>
                <a:off x="0" y="0"/>
                <a:ext cx="6475222" cy="1116330"/>
              </a:xfrm>
              <a:custGeom>
                <a:avLst/>
                <a:gdLst/>
                <a:ahLst/>
                <a:cxnLst/>
                <a:rect l="l" t="t" r="r" b="b"/>
                <a:pathLst>
                  <a:path w="6475222" h="1116330">
                    <a:moveTo>
                      <a:pt x="0" y="0"/>
                    </a:moveTo>
                    <a:lnTo>
                      <a:pt x="5917057" y="0"/>
                    </a:lnTo>
                    <a:lnTo>
                      <a:pt x="6475222" y="558165"/>
                    </a:lnTo>
                    <a:lnTo>
                      <a:pt x="5917057" y="1116330"/>
                    </a:lnTo>
                    <a:lnTo>
                      <a:pt x="0" y="1116330"/>
                    </a:lnTo>
                    <a:lnTo>
                      <a:pt x="558165" y="558165"/>
                    </a:lnTo>
                    <a:close/>
                  </a:path>
                </a:pathLst>
              </a:custGeom>
              <a:solidFill>
                <a:srgbClr val="DBEFF9"/>
              </a:solidFill>
              <a:ln w="14288" cap="sq">
                <a:solidFill>
                  <a:srgbClr val="595959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TextBox 31">
                <a:extLst>
                  <a:ext uri="{FF2B5EF4-FFF2-40B4-BE49-F238E27FC236}">
                    <a16:creationId xmlns:a16="http://schemas.microsoft.com/office/drawing/2014/main" id="{F6E3E0F7-E35E-0591-4BB4-1767A4FF4C0C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6475209" cy="1173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20"/>
                  </a:lnSpc>
                </a:pPr>
                <a:r>
                  <a:rPr lang="en-US" sz="2600" b="1">
                    <a:solidFill>
                      <a:srgbClr val="083863"/>
                    </a:solidFill>
                    <a:latin typeface="Calibri (MS) Bold"/>
                    <a:ea typeface="Calibri (MS) Bold"/>
                    <a:cs typeface="Calibri (MS) Bold"/>
                    <a:sym typeface="Calibri (MS) Bold"/>
                  </a:rPr>
                  <a:t>2026</a:t>
                </a:r>
              </a:p>
            </p:txBody>
          </p:sp>
        </p:grpSp>
        <p:sp>
          <p:nvSpPr>
            <p:cNvPr id="32" name="AutoShape 32">
              <a:extLst>
                <a:ext uri="{FF2B5EF4-FFF2-40B4-BE49-F238E27FC236}">
                  <a16:creationId xmlns:a16="http://schemas.microsoft.com/office/drawing/2014/main" id="{ACDEFA6D-1091-1505-5AD3-4AC0499758B7}"/>
                </a:ext>
              </a:extLst>
            </p:cNvPr>
            <p:cNvSpPr/>
            <p:nvPr/>
          </p:nvSpPr>
          <p:spPr>
            <a:xfrm flipV="1">
              <a:off x="10915312" y="1993879"/>
              <a:ext cx="0" cy="886409"/>
            </a:xfrm>
            <a:prstGeom prst="line">
              <a:avLst/>
            </a:prstGeom>
            <a:ln w="25400" cap="rnd">
              <a:solidFill>
                <a:srgbClr val="DBEFF9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19E1BC1A-D3DE-CB73-6A24-9B5E0985E876}"/>
                </a:ext>
              </a:extLst>
            </p:cNvPr>
            <p:cNvSpPr txBox="1"/>
            <p:nvPr/>
          </p:nvSpPr>
          <p:spPr>
            <a:xfrm>
              <a:off x="11502475" y="4861427"/>
              <a:ext cx="4147965" cy="8281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46"/>
                </a:lnSpc>
              </a:pPr>
              <a:r>
                <a:rPr lang="en-US" sz="1955" b="1" u="sng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July</a:t>
              </a:r>
            </a:p>
            <a:p>
              <a:pPr algn="ctr">
                <a:lnSpc>
                  <a:spcPts val="2346"/>
                </a:lnSpc>
              </a:pPr>
              <a:r>
                <a:rPr lang="en-US" sz="1955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Cultivation begins</a:t>
              </a:r>
            </a:p>
          </p:txBody>
        </p:sp>
        <p:sp>
          <p:nvSpPr>
            <p:cNvPr id="34" name="AutoShape 34">
              <a:extLst>
                <a:ext uri="{FF2B5EF4-FFF2-40B4-BE49-F238E27FC236}">
                  <a16:creationId xmlns:a16="http://schemas.microsoft.com/office/drawing/2014/main" id="{B119E13C-F333-61F1-3E9C-EDFD46A41FE7}"/>
                </a:ext>
              </a:extLst>
            </p:cNvPr>
            <p:cNvSpPr/>
            <p:nvPr/>
          </p:nvSpPr>
          <p:spPr>
            <a:xfrm flipH="1" flipV="1">
              <a:off x="13576457" y="3754530"/>
              <a:ext cx="0" cy="1013942"/>
            </a:xfrm>
            <a:prstGeom prst="line">
              <a:avLst/>
            </a:prstGeom>
            <a:ln w="25400" cap="rnd">
              <a:solidFill>
                <a:srgbClr val="DBEFF9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AutoShape 35">
              <a:extLst>
                <a:ext uri="{FF2B5EF4-FFF2-40B4-BE49-F238E27FC236}">
                  <a16:creationId xmlns:a16="http://schemas.microsoft.com/office/drawing/2014/main" id="{3EFE1CFB-7A9C-729E-997E-14309887E4DA}"/>
                </a:ext>
              </a:extLst>
            </p:cNvPr>
            <p:cNvSpPr/>
            <p:nvPr/>
          </p:nvSpPr>
          <p:spPr>
            <a:xfrm flipV="1">
              <a:off x="18538702" y="1993879"/>
              <a:ext cx="0" cy="886409"/>
            </a:xfrm>
            <a:prstGeom prst="line">
              <a:avLst/>
            </a:prstGeom>
            <a:ln w="25400" cap="rnd">
              <a:solidFill>
                <a:srgbClr val="DBEFF9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TextBox 36">
              <a:extLst>
                <a:ext uri="{FF2B5EF4-FFF2-40B4-BE49-F238E27FC236}">
                  <a16:creationId xmlns:a16="http://schemas.microsoft.com/office/drawing/2014/main" id="{EA8D3906-852B-ED57-658B-0808D3CBF490}"/>
                </a:ext>
              </a:extLst>
            </p:cNvPr>
            <p:cNvSpPr txBox="1"/>
            <p:nvPr/>
          </p:nvSpPr>
          <p:spPr>
            <a:xfrm>
              <a:off x="16579675" y="542850"/>
              <a:ext cx="4147965" cy="12184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46"/>
                </a:lnSpc>
              </a:pPr>
              <a:r>
                <a:rPr lang="en-US" sz="1955" b="1" u="sng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June</a:t>
              </a:r>
            </a:p>
            <a:p>
              <a:pPr algn="ctr">
                <a:lnSpc>
                  <a:spcPts val="2346"/>
                </a:lnSpc>
              </a:pPr>
              <a:r>
                <a:rPr lang="en-US" sz="1955">
                  <a:solidFill>
                    <a:srgbClr val="FFFFFF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Over 40% of licensed businesses are operational</a:t>
              </a:r>
            </a:p>
          </p:txBody>
        </p:sp>
      </p:grpSp>
      <p:sp>
        <p:nvSpPr>
          <p:cNvPr id="39" name="TextBox 16">
            <a:extLst>
              <a:ext uri="{FF2B5EF4-FFF2-40B4-BE49-F238E27FC236}">
                <a16:creationId xmlns:a16="http://schemas.microsoft.com/office/drawing/2014/main" id="{ADDE91F0-C034-DB1E-AF3E-90023FCC8C27}"/>
              </a:ext>
            </a:extLst>
          </p:cNvPr>
          <p:cNvSpPr txBox="1"/>
          <p:nvPr/>
        </p:nvSpPr>
        <p:spPr>
          <a:xfrm>
            <a:off x="897493" y="683657"/>
            <a:ext cx="16812216" cy="22961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54"/>
              </a:lnSpc>
            </a:pPr>
            <a:r>
              <a:rPr lang="en-US" sz="75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 BRIEF HISTORY OF KENTUCKY’S MEDICAL CANNABIS PROGRAM</a:t>
            </a:r>
          </a:p>
        </p:txBody>
      </p:sp>
    </p:spTree>
    <p:extLst>
      <p:ext uri="{BB962C8B-B14F-4D97-AF65-F5344CB8AC3E}">
        <p14:creationId xmlns:p14="http://schemas.microsoft.com/office/powerpoint/2010/main" val="21817801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143000" y="3901822"/>
            <a:ext cx="15697200" cy="42014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l">
              <a:lnSpc>
                <a:spcPts val="264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Note: Prior to Senate Bill 47, there were no legal cannabis cultivation or processing operations in the Commonwealth.</a:t>
            </a:r>
          </a:p>
          <a:p>
            <a:pPr marL="457200" indent="-457200" algn="l">
              <a:lnSpc>
                <a:spcPts val="2640"/>
              </a:lnSpc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457200" indent="-457200" algn="l">
              <a:lnSpc>
                <a:spcPts val="2640"/>
              </a:lnSpc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2640"/>
              </a:lnSpc>
            </a:pPr>
            <a:endParaRPr lang="en-US" sz="3600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457200" indent="-457200" algn="l">
              <a:lnSpc>
                <a:spcPts val="2640"/>
              </a:lnSpc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522527" lvl="1" indent="-261264">
              <a:lnSpc>
                <a:spcPts val="2904"/>
              </a:lnSpc>
              <a:buFont typeface="Arial"/>
              <a:buChar char="•"/>
            </a:pPr>
            <a:r>
              <a:rPr lang="en-US" sz="36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The Dormant Commerce Clause prevented Kentucky from restricting medical cannabis business participation to state residents.</a:t>
            </a:r>
          </a:p>
          <a:p>
            <a:pPr>
              <a:lnSpc>
                <a:spcPts val="2904"/>
              </a:lnSpc>
            </a:pPr>
            <a:endParaRPr lang="en-US" sz="3600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522527" lvl="1" indent="-261264">
              <a:lnSpc>
                <a:spcPts val="2904"/>
              </a:lnSpc>
              <a:spcBef>
                <a:spcPct val="0"/>
              </a:spcBef>
              <a:buFont typeface="Arial"/>
              <a:buChar char="•"/>
            </a:pPr>
            <a:r>
              <a:rPr lang="en-US" sz="36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Per </a:t>
            </a:r>
            <a:r>
              <a:rPr lang="en-US" sz="3600" u="sng" dirty="0">
                <a:solidFill>
                  <a:srgbClr val="00B0F0"/>
                </a:solidFill>
                <a:latin typeface="Calibri (MS)"/>
                <a:ea typeface="Calibri (MS)"/>
                <a:cs typeface="Calibri (MS)"/>
                <a:sym typeface="Calibri (MS)"/>
                <a:hlinkClick r:id="rId4" tooltip="https://apps.legislature.ky.gov/law/kar/titles/915/001/01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915 KAR 1:010, Section 3(5)(a)</a:t>
            </a:r>
            <a:r>
              <a:rPr lang="en-US" sz="3600" dirty="0">
                <a:solidFill>
                  <a:srgbClr val="00B0F0"/>
                </a:solidFill>
                <a:latin typeface="Calibri (MS)"/>
                <a:ea typeface="Calibri (MS)"/>
                <a:cs typeface="Calibri (MS)"/>
                <a:sym typeface="Calibri (MS)"/>
              </a:rPr>
              <a:t>, </a:t>
            </a:r>
            <a:r>
              <a:rPr lang="en-US" sz="36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all cannabis business applicants must be registered and in good standing with the Kentucky Secretary of State.</a:t>
            </a:r>
          </a:p>
          <a:p>
            <a:pPr marL="457200" indent="-457200" algn="l">
              <a:lnSpc>
                <a:spcPts val="2640"/>
              </a:lnSpc>
              <a:buFont typeface="Arial" panose="020B0604020202020204" pitchFamily="34" charset="0"/>
              <a:buChar char="•"/>
            </a:pPr>
            <a:endParaRPr lang="en-US" sz="2700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97493" y="731282"/>
            <a:ext cx="16812216" cy="2452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57"/>
              </a:lnSpc>
            </a:pPr>
            <a:r>
              <a:rPr lang="en-US" sz="51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Number of cultivators, producers, processors who operated in Kentucky prior to legalization vs out-of-state operations that moved to Ky in order to “take advantage” of the legalization.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9985478" y="2738340"/>
            <a:ext cx="5262127" cy="415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30" lvl="1" indent="-291465" algn="l">
              <a:lnSpc>
                <a:spcPts val="3240"/>
              </a:lnSpc>
              <a:buFont typeface="Arial"/>
              <a:buChar char="•"/>
            </a:pPr>
            <a:r>
              <a:rPr lang="en-US" sz="2700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L&amp;O Legacies Cultivator</a:t>
            </a:r>
          </a:p>
          <a:p>
            <a:pPr algn="l">
              <a:lnSpc>
                <a:spcPts val="3240"/>
              </a:lnSpc>
            </a:pPr>
            <a:endParaRPr lang="en-US" sz="2700" b="1">
              <a:solidFill>
                <a:srgbClr val="FFFFFF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algn="l">
              <a:lnSpc>
                <a:spcPts val="3240"/>
              </a:lnSpc>
            </a:pPr>
            <a:endParaRPr lang="en-US" sz="2700" b="1">
              <a:solidFill>
                <a:srgbClr val="FFFFFF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marL="582930" lvl="1" indent="-291465" algn="l">
              <a:lnSpc>
                <a:spcPts val="3240"/>
              </a:lnSpc>
              <a:buFont typeface="Arial"/>
              <a:buChar char="•"/>
            </a:pPr>
            <a:r>
              <a:rPr lang="en-US" sz="27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Members of the team previously left Kentucky to work in Colorado's cannabis industry</a:t>
            </a:r>
          </a:p>
          <a:p>
            <a:pPr algn="l">
              <a:lnSpc>
                <a:spcPts val="3240"/>
              </a:lnSpc>
            </a:pPr>
            <a:endParaRPr lang="en-US" sz="270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3240"/>
              </a:lnSpc>
            </a:pPr>
            <a:endParaRPr lang="en-US" sz="270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582930" lvl="1" indent="-291465" algn="l">
              <a:lnSpc>
                <a:spcPts val="3240"/>
              </a:lnSpc>
              <a:spcBef>
                <a:spcPct val="0"/>
              </a:spcBef>
              <a:buFont typeface="Arial"/>
              <a:buChar char="•"/>
            </a:pPr>
            <a:r>
              <a:rPr lang="en-US" sz="2700" b="1">
                <a:solidFill>
                  <a:srgbClr val="7CCA6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Following legalization, they returned to Kentucky</a:t>
            </a:r>
            <a:r>
              <a:rPr lang="en-US" sz="27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97493" y="693182"/>
            <a:ext cx="16812216" cy="1203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30"/>
              </a:lnSpc>
            </a:pPr>
            <a:r>
              <a:rPr lang="en-US" sz="6900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BRINGING KENTUCKIANS BACK HOME</a:t>
            </a:r>
          </a:p>
        </p:txBody>
      </p:sp>
      <p:sp>
        <p:nvSpPr>
          <p:cNvPr id="6" name="Freeform 6" descr="Upscale Image"/>
          <p:cNvSpPr/>
          <p:nvPr/>
        </p:nvSpPr>
        <p:spPr>
          <a:xfrm rot="-5400000">
            <a:off x="2997345" y="2233823"/>
            <a:ext cx="5744589" cy="6867923"/>
          </a:xfrm>
          <a:custGeom>
            <a:avLst/>
            <a:gdLst/>
            <a:ahLst/>
            <a:cxnLst/>
            <a:rect l="l" t="t" r="r" b="b"/>
            <a:pathLst>
              <a:path w="5744589" h="6867923">
                <a:moveTo>
                  <a:pt x="0" y="0"/>
                </a:moveTo>
                <a:lnTo>
                  <a:pt x="5744589" y="0"/>
                </a:lnTo>
                <a:lnTo>
                  <a:pt x="5744589" y="6867923"/>
                </a:lnTo>
                <a:lnTo>
                  <a:pt x="0" y="68679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5761" t="-16214" r="-71748" b="-10809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Freeform 4"/>
          <p:cNvSpPr/>
          <p:nvPr/>
        </p:nvSpPr>
        <p:spPr>
          <a:xfrm>
            <a:off x="12441297" y="4939609"/>
            <a:ext cx="4818003" cy="4660548"/>
          </a:xfrm>
          <a:custGeom>
            <a:avLst/>
            <a:gdLst/>
            <a:ahLst/>
            <a:cxnLst/>
            <a:rect l="l" t="t" r="r" b="b"/>
            <a:pathLst>
              <a:path w="4818003" h="4660548">
                <a:moveTo>
                  <a:pt x="0" y="0"/>
                </a:moveTo>
                <a:lnTo>
                  <a:pt x="4818003" y="0"/>
                </a:lnTo>
                <a:lnTo>
                  <a:pt x="4818003" y="4660547"/>
                </a:lnTo>
                <a:lnTo>
                  <a:pt x="0" y="46605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4828" t="-39729" r="-3804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028700" y="914400"/>
            <a:ext cx="16016130" cy="2538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97"/>
              </a:lnSpc>
            </a:pPr>
            <a:r>
              <a:rPr lang="en-US" sz="5299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Are any cannabis cultivators or processors previously farmers who diversified to medical cannabis upon the legalization of medical cannabis?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4265980"/>
            <a:ext cx="14602958" cy="3381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75"/>
              </a:lnSpc>
              <a:spcBef>
                <a:spcPct val="0"/>
              </a:spcBef>
            </a:pPr>
            <a:r>
              <a:rPr lang="en-US" sz="3646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•OMC identified </a:t>
            </a:r>
            <a:r>
              <a:rPr lang="en-US" sz="3646" b="1">
                <a:solidFill>
                  <a:srgbClr val="7CCA6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1 cultivator</a:t>
            </a:r>
            <a:r>
              <a:rPr lang="en-US" sz="3646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and </a:t>
            </a:r>
            <a:r>
              <a:rPr lang="en-US" sz="3646" b="1">
                <a:solidFill>
                  <a:srgbClr val="7CCA6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1 processor</a:t>
            </a:r>
            <a:r>
              <a:rPr lang="en-US" sz="3646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that previously farmed in different industries.</a:t>
            </a:r>
          </a:p>
          <a:p>
            <a:pPr algn="l">
              <a:lnSpc>
                <a:spcPts val="4375"/>
              </a:lnSpc>
              <a:spcBef>
                <a:spcPct val="0"/>
              </a:spcBef>
            </a:pPr>
            <a:endParaRPr lang="en-US" sz="3646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4375"/>
              </a:lnSpc>
              <a:spcBef>
                <a:spcPct val="0"/>
              </a:spcBef>
            </a:pPr>
            <a:r>
              <a:rPr lang="en-US" sz="3646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•</a:t>
            </a:r>
            <a:r>
              <a:rPr lang="en-US" sz="3646" b="1">
                <a:solidFill>
                  <a:srgbClr val="7CCA6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KY Cultivation </a:t>
            </a:r>
            <a:r>
              <a:rPr lang="en-US" sz="3646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used to work in livestock.</a:t>
            </a:r>
          </a:p>
          <a:p>
            <a:pPr algn="l">
              <a:lnSpc>
                <a:spcPts val="4375"/>
              </a:lnSpc>
              <a:spcBef>
                <a:spcPct val="0"/>
              </a:spcBef>
            </a:pPr>
            <a:endParaRPr lang="en-US" sz="3646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4375"/>
              </a:lnSpc>
              <a:spcBef>
                <a:spcPct val="0"/>
              </a:spcBef>
            </a:pPr>
            <a:r>
              <a:rPr lang="en-US" sz="3646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•</a:t>
            </a:r>
            <a:r>
              <a:rPr lang="en-US" sz="3646" b="1">
                <a:solidFill>
                  <a:srgbClr val="7CCA6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Limestone Processing</a:t>
            </a:r>
            <a:r>
              <a:rPr lang="en-US" sz="3646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did not specify their previous field.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2123288" y="4346059"/>
            <a:ext cx="14041424" cy="2823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76"/>
              </a:lnSpc>
            </a:pPr>
            <a:r>
              <a:rPr lang="en-US" sz="52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How will Executive Order 2026-318 and 915 KAR 2:050(E) affect supply and demand?</a:t>
            </a:r>
          </a:p>
          <a:p>
            <a:pPr algn="ctr">
              <a:lnSpc>
                <a:spcPts val="9052"/>
              </a:lnSpc>
            </a:pPr>
            <a:endParaRPr lang="en-US" sz="5200" b="1" dirty="0">
              <a:solidFill>
                <a:srgbClr val="FFFFFF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737892" y="683657"/>
            <a:ext cx="16812216" cy="1298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52"/>
              </a:lnSpc>
            </a:pPr>
            <a:r>
              <a:rPr lang="en-US" sz="7500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How is pricing determined?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448527"/>
            <a:ext cx="12065199" cy="62581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9212" lvl="1" indent="-369606" algn="l">
              <a:lnSpc>
                <a:spcPts val="4108"/>
              </a:lnSpc>
              <a:buFont typeface="Arial"/>
              <a:buChar char="•"/>
            </a:pPr>
            <a:r>
              <a:rPr lang="en-US" sz="3423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OMC does not set price.</a:t>
            </a:r>
          </a:p>
          <a:p>
            <a:pPr algn="l">
              <a:lnSpc>
                <a:spcPts val="4108"/>
              </a:lnSpc>
            </a:pPr>
            <a:endParaRPr lang="en-US" sz="3423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739212" lvl="1" indent="-369606" algn="l">
              <a:lnSpc>
                <a:spcPts val="4108"/>
              </a:lnSpc>
              <a:buFont typeface="Arial"/>
              <a:buChar char="•"/>
            </a:pPr>
            <a:r>
              <a:rPr lang="en-US" sz="3423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Prices are determined by private businesses based on market conditions, including:</a:t>
            </a:r>
          </a:p>
          <a:p>
            <a:pPr marL="1478423" lvl="2" indent="-492808" algn="l">
              <a:lnSpc>
                <a:spcPts val="4108"/>
              </a:lnSpc>
              <a:buFont typeface="Arial"/>
              <a:buChar char="⚬"/>
            </a:pPr>
            <a:r>
              <a:rPr lang="en-US" sz="3423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Supply</a:t>
            </a:r>
          </a:p>
          <a:p>
            <a:pPr marL="1478423" lvl="2" indent="-492808" algn="l">
              <a:lnSpc>
                <a:spcPts val="4108"/>
              </a:lnSpc>
              <a:buFont typeface="Arial"/>
              <a:buChar char="⚬"/>
            </a:pPr>
            <a:r>
              <a:rPr lang="en-US" sz="3423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Demand</a:t>
            </a:r>
          </a:p>
          <a:p>
            <a:pPr marL="1478423" lvl="2" indent="-492808" algn="l">
              <a:lnSpc>
                <a:spcPts val="4108"/>
              </a:lnSpc>
              <a:buFont typeface="Arial"/>
              <a:buChar char="⚬"/>
            </a:pPr>
            <a:r>
              <a:rPr lang="en-US" sz="3423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Competition</a:t>
            </a:r>
          </a:p>
          <a:p>
            <a:pPr algn="l">
              <a:lnSpc>
                <a:spcPts val="4108"/>
              </a:lnSpc>
            </a:pPr>
            <a:endParaRPr lang="en-US" sz="3423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739212" lvl="1" indent="-369606" algn="l">
              <a:lnSpc>
                <a:spcPts val="4108"/>
              </a:lnSpc>
              <a:buFont typeface="Arial"/>
              <a:buChar char="•"/>
            </a:pPr>
            <a:r>
              <a:rPr lang="en-US" sz="3423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OMC maintains a </a:t>
            </a:r>
            <a:r>
              <a:rPr lang="en-US" sz="3423" u="sng" dirty="0">
                <a:solidFill>
                  <a:srgbClr val="00B0F0"/>
                </a:solidFill>
                <a:latin typeface="Calibri (MS)"/>
                <a:ea typeface="Calibri (MS)"/>
                <a:cs typeface="Calibri (MS)"/>
                <a:sym typeface="Calibri (MS)"/>
                <a:hlinkClick r:id="rId4" tooltip="https://kymedcan.ky.gov/patients-and-caregivers/Pages/Find-A-Dispensary.asp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Dispensary Directory</a:t>
            </a:r>
            <a:r>
              <a:rPr lang="en-US" sz="3423" dirty="0">
                <a:solidFill>
                  <a:srgbClr val="00B0F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423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on its website, which links patients to licensed dispensaries and their websites, where current product menus and pricing information can be viewed.</a:t>
            </a:r>
          </a:p>
          <a:p>
            <a:pPr algn="l">
              <a:lnSpc>
                <a:spcPts val="3682"/>
              </a:lnSpc>
              <a:spcBef>
                <a:spcPct val="0"/>
              </a:spcBef>
            </a:pPr>
            <a:endParaRPr lang="en-US" sz="3423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97493" y="712232"/>
            <a:ext cx="16812216" cy="2070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24"/>
              </a:lnSpc>
            </a:pPr>
            <a:r>
              <a:rPr lang="en-US" sz="6400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How does the price of medical cannabis compare to surrounding states?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9462975" y="3597010"/>
            <a:ext cx="6411521" cy="4030523"/>
            <a:chOff x="0" y="0"/>
            <a:chExt cx="13076885" cy="8220621"/>
          </a:xfrm>
        </p:grpSpPr>
        <p:sp>
          <p:nvSpPr>
            <p:cNvPr id="6" name="Freeform 6" descr="Map of cannabis laws in the US"/>
            <p:cNvSpPr/>
            <p:nvPr/>
          </p:nvSpPr>
          <p:spPr>
            <a:xfrm>
              <a:off x="0" y="0"/>
              <a:ext cx="13076937" cy="8220583"/>
            </a:xfrm>
            <a:custGeom>
              <a:avLst/>
              <a:gdLst/>
              <a:ahLst/>
              <a:cxnLst/>
              <a:rect l="l" t="t" r="r" b="b"/>
              <a:pathLst>
                <a:path w="13076937" h="8220583">
                  <a:moveTo>
                    <a:pt x="0" y="0"/>
                  </a:moveTo>
                  <a:lnTo>
                    <a:pt x="13076937" y="0"/>
                  </a:lnTo>
                  <a:lnTo>
                    <a:pt x="13076937" y="8220583"/>
                  </a:lnTo>
                  <a:lnTo>
                    <a:pt x="0" y="82205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Freeform 7"/>
          <p:cNvSpPr/>
          <p:nvPr/>
        </p:nvSpPr>
        <p:spPr>
          <a:xfrm>
            <a:off x="14262113" y="2191260"/>
            <a:ext cx="3134643" cy="1539893"/>
          </a:xfrm>
          <a:custGeom>
            <a:avLst/>
            <a:gdLst/>
            <a:ahLst/>
            <a:cxnLst/>
            <a:rect l="l" t="t" r="r" b="b"/>
            <a:pathLst>
              <a:path w="3134643" h="1539893">
                <a:moveTo>
                  <a:pt x="0" y="0"/>
                </a:moveTo>
                <a:lnTo>
                  <a:pt x="3134642" y="0"/>
                </a:lnTo>
                <a:lnTo>
                  <a:pt x="3134642" y="1539893"/>
                </a:lnTo>
                <a:lnTo>
                  <a:pt x="0" y="153989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028700" y="3539860"/>
            <a:ext cx="7458571" cy="4514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51"/>
              </a:lnSpc>
              <a:spcBef>
                <a:spcPct val="0"/>
              </a:spcBef>
            </a:pPr>
            <a:r>
              <a:rPr lang="en-US" sz="28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Direct comparisons are difficult because:</a:t>
            </a:r>
          </a:p>
          <a:p>
            <a:pPr algn="l">
              <a:lnSpc>
                <a:spcPts val="3151"/>
              </a:lnSpc>
              <a:spcBef>
                <a:spcPct val="0"/>
              </a:spcBef>
            </a:pPr>
            <a:endParaRPr lang="en-US" sz="2800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563790" lvl="1" indent="-281895" algn="l">
              <a:lnSpc>
                <a:spcPts val="3151"/>
              </a:lnSpc>
              <a:buFont typeface="Arial"/>
              <a:buChar char="•"/>
            </a:pPr>
            <a:r>
              <a:rPr lang="en-US" sz="28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Each state's medical cannabis market operates independently.</a:t>
            </a:r>
          </a:p>
          <a:p>
            <a:pPr algn="l">
              <a:lnSpc>
                <a:spcPts val="3151"/>
              </a:lnSpc>
            </a:pPr>
            <a:endParaRPr lang="en-US" sz="2800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563790" lvl="1" indent="-281895" algn="l">
              <a:lnSpc>
                <a:spcPts val="3151"/>
              </a:lnSpc>
              <a:buFont typeface="Arial"/>
              <a:buChar char="•"/>
            </a:pPr>
            <a:r>
              <a:rPr lang="en-US" sz="28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Products cannot be transported across state lines.</a:t>
            </a:r>
          </a:p>
          <a:p>
            <a:pPr algn="l">
              <a:lnSpc>
                <a:spcPts val="3151"/>
              </a:lnSpc>
            </a:pPr>
            <a:endParaRPr lang="en-US" sz="2800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563790" lvl="1" indent="-281895" algn="l">
              <a:lnSpc>
                <a:spcPts val="3151"/>
              </a:lnSpc>
              <a:buFont typeface="Arial"/>
              <a:buChar char="•"/>
            </a:pPr>
            <a:r>
              <a:rPr lang="en-US" sz="2800" b="1" dirty="0">
                <a:solidFill>
                  <a:srgbClr val="7CCA6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Market maturity, supply and demand, regulations, competition, and taxes vary by state.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8384400"/>
            <a:ext cx="15362127" cy="87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58"/>
              </a:lnSpc>
              <a:spcBef>
                <a:spcPct val="0"/>
              </a:spcBef>
            </a:pPr>
            <a:r>
              <a:rPr lang="en-US" sz="28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As supply and competition expand in Kentucky’s medical cannabis market, prices are expected to moderate consistent with traditional market behavior.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Freeform 4"/>
          <p:cNvSpPr/>
          <p:nvPr/>
        </p:nvSpPr>
        <p:spPr>
          <a:xfrm>
            <a:off x="7878804" y="4916797"/>
            <a:ext cx="2825230" cy="2739846"/>
          </a:xfrm>
          <a:custGeom>
            <a:avLst/>
            <a:gdLst/>
            <a:ahLst/>
            <a:cxnLst/>
            <a:rect l="l" t="t" r="r" b="b"/>
            <a:pathLst>
              <a:path w="2825230" h="2739846">
                <a:moveTo>
                  <a:pt x="0" y="0"/>
                </a:moveTo>
                <a:lnTo>
                  <a:pt x="2825230" y="0"/>
                </a:lnTo>
                <a:lnTo>
                  <a:pt x="2825230" y="2739847"/>
                </a:lnTo>
                <a:lnTo>
                  <a:pt x="0" y="27398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7480" r="-3010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873618" y="753587"/>
            <a:ext cx="16812216" cy="2013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83"/>
              </a:lnSpc>
            </a:pPr>
            <a:r>
              <a:rPr lang="en-US" sz="6200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What challenges prevent more Kentucky farmers from participating in medical cannabis production?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3440182"/>
            <a:ext cx="15956614" cy="795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  <a:spcBef>
                <a:spcPct val="0"/>
              </a:spcBef>
            </a:pPr>
            <a:r>
              <a:rPr lang="en-US" sz="280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Medical cannabis production is subject to specialized statutory and regulatory requirements that differ significantly from traditional farming practices.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7729999"/>
            <a:ext cx="3245646" cy="463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4"/>
              </a:lnSpc>
            </a:pPr>
            <a:r>
              <a:rPr lang="en-US" sz="236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Enclosed, Locked Facilities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698524" y="7729999"/>
            <a:ext cx="2761398" cy="463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4"/>
              </a:lnSpc>
            </a:pPr>
            <a:r>
              <a:rPr lang="en-US" sz="236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Security Requirements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158376" y="7729999"/>
            <a:ext cx="2266086" cy="463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4"/>
              </a:lnSpc>
            </a:pPr>
            <a:r>
              <a:rPr lang="en-US" sz="236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Inventory Tracking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527301" y="7729999"/>
            <a:ext cx="2167608" cy="463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4"/>
              </a:lnSpc>
            </a:pPr>
            <a:r>
              <a:rPr lang="en-US" sz="236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Testing Standards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372727" y="7729999"/>
            <a:ext cx="2886573" cy="463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4"/>
              </a:lnSpc>
            </a:pPr>
            <a:r>
              <a:rPr lang="en-US" sz="236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Regulatory Compliance </a:t>
            </a:r>
          </a:p>
        </p:txBody>
      </p:sp>
      <p:sp>
        <p:nvSpPr>
          <p:cNvPr id="12" name="Freeform 12"/>
          <p:cNvSpPr/>
          <p:nvPr/>
        </p:nvSpPr>
        <p:spPr>
          <a:xfrm>
            <a:off x="11125765" y="4916797"/>
            <a:ext cx="2825230" cy="2739846"/>
          </a:xfrm>
          <a:custGeom>
            <a:avLst/>
            <a:gdLst/>
            <a:ahLst/>
            <a:cxnLst/>
            <a:rect l="l" t="t" r="r" b="b"/>
            <a:pathLst>
              <a:path w="2825230" h="2739846">
                <a:moveTo>
                  <a:pt x="0" y="0"/>
                </a:moveTo>
                <a:lnTo>
                  <a:pt x="2825231" y="0"/>
                </a:lnTo>
                <a:lnTo>
                  <a:pt x="2825231" y="2739847"/>
                </a:lnTo>
                <a:lnTo>
                  <a:pt x="0" y="273984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0326" t="-11488" r="-65918" b="-3047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4634692" y="4916797"/>
            <a:ext cx="2825230" cy="2774419"/>
            <a:chOff x="0" y="0"/>
            <a:chExt cx="9486192" cy="9315585"/>
          </a:xfrm>
        </p:grpSpPr>
        <p:sp>
          <p:nvSpPr>
            <p:cNvPr id="14" name="Freeform 14" descr="A group of men in a room  AI-generated content may be incorrect."/>
            <p:cNvSpPr/>
            <p:nvPr/>
          </p:nvSpPr>
          <p:spPr>
            <a:xfrm>
              <a:off x="0" y="0"/>
              <a:ext cx="9486229" cy="9315623"/>
            </a:xfrm>
            <a:custGeom>
              <a:avLst/>
              <a:gdLst/>
              <a:ahLst/>
              <a:cxnLst/>
              <a:rect l="l" t="t" r="r" b="b"/>
              <a:pathLst>
                <a:path w="9486229" h="9315623">
                  <a:moveTo>
                    <a:pt x="0" y="0"/>
                  </a:moveTo>
                  <a:lnTo>
                    <a:pt x="9486229" y="0"/>
                  </a:lnTo>
                  <a:lnTo>
                    <a:pt x="9486229" y="9315623"/>
                  </a:lnTo>
                  <a:lnTo>
                    <a:pt x="0" y="93156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29105" r="-1801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" name="Freeform 15"/>
          <p:cNvSpPr/>
          <p:nvPr/>
        </p:nvSpPr>
        <p:spPr>
          <a:xfrm>
            <a:off x="1087235" y="4916797"/>
            <a:ext cx="3128577" cy="2739846"/>
          </a:xfrm>
          <a:custGeom>
            <a:avLst/>
            <a:gdLst/>
            <a:ahLst/>
            <a:cxnLst/>
            <a:rect l="l" t="t" r="r" b="b"/>
            <a:pathLst>
              <a:path w="3128577" h="2739846">
                <a:moveTo>
                  <a:pt x="0" y="0"/>
                </a:moveTo>
                <a:lnTo>
                  <a:pt x="3128576" y="0"/>
                </a:lnTo>
                <a:lnTo>
                  <a:pt x="3128576" y="2739847"/>
                </a:lnTo>
                <a:lnTo>
                  <a:pt x="0" y="273984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119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14372727" y="4916797"/>
            <a:ext cx="2825230" cy="2739846"/>
          </a:xfrm>
          <a:custGeom>
            <a:avLst/>
            <a:gdLst/>
            <a:ahLst/>
            <a:cxnLst/>
            <a:rect l="l" t="t" r="r" b="b"/>
            <a:pathLst>
              <a:path w="2825230" h="2739846">
                <a:moveTo>
                  <a:pt x="0" y="0"/>
                </a:moveTo>
                <a:lnTo>
                  <a:pt x="2825230" y="0"/>
                </a:lnTo>
                <a:lnTo>
                  <a:pt x="2825230" y="2739847"/>
                </a:lnTo>
                <a:lnTo>
                  <a:pt x="0" y="273984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71062" t="-91767" r="-198956" b="-131747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7AA798-7A0D-931E-D5CA-EA65F8E17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A4BFBC4-AF06-187B-56FA-6A6BB0EE8D09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FE9E33B-CF30-3096-ACA1-5AF9A6284D3A}"/>
                </a:ext>
              </a:extLst>
            </p:cNvPr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>
            <a:extLst>
              <a:ext uri="{FF2B5EF4-FFF2-40B4-BE49-F238E27FC236}">
                <a16:creationId xmlns:a16="http://schemas.microsoft.com/office/drawing/2014/main" id="{1B7457C7-6FCB-2178-71EF-713ACE008F3E}"/>
              </a:ext>
            </a:extLst>
          </p:cNvPr>
          <p:cNvSpPr txBox="1"/>
          <p:nvPr/>
        </p:nvSpPr>
        <p:spPr>
          <a:xfrm>
            <a:off x="1028700" y="7038975"/>
            <a:ext cx="16468969" cy="2219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2527" lvl="1" indent="-261264" algn="l">
              <a:lnSpc>
                <a:spcPts val="2904"/>
              </a:lnSpc>
              <a:buFont typeface="Arial"/>
              <a:buChar char="•"/>
            </a:pPr>
            <a:r>
              <a:rPr lang="en-US" sz="242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As required by </a:t>
            </a:r>
            <a:r>
              <a:rPr lang="en-US" sz="2420" b="1" u="sng" dirty="0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4" tooltip="https://apps.legislature.ky.gov/law/statutes/statute.aspx?id=546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KRS 218B.140(1)(c)3,</a:t>
            </a:r>
            <a:r>
              <a:rPr lang="en-US" sz="2420" dirty="0">
                <a:solidFill>
                  <a:srgbClr val="00B0F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2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OMC promulgated administrative regulations establishing procedures for the issuance of cannabis business licenses. See </a:t>
            </a:r>
            <a:r>
              <a:rPr lang="en-US" sz="2420" b="1" u="sng" dirty="0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5" tooltip="https://apps.legislature.ky.gov/law/kar/titles/915/001/01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915 KAR 1:010</a:t>
            </a:r>
            <a:r>
              <a:rPr lang="en-US" sz="2420" dirty="0">
                <a:solidFill>
                  <a:srgbClr val="00B0F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2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and </a:t>
            </a:r>
            <a:r>
              <a:rPr lang="en-US" sz="2420" b="1" u="sng" dirty="0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6" tooltip="https://apps.legislature.ky.gov/law/kar/titles/915/001/02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915 KAR 1:020</a:t>
            </a:r>
            <a:r>
              <a:rPr lang="en-US" sz="2420" b="1" dirty="0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. </a:t>
            </a:r>
          </a:p>
          <a:p>
            <a:pPr algn="l">
              <a:lnSpc>
                <a:spcPts val="2904"/>
              </a:lnSpc>
            </a:pPr>
            <a:endParaRPr lang="en-US" sz="2420" b="1" dirty="0">
              <a:solidFill>
                <a:srgbClr val="7CCA62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marL="522527" lvl="1" indent="-261264" algn="l">
              <a:lnSpc>
                <a:spcPts val="2904"/>
              </a:lnSpc>
              <a:buFont typeface="Arial"/>
              <a:buChar char="•"/>
            </a:pPr>
            <a:r>
              <a:rPr lang="en-US" sz="2420" dirty="0">
                <a:solidFill>
                  <a:srgbClr val="FFFFFF"/>
                </a:solidFill>
                <a:latin typeface="Calibri (MS) Light"/>
                <a:ea typeface="Calibri (MS) Light"/>
                <a:cs typeface="Calibri (MS) Light"/>
                <a:sym typeface="Calibri (MS) Light"/>
              </a:rPr>
              <a:t>The previous initial cannabis </a:t>
            </a:r>
            <a:r>
              <a:rPr lang="en-US" sz="2420" dirty="0" err="1">
                <a:solidFill>
                  <a:srgbClr val="FFFFFF"/>
                </a:solidFill>
                <a:latin typeface="Calibri (MS) Light"/>
                <a:ea typeface="Calibri (MS) Light"/>
                <a:cs typeface="Calibri (MS) Light"/>
                <a:sym typeface="Calibri (MS) Light"/>
              </a:rPr>
              <a:t>busi</a:t>
            </a:r>
            <a:r>
              <a:rPr lang="en-US" sz="2420" dirty="0">
                <a:solidFill>
                  <a:srgbClr val="FFFFFF"/>
                </a:solidFill>
                <a:latin typeface="Calibri (MS) Light"/>
                <a:ea typeface="Calibri (MS) Light"/>
                <a:cs typeface="Calibri (MS) Light"/>
                <a:sym typeface="Calibri (MS) Light"/>
              </a:rPr>
              <a:t>​ness license period for cultivator, processor, and dispensary application submissions was July 1, 2024 to August 31, 2024.</a:t>
            </a:r>
          </a:p>
          <a:p>
            <a:pPr algn="l">
              <a:lnSpc>
                <a:spcPts val="2904"/>
              </a:lnSpc>
              <a:spcBef>
                <a:spcPct val="0"/>
              </a:spcBef>
            </a:pPr>
            <a:endParaRPr lang="en-US" sz="2420" dirty="0">
              <a:solidFill>
                <a:srgbClr val="FFFFFF"/>
              </a:solidFill>
              <a:latin typeface="Calibri (MS) Light"/>
              <a:ea typeface="Calibri (MS) Light"/>
              <a:cs typeface="Calibri (MS) Light"/>
              <a:sym typeface="Calibri (MS) Light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960F1849-673D-8B0B-6DBB-86ABC0F279B9}"/>
              </a:ext>
            </a:extLst>
          </p:cNvPr>
          <p:cNvSpPr txBox="1"/>
          <p:nvPr/>
        </p:nvSpPr>
        <p:spPr>
          <a:xfrm>
            <a:off x="897493" y="712232"/>
            <a:ext cx="16812216" cy="1108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26"/>
              </a:lnSpc>
            </a:pPr>
            <a:r>
              <a:rPr lang="en-US" sz="6400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Overview of obtaining a medical cannabis license</a:t>
            </a:r>
          </a:p>
        </p:txBody>
      </p:sp>
      <p:sp>
        <p:nvSpPr>
          <p:cNvPr id="42" name="Freeform 20">
            <a:extLst>
              <a:ext uri="{FF2B5EF4-FFF2-40B4-BE49-F238E27FC236}">
                <a16:creationId xmlns:a16="http://schemas.microsoft.com/office/drawing/2014/main" id="{8CF9E590-BDDB-B3BF-F9B9-0E30532C4289}"/>
              </a:ext>
            </a:extLst>
          </p:cNvPr>
          <p:cNvSpPr/>
          <p:nvPr/>
        </p:nvSpPr>
        <p:spPr>
          <a:xfrm>
            <a:off x="8260675" y="2994301"/>
            <a:ext cx="1411369" cy="1383255"/>
          </a:xfrm>
          <a:custGeom>
            <a:avLst/>
            <a:gdLst/>
            <a:ahLst/>
            <a:cxnLst/>
            <a:rect l="l" t="t" r="r" b="b"/>
            <a:pathLst>
              <a:path w="1410462" h="1382366">
                <a:moveTo>
                  <a:pt x="0" y="691186"/>
                </a:moveTo>
                <a:cubicBezTo>
                  <a:pt x="0" y="309380"/>
                  <a:pt x="315722" y="0"/>
                  <a:pt x="705231" y="0"/>
                </a:cubicBezTo>
                <a:cubicBezTo>
                  <a:pt x="1094740" y="0"/>
                  <a:pt x="1410462" y="309380"/>
                  <a:pt x="1410462" y="691186"/>
                </a:cubicBezTo>
                <a:cubicBezTo>
                  <a:pt x="1410462" y="1072991"/>
                  <a:pt x="1094740" y="1382366"/>
                  <a:pt x="705231" y="1382366"/>
                </a:cubicBezTo>
                <a:cubicBezTo>
                  <a:pt x="315722" y="1382366"/>
                  <a:pt x="0" y="1072852"/>
                  <a:pt x="0" y="691186"/>
                </a:cubicBezTo>
                <a:close/>
              </a:path>
            </a:pathLst>
          </a:custGeom>
          <a:solidFill>
            <a:srgbClr val="7CCA62"/>
          </a:solidFill>
        </p:spPr>
        <p:txBody>
          <a:bodyPr/>
          <a:lstStyle/>
          <a:p>
            <a:endParaRPr lang="en-US"/>
          </a:p>
        </p:txBody>
      </p:sp>
      <p:sp>
        <p:nvSpPr>
          <p:cNvPr id="43" name="Freeform 20">
            <a:extLst>
              <a:ext uri="{FF2B5EF4-FFF2-40B4-BE49-F238E27FC236}">
                <a16:creationId xmlns:a16="http://schemas.microsoft.com/office/drawing/2014/main" id="{24236BB8-9F9E-F3D9-6ED1-3F9D98D5C033}"/>
              </a:ext>
            </a:extLst>
          </p:cNvPr>
          <p:cNvSpPr/>
          <p:nvPr/>
        </p:nvSpPr>
        <p:spPr>
          <a:xfrm>
            <a:off x="5082896" y="3000703"/>
            <a:ext cx="1411369" cy="1383255"/>
          </a:xfrm>
          <a:custGeom>
            <a:avLst/>
            <a:gdLst/>
            <a:ahLst/>
            <a:cxnLst/>
            <a:rect l="l" t="t" r="r" b="b"/>
            <a:pathLst>
              <a:path w="1410462" h="1382366">
                <a:moveTo>
                  <a:pt x="0" y="691186"/>
                </a:moveTo>
                <a:cubicBezTo>
                  <a:pt x="0" y="309380"/>
                  <a:pt x="315722" y="0"/>
                  <a:pt x="705231" y="0"/>
                </a:cubicBezTo>
                <a:cubicBezTo>
                  <a:pt x="1094740" y="0"/>
                  <a:pt x="1410462" y="309380"/>
                  <a:pt x="1410462" y="691186"/>
                </a:cubicBezTo>
                <a:cubicBezTo>
                  <a:pt x="1410462" y="1072991"/>
                  <a:pt x="1094740" y="1382366"/>
                  <a:pt x="705231" y="1382366"/>
                </a:cubicBezTo>
                <a:cubicBezTo>
                  <a:pt x="315722" y="1382366"/>
                  <a:pt x="0" y="1072852"/>
                  <a:pt x="0" y="691186"/>
                </a:cubicBezTo>
                <a:close/>
              </a:path>
            </a:pathLst>
          </a:custGeom>
          <a:solidFill>
            <a:srgbClr val="7CCA62"/>
          </a:solidFill>
        </p:spPr>
        <p:txBody>
          <a:bodyPr/>
          <a:lstStyle/>
          <a:p>
            <a:endParaRPr lang="en-US"/>
          </a:p>
        </p:txBody>
      </p:sp>
      <p:sp>
        <p:nvSpPr>
          <p:cNvPr id="44" name="Freeform 20">
            <a:extLst>
              <a:ext uri="{FF2B5EF4-FFF2-40B4-BE49-F238E27FC236}">
                <a16:creationId xmlns:a16="http://schemas.microsoft.com/office/drawing/2014/main" id="{CC5EAAEC-8C9C-C2CF-AFDE-F48557FFAFDB}"/>
              </a:ext>
            </a:extLst>
          </p:cNvPr>
          <p:cNvSpPr/>
          <p:nvPr/>
        </p:nvSpPr>
        <p:spPr>
          <a:xfrm>
            <a:off x="1905104" y="3000703"/>
            <a:ext cx="1411369" cy="1383255"/>
          </a:xfrm>
          <a:custGeom>
            <a:avLst/>
            <a:gdLst/>
            <a:ahLst/>
            <a:cxnLst/>
            <a:rect l="l" t="t" r="r" b="b"/>
            <a:pathLst>
              <a:path w="1410462" h="1382366">
                <a:moveTo>
                  <a:pt x="0" y="691186"/>
                </a:moveTo>
                <a:cubicBezTo>
                  <a:pt x="0" y="309380"/>
                  <a:pt x="315722" y="0"/>
                  <a:pt x="705231" y="0"/>
                </a:cubicBezTo>
                <a:cubicBezTo>
                  <a:pt x="1094740" y="0"/>
                  <a:pt x="1410462" y="309380"/>
                  <a:pt x="1410462" y="691186"/>
                </a:cubicBezTo>
                <a:cubicBezTo>
                  <a:pt x="1410462" y="1072991"/>
                  <a:pt x="1094740" y="1382366"/>
                  <a:pt x="705231" y="1382366"/>
                </a:cubicBezTo>
                <a:cubicBezTo>
                  <a:pt x="315722" y="1382366"/>
                  <a:pt x="0" y="1072852"/>
                  <a:pt x="0" y="691186"/>
                </a:cubicBezTo>
                <a:close/>
              </a:path>
            </a:pathLst>
          </a:custGeom>
          <a:solidFill>
            <a:srgbClr val="7CCA62"/>
          </a:solidFill>
        </p:spPr>
        <p:txBody>
          <a:bodyPr/>
          <a:lstStyle/>
          <a:p>
            <a:endParaRPr 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1C414988-3221-C77A-4B9F-BD4619471891}"/>
              </a:ext>
            </a:extLst>
          </p:cNvPr>
          <p:cNvGrpSpPr/>
          <p:nvPr/>
        </p:nvGrpSpPr>
        <p:grpSpPr>
          <a:xfrm>
            <a:off x="1028700" y="2912904"/>
            <a:ext cx="16072334" cy="2802352"/>
            <a:chOff x="0" y="-80282"/>
            <a:chExt cx="21429778" cy="3736470"/>
          </a:xfrm>
        </p:grpSpPr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1E2067DE-F372-25C9-05B1-E6DBE957421E}"/>
                </a:ext>
              </a:extLst>
            </p:cNvPr>
            <p:cNvSpPr txBox="1"/>
            <p:nvPr/>
          </p:nvSpPr>
          <p:spPr>
            <a:xfrm>
              <a:off x="1168555" y="41309"/>
              <a:ext cx="1881792" cy="1818216"/>
            </a:xfrm>
            <a:prstGeom prst="rect">
              <a:avLst/>
            </a:prstGeom>
          </p:spPr>
          <p:txBody>
            <a:bodyPr lIns="38076" tIns="38076" rIns="38076" bIns="38076" rtlCol="0" anchor="ctr"/>
            <a:lstStyle/>
            <a:p>
              <a:pPr algn="ctr">
                <a:lnSpc>
                  <a:spcPts val="5759"/>
                </a:lnSpc>
              </a:pPr>
              <a:r>
                <a:rPr lang="en-US" sz="4799" b="1" dirty="0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1</a:t>
              </a:r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AEEB179D-3126-674D-986F-E930B847D9FE}"/>
                </a:ext>
              </a:extLst>
            </p:cNvPr>
            <p:cNvSpPr txBox="1"/>
            <p:nvPr/>
          </p:nvSpPr>
          <p:spPr>
            <a:xfrm>
              <a:off x="5405612" y="-12501"/>
              <a:ext cx="1881792" cy="1818216"/>
            </a:xfrm>
            <a:prstGeom prst="rect">
              <a:avLst/>
            </a:prstGeom>
          </p:spPr>
          <p:txBody>
            <a:bodyPr lIns="38076" tIns="38076" rIns="38076" bIns="38076" rtlCol="0" anchor="ctr"/>
            <a:lstStyle/>
            <a:p>
              <a:pPr algn="ctr">
                <a:lnSpc>
                  <a:spcPts val="5759"/>
                </a:lnSpc>
              </a:pPr>
              <a:r>
                <a:rPr lang="en-US" sz="4799" b="1" dirty="0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2</a:t>
              </a:r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79B46151-E5BC-3F2A-F340-232325CC550E}"/>
                </a:ext>
              </a:extLst>
            </p:cNvPr>
            <p:cNvSpPr txBox="1"/>
            <p:nvPr/>
          </p:nvSpPr>
          <p:spPr>
            <a:xfrm>
              <a:off x="9636617" y="44301"/>
              <a:ext cx="1881792" cy="1818216"/>
            </a:xfrm>
            <a:prstGeom prst="rect">
              <a:avLst/>
            </a:prstGeom>
          </p:spPr>
          <p:txBody>
            <a:bodyPr lIns="38076" tIns="38076" rIns="38076" bIns="38076" rtlCol="0" anchor="ctr"/>
            <a:lstStyle/>
            <a:p>
              <a:pPr algn="ctr">
                <a:lnSpc>
                  <a:spcPts val="5759"/>
                </a:lnSpc>
              </a:pPr>
              <a:r>
                <a:rPr lang="en-US" sz="4799" b="1" dirty="0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3</a:t>
              </a:r>
            </a:p>
          </p:txBody>
        </p:sp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E0C5BEBC-F738-E931-D70E-360996BA91F6}"/>
                </a:ext>
              </a:extLst>
            </p:cNvPr>
            <p:cNvGrpSpPr/>
            <p:nvPr/>
          </p:nvGrpSpPr>
          <p:grpSpPr>
            <a:xfrm>
              <a:off x="18116730" y="59508"/>
              <a:ext cx="1881792" cy="1844273"/>
              <a:chOff x="0" y="0"/>
              <a:chExt cx="1410437" cy="1382316"/>
            </a:xfrm>
          </p:grpSpPr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0352BBB3-176B-80B6-8A84-E6061E164788}"/>
                  </a:ext>
                </a:extLst>
              </p:cNvPr>
              <p:cNvSpPr/>
              <p:nvPr/>
            </p:nvSpPr>
            <p:spPr>
              <a:xfrm>
                <a:off x="0" y="0"/>
                <a:ext cx="1410462" cy="1382366"/>
              </a:xfrm>
              <a:custGeom>
                <a:avLst/>
                <a:gdLst/>
                <a:ahLst/>
                <a:cxnLst/>
                <a:rect l="l" t="t" r="r" b="b"/>
                <a:pathLst>
                  <a:path w="1410462" h="1382366">
                    <a:moveTo>
                      <a:pt x="0" y="691186"/>
                    </a:moveTo>
                    <a:cubicBezTo>
                      <a:pt x="0" y="309380"/>
                      <a:pt x="315722" y="0"/>
                      <a:pt x="705231" y="0"/>
                    </a:cubicBezTo>
                    <a:cubicBezTo>
                      <a:pt x="1094740" y="0"/>
                      <a:pt x="1410462" y="309380"/>
                      <a:pt x="1410462" y="691186"/>
                    </a:cubicBezTo>
                    <a:cubicBezTo>
                      <a:pt x="1410462" y="1072991"/>
                      <a:pt x="1094740" y="1382366"/>
                      <a:pt x="705231" y="1382366"/>
                    </a:cubicBezTo>
                    <a:cubicBezTo>
                      <a:pt x="315722" y="1382366"/>
                      <a:pt x="0" y="1072852"/>
                      <a:pt x="0" y="691186"/>
                    </a:cubicBezTo>
                    <a:close/>
                  </a:path>
                </a:pathLst>
              </a:custGeom>
              <a:solidFill>
                <a:srgbClr val="7CCA6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TextBox 18">
                <a:extLst>
                  <a:ext uri="{FF2B5EF4-FFF2-40B4-BE49-F238E27FC236}">
                    <a16:creationId xmlns:a16="http://schemas.microsoft.com/office/drawing/2014/main" id="{4F98FB6A-60DF-B4CD-0348-FF58C6455EA2}"/>
                  </a:ext>
                </a:extLst>
              </p:cNvPr>
              <p:cNvSpPr txBox="1"/>
              <p:nvPr/>
            </p:nvSpPr>
            <p:spPr>
              <a:xfrm>
                <a:off x="0" y="-104775"/>
                <a:ext cx="1410437" cy="1487091"/>
              </a:xfrm>
              <a:prstGeom prst="rect">
                <a:avLst/>
              </a:prstGeom>
            </p:spPr>
            <p:txBody>
              <a:bodyPr lIns="38076" tIns="38076" rIns="38076" bIns="38076" rtlCol="0" anchor="ctr"/>
              <a:lstStyle/>
              <a:p>
                <a:pPr algn="ctr">
                  <a:lnSpc>
                    <a:spcPts val="5759"/>
                  </a:lnSpc>
                </a:pPr>
                <a:r>
                  <a:rPr lang="en-US" sz="4799" b="1">
                    <a:solidFill>
                      <a:srgbClr val="FFFFFF"/>
                    </a:solidFill>
                    <a:latin typeface="Calibri (MS) Bold"/>
                    <a:ea typeface="Calibri (MS) Bold"/>
                    <a:cs typeface="Calibri (MS) Bold"/>
                    <a:sym typeface="Calibri (MS) Bold"/>
                  </a:rPr>
                  <a:t>5</a:t>
                </a:r>
              </a:p>
            </p:txBody>
          </p:sp>
        </p:grpSp>
        <p:grpSp>
          <p:nvGrpSpPr>
            <p:cNvPr id="19" name="Group 19">
              <a:extLst>
                <a:ext uri="{FF2B5EF4-FFF2-40B4-BE49-F238E27FC236}">
                  <a16:creationId xmlns:a16="http://schemas.microsoft.com/office/drawing/2014/main" id="{A27C9915-C9B0-2389-75FD-06E374B7823F}"/>
                </a:ext>
              </a:extLst>
            </p:cNvPr>
            <p:cNvGrpSpPr/>
            <p:nvPr/>
          </p:nvGrpSpPr>
          <p:grpSpPr>
            <a:xfrm>
              <a:off x="13879673" y="-80282"/>
              <a:ext cx="1881825" cy="1984063"/>
              <a:chOff x="-13" y="-104775"/>
              <a:chExt cx="1410462" cy="1487091"/>
            </a:xfrm>
          </p:grpSpPr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353365F8-D0AF-AEFB-C4CF-66BD40FABFE5}"/>
                  </a:ext>
                </a:extLst>
              </p:cNvPr>
              <p:cNvSpPr/>
              <p:nvPr/>
            </p:nvSpPr>
            <p:spPr>
              <a:xfrm>
                <a:off x="-13" y="-52413"/>
                <a:ext cx="1410462" cy="1382366"/>
              </a:xfrm>
              <a:custGeom>
                <a:avLst/>
                <a:gdLst/>
                <a:ahLst/>
                <a:cxnLst/>
                <a:rect l="l" t="t" r="r" b="b"/>
                <a:pathLst>
                  <a:path w="1410462" h="1382366">
                    <a:moveTo>
                      <a:pt x="0" y="691186"/>
                    </a:moveTo>
                    <a:cubicBezTo>
                      <a:pt x="0" y="309380"/>
                      <a:pt x="315722" y="0"/>
                      <a:pt x="705231" y="0"/>
                    </a:cubicBezTo>
                    <a:cubicBezTo>
                      <a:pt x="1094740" y="0"/>
                      <a:pt x="1410462" y="309380"/>
                      <a:pt x="1410462" y="691186"/>
                    </a:cubicBezTo>
                    <a:cubicBezTo>
                      <a:pt x="1410462" y="1072991"/>
                      <a:pt x="1094740" y="1382366"/>
                      <a:pt x="705231" y="1382366"/>
                    </a:cubicBezTo>
                    <a:cubicBezTo>
                      <a:pt x="315722" y="1382366"/>
                      <a:pt x="0" y="1072852"/>
                      <a:pt x="0" y="691186"/>
                    </a:cubicBezTo>
                    <a:close/>
                  </a:path>
                </a:pathLst>
              </a:custGeom>
              <a:solidFill>
                <a:srgbClr val="7CCA6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Box 21">
                <a:extLst>
                  <a:ext uri="{FF2B5EF4-FFF2-40B4-BE49-F238E27FC236}">
                    <a16:creationId xmlns:a16="http://schemas.microsoft.com/office/drawing/2014/main" id="{4F2058F0-14A8-D16D-F84A-62BD746EF2ED}"/>
                  </a:ext>
                </a:extLst>
              </p:cNvPr>
              <p:cNvSpPr txBox="1"/>
              <p:nvPr/>
            </p:nvSpPr>
            <p:spPr>
              <a:xfrm>
                <a:off x="0" y="-104775"/>
                <a:ext cx="1410437" cy="1487091"/>
              </a:xfrm>
              <a:prstGeom prst="rect">
                <a:avLst/>
              </a:prstGeom>
            </p:spPr>
            <p:txBody>
              <a:bodyPr lIns="38076" tIns="38076" rIns="38076" bIns="38076" rtlCol="0" anchor="ctr"/>
              <a:lstStyle/>
              <a:p>
                <a:pPr algn="ctr">
                  <a:lnSpc>
                    <a:spcPts val="5759"/>
                  </a:lnSpc>
                </a:pPr>
                <a:r>
                  <a:rPr lang="en-US" sz="4799" b="1">
                    <a:solidFill>
                      <a:srgbClr val="FFFFFF"/>
                    </a:solidFill>
                    <a:latin typeface="Calibri (MS) Bold"/>
                    <a:ea typeface="Calibri (MS) Bold"/>
                    <a:cs typeface="Calibri (MS) Bold"/>
                    <a:sym typeface="Calibri (MS) Bold"/>
                  </a:rPr>
                  <a:t>4</a:t>
                </a:r>
              </a:p>
            </p:txBody>
          </p:sp>
        </p:grpSp>
        <p:grpSp>
          <p:nvGrpSpPr>
            <p:cNvPr id="22" name="Group 22">
              <a:extLst>
                <a:ext uri="{FF2B5EF4-FFF2-40B4-BE49-F238E27FC236}">
                  <a16:creationId xmlns:a16="http://schemas.microsoft.com/office/drawing/2014/main" id="{BAFF890F-5B2C-597D-1887-D537AF8DE4D1}"/>
                </a:ext>
              </a:extLst>
            </p:cNvPr>
            <p:cNvGrpSpPr/>
            <p:nvPr/>
          </p:nvGrpSpPr>
          <p:grpSpPr>
            <a:xfrm>
              <a:off x="0" y="2615439"/>
              <a:ext cx="4231005" cy="1040749"/>
              <a:chOff x="0" y="0"/>
              <a:chExt cx="4524032" cy="1112828"/>
            </a:xfrm>
          </p:grpSpPr>
          <p:sp>
            <p:nvSpPr>
              <p:cNvPr id="23" name="Freeform 23">
                <a:extLst>
                  <a:ext uri="{FF2B5EF4-FFF2-40B4-BE49-F238E27FC236}">
                    <a16:creationId xmlns:a16="http://schemas.microsoft.com/office/drawing/2014/main" id="{2D169326-E6E4-AE52-C630-D44FDBD5FED5}"/>
                  </a:ext>
                </a:extLst>
              </p:cNvPr>
              <p:cNvSpPr/>
              <p:nvPr/>
            </p:nvSpPr>
            <p:spPr>
              <a:xfrm>
                <a:off x="0" y="0"/>
                <a:ext cx="4524045" cy="1112828"/>
              </a:xfrm>
              <a:custGeom>
                <a:avLst/>
                <a:gdLst/>
                <a:ahLst/>
                <a:cxnLst/>
                <a:rect l="l" t="t" r="r" b="b"/>
                <a:pathLst>
                  <a:path w="4524045" h="1112828">
                    <a:moveTo>
                      <a:pt x="0" y="0"/>
                    </a:moveTo>
                    <a:lnTo>
                      <a:pt x="4134068" y="0"/>
                    </a:lnTo>
                    <a:lnTo>
                      <a:pt x="4524045" y="556414"/>
                    </a:lnTo>
                    <a:lnTo>
                      <a:pt x="4134068" y="1112828"/>
                    </a:lnTo>
                    <a:lnTo>
                      <a:pt x="0" y="1112828"/>
                    </a:lnTo>
                    <a:lnTo>
                      <a:pt x="389973" y="556414"/>
                    </a:lnTo>
                    <a:close/>
                  </a:path>
                </a:pathLst>
              </a:custGeom>
              <a:solidFill>
                <a:srgbClr val="DBEFF9"/>
              </a:solidFill>
              <a:ln w="14288" cap="sq">
                <a:solidFill>
                  <a:srgbClr val="595959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TextBox 24">
                <a:extLst>
                  <a:ext uri="{FF2B5EF4-FFF2-40B4-BE49-F238E27FC236}">
                    <a16:creationId xmlns:a16="http://schemas.microsoft.com/office/drawing/2014/main" id="{FFDA3B89-EC6E-04FB-F834-B72B0D8F8A2D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4524032" cy="11509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80"/>
                  </a:lnSpc>
                </a:pPr>
                <a:r>
                  <a:rPr lang="en-US" sz="2400" b="1">
                    <a:solidFill>
                      <a:srgbClr val="DBEFF9"/>
                    </a:solidFill>
                    <a:latin typeface="Calibri (MS) Bold"/>
                    <a:ea typeface="Calibri (MS) Bold"/>
                    <a:cs typeface="Calibri (MS) Bold"/>
                    <a:sym typeface="Calibri (MS) Bold"/>
                  </a:rPr>
                  <a:t>Application</a:t>
                </a:r>
              </a:p>
            </p:txBody>
          </p:sp>
        </p:grpSp>
        <p:sp>
          <p:nvSpPr>
            <p:cNvPr id="25" name="TextBox 25">
              <a:extLst>
                <a:ext uri="{FF2B5EF4-FFF2-40B4-BE49-F238E27FC236}">
                  <a16:creationId xmlns:a16="http://schemas.microsoft.com/office/drawing/2014/main" id="{501912F3-E6FE-F2A6-2241-3EB57508A801}"/>
                </a:ext>
              </a:extLst>
            </p:cNvPr>
            <p:cNvSpPr txBox="1"/>
            <p:nvPr/>
          </p:nvSpPr>
          <p:spPr>
            <a:xfrm>
              <a:off x="860525" y="2813331"/>
              <a:ext cx="2806755" cy="7876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1"/>
                </a:lnSpc>
                <a:spcBef>
                  <a:spcPct val="0"/>
                </a:spcBef>
              </a:pPr>
              <a:r>
                <a:rPr lang="en-US" sz="3501" b="1" dirty="0">
                  <a:solidFill>
                    <a:srgbClr val="083863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Application</a:t>
              </a:r>
            </a:p>
          </p:txBody>
        </p:sp>
        <p:grpSp>
          <p:nvGrpSpPr>
            <p:cNvPr id="26" name="Group 26">
              <a:extLst>
                <a:ext uri="{FF2B5EF4-FFF2-40B4-BE49-F238E27FC236}">
                  <a16:creationId xmlns:a16="http://schemas.microsoft.com/office/drawing/2014/main" id="{08ACC435-A2BF-F98E-A9EE-D490C35BC5C4}"/>
                </a:ext>
              </a:extLst>
            </p:cNvPr>
            <p:cNvGrpSpPr/>
            <p:nvPr/>
          </p:nvGrpSpPr>
          <p:grpSpPr>
            <a:xfrm>
              <a:off x="4231005" y="2615439"/>
              <a:ext cx="4231005" cy="1040749"/>
              <a:chOff x="0" y="0"/>
              <a:chExt cx="4524032" cy="1112828"/>
            </a:xfrm>
          </p:grpSpPr>
          <p:sp>
            <p:nvSpPr>
              <p:cNvPr id="27" name="Freeform 27">
                <a:extLst>
                  <a:ext uri="{FF2B5EF4-FFF2-40B4-BE49-F238E27FC236}">
                    <a16:creationId xmlns:a16="http://schemas.microsoft.com/office/drawing/2014/main" id="{C859BEBE-2988-BBB2-B051-3CC3D53C87C9}"/>
                  </a:ext>
                </a:extLst>
              </p:cNvPr>
              <p:cNvSpPr/>
              <p:nvPr/>
            </p:nvSpPr>
            <p:spPr>
              <a:xfrm>
                <a:off x="0" y="0"/>
                <a:ext cx="4524045" cy="1112828"/>
              </a:xfrm>
              <a:custGeom>
                <a:avLst/>
                <a:gdLst/>
                <a:ahLst/>
                <a:cxnLst/>
                <a:rect l="l" t="t" r="r" b="b"/>
                <a:pathLst>
                  <a:path w="4524045" h="1112828">
                    <a:moveTo>
                      <a:pt x="0" y="0"/>
                    </a:moveTo>
                    <a:lnTo>
                      <a:pt x="4134068" y="0"/>
                    </a:lnTo>
                    <a:lnTo>
                      <a:pt x="4524045" y="556414"/>
                    </a:lnTo>
                    <a:lnTo>
                      <a:pt x="4134068" y="1112828"/>
                    </a:lnTo>
                    <a:lnTo>
                      <a:pt x="0" y="1112828"/>
                    </a:lnTo>
                    <a:lnTo>
                      <a:pt x="389973" y="556414"/>
                    </a:lnTo>
                    <a:close/>
                  </a:path>
                </a:pathLst>
              </a:custGeom>
              <a:solidFill>
                <a:srgbClr val="DBEFF9"/>
              </a:solidFill>
              <a:ln w="14288" cap="sq">
                <a:solidFill>
                  <a:srgbClr val="595959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TextBox 28">
                <a:extLst>
                  <a:ext uri="{FF2B5EF4-FFF2-40B4-BE49-F238E27FC236}">
                    <a16:creationId xmlns:a16="http://schemas.microsoft.com/office/drawing/2014/main" id="{9151EA28-E14E-BA3E-BF15-3CD4A040A5CC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4524032" cy="11509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80"/>
                  </a:lnSpc>
                </a:pPr>
                <a:r>
                  <a:rPr lang="en-US" sz="2400" b="1">
                    <a:solidFill>
                      <a:srgbClr val="DBEFF9"/>
                    </a:solidFill>
                    <a:latin typeface="Calibri (MS) Bold"/>
                    <a:ea typeface="Calibri (MS) Bold"/>
                    <a:cs typeface="Calibri (MS) Bold"/>
                    <a:sym typeface="Calibri (MS) Bold"/>
                  </a:rPr>
                  <a:t>Application</a:t>
                </a:r>
              </a:p>
            </p:txBody>
          </p:sp>
        </p:grp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A1181679-E649-1295-5D43-86BA84796A0B}"/>
                </a:ext>
              </a:extLst>
            </p:cNvPr>
            <p:cNvSpPr txBox="1"/>
            <p:nvPr/>
          </p:nvSpPr>
          <p:spPr>
            <a:xfrm>
              <a:off x="5091531" y="2814208"/>
              <a:ext cx="2806755" cy="7876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1"/>
                </a:lnSpc>
                <a:spcBef>
                  <a:spcPct val="0"/>
                </a:spcBef>
              </a:pPr>
              <a:r>
                <a:rPr lang="en-US" sz="3501" b="1" dirty="0">
                  <a:solidFill>
                    <a:srgbClr val="083863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Review</a:t>
              </a:r>
            </a:p>
          </p:txBody>
        </p:sp>
        <p:grpSp>
          <p:nvGrpSpPr>
            <p:cNvPr id="30" name="Group 30">
              <a:extLst>
                <a:ext uri="{FF2B5EF4-FFF2-40B4-BE49-F238E27FC236}">
                  <a16:creationId xmlns:a16="http://schemas.microsoft.com/office/drawing/2014/main" id="{7EFDF65C-ED92-FE1A-EE20-707BD6FD2864}"/>
                </a:ext>
              </a:extLst>
            </p:cNvPr>
            <p:cNvGrpSpPr/>
            <p:nvPr/>
          </p:nvGrpSpPr>
          <p:grpSpPr>
            <a:xfrm>
              <a:off x="8601209" y="2579807"/>
              <a:ext cx="4231017" cy="1076381"/>
              <a:chOff x="0" y="-38100"/>
              <a:chExt cx="4524045" cy="1150928"/>
            </a:xfrm>
          </p:grpSpPr>
          <p:sp>
            <p:nvSpPr>
              <p:cNvPr id="31" name="Freeform 31">
                <a:extLst>
                  <a:ext uri="{FF2B5EF4-FFF2-40B4-BE49-F238E27FC236}">
                    <a16:creationId xmlns:a16="http://schemas.microsoft.com/office/drawing/2014/main" id="{E2789B3B-4A3D-B2F5-A183-2B340C090F8D}"/>
                  </a:ext>
                </a:extLst>
              </p:cNvPr>
              <p:cNvSpPr/>
              <p:nvPr/>
            </p:nvSpPr>
            <p:spPr>
              <a:xfrm>
                <a:off x="0" y="0"/>
                <a:ext cx="4524045" cy="1112828"/>
              </a:xfrm>
              <a:custGeom>
                <a:avLst/>
                <a:gdLst/>
                <a:ahLst/>
                <a:cxnLst/>
                <a:rect l="l" t="t" r="r" b="b"/>
                <a:pathLst>
                  <a:path w="4524045" h="1112828">
                    <a:moveTo>
                      <a:pt x="0" y="0"/>
                    </a:moveTo>
                    <a:lnTo>
                      <a:pt x="4134068" y="0"/>
                    </a:lnTo>
                    <a:lnTo>
                      <a:pt x="4524045" y="556414"/>
                    </a:lnTo>
                    <a:lnTo>
                      <a:pt x="4134068" y="1112828"/>
                    </a:lnTo>
                    <a:lnTo>
                      <a:pt x="0" y="1112828"/>
                    </a:lnTo>
                    <a:lnTo>
                      <a:pt x="389973" y="556414"/>
                    </a:lnTo>
                    <a:close/>
                  </a:path>
                </a:pathLst>
              </a:custGeom>
              <a:solidFill>
                <a:srgbClr val="DBEFF9"/>
              </a:solidFill>
              <a:ln w="14288" cap="sq">
                <a:solidFill>
                  <a:srgbClr val="595959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TextBox 32">
                <a:extLst>
                  <a:ext uri="{FF2B5EF4-FFF2-40B4-BE49-F238E27FC236}">
                    <a16:creationId xmlns:a16="http://schemas.microsoft.com/office/drawing/2014/main" id="{B77F5174-3E81-C9E3-C7FC-9A38B04443CB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4524032" cy="11509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80"/>
                  </a:lnSpc>
                </a:pPr>
                <a:r>
                  <a:rPr lang="en-US" sz="2400" b="1">
                    <a:solidFill>
                      <a:srgbClr val="DBEFF9"/>
                    </a:solidFill>
                    <a:latin typeface="Calibri (MS) Bold"/>
                    <a:ea typeface="Calibri (MS) Bold"/>
                    <a:cs typeface="Calibri (MS) Bold"/>
                    <a:sym typeface="Calibri (MS) Bold"/>
                  </a:rPr>
                  <a:t>Application</a:t>
                </a:r>
              </a:p>
            </p:txBody>
          </p:sp>
        </p:grp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90A315EA-157E-DE1C-C314-76A108751FB0}"/>
                </a:ext>
              </a:extLst>
            </p:cNvPr>
            <p:cNvSpPr txBox="1"/>
            <p:nvPr/>
          </p:nvSpPr>
          <p:spPr>
            <a:xfrm>
              <a:off x="9461734" y="2800404"/>
              <a:ext cx="2806755" cy="7876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1"/>
                </a:lnSpc>
                <a:spcBef>
                  <a:spcPct val="0"/>
                </a:spcBef>
              </a:pPr>
              <a:r>
                <a:rPr lang="en-US" sz="3501" b="1" dirty="0">
                  <a:solidFill>
                    <a:srgbClr val="083863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Lottery</a:t>
              </a:r>
            </a:p>
          </p:txBody>
        </p:sp>
        <p:grpSp>
          <p:nvGrpSpPr>
            <p:cNvPr id="34" name="Group 34">
              <a:extLst>
                <a:ext uri="{FF2B5EF4-FFF2-40B4-BE49-F238E27FC236}">
                  <a16:creationId xmlns:a16="http://schemas.microsoft.com/office/drawing/2014/main" id="{52C88934-1FD9-4A7F-3C7D-09EFE01D7947}"/>
                </a:ext>
              </a:extLst>
            </p:cNvPr>
            <p:cNvGrpSpPr/>
            <p:nvPr/>
          </p:nvGrpSpPr>
          <p:grpSpPr>
            <a:xfrm>
              <a:off x="12832214" y="2615439"/>
              <a:ext cx="4231005" cy="1040749"/>
              <a:chOff x="0" y="0"/>
              <a:chExt cx="4524032" cy="1112828"/>
            </a:xfrm>
          </p:grpSpPr>
          <p:sp>
            <p:nvSpPr>
              <p:cNvPr id="35" name="Freeform 35">
                <a:extLst>
                  <a:ext uri="{FF2B5EF4-FFF2-40B4-BE49-F238E27FC236}">
                    <a16:creationId xmlns:a16="http://schemas.microsoft.com/office/drawing/2014/main" id="{7B23B9B4-9021-DC2A-DC66-37AED7A9EF9B}"/>
                  </a:ext>
                </a:extLst>
              </p:cNvPr>
              <p:cNvSpPr/>
              <p:nvPr/>
            </p:nvSpPr>
            <p:spPr>
              <a:xfrm>
                <a:off x="0" y="0"/>
                <a:ext cx="4524045" cy="1112828"/>
              </a:xfrm>
              <a:custGeom>
                <a:avLst/>
                <a:gdLst/>
                <a:ahLst/>
                <a:cxnLst/>
                <a:rect l="l" t="t" r="r" b="b"/>
                <a:pathLst>
                  <a:path w="4524045" h="1112828">
                    <a:moveTo>
                      <a:pt x="0" y="0"/>
                    </a:moveTo>
                    <a:lnTo>
                      <a:pt x="4134068" y="0"/>
                    </a:lnTo>
                    <a:lnTo>
                      <a:pt x="4524045" y="556414"/>
                    </a:lnTo>
                    <a:lnTo>
                      <a:pt x="4134068" y="1112828"/>
                    </a:lnTo>
                    <a:lnTo>
                      <a:pt x="0" y="1112828"/>
                    </a:lnTo>
                    <a:lnTo>
                      <a:pt x="389973" y="556414"/>
                    </a:lnTo>
                    <a:close/>
                  </a:path>
                </a:pathLst>
              </a:custGeom>
              <a:solidFill>
                <a:srgbClr val="DBEFF9"/>
              </a:solidFill>
              <a:ln w="14288" cap="sq">
                <a:solidFill>
                  <a:srgbClr val="595959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TextBox 36">
                <a:extLst>
                  <a:ext uri="{FF2B5EF4-FFF2-40B4-BE49-F238E27FC236}">
                    <a16:creationId xmlns:a16="http://schemas.microsoft.com/office/drawing/2014/main" id="{59746AFD-7A1F-39FF-CAF8-B5F94775CE42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4524032" cy="11509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80"/>
                  </a:lnSpc>
                </a:pPr>
                <a:r>
                  <a:rPr lang="en-US" sz="2400" b="1">
                    <a:solidFill>
                      <a:srgbClr val="DBEFF9"/>
                    </a:solidFill>
                    <a:latin typeface="Calibri (MS) Bold"/>
                    <a:ea typeface="Calibri (MS) Bold"/>
                    <a:cs typeface="Calibri (MS) Bold"/>
                    <a:sym typeface="Calibri (MS) Bold"/>
                  </a:rPr>
                  <a:t>Application</a:t>
                </a:r>
              </a:p>
            </p:txBody>
          </p:sp>
        </p:grpSp>
        <p:sp>
          <p:nvSpPr>
            <p:cNvPr id="37" name="TextBox 37">
              <a:extLst>
                <a:ext uri="{FF2B5EF4-FFF2-40B4-BE49-F238E27FC236}">
                  <a16:creationId xmlns:a16="http://schemas.microsoft.com/office/drawing/2014/main" id="{5C6FC228-EE48-8D54-C5EC-9588DDB110A5}"/>
                </a:ext>
              </a:extLst>
            </p:cNvPr>
            <p:cNvSpPr txBox="1"/>
            <p:nvPr/>
          </p:nvSpPr>
          <p:spPr>
            <a:xfrm>
              <a:off x="13708676" y="2800403"/>
              <a:ext cx="2806755" cy="7876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1"/>
                </a:lnSpc>
                <a:spcBef>
                  <a:spcPct val="0"/>
                </a:spcBef>
              </a:pPr>
              <a:r>
                <a:rPr lang="en-US" sz="3501" b="1" dirty="0">
                  <a:solidFill>
                    <a:srgbClr val="083863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Inspection</a:t>
              </a:r>
            </a:p>
          </p:txBody>
        </p:sp>
        <p:grpSp>
          <p:nvGrpSpPr>
            <p:cNvPr id="38" name="Group 38">
              <a:extLst>
                <a:ext uri="{FF2B5EF4-FFF2-40B4-BE49-F238E27FC236}">
                  <a16:creationId xmlns:a16="http://schemas.microsoft.com/office/drawing/2014/main" id="{84E73A2C-10A0-8148-9BD4-A9FB82672A83}"/>
                </a:ext>
              </a:extLst>
            </p:cNvPr>
            <p:cNvGrpSpPr/>
            <p:nvPr/>
          </p:nvGrpSpPr>
          <p:grpSpPr>
            <a:xfrm>
              <a:off x="17198773" y="2615439"/>
              <a:ext cx="4231005" cy="1040749"/>
              <a:chOff x="0" y="0"/>
              <a:chExt cx="4524032" cy="1112828"/>
            </a:xfrm>
          </p:grpSpPr>
          <p:sp>
            <p:nvSpPr>
              <p:cNvPr id="39" name="Freeform 39">
                <a:extLst>
                  <a:ext uri="{FF2B5EF4-FFF2-40B4-BE49-F238E27FC236}">
                    <a16:creationId xmlns:a16="http://schemas.microsoft.com/office/drawing/2014/main" id="{F7C82C71-B881-3562-69D9-446C9221DE77}"/>
                  </a:ext>
                </a:extLst>
              </p:cNvPr>
              <p:cNvSpPr/>
              <p:nvPr/>
            </p:nvSpPr>
            <p:spPr>
              <a:xfrm>
                <a:off x="0" y="0"/>
                <a:ext cx="4524045" cy="1112828"/>
              </a:xfrm>
              <a:custGeom>
                <a:avLst/>
                <a:gdLst/>
                <a:ahLst/>
                <a:cxnLst/>
                <a:rect l="l" t="t" r="r" b="b"/>
                <a:pathLst>
                  <a:path w="4524045" h="1112828">
                    <a:moveTo>
                      <a:pt x="0" y="0"/>
                    </a:moveTo>
                    <a:lnTo>
                      <a:pt x="4134068" y="0"/>
                    </a:lnTo>
                    <a:lnTo>
                      <a:pt x="4524045" y="556414"/>
                    </a:lnTo>
                    <a:lnTo>
                      <a:pt x="4134068" y="1112828"/>
                    </a:lnTo>
                    <a:lnTo>
                      <a:pt x="0" y="1112828"/>
                    </a:lnTo>
                    <a:lnTo>
                      <a:pt x="389973" y="556414"/>
                    </a:lnTo>
                    <a:close/>
                  </a:path>
                </a:pathLst>
              </a:custGeom>
              <a:solidFill>
                <a:srgbClr val="DBEFF9"/>
              </a:solidFill>
              <a:ln w="14288" cap="sq">
                <a:solidFill>
                  <a:srgbClr val="595959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TextBox 40">
                <a:extLst>
                  <a:ext uri="{FF2B5EF4-FFF2-40B4-BE49-F238E27FC236}">
                    <a16:creationId xmlns:a16="http://schemas.microsoft.com/office/drawing/2014/main" id="{017C8AEB-8101-5C07-5327-7C097DA2739F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4524032" cy="11509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80"/>
                  </a:lnSpc>
                </a:pPr>
                <a:r>
                  <a:rPr lang="en-US" sz="2400" b="1">
                    <a:solidFill>
                      <a:srgbClr val="DBEFF9"/>
                    </a:solidFill>
                    <a:latin typeface="Calibri (MS) Bold"/>
                    <a:ea typeface="Calibri (MS) Bold"/>
                    <a:cs typeface="Calibri (MS) Bold"/>
                    <a:sym typeface="Calibri (MS) Bold"/>
                  </a:rPr>
                  <a:t>Application</a:t>
                </a:r>
              </a:p>
            </p:txBody>
          </p:sp>
        </p:grpSp>
        <p:sp>
          <p:nvSpPr>
            <p:cNvPr id="41" name="TextBox 41">
              <a:extLst>
                <a:ext uri="{FF2B5EF4-FFF2-40B4-BE49-F238E27FC236}">
                  <a16:creationId xmlns:a16="http://schemas.microsoft.com/office/drawing/2014/main" id="{38A0CBCF-60AD-3360-B879-9659723C25EC}"/>
                </a:ext>
              </a:extLst>
            </p:cNvPr>
            <p:cNvSpPr txBox="1"/>
            <p:nvPr/>
          </p:nvSpPr>
          <p:spPr>
            <a:xfrm>
              <a:off x="17998819" y="2824452"/>
              <a:ext cx="2806755" cy="7876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1"/>
                </a:lnSpc>
                <a:spcBef>
                  <a:spcPct val="0"/>
                </a:spcBef>
              </a:pPr>
              <a:r>
                <a:rPr lang="en-US" sz="3501" b="1" dirty="0">
                  <a:solidFill>
                    <a:srgbClr val="083863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Approval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281148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Freeform 4"/>
          <p:cNvSpPr/>
          <p:nvPr/>
        </p:nvSpPr>
        <p:spPr>
          <a:xfrm>
            <a:off x="639744" y="3248766"/>
            <a:ext cx="10683616" cy="6009534"/>
          </a:xfrm>
          <a:custGeom>
            <a:avLst/>
            <a:gdLst/>
            <a:ahLst/>
            <a:cxnLst/>
            <a:rect l="l" t="t" r="r" b="b"/>
            <a:pathLst>
              <a:path w="10683616" h="6009534">
                <a:moveTo>
                  <a:pt x="0" y="0"/>
                </a:moveTo>
                <a:lnTo>
                  <a:pt x="10683616" y="0"/>
                </a:lnTo>
                <a:lnTo>
                  <a:pt x="10683616" y="6009534"/>
                </a:lnTo>
                <a:lnTo>
                  <a:pt x="0" y="600953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11802331" y="3248766"/>
            <a:ext cx="5744814" cy="6009534"/>
            <a:chOff x="0" y="0"/>
            <a:chExt cx="1513037" cy="158275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13037" cy="1582758"/>
            </a:xfrm>
            <a:custGeom>
              <a:avLst/>
              <a:gdLst/>
              <a:ahLst/>
              <a:cxnLst/>
              <a:rect l="l" t="t" r="r" b="b"/>
              <a:pathLst>
                <a:path w="1513037" h="1582758">
                  <a:moveTo>
                    <a:pt x="0" y="0"/>
                  </a:moveTo>
                  <a:lnTo>
                    <a:pt x="1513037" y="0"/>
                  </a:lnTo>
                  <a:lnTo>
                    <a:pt x="1513037" y="1582758"/>
                  </a:lnTo>
                  <a:lnTo>
                    <a:pt x="0" y="15827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513037" cy="16208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53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1964244" y="4943140"/>
            <a:ext cx="5295056" cy="2620785"/>
          </a:xfrm>
          <a:custGeom>
            <a:avLst/>
            <a:gdLst/>
            <a:ahLst/>
            <a:cxnLst/>
            <a:rect l="l" t="t" r="r" b="b"/>
            <a:pathLst>
              <a:path w="5295056" h="2620785">
                <a:moveTo>
                  <a:pt x="0" y="0"/>
                </a:moveTo>
                <a:lnTo>
                  <a:pt x="5295056" y="0"/>
                </a:lnTo>
                <a:lnTo>
                  <a:pt x="5295056" y="2620786"/>
                </a:lnTo>
                <a:lnTo>
                  <a:pt x="0" y="26207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1768" t="-19828" r="-11188" b="-1991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873618" y="744062"/>
            <a:ext cx="16812216" cy="2118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5"/>
              </a:lnSpc>
            </a:pPr>
            <a:r>
              <a:rPr lang="en-US" sz="6500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What is the application and license fee for each tier? How many tiers?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132391" y="3439764"/>
            <a:ext cx="4977763" cy="1466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39"/>
              </a:lnSpc>
            </a:pPr>
            <a:r>
              <a:rPr lang="en-US" sz="3956" b="1">
                <a:solidFill>
                  <a:srgbClr val="0B7BD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Cultivator Tiers Maximum Growth Area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Freeform 4"/>
          <p:cNvSpPr/>
          <p:nvPr/>
        </p:nvSpPr>
        <p:spPr>
          <a:xfrm>
            <a:off x="9279726" y="3817359"/>
            <a:ext cx="8115300" cy="4877813"/>
          </a:xfrm>
          <a:custGeom>
            <a:avLst/>
            <a:gdLst/>
            <a:ahLst/>
            <a:cxnLst/>
            <a:rect l="l" t="t" r="r" b="b"/>
            <a:pathLst>
              <a:path w="8115300" h="4877813">
                <a:moveTo>
                  <a:pt x="0" y="0"/>
                </a:moveTo>
                <a:lnTo>
                  <a:pt x="8115300" y="0"/>
                </a:lnTo>
                <a:lnTo>
                  <a:pt x="8115300" y="4877813"/>
                </a:lnTo>
                <a:lnTo>
                  <a:pt x="0" y="48778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168664" y="3731634"/>
            <a:ext cx="7625174" cy="2027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3"/>
              </a:lnSpc>
            </a:pPr>
            <a:r>
              <a:rPr lang="en-US" sz="431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There were </a:t>
            </a:r>
            <a:r>
              <a:rPr lang="en-US" sz="4311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584 </a:t>
            </a:r>
            <a:r>
              <a:rPr lang="en-US" sz="431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applications for </a:t>
            </a:r>
            <a:r>
              <a:rPr lang="en-US" sz="4311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16 </a:t>
            </a:r>
            <a:r>
              <a:rPr lang="en-US" sz="431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available cultivator licenses.</a:t>
            </a:r>
          </a:p>
          <a:p>
            <a:pPr algn="l">
              <a:lnSpc>
                <a:spcPts val="5173"/>
              </a:lnSpc>
            </a:pPr>
            <a:endParaRPr lang="en-US" sz="4311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73618" y="744062"/>
            <a:ext cx="16812216" cy="2118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5"/>
              </a:lnSpc>
            </a:pPr>
            <a:r>
              <a:rPr lang="en-US" sz="6500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How many applications for a cultivator license were there and how many were issued?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545447" y="6905072"/>
            <a:ext cx="1097158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64"/>
              </a:lnSpc>
            </a:pPr>
            <a:r>
              <a:rPr lang="en-US" sz="2470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239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319654" y="5953030"/>
            <a:ext cx="1097158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64"/>
              </a:lnSpc>
            </a:pPr>
            <a:r>
              <a:rPr lang="en-US" sz="2470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190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310973" y="4972668"/>
            <a:ext cx="1097158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64"/>
              </a:lnSpc>
            </a:pPr>
            <a:r>
              <a:rPr lang="en-US" sz="2470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155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776094" y="4972668"/>
            <a:ext cx="317931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64"/>
              </a:lnSpc>
            </a:pPr>
            <a:r>
              <a:rPr lang="en-US" sz="2470" b="1">
                <a:solidFill>
                  <a:srgbClr val="083863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2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4576527" y="5953030"/>
            <a:ext cx="317931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64"/>
              </a:lnSpc>
            </a:pPr>
            <a:r>
              <a:rPr lang="en-US" sz="2470" b="1">
                <a:solidFill>
                  <a:srgbClr val="083863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4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5691774" y="6905072"/>
            <a:ext cx="317931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64"/>
              </a:lnSpc>
            </a:pPr>
            <a:r>
              <a:rPr lang="en-US" sz="2470" b="1">
                <a:solidFill>
                  <a:srgbClr val="083863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10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028700" y="7038975"/>
            <a:ext cx="16468969" cy="2219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2527" lvl="1" indent="-261264" algn="l">
              <a:lnSpc>
                <a:spcPts val="2904"/>
              </a:lnSpc>
              <a:buFont typeface="Arial"/>
              <a:buChar char="•"/>
            </a:pPr>
            <a:r>
              <a:rPr lang="en-US" sz="242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As required by </a:t>
            </a:r>
            <a:r>
              <a:rPr lang="en-US" sz="2420" b="1" u="sng" dirty="0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4" tooltip="https://apps.legislature.ky.gov/law/statutes/statute.aspx?id=546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KRS 218B.140(1)(c)3,</a:t>
            </a:r>
            <a:r>
              <a:rPr lang="en-US" sz="2420" dirty="0">
                <a:solidFill>
                  <a:srgbClr val="00B0F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2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OMC promulgated administrative regulations establishing procedures for the issuance of cannabis business licenses. See </a:t>
            </a:r>
            <a:r>
              <a:rPr lang="en-US" sz="2420" b="1" u="sng" dirty="0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5" tooltip="https://apps.legislature.ky.gov/law/kar/titles/915/001/01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915 KAR 1:010</a:t>
            </a:r>
            <a:r>
              <a:rPr lang="en-US" sz="2420" dirty="0">
                <a:solidFill>
                  <a:srgbClr val="00B0F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42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and </a:t>
            </a:r>
            <a:r>
              <a:rPr lang="en-US" sz="2420" b="1" u="sng" dirty="0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  <a:hlinkClick r:id="rId6" tooltip="https://apps.legislature.ky.gov/law/kar/titles/915/001/02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915 KAR 1:020</a:t>
            </a:r>
            <a:r>
              <a:rPr lang="en-US" sz="2420" b="1" dirty="0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. </a:t>
            </a:r>
          </a:p>
          <a:p>
            <a:pPr algn="l">
              <a:lnSpc>
                <a:spcPts val="2904"/>
              </a:lnSpc>
            </a:pPr>
            <a:endParaRPr lang="en-US" sz="2420" b="1" dirty="0">
              <a:solidFill>
                <a:srgbClr val="7CCA62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marL="522527" lvl="1" indent="-261264" algn="l">
              <a:lnSpc>
                <a:spcPts val="2904"/>
              </a:lnSpc>
              <a:buFont typeface="Arial"/>
              <a:buChar char="•"/>
            </a:pPr>
            <a:r>
              <a:rPr lang="en-US" sz="2420" dirty="0">
                <a:solidFill>
                  <a:srgbClr val="FFFFFF"/>
                </a:solidFill>
                <a:latin typeface="Calibri (MS) Light"/>
                <a:ea typeface="Calibri (MS) Light"/>
                <a:cs typeface="Calibri (MS) Light"/>
                <a:sym typeface="Calibri (MS) Light"/>
              </a:rPr>
              <a:t>The previous initial cannabis </a:t>
            </a:r>
            <a:r>
              <a:rPr lang="en-US" sz="2420" dirty="0" err="1">
                <a:solidFill>
                  <a:srgbClr val="FFFFFF"/>
                </a:solidFill>
                <a:latin typeface="Calibri (MS) Light"/>
                <a:ea typeface="Calibri (MS) Light"/>
                <a:cs typeface="Calibri (MS) Light"/>
                <a:sym typeface="Calibri (MS) Light"/>
              </a:rPr>
              <a:t>busi</a:t>
            </a:r>
            <a:r>
              <a:rPr lang="en-US" sz="2420" dirty="0">
                <a:solidFill>
                  <a:srgbClr val="FFFFFF"/>
                </a:solidFill>
                <a:latin typeface="Calibri (MS) Light"/>
                <a:ea typeface="Calibri (MS) Light"/>
                <a:cs typeface="Calibri (MS) Light"/>
                <a:sym typeface="Calibri (MS) Light"/>
              </a:rPr>
              <a:t>​ness license period for cultivator, processor, and dispensary application submissions was July 1, 2024 to August 31, 2024.</a:t>
            </a:r>
          </a:p>
          <a:p>
            <a:pPr algn="l">
              <a:lnSpc>
                <a:spcPts val="2904"/>
              </a:lnSpc>
              <a:spcBef>
                <a:spcPct val="0"/>
              </a:spcBef>
            </a:pPr>
            <a:endParaRPr lang="en-US" sz="2420" dirty="0">
              <a:solidFill>
                <a:srgbClr val="FFFFFF"/>
              </a:solidFill>
              <a:latin typeface="Calibri (MS) Light"/>
              <a:ea typeface="Calibri (MS) Light"/>
              <a:cs typeface="Calibri (MS) Light"/>
              <a:sym typeface="Calibri (MS) Light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97493" y="712232"/>
            <a:ext cx="16812216" cy="1108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26"/>
              </a:lnSpc>
            </a:pPr>
            <a:r>
              <a:rPr lang="en-US" sz="6400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Overview of obtaining a medical cannabis license</a:t>
            </a:r>
          </a:p>
        </p:txBody>
      </p:sp>
      <p:sp>
        <p:nvSpPr>
          <p:cNvPr id="42" name="Freeform 20">
            <a:extLst>
              <a:ext uri="{FF2B5EF4-FFF2-40B4-BE49-F238E27FC236}">
                <a16:creationId xmlns:a16="http://schemas.microsoft.com/office/drawing/2014/main" id="{32B752F5-B84F-AF46-211C-80AA2E362DEE}"/>
              </a:ext>
            </a:extLst>
          </p:cNvPr>
          <p:cNvSpPr/>
          <p:nvPr/>
        </p:nvSpPr>
        <p:spPr>
          <a:xfrm>
            <a:off x="8260675" y="2994301"/>
            <a:ext cx="1411369" cy="1383255"/>
          </a:xfrm>
          <a:custGeom>
            <a:avLst/>
            <a:gdLst/>
            <a:ahLst/>
            <a:cxnLst/>
            <a:rect l="l" t="t" r="r" b="b"/>
            <a:pathLst>
              <a:path w="1410462" h="1382366">
                <a:moveTo>
                  <a:pt x="0" y="691186"/>
                </a:moveTo>
                <a:cubicBezTo>
                  <a:pt x="0" y="309380"/>
                  <a:pt x="315722" y="0"/>
                  <a:pt x="705231" y="0"/>
                </a:cubicBezTo>
                <a:cubicBezTo>
                  <a:pt x="1094740" y="0"/>
                  <a:pt x="1410462" y="309380"/>
                  <a:pt x="1410462" y="691186"/>
                </a:cubicBezTo>
                <a:cubicBezTo>
                  <a:pt x="1410462" y="1072991"/>
                  <a:pt x="1094740" y="1382366"/>
                  <a:pt x="705231" y="1382366"/>
                </a:cubicBezTo>
                <a:cubicBezTo>
                  <a:pt x="315722" y="1382366"/>
                  <a:pt x="0" y="1072852"/>
                  <a:pt x="0" y="691186"/>
                </a:cubicBezTo>
                <a:close/>
              </a:path>
            </a:pathLst>
          </a:custGeom>
          <a:solidFill>
            <a:srgbClr val="7CCA62"/>
          </a:solidFill>
        </p:spPr>
        <p:txBody>
          <a:bodyPr/>
          <a:lstStyle/>
          <a:p>
            <a:endParaRPr lang="en-US"/>
          </a:p>
        </p:txBody>
      </p:sp>
      <p:sp>
        <p:nvSpPr>
          <p:cNvPr id="43" name="Freeform 20">
            <a:extLst>
              <a:ext uri="{FF2B5EF4-FFF2-40B4-BE49-F238E27FC236}">
                <a16:creationId xmlns:a16="http://schemas.microsoft.com/office/drawing/2014/main" id="{9CB71C4A-E915-FD65-B881-F0B40C90749F}"/>
              </a:ext>
            </a:extLst>
          </p:cNvPr>
          <p:cNvSpPr/>
          <p:nvPr/>
        </p:nvSpPr>
        <p:spPr>
          <a:xfrm>
            <a:off x="5082896" y="3000703"/>
            <a:ext cx="1411369" cy="1383255"/>
          </a:xfrm>
          <a:custGeom>
            <a:avLst/>
            <a:gdLst/>
            <a:ahLst/>
            <a:cxnLst/>
            <a:rect l="l" t="t" r="r" b="b"/>
            <a:pathLst>
              <a:path w="1410462" h="1382366">
                <a:moveTo>
                  <a:pt x="0" y="691186"/>
                </a:moveTo>
                <a:cubicBezTo>
                  <a:pt x="0" y="309380"/>
                  <a:pt x="315722" y="0"/>
                  <a:pt x="705231" y="0"/>
                </a:cubicBezTo>
                <a:cubicBezTo>
                  <a:pt x="1094740" y="0"/>
                  <a:pt x="1410462" y="309380"/>
                  <a:pt x="1410462" y="691186"/>
                </a:cubicBezTo>
                <a:cubicBezTo>
                  <a:pt x="1410462" y="1072991"/>
                  <a:pt x="1094740" y="1382366"/>
                  <a:pt x="705231" y="1382366"/>
                </a:cubicBezTo>
                <a:cubicBezTo>
                  <a:pt x="315722" y="1382366"/>
                  <a:pt x="0" y="1072852"/>
                  <a:pt x="0" y="691186"/>
                </a:cubicBezTo>
                <a:close/>
              </a:path>
            </a:pathLst>
          </a:custGeom>
          <a:solidFill>
            <a:srgbClr val="7CCA62"/>
          </a:solidFill>
        </p:spPr>
        <p:txBody>
          <a:bodyPr/>
          <a:lstStyle/>
          <a:p>
            <a:endParaRPr lang="en-US"/>
          </a:p>
        </p:txBody>
      </p:sp>
      <p:sp>
        <p:nvSpPr>
          <p:cNvPr id="44" name="Freeform 20">
            <a:extLst>
              <a:ext uri="{FF2B5EF4-FFF2-40B4-BE49-F238E27FC236}">
                <a16:creationId xmlns:a16="http://schemas.microsoft.com/office/drawing/2014/main" id="{A5CC0053-0BA5-F215-97D9-C6375B7D8793}"/>
              </a:ext>
            </a:extLst>
          </p:cNvPr>
          <p:cNvSpPr/>
          <p:nvPr/>
        </p:nvSpPr>
        <p:spPr>
          <a:xfrm>
            <a:off x="1905104" y="3000703"/>
            <a:ext cx="1411369" cy="1383255"/>
          </a:xfrm>
          <a:custGeom>
            <a:avLst/>
            <a:gdLst/>
            <a:ahLst/>
            <a:cxnLst/>
            <a:rect l="l" t="t" r="r" b="b"/>
            <a:pathLst>
              <a:path w="1410462" h="1382366">
                <a:moveTo>
                  <a:pt x="0" y="691186"/>
                </a:moveTo>
                <a:cubicBezTo>
                  <a:pt x="0" y="309380"/>
                  <a:pt x="315722" y="0"/>
                  <a:pt x="705231" y="0"/>
                </a:cubicBezTo>
                <a:cubicBezTo>
                  <a:pt x="1094740" y="0"/>
                  <a:pt x="1410462" y="309380"/>
                  <a:pt x="1410462" y="691186"/>
                </a:cubicBezTo>
                <a:cubicBezTo>
                  <a:pt x="1410462" y="1072991"/>
                  <a:pt x="1094740" y="1382366"/>
                  <a:pt x="705231" y="1382366"/>
                </a:cubicBezTo>
                <a:cubicBezTo>
                  <a:pt x="315722" y="1382366"/>
                  <a:pt x="0" y="1072852"/>
                  <a:pt x="0" y="691186"/>
                </a:cubicBezTo>
                <a:close/>
              </a:path>
            </a:pathLst>
          </a:custGeom>
          <a:solidFill>
            <a:srgbClr val="7CCA62"/>
          </a:solid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1028700" y="2912904"/>
            <a:ext cx="16072334" cy="2802352"/>
            <a:chOff x="0" y="-80282"/>
            <a:chExt cx="21429778" cy="3736470"/>
          </a:xfrm>
        </p:grpSpPr>
        <p:sp>
          <p:nvSpPr>
            <p:cNvPr id="9" name="TextBox 9"/>
            <p:cNvSpPr txBox="1"/>
            <p:nvPr/>
          </p:nvSpPr>
          <p:spPr>
            <a:xfrm>
              <a:off x="1168555" y="41309"/>
              <a:ext cx="1881792" cy="1818216"/>
            </a:xfrm>
            <a:prstGeom prst="rect">
              <a:avLst/>
            </a:prstGeom>
          </p:spPr>
          <p:txBody>
            <a:bodyPr lIns="38076" tIns="38076" rIns="38076" bIns="38076" rtlCol="0" anchor="ctr"/>
            <a:lstStyle/>
            <a:p>
              <a:pPr algn="ctr">
                <a:lnSpc>
                  <a:spcPts val="5759"/>
                </a:lnSpc>
              </a:pPr>
              <a:r>
                <a:rPr lang="en-US" sz="4799" b="1" dirty="0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1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5405612" y="-12501"/>
              <a:ext cx="1881792" cy="1818216"/>
            </a:xfrm>
            <a:prstGeom prst="rect">
              <a:avLst/>
            </a:prstGeom>
          </p:spPr>
          <p:txBody>
            <a:bodyPr lIns="38076" tIns="38076" rIns="38076" bIns="38076" rtlCol="0" anchor="ctr"/>
            <a:lstStyle/>
            <a:p>
              <a:pPr algn="ctr">
                <a:lnSpc>
                  <a:spcPts val="5759"/>
                </a:lnSpc>
              </a:pPr>
              <a:r>
                <a:rPr lang="en-US" sz="4799" b="1" dirty="0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2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9636617" y="44301"/>
              <a:ext cx="1881792" cy="1818216"/>
            </a:xfrm>
            <a:prstGeom prst="rect">
              <a:avLst/>
            </a:prstGeom>
          </p:spPr>
          <p:txBody>
            <a:bodyPr lIns="38076" tIns="38076" rIns="38076" bIns="38076" rtlCol="0" anchor="ctr"/>
            <a:lstStyle/>
            <a:p>
              <a:pPr algn="ctr">
                <a:lnSpc>
                  <a:spcPts val="5759"/>
                </a:lnSpc>
              </a:pPr>
              <a:r>
                <a:rPr lang="en-US" sz="4799" b="1" dirty="0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3</a:t>
              </a:r>
            </a:p>
          </p:txBody>
        </p:sp>
        <p:grpSp>
          <p:nvGrpSpPr>
            <p:cNvPr id="16" name="Group 16"/>
            <p:cNvGrpSpPr/>
            <p:nvPr/>
          </p:nvGrpSpPr>
          <p:grpSpPr>
            <a:xfrm>
              <a:off x="18116730" y="59508"/>
              <a:ext cx="1881792" cy="1844273"/>
              <a:chOff x="0" y="0"/>
              <a:chExt cx="1410437" cy="1382316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1410462" cy="1382366"/>
              </a:xfrm>
              <a:custGeom>
                <a:avLst/>
                <a:gdLst/>
                <a:ahLst/>
                <a:cxnLst/>
                <a:rect l="l" t="t" r="r" b="b"/>
                <a:pathLst>
                  <a:path w="1410462" h="1382366">
                    <a:moveTo>
                      <a:pt x="0" y="691186"/>
                    </a:moveTo>
                    <a:cubicBezTo>
                      <a:pt x="0" y="309380"/>
                      <a:pt x="315722" y="0"/>
                      <a:pt x="705231" y="0"/>
                    </a:cubicBezTo>
                    <a:cubicBezTo>
                      <a:pt x="1094740" y="0"/>
                      <a:pt x="1410462" y="309380"/>
                      <a:pt x="1410462" y="691186"/>
                    </a:cubicBezTo>
                    <a:cubicBezTo>
                      <a:pt x="1410462" y="1072991"/>
                      <a:pt x="1094740" y="1382366"/>
                      <a:pt x="705231" y="1382366"/>
                    </a:cubicBezTo>
                    <a:cubicBezTo>
                      <a:pt x="315722" y="1382366"/>
                      <a:pt x="0" y="1072852"/>
                      <a:pt x="0" y="691186"/>
                    </a:cubicBezTo>
                    <a:close/>
                  </a:path>
                </a:pathLst>
              </a:custGeom>
              <a:solidFill>
                <a:srgbClr val="7CCA6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-104775"/>
                <a:ext cx="1410437" cy="1487091"/>
              </a:xfrm>
              <a:prstGeom prst="rect">
                <a:avLst/>
              </a:prstGeom>
            </p:spPr>
            <p:txBody>
              <a:bodyPr lIns="38076" tIns="38076" rIns="38076" bIns="38076" rtlCol="0" anchor="ctr"/>
              <a:lstStyle/>
              <a:p>
                <a:pPr algn="ctr">
                  <a:lnSpc>
                    <a:spcPts val="5759"/>
                  </a:lnSpc>
                </a:pPr>
                <a:r>
                  <a:rPr lang="en-US" sz="4799" b="1">
                    <a:solidFill>
                      <a:srgbClr val="FFFFFF"/>
                    </a:solidFill>
                    <a:latin typeface="Calibri (MS) Bold"/>
                    <a:ea typeface="Calibri (MS) Bold"/>
                    <a:cs typeface="Calibri (MS) Bold"/>
                    <a:sym typeface="Calibri (MS) Bold"/>
                  </a:rPr>
                  <a:t>5</a:t>
                </a:r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13879673" y="-80282"/>
              <a:ext cx="1881825" cy="1984063"/>
              <a:chOff x="-13" y="-104775"/>
              <a:chExt cx="1410462" cy="1487091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-13" y="-52413"/>
                <a:ext cx="1410462" cy="1382366"/>
              </a:xfrm>
              <a:custGeom>
                <a:avLst/>
                <a:gdLst/>
                <a:ahLst/>
                <a:cxnLst/>
                <a:rect l="l" t="t" r="r" b="b"/>
                <a:pathLst>
                  <a:path w="1410462" h="1382366">
                    <a:moveTo>
                      <a:pt x="0" y="691186"/>
                    </a:moveTo>
                    <a:cubicBezTo>
                      <a:pt x="0" y="309380"/>
                      <a:pt x="315722" y="0"/>
                      <a:pt x="705231" y="0"/>
                    </a:cubicBezTo>
                    <a:cubicBezTo>
                      <a:pt x="1094740" y="0"/>
                      <a:pt x="1410462" y="309380"/>
                      <a:pt x="1410462" y="691186"/>
                    </a:cubicBezTo>
                    <a:cubicBezTo>
                      <a:pt x="1410462" y="1072991"/>
                      <a:pt x="1094740" y="1382366"/>
                      <a:pt x="705231" y="1382366"/>
                    </a:cubicBezTo>
                    <a:cubicBezTo>
                      <a:pt x="315722" y="1382366"/>
                      <a:pt x="0" y="1072852"/>
                      <a:pt x="0" y="691186"/>
                    </a:cubicBezTo>
                    <a:close/>
                  </a:path>
                </a:pathLst>
              </a:custGeom>
              <a:solidFill>
                <a:srgbClr val="7CCA6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-104775"/>
                <a:ext cx="1410437" cy="1487091"/>
              </a:xfrm>
              <a:prstGeom prst="rect">
                <a:avLst/>
              </a:prstGeom>
            </p:spPr>
            <p:txBody>
              <a:bodyPr lIns="38076" tIns="38076" rIns="38076" bIns="38076" rtlCol="0" anchor="ctr"/>
              <a:lstStyle/>
              <a:p>
                <a:pPr algn="ctr">
                  <a:lnSpc>
                    <a:spcPts val="5759"/>
                  </a:lnSpc>
                </a:pPr>
                <a:r>
                  <a:rPr lang="en-US" sz="4799" b="1">
                    <a:solidFill>
                      <a:srgbClr val="FFFFFF"/>
                    </a:solidFill>
                    <a:latin typeface="Calibri (MS) Bold"/>
                    <a:ea typeface="Calibri (MS) Bold"/>
                    <a:cs typeface="Calibri (MS) Bold"/>
                    <a:sym typeface="Calibri (MS) Bold"/>
                  </a:rPr>
                  <a:t>4</a:t>
                </a:r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0" y="2615439"/>
              <a:ext cx="4231005" cy="1040749"/>
              <a:chOff x="0" y="0"/>
              <a:chExt cx="4524032" cy="1112828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4524045" cy="1112828"/>
              </a:xfrm>
              <a:custGeom>
                <a:avLst/>
                <a:gdLst/>
                <a:ahLst/>
                <a:cxnLst/>
                <a:rect l="l" t="t" r="r" b="b"/>
                <a:pathLst>
                  <a:path w="4524045" h="1112828">
                    <a:moveTo>
                      <a:pt x="0" y="0"/>
                    </a:moveTo>
                    <a:lnTo>
                      <a:pt x="4134068" y="0"/>
                    </a:lnTo>
                    <a:lnTo>
                      <a:pt x="4524045" y="556414"/>
                    </a:lnTo>
                    <a:lnTo>
                      <a:pt x="4134068" y="1112828"/>
                    </a:lnTo>
                    <a:lnTo>
                      <a:pt x="0" y="1112828"/>
                    </a:lnTo>
                    <a:lnTo>
                      <a:pt x="389973" y="556414"/>
                    </a:lnTo>
                    <a:close/>
                  </a:path>
                </a:pathLst>
              </a:custGeom>
              <a:solidFill>
                <a:srgbClr val="DBEFF9"/>
              </a:solidFill>
              <a:ln w="14288" cap="sq">
                <a:solidFill>
                  <a:srgbClr val="595959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TextBox 24"/>
              <p:cNvSpPr txBox="1"/>
              <p:nvPr/>
            </p:nvSpPr>
            <p:spPr>
              <a:xfrm>
                <a:off x="0" y="-38100"/>
                <a:ext cx="4524032" cy="11509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80"/>
                  </a:lnSpc>
                </a:pPr>
                <a:r>
                  <a:rPr lang="en-US" sz="2400" b="1">
                    <a:solidFill>
                      <a:srgbClr val="DBEFF9"/>
                    </a:solidFill>
                    <a:latin typeface="Calibri (MS) Bold"/>
                    <a:ea typeface="Calibri (MS) Bold"/>
                    <a:cs typeface="Calibri (MS) Bold"/>
                    <a:sym typeface="Calibri (MS) Bold"/>
                  </a:rPr>
                  <a:t>Application</a:t>
                </a:r>
              </a:p>
            </p:txBody>
          </p:sp>
        </p:grpSp>
        <p:sp>
          <p:nvSpPr>
            <p:cNvPr id="25" name="TextBox 25"/>
            <p:cNvSpPr txBox="1"/>
            <p:nvPr/>
          </p:nvSpPr>
          <p:spPr>
            <a:xfrm>
              <a:off x="860525" y="2813331"/>
              <a:ext cx="2806755" cy="7876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1"/>
                </a:lnSpc>
                <a:spcBef>
                  <a:spcPct val="0"/>
                </a:spcBef>
              </a:pPr>
              <a:r>
                <a:rPr lang="en-US" sz="3501" b="1" dirty="0">
                  <a:solidFill>
                    <a:srgbClr val="083863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Application</a:t>
              </a:r>
            </a:p>
          </p:txBody>
        </p:sp>
        <p:grpSp>
          <p:nvGrpSpPr>
            <p:cNvPr id="26" name="Group 26"/>
            <p:cNvGrpSpPr/>
            <p:nvPr/>
          </p:nvGrpSpPr>
          <p:grpSpPr>
            <a:xfrm>
              <a:off x="4231005" y="2615439"/>
              <a:ext cx="4231005" cy="1040749"/>
              <a:chOff x="0" y="0"/>
              <a:chExt cx="4524032" cy="1112828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4524045" cy="1112828"/>
              </a:xfrm>
              <a:custGeom>
                <a:avLst/>
                <a:gdLst/>
                <a:ahLst/>
                <a:cxnLst/>
                <a:rect l="l" t="t" r="r" b="b"/>
                <a:pathLst>
                  <a:path w="4524045" h="1112828">
                    <a:moveTo>
                      <a:pt x="0" y="0"/>
                    </a:moveTo>
                    <a:lnTo>
                      <a:pt x="4134068" y="0"/>
                    </a:lnTo>
                    <a:lnTo>
                      <a:pt x="4524045" y="556414"/>
                    </a:lnTo>
                    <a:lnTo>
                      <a:pt x="4134068" y="1112828"/>
                    </a:lnTo>
                    <a:lnTo>
                      <a:pt x="0" y="1112828"/>
                    </a:lnTo>
                    <a:lnTo>
                      <a:pt x="389973" y="556414"/>
                    </a:lnTo>
                    <a:close/>
                  </a:path>
                </a:pathLst>
              </a:custGeom>
              <a:solidFill>
                <a:srgbClr val="DBEFF9"/>
              </a:solidFill>
              <a:ln w="14288" cap="sq">
                <a:solidFill>
                  <a:srgbClr val="595959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0" y="-38100"/>
                <a:ext cx="4524032" cy="11509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80"/>
                  </a:lnSpc>
                </a:pPr>
                <a:r>
                  <a:rPr lang="en-US" sz="2400" b="1">
                    <a:solidFill>
                      <a:srgbClr val="DBEFF9"/>
                    </a:solidFill>
                    <a:latin typeface="Calibri (MS) Bold"/>
                    <a:ea typeface="Calibri (MS) Bold"/>
                    <a:cs typeface="Calibri (MS) Bold"/>
                    <a:sym typeface="Calibri (MS) Bold"/>
                  </a:rPr>
                  <a:t>Application</a:t>
                </a:r>
              </a:p>
            </p:txBody>
          </p:sp>
        </p:grpSp>
        <p:sp>
          <p:nvSpPr>
            <p:cNvPr id="29" name="TextBox 29"/>
            <p:cNvSpPr txBox="1"/>
            <p:nvPr/>
          </p:nvSpPr>
          <p:spPr>
            <a:xfrm>
              <a:off x="5091531" y="2814208"/>
              <a:ext cx="2806755" cy="7876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1"/>
                </a:lnSpc>
                <a:spcBef>
                  <a:spcPct val="0"/>
                </a:spcBef>
              </a:pPr>
              <a:r>
                <a:rPr lang="en-US" sz="3501" b="1" dirty="0">
                  <a:solidFill>
                    <a:srgbClr val="083863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Review</a:t>
              </a:r>
            </a:p>
          </p:txBody>
        </p:sp>
        <p:grpSp>
          <p:nvGrpSpPr>
            <p:cNvPr id="30" name="Group 30"/>
            <p:cNvGrpSpPr/>
            <p:nvPr/>
          </p:nvGrpSpPr>
          <p:grpSpPr>
            <a:xfrm>
              <a:off x="8601209" y="2579807"/>
              <a:ext cx="4231017" cy="1076381"/>
              <a:chOff x="0" y="-38100"/>
              <a:chExt cx="4524045" cy="1150928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4524045" cy="1112828"/>
              </a:xfrm>
              <a:custGeom>
                <a:avLst/>
                <a:gdLst/>
                <a:ahLst/>
                <a:cxnLst/>
                <a:rect l="l" t="t" r="r" b="b"/>
                <a:pathLst>
                  <a:path w="4524045" h="1112828">
                    <a:moveTo>
                      <a:pt x="0" y="0"/>
                    </a:moveTo>
                    <a:lnTo>
                      <a:pt x="4134068" y="0"/>
                    </a:lnTo>
                    <a:lnTo>
                      <a:pt x="4524045" y="556414"/>
                    </a:lnTo>
                    <a:lnTo>
                      <a:pt x="4134068" y="1112828"/>
                    </a:lnTo>
                    <a:lnTo>
                      <a:pt x="0" y="1112828"/>
                    </a:lnTo>
                    <a:lnTo>
                      <a:pt x="389973" y="556414"/>
                    </a:lnTo>
                    <a:close/>
                  </a:path>
                </a:pathLst>
              </a:custGeom>
              <a:solidFill>
                <a:srgbClr val="DBEFF9"/>
              </a:solidFill>
              <a:ln w="14288" cap="sq">
                <a:solidFill>
                  <a:srgbClr val="595959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0" y="-38100"/>
                <a:ext cx="4524032" cy="11509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80"/>
                  </a:lnSpc>
                </a:pPr>
                <a:r>
                  <a:rPr lang="en-US" sz="2400" b="1">
                    <a:solidFill>
                      <a:srgbClr val="DBEFF9"/>
                    </a:solidFill>
                    <a:latin typeface="Calibri (MS) Bold"/>
                    <a:ea typeface="Calibri (MS) Bold"/>
                    <a:cs typeface="Calibri (MS) Bold"/>
                    <a:sym typeface="Calibri (MS) Bold"/>
                  </a:rPr>
                  <a:t>Application</a:t>
                </a:r>
              </a:p>
            </p:txBody>
          </p:sp>
        </p:grpSp>
        <p:sp>
          <p:nvSpPr>
            <p:cNvPr id="33" name="TextBox 33"/>
            <p:cNvSpPr txBox="1"/>
            <p:nvPr/>
          </p:nvSpPr>
          <p:spPr>
            <a:xfrm>
              <a:off x="9461734" y="2800404"/>
              <a:ext cx="2806755" cy="7876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1"/>
                </a:lnSpc>
                <a:spcBef>
                  <a:spcPct val="0"/>
                </a:spcBef>
              </a:pPr>
              <a:r>
                <a:rPr lang="en-US" sz="3501" b="1" dirty="0">
                  <a:solidFill>
                    <a:srgbClr val="083863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Lottery</a:t>
              </a:r>
            </a:p>
          </p:txBody>
        </p:sp>
        <p:grpSp>
          <p:nvGrpSpPr>
            <p:cNvPr id="34" name="Group 34"/>
            <p:cNvGrpSpPr/>
            <p:nvPr/>
          </p:nvGrpSpPr>
          <p:grpSpPr>
            <a:xfrm>
              <a:off x="12832214" y="2615439"/>
              <a:ext cx="4231005" cy="1040749"/>
              <a:chOff x="0" y="0"/>
              <a:chExt cx="4524032" cy="1112828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4524045" cy="1112828"/>
              </a:xfrm>
              <a:custGeom>
                <a:avLst/>
                <a:gdLst/>
                <a:ahLst/>
                <a:cxnLst/>
                <a:rect l="l" t="t" r="r" b="b"/>
                <a:pathLst>
                  <a:path w="4524045" h="1112828">
                    <a:moveTo>
                      <a:pt x="0" y="0"/>
                    </a:moveTo>
                    <a:lnTo>
                      <a:pt x="4134068" y="0"/>
                    </a:lnTo>
                    <a:lnTo>
                      <a:pt x="4524045" y="556414"/>
                    </a:lnTo>
                    <a:lnTo>
                      <a:pt x="4134068" y="1112828"/>
                    </a:lnTo>
                    <a:lnTo>
                      <a:pt x="0" y="1112828"/>
                    </a:lnTo>
                    <a:lnTo>
                      <a:pt x="389973" y="556414"/>
                    </a:lnTo>
                    <a:close/>
                  </a:path>
                </a:pathLst>
              </a:custGeom>
              <a:solidFill>
                <a:srgbClr val="DBEFF9"/>
              </a:solidFill>
              <a:ln w="14288" cap="sq">
                <a:solidFill>
                  <a:srgbClr val="595959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TextBox 36"/>
              <p:cNvSpPr txBox="1"/>
              <p:nvPr/>
            </p:nvSpPr>
            <p:spPr>
              <a:xfrm>
                <a:off x="0" y="-38100"/>
                <a:ext cx="4524032" cy="11509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80"/>
                  </a:lnSpc>
                </a:pPr>
                <a:r>
                  <a:rPr lang="en-US" sz="2400" b="1">
                    <a:solidFill>
                      <a:srgbClr val="DBEFF9"/>
                    </a:solidFill>
                    <a:latin typeface="Calibri (MS) Bold"/>
                    <a:ea typeface="Calibri (MS) Bold"/>
                    <a:cs typeface="Calibri (MS) Bold"/>
                    <a:sym typeface="Calibri (MS) Bold"/>
                  </a:rPr>
                  <a:t>Application</a:t>
                </a:r>
              </a:p>
            </p:txBody>
          </p:sp>
        </p:grpSp>
        <p:sp>
          <p:nvSpPr>
            <p:cNvPr id="37" name="TextBox 37"/>
            <p:cNvSpPr txBox="1"/>
            <p:nvPr/>
          </p:nvSpPr>
          <p:spPr>
            <a:xfrm>
              <a:off x="13708676" y="2800403"/>
              <a:ext cx="2806755" cy="7876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1"/>
                </a:lnSpc>
                <a:spcBef>
                  <a:spcPct val="0"/>
                </a:spcBef>
              </a:pPr>
              <a:r>
                <a:rPr lang="en-US" sz="3501" b="1" dirty="0">
                  <a:solidFill>
                    <a:srgbClr val="083863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Inspection</a:t>
              </a:r>
            </a:p>
          </p:txBody>
        </p:sp>
        <p:grpSp>
          <p:nvGrpSpPr>
            <p:cNvPr id="38" name="Group 38"/>
            <p:cNvGrpSpPr/>
            <p:nvPr/>
          </p:nvGrpSpPr>
          <p:grpSpPr>
            <a:xfrm>
              <a:off x="17198773" y="2615439"/>
              <a:ext cx="4231005" cy="1040749"/>
              <a:chOff x="0" y="0"/>
              <a:chExt cx="4524032" cy="1112828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0" y="0"/>
                <a:ext cx="4524045" cy="1112828"/>
              </a:xfrm>
              <a:custGeom>
                <a:avLst/>
                <a:gdLst/>
                <a:ahLst/>
                <a:cxnLst/>
                <a:rect l="l" t="t" r="r" b="b"/>
                <a:pathLst>
                  <a:path w="4524045" h="1112828">
                    <a:moveTo>
                      <a:pt x="0" y="0"/>
                    </a:moveTo>
                    <a:lnTo>
                      <a:pt x="4134068" y="0"/>
                    </a:lnTo>
                    <a:lnTo>
                      <a:pt x="4524045" y="556414"/>
                    </a:lnTo>
                    <a:lnTo>
                      <a:pt x="4134068" y="1112828"/>
                    </a:lnTo>
                    <a:lnTo>
                      <a:pt x="0" y="1112828"/>
                    </a:lnTo>
                    <a:lnTo>
                      <a:pt x="389973" y="556414"/>
                    </a:lnTo>
                    <a:close/>
                  </a:path>
                </a:pathLst>
              </a:custGeom>
              <a:solidFill>
                <a:srgbClr val="DBEFF9"/>
              </a:solidFill>
              <a:ln w="14288" cap="sq">
                <a:solidFill>
                  <a:srgbClr val="595959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TextBox 40"/>
              <p:cNvSpPr txBox="1"/>
              <p:nvPr/>
            </p:nvSpPr>
            <p:spPr>
              <a:xfrm>
                <a:off x="0" y="-38100"/>
                <a:ext cx="4524032" cy="11509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80"/>
                  </a:lnSpc>
                </a:pPr>
                <a:r>
                  <a:rPr lang="en-US" sz="2400" b="1">
                    <a:solidFill>
                      <a:srgbClr val="DBEFF9"/>
                    </a:solidFill>
                    <a:latin typeface="Calibri (MS) Bold"/>
                    <a:ea typeface="Calibri (MS) Bold"/>
                    <a:cs typeface="Calibri (MS) Bold"/>
                    <a:sym typeface="Calibri (MS) Bold"/>
                  </a:rPr>
                  <a:t>Application</a:t>
                </a:r>
              </a:p>
            </p:txBody>
          </p:sp>
        </p:grpSp>
        <p:sp>
          <p:nvSpPr>
            <p:cNvPr id="41" name="TextBox 41"/>
            <p:cNvSpPr txBox="1"/>
            <p:nvPr/>
          </p:nvSpPr>
          <p:spPr>
            <a:xfrm>
              <a:off x="17998819" y="2824452"/>
              <a:ext cx="2806755" cy="7876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1"/>
                </a:lnSpc>
                <a:spcBef>
                  <a:spcPct val="0"/>
                </a:spcBef>
              </a:pPr>
              <a:r>
                <a:rPr lang="en-US" sz="3501" b="1" dirty="0">
                  <a:solidFill>
                    <a:srgbClr val="083863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Approval </a:t>
              </a: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73618" y="744062"/>
            <a:ext cx="16812216" cy="2118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5"/>
              </a:lnSpc>
            </a:pPr>
            <a:r>
              <a:rPr lang="en-US" sz="6500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What is the dollar amount in application and license fees collected to date?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26757" y="3440390"/>
            <a:ext cx="4208367" cy="1895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92"/>
              </a:lnSpc>
            </a:pPr>
            <a:r>
              <a:rPr lang="en-US" sz="5994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$27,789,000</a:t>
            </a:r>
          </a:p>
          <a:p>
            <a:pPr algn="ctr">
              <a:lnSpc>
                <a:spcPts val="3404"/>
              </a:lnSpc>
            </a:pPr>
            <a:r>
              <a:rPr lang="en-US" sz="2837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Received from </a:t>
            </a:r>
          </a:p>
          <a:p>
            <a:pPr algn="ctr">
              <a:lnSpc>
                <a:spcPts val="3404"/>
              </a:lnSpc>
            </a:pPr>
            <a:r>
              <a:rPr lang="en-US" sz="2837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initial license applications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039817" y="3440390"/>
            <a:ext cx="4208367" cy="1895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92"/>
              </a:lnSpc>
            </a:pPr>
            <a:r>
              <a:rPr lang="en-US" sz="5994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$2,094,000</a:t>
            </a:r>
          </a:p>
          <a:p>
            <a:pPr algn="ctr">
              <a:lnSpc>
                <a:spcPts val="3404"/>
              </a:lnSpc>
            </a:pPr>
            <a:r>
              <a:rPr lang="en-US" sz="2837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Received from</a:t>
            </a:r>
          </a:p>
          <a:p>
            <a:pPr algn="ctr">
              <a:lnSpc>
                <a:spcPts val="3404"/>
              </a:lnSpc>
            </a:pPr>
            <a:r>
              <a:rPr lang="en-US" sz="2837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initial</a:t>
            </a:r>
            <a:r>
              <a:rPr lang="en-US" sz="2837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837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license fees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844985" y="3416577"/>
            <a:ext cx="4208367" cy="2219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92"/>
              </a:lnSpc>
            </a:pPr>
            <a:r>
              <a:rPr lang="en-US" sz="5994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$2,082,000</a:t>
            </a:r>
          </a:p>
          <a:p>
            <a:pPr algn="ctr">
              <a:lnSpc>
                <a:spcPts val="3404"/>
              </a:lnSpc>
            </a:pPr>
            <a:r>
              <a:rPr lang="en-US" sz="2837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Received from</a:t>
            </a:r>
          </a:p>
          <a:p>
            <a:pPr algn="ctr">
              <a:lnSpc>
                <a:spcPts val="3404"/>
              </a:lnSpc>
            </a:pPr>
            <a:r>
              <a:rPr lang="en-US" sz="2837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renewal licese fees</a:t>
            </a:r>
          </a:p>
          <a:p>
            <a:pPr algn="ctr">
              <a:lnSpc>
                <a:spcPts val="2564"/>
              </a:lnSpc>
            </a:pPr>
            <a:r>
              <a:rPr lang="en-US" sz="2137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(Each license is valid for one year)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945485" y="6369329"/>
            <a:ext cx="6397031" cy="2400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28"/>
              </a:lnSpc>
            </a:pPr>
            <a:r>
              <a:rPr lang="en-US" sz="8940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=$31,965,000</a:t>
            </a:r>
          </a:p>
          <a:p>
            <a:pPr algn="ctr">
              <a:lnSpc>
                <a:spcPts val="3407"/>
              </a:lnSpc>
            </a:pPr>
            <a:r>
              <a:rPr lang="en-US" sz="283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Received </a:t>
            </a:r>
            <a:r>
              <a:rPr lang="en-US" sz="2839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 total </a:t>
            </a:r>
            <a:r>
              <a:rPr lang="en-US" sz="283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from cannabis business application and licensing fees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844698" y="3416577"/>
            <a:ext cx="785543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92"/>
              </a:lnSpc>
            </a:pPr>
            <a:r>
              <a:rPr lang="en-US" sz="5994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+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653813" y="3416577"/>
            <a:ext cx="785543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92"/>
              </a:lnSpc>
            </a:pPr>
            <a:r>
              <a:rPr lang="en-US" sz="5994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+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516541" y="6309663"/>
            <a:ext cx="5254918" cy="2753670"/>
            <a:chOff x="0" y="0"/>
            <a:chExt cx="12531979" cy="656698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531979" cy="6566916"/>
            </a:xfrm>
            <a:custGeom>
              <a:avLst/>
              <a:gdLst/>
              <a:ahLst/>
              <a:cxnLst/>
              <a:rect l="l" t="t" r="r" b="b"/>
              <a:pathLst>
                <a:path w="12531979" h="6566916">
                  <a:moveTo>
                    <a:pt x="0" y="0"/>
                  </a:moveTo>
                  <a:lnTo>
                    <a:pt x="12531979" y="0"/>
                  </a:lnTo>
                  <a:lnTo>
                    <a:pt x="12531979" y="6566916"/>
                  </a:lnTo>
                  <a:lnTo>
                    <a:pt x="0" y="65669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873618" y="744062"/>
            <a:ext cx="16812216" cy="11276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5"/>
              </a:lnSpc>
            </a:pPr>
            <a:r>
              <a:rPr lang="en-US" sz="6500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Of those fees, where did those dollars go?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041225" y="3522011"/>
            <a:ext cx="14477003" cy="1546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49"/>
              </a:lnSpc>
              <a:spcBef>
                <a:spcPct val="0"/>
              </a:spcBef>
            </a:pPr>
            <a:r>
              <a:rPr lang="en-US" sz="3291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Per </a:t>
            </a:r>
            <a:r>
              <a:rPr lang="en-US" sz="3291" u="sng" dirty="0">
                <a:solidFill>
                  <a:srgbClr val="00B0F0"/>
                </a:solidFill>
                <a:latin typeface="Calibri (MS)"/>
                <a:ea typeface="Calibri (MS)"/>
                <a:cs typeface="Calibri (MS)"/>
                <a:sym typeface="Calibri (MS)"/>
                <a:hlinkClick r:id="rId5" tooltip="https://apps.legislature.ky.gov/law/statutes/statute.aspx?id=5403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KRS 218B.080(3)</a:t>
            </a:r>
            <a:r>
              <a:rPr lang="en-US" sz="3291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, “[l]</a:t>
            </a:r>
            <a:r>
              <a:rPr lang="en-US" sz="3291" dirty="0" err="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icensure</a:t>
            </a:r>
            <a:r>
              <a:rPr lang="en-US" sz="3291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application fees, initial licensing fees, and licensure renewal fees collected by the cabinet pursuant to this section shall be retained by the cabinet for </a:t>
            </a:r>
            <a:r>
              <a:rPr lang="en-US" sz="3291" b="1" dirty="0">
                <a:solidFill>
                  <a:srgbClr val="92D05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administrative purposes</a:t>
            </a:r>
            <a:r>
              <a:rPr lang="en-US" sz="3291" b="1" dirty="0">
                <a:solidFill>
                  <a:schemeClr val="bg1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.”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35133" y="2317231"/>
            <a:ext cx="4417734" cy="46481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080"/>
              </a:lnSpc>
            </a:pPr>
            <a:r>
              <a:rPr lang="en-US" sz="14233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28</a:t>
            </a:r>
          </a:p>
          <a:p>
            <a:pPr algn="ctr">
              <a:lnSpc>
                <a:spcPts val="1357"/>
              </a:lnSpc>
            </a:pPr>
            <a:endParaRPr lang="en-US" sz="14233" b="1">
              <a:solidFill>
                <a:srgbClr val="00B0F0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algn="ctr">
              <a:lnSpc>
                <a:spcPts val="4593"/>
              </a:lnSpc>
            </a:pPr>
            <a:r>
              <a:rPr lang="en-US" sz="3831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Approved Sales or Transfers</a:t>
            </a:r>
          </a:p>
          <a:p>
            <a:pPr algn="ctr">
              <a:lnSpc>
                <a:spcPts val="3394"/>
              </a:lnSpc>
            </a:pPr>
            <a:endParaRPr lang="en-US" sz="3831" b="1">
              <a:solidFill>
                <a:srgbClr val="FFFFFF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algn="ctr">
              <a:lnSpc>
                <a:spcPts val="3397"/>
              </a:lnSpc>
            </a:pPr>
            <a:endParaRPr lang="en-US" sz="3831" b="1">
              <a:solidFill>
                <a:srgbClr val="FFFFFF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73618" y="744062"/>
            <a:ext cx="16812216" cy="11276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5"/>
              </a:lnSpc>
            </a:pPr>
            <a:r>
              <a:rPr lang="en-US" sz="6500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How many licenses have been sold?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634008" y="7103412"/>
            <a:ext cx="15019984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35"/>
              </a:lnSpc>
              <a:spcBef>
                <a:spcPct val="0"/>
              </a:spcBef>
            </a:pPr>
            <a:r>
              <a:rPr lang="en-US" sz="3279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Please note that per </a:t>
            </a:r>
            <a:r>
              <a:rPr lang="en-US" sz="3279" u="sng" dirty="0">
                <a:solidFill>
                  <a:srgbClr val="00B0F0"/>
                </a:solidFill>
                <a:latin typeface="Calibri (MS)"/>
                <a:ea typeface="Calibri (MS)"/>
                <a:cs typeface="Calibri (MS)"/>
                <a:sym typeface="Calibri (MS)"/>
                <a:hlinkClick r:id="rId4" tooltip="https://apps.legislature.ky.gov/law/statutes/statute.aspx?id=5403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KRS 218B.080(6)</a:t>
            </a:r>
            <a:r>
              <a:rPr lang="en-US" sz="3279" dirty="0">
                <a:solidFill>
                  <a:srgbClr val="00B0F0"/>
                </a:solidFill>
                <a:latin typeface="Calibri (MS)"/>
                <a:ea typeface="Calibri (MS)"/>
                <a:cs typeface="Calibri (MS)"/>
                <a:sym typeface="Calibri (MS)"/>
              </a:rPr>
              <a:t>, </a:t>
            </a:r>
            <a:r>
              <a:rPr lang="en-US" sz="3279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the Office “shall approve a [cannabis business] license holder’s sale of a license issued pursuant to this section and </a:t>
            </a:r>
            <a:r>
              <a:rPr lang="en-US" sz="3279" u="sng" dirty="0">
                <a:solidFill>
                  <a:srgbClr val="00B0F0"/>
                </a:solidFill>
                <a:latin typeface="Calibri (MS)"/>
                <a:ea typeface="Calibri (MS)"/>
                <a:cs typeface="Calibri (MS)"/>
                <a:sym typeface="Calibri (MS)"/>
                <a:hlinkClick r:id="rId5" tooltip="https://apps.legislature.ky.gov/law/statutes/statute.aspx?id=5403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KRS 218B.085</a:t>
            </a:r>
            <a:r>
              <a:rPr lang="en-US" sz="3279" dirty="0">
                <a:solidFill>
                  <a:srgbClr val="00B0F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279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and </a:t>
            </a:r>
            <a:r>
              <a:rPr lang="en-US" sz="3279" u="sng" dirty="0">
                <a:solidFill>
                  <a:srgbClr val="00B0F0"/>
                </a:solidFill>
                <a:latin typeface="Calibri (MS)"/>
                <a:ea typeface="Calibri (MS)"/>
                <a:cs typeface="Calibri (MS)"/>
                <a:sym typeface="Calibri (MS)"/>
                <a:hlinkClick r:id="rId6" tooltip="https://apps.legislature.ky.gov/law/statutes/statute.aspx?id=5475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218B.090</a:t>
            </a:r>
            <a:r>
              <a:rPr lang="en-US" sz="3279" dirty="0">
                <a:solidFill>
                  <a:srgbClr val="00B0F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279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if the purchaser and any new facilities meet the requirements of this chapter.”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73618" y="744062"/>
            <a:ext cx="16812216" cy="11276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5"/>
              </a:lnSpc>
            </a:pPr>
            <a:r>
              <a:rPr lang="en-US" sz="6500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Do any entities have multiple licenses?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744756" y="7088320"/>
            <a:ext cx="3732411" cy="5212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20"/>
              </a:lnSpc>
              <a:spcBef>
                <a:spcPct val="0"/>
              </a:spcBef>
            </a:pPr>
            <a:r>
              <a:rPr lang="en-US" sz="2999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Reed KY Dispensary LLC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898800" y="7088320"/>
            <a:ext cx="2761853" cy="5212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20"/>
              </a:lnSpc>
              <a:spcBef>
                <a:spcPct val="0"/>
              </a:spcBef>
            </a:pPr>
            <a:r>
              <a:rPr lang="en-US" sz="2999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BD Expansion LLC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588079" y="7088320"/>
            <a:ext cx="2713831" cy="5212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20"/>
              </a:lnSpc>
              <a:spcBef>
                <a:spcPct val="0"/>
              </a:spcBef>
            </a:pPr>
            <a:r>
              <a:rPr lang="en-US" sz="2999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WPBD Target LLC</a:t>
            </a:r>
          </a:p>
        </p:txBody>
      </p:sp>
      <p:sp>
        <p:nvSpPr>
          <p:cNvPr id="8" name="Freeform 8"/>
          <p:cNvSpPr/>
          <p:nvPr/>
        </p:nvSpPr>
        <p:spPr>
          <a:xfrm rot="-83091">
            <a:off x="6346297" y="3825146"/>
            <a:ext cx="5452374" cy="2797673"/>
          </a:xfrm>
          <a:custGeom>
            <a:avLst/>
            <a:gdLst/>
            <a:ahLst/>
            <a:cxnLst/>
            <a:rect l="l" t="t" r="r" b="b"/>
            <a:pathLst>
              <a:path w="5452374" h="2797673">
                <a:moveTo>
                  <a:pt x="0" y="0"/>
                </a:moveTo>
                <a:lnTo>
                  <a:pt x="5452375" y="0"/>
                </a:lnTo>
                <a:lnTo>
                  <a:pt x="5452375" y="2797674"/>
                </a:lnTo>
                <a:lnTo>
                  <a:pt x="0" y="27976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87" r="-88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83091">
            <a:off x="8314723" y="5748027"/>
            <a:ext cx="378504" cy="316489"/>
          </a:xfrm>
          <a:custGeom>
            <a:avLst/>
            <a:gdLst/>
            <a:ahLst/>
            <a:cxnLst/>
            <a:rect l="l" t="t" r="r" b="b"/>
            <a:pathLst>
              <a:path w="378504" h="316489">
                <a:moveTo>
                  <a:pt x="0" y="0"/>
                </a:moveTo>
                <a:lnTo>
                  <a:pt x="378505" y="0"/>
                </a:lnTo>
                <a:lnTo>
                  <a:pt x="378505" y="316488"/>
                </a:lnTo>
                <a:lnTo>
                  <a:pt x="0" y="3164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83091">
            <a:off x="12007724" y="3915032"/>
            <a:ext cx="5452374" cy="2797673"/>
          </a:xfrm>
          <a:custGeom>
            <a:avLst/>
            <a:gdLst/>
            <a:ahLst/>
            <a:cxnLst/>
            <a:rect l="l" t="t" r="r" b="b"/>
            <a:pathLst>
              <a:path w="5452374" h="2797673">
                <a:moveTo>
                  <a:pt x="0" y="0"/>
                </a:moveTo>
                <a:lnTo>
                  <a:pt x="5452374" y="0"/>
                </a:lnTo>
                <a:lnTo>
                  <a:pt x="5452374" y="2797673"/>
                </a:lnTo>
                <a:lnTo>
                  <a:pt x="0" y="279767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87" r="-88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-83091">
            <a:off x="827902" y="3915032"/>
            <a:ext cx="5452374" cy="2797673"/>
          </a:xfrm>
          <a:custGeom>
            <a:avLst/>
            <a:gdLst/>
            <a:ahLst/>
            <a:cxnLst/>
            <a:rect l="l" t="t" r="r" b="b"/>
            <a:pathLst>
              <a:path w="5452374" h="2797673">
                <a:moveTo>
                  <a:pt x="0" y="0"/>
                </a:moveTo>
                <a:lnTo>
                  <a:pt x="5452374" y="0"/>
                </a:lnTo>
                <a:lnTo>
                  <a:pt x="5452374" y="2797673"/>
                </a:lnTo>
                <a:lnTo>
                  <a:pt x="0" y="279767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87" r="-88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-83091">
            <a:off x="9809586" y="4465596"/>
            <a:ext cx="378504" cy="316489"/>
          </a:xfrm>
          <a:custGeom>
            <a:avLst/>
            <a:gdLst/>
            <a:ahLst/>
            <a:cxnLst/>
            <a:rect l="l" t="t" r="r" b="b"/>
            <a:pathLst>
              <a:path w="378504" h="316489">
                <a:moveTo>
                  <a:pt x="0" y="0"/>
                </a:moveTo>
                <a:lnTo>
                  <a:pt x="378505" y="0"/>
                </a:lnTo>
                <a:lnTo>
                  <a:pt x="378505" y="316488"/>
                </a:lnTo>
                <a:lnTo>
                  <a:pt x="0" y="3164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83091">
            <a:off x="15031094" y="4791139"/>
            <a:ext cx="378504" cy="316489"/>
          </a:xfrm>
          <a:custGeom>
            <a:avLst/>
            <a:gdLst/>
            <a:ahLst/>
            <a:cxnLst/>
            <a:rect l="l" t="t" r="r" b="b"/>
            <a:pathLst>
              <a:path w="378504" h="316489">
                <a:moveTo>
                  <a:pt x="0" y="0"/>
                </a:moveTo>
                <a:lnTo>
                  <a:pt x="378504" y="0"/>
                </a:lnTo>
                <a:lnTo>
                  <a:pt x="378504" y="316489"/>
                </a:lnTo>
                <a:lnTo>
                  <a:pt x="0" y="31648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-83091">
            <a:off x="15031094" y="5228511"/>
            <a:ext cx="378504" cy="316489"/>
          </a:xfrm>
          <a:custGeom>
            <a:avLst/>
            <a:gdLst/>
            <a:ahLst/>
            <a:cxnLst/>
            <a:rect l="l" t="t" r="r" b="b"/>
            <a:pathLst>
              <a:path w="378504" h="316489">
                <a:moveTo>
                  <a:pt x="0" y="0"/>
                </a:moveTo>
                <a:lnTo>
                  <a:pt x="378504" y="0"/>
                </a:lnTo>
                <a:lnTo>
                  <a:pt x="378504" y="316488"/>
                </a:lnTo>
                <a:lnTo>
                  <a:pt x="0" y="3164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-83091">
            <a:off x="4356183" y="5554054"/>
            <a:ext cx="378504" cy="316489"/>
          </a:xfrm>
          <a:custGeom>
            <a:avLst/>
            <a:gdLst/>
            <a:ahLst/>
            <a:cxnLst/>
            <a:rect l="l" t="t" r="r" b="b"/>
            <a:pathLst>
              <a:path w="378504" h="316489">
                <a:moveTo>
                  <a:pt x="0" y="0"/>
                </a:moveTo>
                <a:lnTo>
                  <a:pt x="378504" y="0"/>
                </a:lnTo>
                <a:lnTo>
                  <a:pt x="378504" y="316489"/>
                </a:lnTo>
                <a:lnTo>
                  <a:pt x="0" y="31648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-83091">
            <a:off x="5244878" y="5318396"/>
            <a:ext cx="378504" cy="316489"/>
          </a:xfrm>
          <a:custGeom>
            <a:avLst/>
            <a:gdLst/>
            <a:ahLst/>
            <a:cxnLst/>
            <a:rect l="l" t="t" r="r" b="b"/>
            <a:pathLst>
              <a:path w="378504" h="316489">
                <a:moveTo>
                  <a:pt x="0" y="0"/>
                </a:moveTo>
                <a:lnTo>
                  <a:pt x="378504" y="0"/>
                </a:lnTo>
                <a:lnTo>
                  <a:pt x="378504" y="316489"/>
                </a:lnTo>
                <a:lnTo>
                  <a:pt x="0" y="31648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17"/>
          <p:cNvSpPr txBox="1"/>
          <p:nvPr/>
        </p:nvSpPr>
        <p:spPr>
          <a:xfrm>
            <a:off x="1028700" y="2545451"/>
            <a:ext cx="14554337" cy="568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42"/>
              </a:lnSpc>
              <a:spcBef>
                <a:spcPct val="0"/>
              </a:spcBef>
            </a:pPr>
            <a:r>
              <a:rPr lang="en-US" sz="334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OMC identified </a:t>
            </a:r>
            <a:r>
              <a:rPr lang="en-US" sz="3349" b="1">
                <a:solidFill>
                  <a:srgbClr val="7CCA62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3 dispensaries</a:t>
            </a:r>
            <a:r>
              <a:rPr lang="en-US" sz="334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all holding licenses in 2 different dispensary regions: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3238142" y="4371975"/>
            <a:ext cx="11811716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8000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QUESTIONS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96339" y="9370533"/>
            <a:ext cx="1460725" cy="765058"/>
            <a:chOff x="0" y="0"/>
            <a:chExt cx="1947634" cy="1020077"/>
          </a:xfrm>
        </p:grpSpPr>
        <p:sp>
          <p:nvSpPr>
            <p:cNvPr id="5" name="Freeform 5" descr="Logo  Description automatically generated with medium confidence"/>
            <p:cNvSpPr/>
            <p:nvPr/>
          </p:nvSpPr>
          <p:spPr>
            <a:xfrm>
              <a:off x="0" y="0"/>
              <a:ext cx="1947672" cy="1020064"/>
            </a:xfrm>
            <a:custGeom>
              <a:avLst/>
              <a:gdLst/>
              <a:ahLst/>
              <a:cxnLst/>
              <a:rect l="l" t="t" r="r" b="b"/>
              <a:pathLst>
                <a:path w="1947672" h="1020064">
                  <a:moveTo>
                    <a:pt x="0" y="0"/>
                  </a:moveTo>
                  <a:lnTo>
                    <a:pt x="1947672" y="0"/>
                  </a:lnTo>
                  <a:lnTo>
                    <a:pt x="1947672" y="1020064"/>
                  </a:lnTo>
                  <a:lnTo>
                    <a:pt x="0" y="10200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1" b="-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89576" y="9370533"/>
            <a:ext cx="1459973" cy="765058"/>
            <a:chOff x="0" y="0"/>
            <a:chExt cx="1946631" cy="102007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46656" cy="1020064"/>
            </a:xfrm>
            <a:custGeom>
              <a:avLst/>
              <a:gdLst/>
              <a:ahLst/>
              <a:cxnLst/>
              <a:rect l="l" t="t" r="r" b="b"/>
              <a:pathLst>
                <a:path w="1946656" h="1020064">
                  <a:moveTo>
                    <a:pt x="0" y="0"/>
                  </a:moveTo>
                  <a:lnTo>
                    <a:pt x="1946656" y="0"/>
                  </a:lnTo>
                  <a:lnTo>
                    <a:pt x="1946656" y="1020064"/>
                  </a:lnTo>
                  <a:lnTo>
                    <a:pt x="0" y="10200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b="-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0" y="-19050"/>
            <a:ext cx="18288000" cy="461667"/>
            <a:chOff x="0" y="0"/>
            <a:chExt cx="24384000" cy="61555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84000" cy="615569"/>
            </a:xfrm>
            <a:custGeom>
              <a:avLst/>
              <a:gdLst/>
              <a:ahLst/>
              <a:cxnLst/>
              <a:rect l="l" t="t" r="r" b="b"/>
              <a:pathLst>
                <a:path w="24384000" h="615569">
                  <a:moveTo>
                    <a:pt x="0" y="0"/>
                  </a:moveTo>
                  <a:lnTo>
                    <a:pt x="24384000" y="0"/>
                  </a:lnTo>
                  <a:lnTo>
                    <a:pt x="24384000" y="615569"/>
                  </a:lnTo>
                  <a:lnTo>
                    <a:pt x="0" y="615569"/>
                  </a:lnTo>
                  <a:close/>
                </a:path>
              </a:pathLst>
            </a:custGeom>
            <a:solidFill>
              <a:srgbClr val="003865"/>
            </a:solid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4444508" y="2680883"/>
            <a:ext cx="9398984" cy="4925235"/>
            <a:chOff x="0" y="0"/>
            <a:chExt cx="12531979" cy="656698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531979" cy="6566916"/>
            </a:xfrm>
            <a:custGeom>
              <a:avLst/>
              <a:gdLst/>
              <a:ahLst/>
              <a:cxnLst/>
              <a:rect l="l" t="t" r="r" b="b"/>
              <a:pathLst>
                <a:path w="12531979" h="6566916">
                  <a:moveTo>
                    <a:pt x="0" y="0"/>
                  </a:moveTo>
                  <a:lnTo>
                    <a:pt x="12531979" y="0"/>
                  </a:lnTo>
                  <a:lnTo>
                    <a:pt x="12531979" y="6566916"/>
                  </a:lnTo>
                  <a:lnTo>
                    <a:pt x="0" y="65669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6339" y="9370533"/>
            <a:ext cx="1460725" cy="765058"/>
            <a:chOff x="0" y="0"/>
            <a:chExt cx="1947634" cy="1020077"/>
          </a:xfrm>
        </p:grpSpPr>
        <p:sp>
          <p:nvSpPr>
            <p:cNvPr id="6" name="Freeform 6" descr="Logo  Description automatically generated with medium confidence"/>
            <p:cNvSpPr/>
            <p:nvPr/>
          </p:nvSpPr>
          <p:spPr>
            <a:xfrm>
              <a:off x="0" y="0"/>
              <a:ext cx="1947672" cy="1020064"/>
            </a:xfrm>
            <a:custGeom>
              <a:avLst/>
              <a:gdLst/>
              <a:ahLst/>
              <a:cxnLst/>
              <a:rect l="l" t="t" r="r" b="b"/>
              <a:pathLst>
                <a:path w="1947672" h="1020064">
                  <a:moveTo>
                    <a:pt x="0" y="0"/>
                  </a:moveTo>
                  <a:lnTo>
                    <a:pt x="1947672" y="0"/>
                  </a:lnTo>
                  <a:lnTo>
                    <a:pt x="1947672" y="1020064"/>
                  </a:lnTo>
                  <a:lnTo>
                    <a:pt x="0" y="10200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1" b="-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89576" y="9370533"/>
            <a:ext cx="1459973" cy="765058"/>
            <a:chOff x="0" y="0"/>
            <a:chExt cx="1946631" cy="10200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946656" cy="1020064"/>
            </a:xfrm>
            <a:custGeom>
              <a:avLst/>
              <a:gdLst/>
              <a:ahLst/>
              <a:cxnLst/>
              <a:rect l="l" t="t" r="r" b="b"/>
              <a:pathLst>
                <a:path w="1946656" h="1020064">
                  <a:moveTo>
                    <a:pt x="0" y="0"/>
                  </a:moveTo>
                  <a:lnTo>
                    <a:pt x="1946656" y="0"/>
                  </a:lnTo>
                  <a:lnTo>
                    <a:pt x="1946656" y="1020064"/>
                  </a:lnTo>
                  <a:lnTo>
                    <a:pt x="0" y="10200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3778546" y="3571412"/>
            <a:ext cx="3223628" cy="2830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7"/>
              </a:lnSpc>
            </a:pPr>
            <a:r>
              <a:rPr lang="en-US" sz="11664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48</a:t>
            </a:r>
            <a:r>
              <a:rPr lang="en-US" sz="11664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  <a:p>
            <a:pPr algn="ctr">
              <a:lnSpc>
                <a:spcPts val="3266"/>
              </a:lnSpc>
            </a:pPr>
            <a:r>
              <a:rPr lang="en-US" sz="272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DISPENSARIES</a:t>
            </a:r>
          </a:p>
          <a:p>
            <a:pPr algn="l">
              <a:lnSpc>
                <a:spcPts val="3266"/>
              </a:lnSpc>
            </a:pPr>
            <a:endParaRPr lang="en-US" sz="2721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9712667" y="3571412"/>
            <a:ext cx="3223628" cy="2828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7"/>
              </a:lnSpc>
            </a:pPr>
            <a:r>
              <a:rPr lang="en-US" sz="11664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10</a:t>
            </a:r>
            <a:r>
              <a:rPr lang="en-US" sz="11664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  <a:p>
            <a:pPr algn="ctr">
              <a:lnSpc>
                <a:spcPts val="3266"/>
              </a:lnSpc>
            </a:pPr>
            <a:r>
              <a:rPr lang="en-US" sz="272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PROCESSORS</a:t>
            </a:r>
          </a:p>
          <a:p>
            <a:pPr algn="l">
              <a:lnSpc>
                <a:spcPts val="3266"/>
              </a:lnSpc>
            </a:pPr>
            <a:endParaRPr lang="en-US" sz="2721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608769" y="3571412"/>
            <a:ext cx="3612663" cy="3238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7"/>
              </a:lnSpc>
            </a:pPr>
            <a:r>
              <a:rPr lang="en-US" sz="11664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6</a:t>
            </a:r>
            <a:r>
              <a:rPr lang="en-US" sz="11664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  <a:p>
            <a:pPr algn="ctr">
              <a:lnSpc>
                <a:spcPts val="3266"/>
              </a:lnSpc>
            </a:pPr>
            <a:r>
              <a:rPr lang="en-US" sz="272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SAFETY COMPLIANCE</a:t>
            </a:r>
          </a:p>
          <a:p>
            <a:pPr algn="ctr">
              <a:lnSpc>
                <a:spcPts val="3266"/>
              </a:lnSpc>
            </a:pPr>
            <a:r>
              <a:rPr lang="en-US" sz="272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FACILITIES</a:t>
            </a:r>
          </a:p>
          <a:p>
            <a:pPr algn="l">
              <a:lnSpc>
                <a:spcPts val="3266"/>
              </a:lnSpc>
            </a:pPr>
            <a:endParaRPr lang="en-US" sz="2721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893907" y="3672454"/>
            <a:ext cx="3223628" cy="2830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7"/>
              </a:lnSpc>
            </a:pPr>
            <a:r>
              <a:rPr lang="en-US" sz="11664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16</a:t>
            </a:r>
            <a:r>
              <a:rPr lang="en-US" sz="11664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  <a:p>
            <a:pPr algn="ctr">
              <a:lnSpc>
                <a:spcPts val="3266"/>
              </a:lnSpc>
            </a:pPr>
            <a:r>
              <a:rPr lang="en-US" sz="272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CULTIVATORS</a:t>
            </a:r>
          </a:p>
          <a:p>
            <a:pPr algn="l">
              <a:lnSpc>
                <a:spcPts val="3266"/>
              </a:lnSpc>
            </a:pPr>
            <a:endParaRPr lang="en-US" sz="2721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2304189" y="6449640"/>
            <a:ext cx="2702829" cy="1987006"/>
            <a:chOff x="0" y="0"/>
            <a:chExt cx="5785015" cy="4252900"/>
          </a:xfrm>
        </p:grpSpPr>
        <p:sp>
          <p:nvSpPr>
            <p:cNvPr id="11" name="Freeform 11" descr="A picture containing text  AI-generated content may be incorrect."/>
            <p:cNvSpPr/>
            <p:nvPr/>
          </p:nvSpPr>
          <p:spPr>
            <a:xfrm>
              <a:off x="0" y="0"/>
              <a:ext cx="5784977" cy="4252849"/>
            </a:xfrm>
            <a:custGeom>
              <a:avLst/>
              <a:gdLst/>
              <a:ahLst/>
              <a:cxnLst/>
              <a:rect l="l" t="t" r="r" b="b"/>
              <a:pathLst>
                <a:path w="5784977" h="4252849">
                  <a:moveTo>
                    <a:pt x="0" y="0"/>
                  </a:moveTo>
                  <a:lnTo>
                    <a:pt x="5784977" y="0"/>
                  </a:lnTo>
                  <a:lnTo>
                    <a:pt x="5784977" y="4252849"/>
                  </a:lnTo>
                  <a:lnTo>
                    <a:pt x="0" y="42528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6687" t="-85067" r="-110996" b="-5420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307111" y="6707317"/>
            <a:ext cx="2406839" cy="1729330"/>
            <a:chOff x="0" y="0"/>
            <a:chExt cx="5527040" cy="3971214"/>
          </a:xfrm>
        </p:grpSpPr>
        <p:sp>
          <p:nvSpPr>
            <p:cNvPr id="13" name="Freeform 13" descr="A picture containing text  AI-generated content may be incorrect."/>
            <p:cNvSpPr/>
            <p:nvPr/>
          </p:nvSpPr>
          <p:spPr>
            <a:xfrm>
              <a:off x="0" y="0"/>
              <a:ext cx="5527040" cy="3971163"/>
            </a:xfrm>
            <a:custGeom>
              <a:avLst/>
              <a:gdLst/>
              <a:ahLst/>
              <a:cxnLst/>
              <a:rect l="l" t="t" r="r" b="b"/>
              <a:pathLst>
                <a:path w="5527040" h="3971163">
                  <a:moveTo>
                    <a:pt x="0" y="0"/>
                  </a:moveTo>
                  <a:lnTo>
                    <a:pt x="5527040" y="0"/>
                  </a:lnTo>
                  <a:lnTo>
                    <a:pt x="5527040" y="3971163"/>
                  </a:lnTo>
                  <a:lnTo>
                    <a:pt x="0" y="3971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32823" r="-6692" b="-14671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4232398" y="6442342"/>
            <a:ext cx="2407562" cy="1757941"/>
            <a:chOff x="0" y="0"/>
            <a:chExt cx="5527040" cy="4035704"/>
          </a:xfrm>
        </p:grpSpPr>
        <p:sp>
          <p:nvSpPr>
            <p:cNvPr id="15" name="Freeform 15" descr="A picture containing text  AI-generated content may be incorrect."/>
            <p:cNvSpPr/>
            <p:nvPr/>
          </p:nvSpPr>
          <p:spPr>
            <a:xfrm>
              <a:off x="0" y="0"/>
              <a:ext cx="5527040" cy="4035679"/>
            </a:xfrm>
            <a:custGeom>
              <a:avLst/>
              <a:gdLst/>
              <a:ahLst/>
              <a:cxnLst/>
              <a:rect l="l" t="t" r="r" b="b"/>
              <a:pathLst>
                <a:path w="5527040" h="4035679">
                  <a:moveTo>
                    <a:pt x="0" y="0"/>
                  </a:moveTo>
                  <a:lnTo>
                    <a:pt x="5527040" y="0"/>
                  </a:lnTo>
                  <a:lnTo>
                    <a:pt x="5527040" y="4035679"/>
                  </a:lnTo>
                  <a:lnTo>
                    <a:pt x="0" y="40356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29719" t="-98488" r="-13689" b="-4822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897493" y="683657"/>
            <a:ext cx="16812216" cy="2440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54"/>
              </a:lnSpc>
            </a:pPr>
            <a:r>
              <a:rPr lang="en-US" sz="75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TOTAL KENTUCKY MEDICAL CANNABIS </a:t>
            </a:r>
          </a:p>
          <a:p>
            <a:pPr algn="ctr">
              <a:lnSpc>
                <a:spcPts val="9054"/>
              </a:lnSpc>
            </a:pPr>
            <a:r>
              <a:rPr lang="en-US" sz="75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LICENSED BUSINESSES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5544800" y="9248874"/>
            <a:ext cx="2375830" cy="337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04"/>
              </a:lnSpc>
            </a:pPr>
            <a:r>
              <a:rPr lang="en-US" sz="1798" dirty="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As of: 6/30/2026</a:t>
            </a:r>
          </a:p>
        </p:txBody>
      </p:sp>
      <p:sp>
        <p:nvSpPr>
          <p:cNvPr id="18" name="Freeform 18"/>
          <p:cNvSpPr/>
          <p:nvPr/>
        </p:nvSpPr>
        <p:spPr>
          <a:xfrm>
            <a:off x="1676400" y="1739490"/>
            <a:ext cx="2645835" cy="279809"/>
          </a:xfrm>
          <a:custGeom>
            <a:avLst/>
            <a:gdLst/>
            <a:ahLst/>
            <a:cxnLst/>
            <a:rect l="l" t="t" r="r" b="b"/>
            <a:pathLst>
              <a:path w="2919229" h="139754">
                <a:moveTo>
                  <a:pt x="0" y="0"/>
                </a:moveTo>
                <a:lnTo>
                  <a:pt x="2919229" y="0"/>
                </a:lnTo>
                <a:lnTo>
                  <a:pt x="2919229" y="139754"/>
                </a:lnTo>
                <a:lnTo>
                  <a:pt x="0" y="13975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27025" b="-2702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9" name="Group 8">
            <a:extLst>
              <a:ext uri="{FF2B5EF4-FFF2-40B4-BE49-F238E27FC236}">
                <a16:creationId xmlns:a16="http://schemas.microsoft.com/office/drawing/2014/main" id="{F4BC05C7-FAC4-C4DA-CC8B-19DA248C20C5}"/>
              </a:ext>
            </a:extLst>
          </p:cNvPr>
          <p:cNvGrpSpPr/>
          <p:nvPr/>
        </p:nvGrpSpPr>
        <p:grpSpPr>
          <a:xfrm>
            <a:off x="10629295" y="6863597"/>
            <a:ext cx="1687758" cy="1416747"/>
            <a:chOff x="3194945" y="432025"/>
            <a:chExt cx="1187811" cy="890858"/>
          </a:xfrm>
        </p:grpSpPr>
        <p:sp>
          <p:nvSpPr>
            <p:cNvPr id="20" name="Freeform 9" descr="A picture containing text  AI-generated content may be incorrect.">
              <a:extLst>
                <a:ext uri="{FF2B5EF4-FFF2-40B4-BE49-F238E27FC236}">
                  <a16:creationId xmlns:a16="http://schemas.microsoft.com/office/drawing/2014/main" id="{EA8F27A2-DCC8-69C6-8E58-F7DFB53BFCAB}"/>
                </a:ext>
              </a:extLst>
            </p:cNvPr>
            <p:cNvSpPr/>
            <p:nvPr/>
          </p:nvSpPr>
          <p:spPr>
            <a:xfrm>
              <a:off x="3194945" y="432025"/>
              <a:ext cx="1187811" cy="890858"/>
            </a:xfrm>
            <a:custGeom>
              <a:avLst/>
              <a:gdLst/>
              <a:ahLst/>
              <a:cxnLst/>
              <a:rect l="l" t="t" r="r" b="b"/>
              <a:pathLst>
                <a:path w="5087874" h="2824734">
                  <a:moveTo>
                    <a:pt x="0" y="0"/>
                  </a:moveTo>
                  <a:lnTo>
                    <a:pt x="5087874" y="0"/>
                  </a:lnTo>
                  <a:lnTo>
                    <a:pt x="5087874" y="2824734"/>
                  </a:lnTo>
                  <a:lnTo>
                    <a:pt x="0" y="28247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321688" t="-83789" r="-495396" b="-721177"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/>
          <p:nvPr/>
        </p:nvSpPr>
        <p:spPr>
          <a:xfrm>
            <a:off x="2419935" y="6442702"/>
            <a:ext cx="2620158" cy="1755506"/>
          </a:xfrm>
          <a:custGeom>
            <a:avLst/>
            <a:gdLst/>
            <a:ahLst/>
            <a:cxnLst/>
            <a:rect l="l" t="t" r="r" b="b"/>
            <a:pathLst>
              <a:path w="2620158" h="1755506">
                <a:moveTo>
                  <a:pt x="0" y="0"/>
                </a:moveTo>
                <a:lnTo>
                  <a:pt x="2620158" y="0"/>
                </a:lnTo>
                <a:lnTo>
                  <a:pt x="2620158" y="1755506"/>
                </a:lnTo>
                <a:lnTo>
                  <a:pt x="0" y="17555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3141591" y="6387177"/>
            <a:ext cx="3091687" cy="1746803"/>
          </a:xfrm>
          <a:custGeom>
            <a:avLst/>
            <a:gdLst/>
            <a:ahLst/>
            <a:cxnLst/>
            <a:rect l="l" t="t" r="r" b="b"/>
            <a:pathLst>
              <a:path w="3091687" h="1746803">
                <a:moveTo>
                  <a:pt x="0" y="0"/>
                </a:moveTo>
                <a:lnTo>
                  <a:pt x="3091688" y="0"/>
                </a:lnTo>
                <a:lnTo>
                  <a:pt x="3091688" y="1746803"/>
                </a:lnTo>
                <a:lnTo>
                  <a:pt x="0" y="174680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8150874" y="6424253"/>
            <a:ext cx="2451655" cy="1672651"/>
            <a:chOff x="0" y="0"/>
            <a:chExt cx="9544799" cy="6511976"/>
          </a:xfrm>
        </p:grpSpPr>
        <p:sp>
          <p:nvSpPr>
            <p:cNvPr id="8" name="Freeform 8" descr="Text  Description automatically generated"/>
            <p:cNvSpPr/>
            <p:nvPr/>
          </p:nvSpPr>
          <p:spPr>
            <a:xfrm>
              <a:off x="0" y="0"/>
              <a:ext cx="9544812" cy="6511925"/>
            </a:xfrm>
            <a:custGeom>
              <a:avLst/>
              <a:gdLst/>
              <a:ahLst/>
              <a:cxnLst/>
              <a:rect l="l" t="t" r="r" b="b"/>
              <a:pathLst>
                <a:path w="9544812" h="6511925">
                  <a:moveTo>
                    <a:pt x="0" y="0"/>
                  </a:moveTo>
                  <a:lnTo>
                    <a:pt x="9544812" y="0"/>
                  </a:lnTo>
                  <a:lnTo>
                    <a:pt x="9544812" y="6511925"/>
                  </a:lnTo>
                  <a:lnTo>
                    <a:pt x="0" y="65119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6758322" y="2734369"/>
            <a:ext cx="5236758" cy="2961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586"/>
              </a:lnSpc>
            </a:pPr>
            <a:r>
              <a:rPr lang="en-US" sz="11322" b="1" dirty="0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26,000</a:t>
            </a:r>
            <a:r>
              <a:rPr lang="en-US" sz="11322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  <a:p>
            <a:pPr algn="ctr">
              <a:lnSpc>
                <a:spcPts val="3169"/>
              </a:lnSpc>
            </a:pPr>
            <a:endParaRPr lang="en-US" sz="11322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ctr">
              <a:lnSpc>
                <a:spcPts val="3169"/>
              </a:lnSpc>
            </a:pPr>
            <a:r>
              <a:rPr lang="en-US" sz="264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ACTIVE</a:t>
            </a:r>
          </a:p>
          <a:p>
            <a:pPr algn="ctr">
              <a:lnSpc>
                <a:spcPts val="3169"/>
              </a:lnSpc>
            </a:pPr>
            <a:r>
              <a:rPr lang="en-US" sz="264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CARDHOLDERS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37892" y="885825"/>
            <a:ext cx="16812216" cy="1115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90"/>
              </a:lnSpc>
            </a:pPr>
            <a:r>
              <a:rPr lang="en-US" sz="75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PROGRAM SNAPSHOT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768753" y="2901351"/>
            <a:ext cx="3837363" cy="29270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47"/>
              </a:lnSpc>
            </a:pPr>
            <a:r>
              <a:rPr lang="en-US" sz="10540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34</a:t>
            </a:r>
            <a:r>
              <a:rPr lang="en-US" sz="1054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  <a:p>
            <a:pPr algn="ctr">
              <a:lnSpc>
                <a:spcPts val="2950"/>
              </a:lnSpc>
            </a:pPr>
            <a:endParaRPr lang="en-US" sz="1054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ctr">
              <a:lnSpc>
                <a:spcPts val="2950"/>
              </a:lnSpc>
            </a:pPr>
            <a:r>
              <a:rPr lang="en-US" sz="245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OPERATIONAL </a:t>
            </a:r>
          </a:p>
          <a:p>
            <a:pPr algn="ctr">
              <a:lnSpc>
                <a:spcPts val="2950"/>
              </a:lnSpc>
            </a:pPr>
            <a:r>
              <a:rPr lang="en-US" sz="245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BUSINESSES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81884" y="2872866"/>
            <a:ext cx="4096260" cy="29238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501"/>
              </a:lnSpc>
            </a:pPr>
            <a:r>
              <a:rPr lang="en-US" sz="11250" b="1" dirty="0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475</a:t>
            </a:r>
            <a:r>
              <a:rPr lang="en-US" sz="1125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  <a:p>
            <a:pPr algn="ctr">
              <a:lnSpc>
                <a:spcPts val="3149"/>
              </a:lnSpc>
            </a:pPr>
            <a:endParaRPr lang="en-US" sz="11250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ctr">
              <a:lnSpc>
                <a:spcPts val="3149"/>
              </a:lnSpc>
            </a:pPr>
            <a:r>
              <a:rPr lang="en-US" sz="2625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ACTIVE REGISTERED PRACTITIONERS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5606284" y="9237764"/>
            <a:ext cx="2375830" cy="337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04"/>
              </a:lnSpc>
            </a:pPr>
            <a:r>
              <a:rPr lang="en-US" sz="1798" dirty="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As of: 6/26/2026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3778546" y="3571412"/>
            <a:ext cx="3223628" cy="2830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7"/>
              </a:lnSpc>
            </a:pPr>
            <a:r>
              <a:rPr lang="en-US" sz="11664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17</a:t>
            </a:r>
            <a:r>
              <a:rPr lang="en-US" sz="11664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  <a:p>
            <a:pPr algn="ctr">
              <a:lnSpc>
                <a:spcPts val="3266"/>
              </a:lnSpc>
            </a:pPr>
            <a:r>
              <a:rPr lang="en-US" sz="272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DISPENSARIES</a:t>
            </a:r>
          </a:p>
          <a:p>
            <a:pPr algn="l">
              <a:lnSpc>
                <a:spcPts val="3266"/>
              </a:lnSpc>
            </a:pPr>
            <a:endParaRPr lang="en-US" sz="2721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9712667" y="3571412"/>
            <a:ext cx="3223628" cy="2828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7"/>
              </a:lnSpc>
            </a:pPr>
            <a:r>
              <a:rPr lang="en-US" sz="11664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4</a:t>
            </a:r>
            <a:r>
              <a:rPr lang="en-US" sz="11664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  <a:p>
            <a:pPr algn="ctr">
              <a:lnSpc>
                <a:spcPts val="3266"/>
              </a:lnSpc>
            </a:pPr>
            <a:r>
              <a:rPr lang="en-US" sz="272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PROCESSORS</a:t>
            </a:r>
          </a:p>
          <a:p>
            <a:pPr algn="l">
              <a:lnSpc>
                <a:spcPts val="3266"/>
              </a:lnSpc>
            </a:pPr>
            <a:endParaRPr lang="en-US" sz="2721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608769" y="3571412"/>
            <a:ext cx="3612663" cy="3238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7"/>
              </a:lnSpc>
            </a:pPr>
            <a:r>
              <a:rPr lang="en-US" sz="11664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2</a:t>
            </a:r>
            <a:r>
              <a:rPr lang="en-US" sz="11664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  <a:p>
            <a:pPr algn="ctr">
              <a:lnSpc>
                <a:spcPts val="3266"/>
              </a:lnSpc>
            </a:pPr>
            <a:r>
              <a:rPr lang="en-US" sz="272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SAFETY COMPLIANCE</a:t>
            </a:r>
          </a:p>
          <a:p>
            <a:pPr algn="ctr">
              <a:lnSpc>
                <a:spcPts val="3266"/>
              </a:lnSpc>
            </a:pPr>
            <a:r>
              <a:rPr lang="en-US" sz="272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FACILITIES</a:t>
            </a:r>
          </a:p>
          <a:p>
            <a:pPr algn="l">
              <a:lnSpc>
                <a:spcPts val="3266"/>
              </a:lnSpc>
            </a:pPr>
            <a:endParaRPr lang="en-US" sz="2721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893907" y="3672454"/>
            <a:ext cx="3223628" cy="2830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7"/>
              </a:lnSpc>
            </a:pPr>
            <a:r>
              <a:rPr lang="en-US" sz="11664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11</a:t>
            </a:r>
            <a:r>
              <a:rPr lang="en-US" sz="11664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  <a:p>
            <a:pPr algn="ctr">
              <a:lnSpc>
                <a:spcPts val="3266"/>
              </a:lnSpc>
            </a:pPr>
            <a:r>
              <a:rPr lang="en-US" sz="2721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CULTIVATORS</a:t>
            </a:r>
          </a:p>
          <a:p>
            <a:pPr algn="l">
              <a:lnSpc>
                <a:spcPts val="3266"/>
              </a:lnSpc>
            </a:pPr>
            <a:endParaRPr lang="en-US" sz="2721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0629295" y="6863597"/>
            <a:ext cx="1687758" cy="1416747"/>
            <a:chOff x="3194945" y="432025"/>
            <a:chExt cx="1187811" cy="890858"/>
          </a:xfrm>
        </p:grpSpPr>
        <p:sp>
          <p:nvSpPr>
            <p:cNvPr id="9" name="Freeform 9" descr="A picture containing text  AI-generated content may be incorrect."/>
            <p:cNvSpPr/>
            <p:nvPr/>
          </p:nvSpPr>
          <p:spPr>
            <a:xfrm>
              <a:off x="3194945" y="432025"/>
              <a:ext cx="1187811" cy="890858"/>
            </a:xfrm>
            <a:custGeom>
              <a:avLst/>
              <a:gdLst/>
              <a:ahLst/>
              <a:cxnLst/>
              <a:rect l="l" t="t" r="r" b="b"/>
              <a:pathLst>
                <a:path w="5087874" h="2824734">
                  <a:moveTo>
                    <a:pt x="0" y="0"/>
                  </a:moveTo>
                  <a:lnTo>
                    <a:pt x="5087874" y="0"/>
                  </a:lnTo>
                  <a:lnTo>
                    <a:pt x="5087874" y="2824734"/>
                  </a:lnTo>
                  <a:lnTo>
                    <a:pt x="0" y="28247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321688" t="-83789" r="-495396" b="-721177"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304189" y="6449640"/>
            <a:ext cx="2702829" cy="1987006"/>
            <a:chOff x="0" y="0"/>
            <a:chExt cx="5785015" cy="4252900"/>
          </a:xfrm>
        </p:grpSpPr>
        <p:sp>
          <p:nvSpPr>
            <p:cNvPr id="11" name="Freeform 11" descr="A picture containing text  AI-generated content may be incorrect."/>
            <p:cNvSpPr/>
            <p:nvPr/>
          </p:nvSpPr>
          <p:spPr>
            <a:xfrm>
              <a:off x="0" y="0"/>
              <a:ext cx="5784977" cy="4252849"/>
            </a:xfrm>
            <a:custGeom>
              <a:avLst/>
              <a:gdLst/>
              <a:ahLst/>
              <a:cxnLst/>
              <a:rect l="l" t="t" r="r" b="b"/>
              <a:pathLst>
                <a:path w="5784977" h="4252849">
                  <a:moveTo>
                    <a:pt x="0" y="0"/>
                  </a:moveTo>
                  <a:lnTo>
                    <a:pt x="5784977" y="0"/>
                  </a:lnTo>
                  <a:lnTo>
                    <a:pt x="5784977" y="4252849"/>
                  </a:lnTo>
                  <a:lnTo>
                    <a:pt x="0" y="42528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6687" t="-85067" r="-110996" b="-5420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307111" y="6707317"/>
            <a:ext cx="2406839" cy="1729330"/>
            <a:chOff x="0" y="0"/>
            <a:chExt cx="5527040" cy="3971214"/>
          </a:xfrm>
        </p:grpSpPr>
        <p:sp>
          <p:nvSpPr>
            <p:cNvPr id="13" name="Freeform 13" descr="A picture containing text  AI-generated content may be incorrect."/>
            <p:cNvSpPr/>
            <p:nvPr/>
          </p:nvSpPr>
          <p:spPr>
            <a:xfrm>
              <a:off x="0" y="0"/>
              <a:ext cx="5527040" cy="3971163"/>
            </a:xfrm>
            <a:custGeom>
              <a:avLst/>
              <a:gdLst/>
              <a:ahLst/>
              <a:cxnLst/>
              <a:rect l="l" t="t" r="r" b="b"/>
              <a:pathLst>
                <a:path w="5527040" h="3971163">
                  <a:moveTo>
                    <a:pt x="0" y="0"/>
                  </a:moveTo>
                  <a:lnTo>
                    <a:pt x="5527040" y="0"/>
                  </a:lnTo>
                  <a:lnTo>
                    <a:pt x="5527040" y="3971163"/>
                  </a:lnTo>
                  <a:lnTo>
                    <a:pt x="0" y="39711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32823" r="-6692" b="-14671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4232398" y="6442342"/>
            <a:ext cx="2407562" cy="1757941"/>
            <a:chOff x="0" y="0"/>
            <a:chExt cx="5527040" cy="4035704"/>
          </a:xfrm>
        </p:grpSpPr>
        <p:sp>
          <p:nvSpPr>
            <p:cNvPr id="15" name="Freeform 15" descr="A picture containing text  AI-generated content may be incorrect."/>
            <p:cNvSpPr/>
            <p:nvPr/>
          </p:nvSpPr>
          <p:spPr>
            <a:xfrm>
              <a:off x="0" y="0"/>
              <a:ext cx="5527040" cy="4035679"/>
            </a:xfrm>
            <a:custGeom>
              <a:avLst/>
              <a:gdLst/>
              <a:ahLst/>
              <a:cxnLst/>
              <a:rect l="l" t="t" r="r" b="b"/>
              <a:pathLst>
                <a:path w="5527040" h="4035679">
                  <a:moveTo>
                    <a:pt x="0" y="0"/>
                  </a:moveTo>
                  <a:lnTo>
                    <a:pt x="5527040" y="0"/>
                  </a:lnTo>
                  <a:lnTo>
                    <a:pt x="5527040" y="4035679"/>
                  </a:lnTo>
                  <a:lnTo>
                    <a:pt x="0" y="40356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29719" t="-98488" r="-13689" b="-4822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897493" y="683657"/>
            <a:ext cx="16812216" cy="2458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54"/>
              </a:lnSpc>
            </a:pPr>
            <a:r>
              <a:rPr lang="en-US" sz="75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KENTUCKY MEDICAL CANNABIS </a:t>
            </a:r>
          </a:p>
          <a:p>
            <a:pPr algn="ctr">
              <a:lnSpc>
                <a:spcPts val="9054"/>
              </a:lnSpc>
            </a:pPr>
            <a:r>
              <a:rPr lang="en-US" sz="75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OPERATIONAL BUSINESSES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5606284" y="9237764"/>
            <a:ext cx="2375830" cy="337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04"/>
              </a:lnSpc>
            </a:pPr>
            <a:r>
              <a:rPr lang="en-US" sz="1798" dirty="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As of: 6/30/2026</a:t>
            </a:r>
          </a:p>
        </p:txBody>
      </p:sp>
      <p:sp>
        <p:nvSpPr>
          <p:cNvPr id="18" name="Freeform 18"/>
          <p:cNvSpPr/>
          <p:nvPr/>
        </p:nvSpPr>
        <p:spPr>
          <a:xfrm>
            <a:off x="3880176" y="3004727"/>
            <a:ext cx="5723365" cy="273998"/>
          </a:xfrm>
          <a:custGeom>
            <a:avLst/>
            <a:gdLst/>
            <a:ahLst/>
            <a:cxnLst/>
            <a:rect l="l" t="t" r="r" b="b"/>
            <a:pathLst>
              <a:path w="5723365" h="273998">
                <a:moveTo>
                  <a:pt x="0" y="0"/>
                </a:moveTo>
                <a:lnTo>
                  <a:pt x="5723364" y="0"/>
                </a:lnTo>
                <a:lnTo>
                  <a:pt x="5723364" y="273998"/>
                </a:lnTo>
                <a:lnTo>
                  <a:pt x="0" y="2739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27025" b="-27025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2313337" y="557241"/>
            <a:ext cx="16812216" cy="1291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54"/>
              </a:lnSpc>
            </a:pPr>
            <a:r>
              <a:rPr lang="en-US" sz="7500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MEDICAL CANNABIS DISPENSARIES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485199" y="289062"/>
            <a:ext cx="3224886" cy="1989358"/>
            <a:chOff x="0" y="0"/>
            <a:chExt cx="4542523" cy="28021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542536" cy="2802128"/>
            </a:xfrm>
            <a:custGeom>
              <a:avLst/>
              <a:gdLst/>
              <a:ahLst/>
              <a:cxnLst/>
              <a:rect l="l" t="t" r="r" b="b"/>
              <a:pathLst>
                <a:path w="4542536" h="2802128">
                  <a:moveTo>
                    <a:pt x="0" y="0"/>
                  </a:moveTo>
                  <a:lnTo>
                    <a:pt x="4542536" y="0"/>
                  </a:lnTo>
                  <a:lnTo>
                    <a:pt x="4542536" y="2802128"/>
                  </a:lnTo>
                  <a:lnTo>
                    <a:pt x="0" y="28021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165755" r="-70007" b="-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704384" y="2703420"/>
            <a:ext cx="11186880" cy="5936329"/>
            <a:chOff x="0" y="0"/>
            <a:chExt cx="16048063" cy="8515922"/>
          </a:xfrm>
        </p:grpSpPr>
        <p:sp>
          <p:nvSpPr>
            <p:cNvPr id="8" name="Freeform 8" descr="A picture containing map  AI-generated content may be incorrect."/>
            <p:cNvSpPr/>
            <p:nvPr/>
          </p:nvSpPr>
          <p:spPr>
            <a:xfrm>
              <a:off x="0" y="0"/>
              <a:ext cx="16048101" cy="8515985"/>
            </a:xfrm>
            <a:custGeom>
              <a:avLst/>
              <a:gdLst/>
              <a:ahLst/>
              <a:cxnLst/>
              <a:rect l="l" t="t" r="r" b="b"/>
              <a:pathLst>
                <a:path w="16048101" h="8515985">
                  <a:moveTo>
                    <a:pt x="0" y="0"/>
                  </a:moveTo>
                  <a:lnTo>
                    <a:pt x="16048101" y="0"/>
                  </a:lnTo>
                  <a:lnTo>
                    <a:pt x="16048101" y="8515985"/>
                  </a:lnTo>
                  <a:lnTo>
                    <a:pt x="0" y="85159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3356176" y="3182994"/>
            <a:ext cx="803436" cy="443482"/>
            <a:chOff x="0" y="0"/>
            <a:chExt cx="1152563" cy="636194"/>
          </a:xfrm>
        </p:grpSpPr>
        <p:sp>
          <p:nvSpPr>
            <p:cNvPr id="10" name="Freeform 10" descr="Graphical user interface, text, application  AI-generated content may be incorrect."/>
            <p:cNvSpPr/>
            <p:nvPr/>
          </p:nvSpPr>
          <p:spPr>
            <a:xfrm>
              <a:off x="0" y="0"/>
              <a:ext cx="1152525" cy="636143"/>
            </a:xfrm>
            <a:custGeom>
              <a:avLst/>
              <a:gdLst/>
              <a:ahLst/>
              <a:cxnLst/>
              <a:rect l="l" t="t" r="r" b="b"/>
              <a:pathLst>
                <a:path w="1152525" h="636143">
                  <a:moveTo>
                    <a:pt x="0" y="0"/>
                  </a:moveTo>
                  <a:lnTo>
                    <a:pt x="1152525" y="0"/>
                  </a:lnTo>
                  <a:lnTo>
                    <a:pt x="1152525" y="636143"/>
                  </a:lnTo>
                  <a:lnTo>
                    <a:pt x="0" y="636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1" r="-308228" b="-11641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528475" y="6109017"/>
            <a:ext cx="803436" cy="443482"/>
            <a:chOff x="0" y="0"/>
            <a:chExt cx="1152563" cy="636194"/>
          </a:xfrm>
        </p:grpSpPr>
        <p:sp>
          <p:nvSpPr>
            <p:cNvPr id="12" name="Freeform 12" descr="Graphical user interface, text, application  AI-generated content may be incorrect."/>
            <p:cNvSpPr/>
            <p:nvPr/>
          </p:nvSpPr>
          <p:spPr>
            <a:xfrm>
              <a:off x="0" y="0"/>
              <a:ext cx="1152525" cy="636143"/>
            </a:xfrm>
            <a:custGeom>
              <a:avLst/>
              <a:gdLst/>
              <a:ahLst/>
              <a:cxnLst/>
              <a:rect l="l" t="t" r="r" b="b"/>
              <a:pathLst>
                <a:path w="1152525" h="636143">
                  <a:moveTo>
                    <a:pt x="0" y="0"/>
                  </a:moveTo>
                  <a:lnTo>
                    <a:pt x="1152525" y="0"/>
                  </a:lnTo>
                  <a:lnTo>
                    <a:pt x="1152525" y="636143"/>
                  </a:lnTo>
                  <a:lnTo>
                    <a:pt x="0" y="636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1" r="-308228" b="-11641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126757" y="6467816"/>
            <a:ext cx="803436" cy="443482"/>
            <a:chOff x="0" y="0"/>
            <a:chExt cx="1152563" cy="636194"/>
          </a:xfrm>
        </p:grpSpPr>
        <p:sp>
          <p:nvSpPr>
            <p:cNvPr id="14" name="Freeform 14" descr="Graphical user interface, text, application  AI-generated content may be incorrect."/>
            <p:cNvSpPr/>
            <p:nvPr/>
          </p:nvSpPr>
          <p:spPr>
            <a:xfrm>
              <a:off x="0" y="0"/>
              <a:ext cx="1152525" cy="636143"/>
            </a:xfrm>
            <a:custGeom>
              <a:avLst/>
              <a:gdLst/>
              <a:ahLst/>
              <a:cxnLst/>
              <a:rect l="l" t="t" r="r" b="b"/>
              <a:pathLst>
                <a:path w="1152525" h="636143">
                  <a:moveTo>
                    <a:pt x="0" y="0"/>
                  </a:moveTo>
                  <a:lnTo>
                    <a:pt x="1152525" y="0"/>
                  </a:lnTo>
                  <a:lnTo>
                    <a:pt x="1152525" y="636143"/>
                  </a:lnTo>
                  <a:lnTo>
                    <a:pt x="0" y="636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1" r="-308228" b="-11641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671948" y="6911298"/>
            <a:ext cx="803436" cy="443482"/>
            <a:chOff x="0" y="0"/>
            <a:chExt cx="1152563" cy="636194"/>
          </a:xfrm>
        </p:grpSpPr>
        <p:sp>
          <p:nvSpPr>
            <p:cNvPr id="16" name="Freeform 16" descr="Graphical user interface, text, application  AI-generated content may be incorrect."/>
            <p:cNvSpPr/>
            <p:nvPr/>
          </p:nvSpPr>
          <p:spPr>
            <a:xfrm>
              <a:off x="0" y="0"/>
              <a:ext cx="1152525" cy="636143"/>
            </a:xfrm>
            <a:custGeom>
              <a:avLst/>
              <a:gdLst/>
              <a:ahLst/>
              <a:cxnLst/>
              <a:rect l="l" t="t" r="r" b="b"/>
              <a:pathLst>
                <a:path w="1152525" h="636143">
                  <a:moveTo>
                    <a:pt x="0" y="0"/>
                  </a:moveTo>
                  <a:lnTo>
                    <a:pt x="1152525" y="0"/>
                  </a:lnTo>
                  <a:lnTo>
                    <a:pt x="1152525" y="636143"/>
                  </a:lnTo>
                  <a:lnTo>
                    <a:pt x="0" y="636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1" r="-308228" b="-11641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3668822" y="6330758"/>
            <a:ext cx="803436" cy="443482"/>
            <a:chOff x="0" y="0"/>
            <a:chExt cx="1152563" cy="636194"/>
          </a:xfrm>
        </p:grpSpPr>
        <p:sp>
          <p:nvSpPr>
            <p:cNvPr id="18" name="Freeform 18" descr="Graphical user interface, text, application  AI-generated content may be incorrect."/>
            <p:cNvSpPr/>
            <p:nvPr/>
          </p:nvSpPr>
          <p:spPr>
            <a:xfrm>
              <a:off x="0" y="0"/>
              <a:ext cx="1152525" cy="636143"/>
            </a:xfrm>
            <a:custGeom>
              <a:avLst/>
              <a:gdLst/>
              <a:ahLst/>
              <a:cxnLst/>
              <a:rect l="l" t="t" r="r" b="b"/>
              <a:pathLst>
                <a:path w="1152525" h="636143">
                  <a:moveTo>
                    <a:pt x="0" y="0"/>
                  </a:moveTo>
                  <a:lnTo>
                    <a:pt x="1152525" y="0"/>
                  </a:lnTo>
                  <a:lnTo>
                    <a:pt x="1152525" y="636143"/>
                  </a:lnTo>
                  <a:lnTo>
                    <a:pt x="0" y="636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1" r="-308228" b="-11641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265603" y="2857148"/>
            <a:ext cx="583980" cy="322346"/>
            <a:chOff x="0" y="0"/>
            <a:chExt cx="1152563" cy="636194"/>
          </a:xfrm>
        </p:grpSpPr>
        <p:sp>
          <p:nvSpPr>
            <p:cNvPr id="20" name="Freeform 20" descr="Graphical user interface, text, application  AI-generated content may be incorrect."/>
            <p:cNvSpPr/>
            <p:nvPr/>
          </p:nvSpPr>
          <p:spPr>
            <a:xfrm>
              <a:off x="0" y="0"/>
              <a:ext cx="1152525" cy="636143"/>
            </a:xfrm>
            <a:custGeom>
              <a:avLst/>
              <a:gdLst/>
              <a:ahLst/>
              <a:cxnLst/>
              <a:rect l="l" t="t" r="r" b="b"/>
              <a:pathLst>
                <a:path w="1152525" h="636143">
                  <a:moveTo>
                    <a:pt x="0" y="0"/>
                  </a:moveTo>
                  <a:lnTo>
                    <a:pt x="1152525" y="0"/>
                  </a:lnTo>
                  <a:lnTo>
                    <a:pt x="1152525" y="636143"/>
                  </a:lnTo>
                  <a:lnTo>
                    <a:pt x="0" y="636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1" r="-308228" b="-11641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263547" y="2498406"/>
            <a:ext cx="583980" cy="322346"/>
            <a:chOff x="0" y="0"/>
            <a:chExt cx="1152563" cy="636194"/>
          </a:xfrm>
        </p:grpSpPr>
        <p:sp>
          <p:nvSpPr>
            <p:cNvPr id="22" name="Freeform 22" descr="Graphical user interface, text, application  AI-generated content may be incorrect."/>
            <p:cNvSpPr/>
            <p:nvPr/>
          </p:nvSpPr>
          <p:spPr>
            <a:xfrm>
              <a:off x="0" y="0"/>
              <a:ext cx="1152525" cy="636143"/>
            </a:xfrm>
            <a:custGeom>
              <a:avLst/>
              <a:gdLst/>
              <a:ahLst/>
              <a:cxnLst/>
              <a:rect l="l" t="t" r="r" b="b"/>
              <a:pathLst>
                <a:path w="1152525" h="636143">
                  <a:moveTo>
                    <a:pt x="0" y="0"/>
                  </a:moveTo>
                  <a:lnTo>
                    <a:pt x="1152525" y="0"/>
                  </a:lnTo>
                  <a:lnTo>
                    <a:pt x="1152525" y="636143"/>
                  </a:lnTo>
                  <a:lnTo>
                    <a:pt x="0" y="636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1" r="-308228" b="-11641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265603" y="3215890"/>
            <a:ext cx="583980" cy="322346"/>
            <a:chOff x="0" y="0"/>
            <a:chExt cx="1152563" cy="636194"/>
          </a:xfrm>
        </p:grpSpPr>
        <p:sp>
          <p:nvSpPr>
            <p:cNvPr id="24" name="Freeform 24" descr="Graphical user interface, text, application  AI-generated content may be incorrect."/>
            <p:cNvSpPr/>
            <p:nvPr/>
          </p:nvSpPr>
          <p:spPr>
            <a:xfrm>
              <a:off x="0" y="0"/>
              <a:ext cx="1152525" cy="636143"/>
            </a:xfrm>
            <a:custGeom>
              <a:avLst/>
              <a:gdLst/>
              <a:ahLst/>
              <a:cxnLst/>
              <a:rect l="l" t="t" r="r" b="b"/>
              <a:pathLst>
                <a:path w="1152525" h="636143">
                  <a:moveTo>
                    <a:pt x="0" y="0"/>
                  </a:moveTo>
                  <a:lnTo>
                    <a:pt x="1152525" y="0"/>
                  </a:lnTo>
                  <a:lnTo>
                    <a:pt x="1152525" y="636143"/>
                  </a:lnTo>
                  <a:lnTo>
                    <a:pt x="0" y="636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1" r="-308228" b="-11641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263547" y="3584943"/>
            <a:ext cx="583980" cy="322346"/>
            <a:chOff x="0" y="0"/>
            <a:chExt cx="1152563" cy="636194"/>
          </a:xfrm>
        </p:grpSpPr>
        <p:sp>
          <p:nvSpPr>
            <p:cNvPr id="26" name="Freeform 26" descr="Graphical user interface, text, application  AI-generated content may be incorrect."/>
            <p:cNvSpPr/>
            <p:nvPr/>
          </p:nvSpPr>
          <p:spPr>
            <a:xfrm>
              <a:off x="0" y="0"/>
              <a:ext cx="1152525" cy="636143"/>
            </a:xfrm>
            <a:custGeom>
              <a:avLst/>
              <a:gdLst/>
              <a:ahLst/>
              <a:cxnLst/>
              <a:rect l="l" t="t" r="r" b="b"/>
              <a:pathLst>
                <a:path w="1152525" h="636143">
                  <a:moveTo>
                    <a:pt x="0" y="0"/>
                  </a:moveTo>
                  <a:lnTo>
                    <a:pt x="1152525" y="0"/>
                  </a:lnTo>
                  <a:lnTo>
                    <a:pt x="1152525" y="636143"/>
                  </a:lnTo>
                  <a:lnTo>
                    <a:pt x="0" y="636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1" r="-308228" b="-11641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265603" y="3927661"/>
            <a:ext cx="583980" cy="322346"/>
            <a:chOff x="0" y="0"/>
            <a:chExt cx="1152563" cy="636194"/>
          </a:xfrm>
        </p:grpSpPr>
        <p:sp>
          <p:nvSpPr>
            <p:cNvPr id="28" name="Freeform 28" descr="Graphical user interface, text, application  AI-generated content may be incorrect."/>
            <p:cNvSpPr/>
            <p:nvPr/>
          </p:nvSpPr>
          <p:spPr>
            <a:xfrm>
              <a:off x="0" y="0"/>
              <a:ext cx="1152525" cy="636143"/>
            </a:xfrm>
            <a:custGeom>
              <a:avLst/>
              <a:gdLst/>
              <a:ahLst/>
              <a:cxnLst/>
              <a:rect l="l" t="t" r="r" b="b"/>
              <a:pathLst>
                <a:path w="1152525" h="636143">
                  <a:moveTo>
                    <a:pt x="0" y="0"/>
                  </a:moveTo>
                  <a:lnTo>
                    <a:pt x="1152525" y="0"/>
                  </a:lnTo>
                  <a:lnTo>
                    <a:pt x="1152525" y="636143"/>
                  </a:lnTo>
                  <a:lnTo>
                    <a:pt x="0" y="636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1" r="-308228" b="-11641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265603" y="4273360"/>
            <a:ext cx="583980" cy="322346"/>
            <a:chOff x="0" y="0"/>
            <a:chExt cx="1152563" cy="636194"/>
          </a:xfrm>
        </p:grpSpPr>
        <p:sp>
          <p:nvSpPr>
            <p:cNvPr id="30" name="Freeform 30" descr="Graphical user interface, text, application  AI-generated content may be incorrect."/>
            <p:cNvSpPr/>
            <p:nvPr/>
          </p:nvSpPr>
          <p:spPr>
            <a:xfrm>
              <a:off x="0" y="0"/>
              <a:ext cx="1152525" cy="636143"/>
            </a:xfrm>
            <a:custGeom>
              <a:avLst/>
              <a:gdLst/>
              <a:ahLst/>
              <a:cxnLst/>
              <a:rect l="l" t="t" r="r" b="b"/>
              <a:pathLst>
                <a:path w="1152525" h="636143">
                  <a:moveTo>
                    <a:pt x="0" y="0"/>
                  </a:moveTo>
                  <a:lnTo>
                    <a:pt x="1152525" y="0"/>
                  </a:lnTo>
                  <a:lnTo>
                    <a:pt x="1152525" y="636143"/>
                  </a:lnTo>
                  <a:lnTo>
                    <a:pt x="0" y="636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1" r="-308228" b="-11641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265603" y="4642413"/>
            <a:ext cx="583980" cy="322346"/>
            <a:chOff x="0" y="0"/>
            <a:chExt cx="1152563" cy="636194"/>
          </a:xfrm>
        </p:grpSpPr>
        <p:sp>
          <p:nvSpPr>
            <p:cNvPr id="32" name="Freeform 32" descr="Graphical user interface, text, application  AI-generated content may be incorrect."/>
            <p:cNvSpPr/>
            <p:nvPr/>
          </p:nvSpPr>
          <p:spPr>
            <a:xfrm>
              <a:off x="0" y="0"/>
              <a:ext cx="1152525" cy="636143"/>
            </a:xfrm>
            <a:custGeom>
              <a:avLst/>
              <a:gdLst/>
              <a:ahLst/>
              <a:cxnLst/>
              <a:rect l="l" t="t" r="r" b="b"/>
              <a:pathLst>
                <a:path w="1152525" h="636143">
                  <a:moveTo>
                    <a:pt x="0" y="0"/>
                  </a:moveTo>
                  <a:lnTo>
                    <a:pt x="1152525" y="0"/>
                  </a:lnTo>
                  <a:lnTo>
                    <a:pt x="1152525" y="636143"/>
                  </a:lnTo>
                  <a:lnTo>
                    <a:pt x="0" y="636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1" r="-308228" b="-11641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265603" y="4988112"/>
            <a:ext cx="583980" cy="322346"/>
            <a:chOff x="0" y="0"/>
            <a:chExt cx="1152563" cy="636194"/>
          </a:xfrm>
        </p:grpSpPr>
        <p:sp>
          <p:nvSpPr>
            <p:cNvPr id="34" name="Freeform 34" descr="Graphical user interface, text, application  AI-generated content may be incorrect."/>
            <p:cNvSpPr/>
            <p:nvPr/>
          </p:nvSpPr>
          <p:spPr>
            <a:xfrm>
              <a:off x="0" y="0"/>
              <a:ext cx="1152525" cy="636143"/>
            </a:xfrm>
            <a:custGeom>
              <a:avLst/>
              <a:gdLst/>
              <a:ahLst/>
              <a:cxnLst/>
              <a:rect l="l" t="t" r="r" b="b"/>
              <a:pathLst>
                <a:path w="1152525" h="636143">
                  <a:moveTo>
                    <a:pt x="0" y="0"/>
                  </a:moveTo>
                  <a:lnTo>
                    <a:pt x="1152525" y="0"/>
                  </a:lnTo>
                  <a:lnTo>
                    <a:pt x="1152525" y="636143"/>
                  </a:lnTo>
                  <a:lnTo>
                    <a:pt x="0" y="636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1" r="-308228" b="-11641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263547" y="5329849"/>
            <a:ext cx="583980" cy="322346"/>
            <a:chOff x="0" y="0"/>
            <a:chExt cx="1152563" cy="636194"/>
          </a:xfrm>
        </p:grpSpPr>
        <p:sp>
          <p:nvSpPr>
            <p:cNvPr id="36" name="Freeform 36" descr="Graphical user interface, text, application  AI-generated content may be incorrect."/>
            <p:cNvSpPr/>
            <p:nvPr/>
          </p:nvSpPr>
          <p:spPr>
            <a:xfrm>
              <a:off x="0" y="0"/>
              <a:ext cx="1152525" cy="636143"/>
            </a:xfrm>
            <a:custGeom>
              <a:avLst/>
              <a:gdLst/>
              <a:ahLst/>
              <a:cxnLst/>
              <a:rect l="l" t="t" r="r" b="b"/>
              <a:pathLst>
                <a:path w="1152525" h="636143">
                  <a:moveTo>
                    <a:pt x="0" y="0"/>
                  </a:moveTo>
                  <a:lnTo>
                    <a:pt x="1152525" y="0"/>
                  </a:lnTo>
                  <a:lnTo>
                    <a:pt x="1152525" y="636143"/>
                  </a:lnTo>
                  <a:lnTo>
                    <a:pt x="0" y="636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1" r="-308228" b="-11641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1263547" y="5671585"/>
            <a:ext cx="583980" cy="322346"/>
            <a:chOff x="0" y="0"/>
            <a:chExt cx="1152563" cy="636194"/>
          </a:xfrm>
        </p:grpSpPr>
        <p:sp>
          <p:nvSpPr>
            <p:cNvPr id="38" name="Freeform 38" descr="Graphical user interface, text, application  AI-generated content may be incorrect."/>
            <p:cNvSpPr/>
            <p:nvPr/>
          </p:nvSpPr>
          <p:spPr>
            <a:xfrm>
              <a:off x="0" y="0"/>
              <a:ext cx="1152525" cy="636143"/>
            </a:xfrm>
            <a:custGeom>
              <a:avLst/>
              <a:gdLst/>
              <a:ahLst/>
              <a:cxnLst/>
              <a:rect l="l" t="t" r="r" b="b"/>
              <a:pathLst>
                <a:path w="1152525" h="636143">
                  <a:moveTo>
                    <a:pt x="0" y="0"/>
                  </a:moveTo>
                  <a:lnTo>
                    <a:pt x="1152525" y="0"/>
                  </a:lnTo>
                  <a:lnTo>
                    <a:pt x="1152525" y="636143"/>
                  </a:lnTo>
                  <a:lnTo>
                    <a:pt x="0" y="636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1" r="-308228" b="-11641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9" name="TextBox 39"/>
          <p:cNvSpPr txBox="1"/>
          <p:nvPr/>
        </p:nvSpPr>
        <p:spPr>
          <a:xfrm>
            <a:off x="1978909" y="2441256"/>
            <a:ext cx="5666871" cy="6400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2340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The Post</a:t>
            </a:r>
            <a:r>
              <a:rPr lang="en-US" sz="2340" b="1">
                <a:solidFill>
                  <a:srgbClr val="003865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34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– Ohio </a:t>
            </a:r>
          </a:p>
          <a:p>
            <a:pPr algn="l">
              <a:lnSpc>
                <a:spcPts val="2808"/>
              </a:lnSpc>
            </a:pPr>
            <a:r>
              <a:rPr lang="en-US" sz="2340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Speakeasy Lexington</a:t>
            </a:r>
            <a:r>
              <a:rPr lang="en-US" sz="2340">
                <a:solidFill>
                  <a:srgbClr val="003865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34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– Fayette </a:t>
            </a:r>
          </a:p>
          <a:p>
            <a:pPr algn="l">
              <a:lnSpc>
                <a:spcPts val="2808"/>
              </a:lnSpc>
            </a:pPr>
            <a:r>
              <a:rPr lang="en-US" sz="2340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Blue Sage Nicholasville</a:t>
            </a:r>
            <a:r>
              <a:rPr lang="en-US" sz="2340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34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– Jessamine </a:t>
            </a:r>
          </a:p>
          <a:p>
            <a:pPr algn="l">
              <a:lnSpc>
                <a:spcPts val="2808"/>
              </a:lnSpc>
            </a:pPr>
            <a:r>
              <a:rPr lang="en-US" sz="2340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NuEra Cannabis</a:t>
            </a:r>
            <a:r>
              <a:rPr lang="en-US" sz="2340" b="1">
                <a:solidFill>
                  <a:srgbClr val="003865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34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– Franklin </a:t>
            </a:r>
          </a:p>
          <a:p>
            <a:pPr algn="l">
              <a:lnSpc>
                <a:spcPts val="2808"/>
              </a:lnSpc>
            </a:pPr>
            <a:r>
              <a:rPr lang="en-US" sz="2340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Kentucky Alternative Care</a:t>
            </a:r>
            <a:r>
              <a:rPr lang="en-US" sz="2340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34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– Jefferson </a:t>
            </a:r>
          </a:p>
          <a:p>
            <a:pPr algn="l">
              <a:lnSpc>
                <a:spcPts val="2808"/>
              </a:lnSpc>
            </a:pPr>
            <a:r>
              <a:rPr lang="en-US" sz="2340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Bluegrass Cannacare</a:t>
            </a:r>
            <a:r>
              <a:rPr lang="en-US" sz="2340">
                <a:solidFill>
                  <a:srgbClr val="003865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34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– Boone </a:t>
            </a:r>
          </a:p>
          <a:p>
            <a:pPr algn="l">
              <a:lnSpc>
                <a:spcPts val="2808"/>
              </a:lnSpc>
            </a:pPr>
            <a:r>
              <a:rPr lang="en-US" sz="2340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Green Releaf KY</a:t>
            </a:r>
            <a:r>
              <a:rPr lang="en-US" sz="234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– Pulaski </a:t>
            </a:r>
          </a:p>
          <a:p>
            <a:pPr algn="l">
              <a:lnSpc>
                <a:spcPts val="2808"/>
              </a:lnSpc>
            </a:pPr>
            <a:r>
              <a:rPr lang="en-US" sz="2340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Speakeasy Nortonville </a:t>
            </a:r>
            <a:r>
              <a:rPr lang="en-US" sz="234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– Hopkins </a:t>
            </a:r>
          </a:p>
          <a:p>
            <a:pPr algn="l">
              <a:lnSpc>
                <a:spcPts val="2808"/>
              </a:lnSpc>
            </a:pPr>
            <a:r>
              <a:rPr lang="en-US" sz="2340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Speakeasy Princeton</a:t>
            </a:r>
            <a:r>
              <a:rPr lang="en-US" sz="234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– Caldwell </a:t>
            </a:r>
          </a:p>
          <a:p>
            <a:pPr algn="l">
              <a:lnSpc>
                <a:spcPts val="2808"/>
              </a:lnSpc>
            </a:pPr>
            <a:r>
              <a:rPr lang="en-US" sz="2340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Blue Sage Oak Grove</a:t>
            </a:r>
            <a:r>
              <a:rPr lang="en-US" sz="2340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34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– Christian </a:t>
            </a:r>
          </a:p>
          <a:p>
            <a:pPr algn="l">
              <a:lnSpc>
                <a:spcPts val="2808"/>
              </a:lnSpc>
            </a:pPr>
            <a:r>
              <a:rPr lang="en-US" sz="2340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Blue Sage Georgetown</a:t>
            </a:r>
            <a:r>
              <a:rPr lang="en-US" sz="2340">
                <a:solidFill>
                  <a:srgbClr val="003865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34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– Scott </a:t>
            </a:r>
          </a:p>
          <a:p>
            <a:pPr algn="l">
              <a:lnSpc>
                <a:spcPts val="2808"/>
              </a:lnSpc>
            </a:pPr>
            <a:r>
              <a:rPr lang="en-US" sz="2340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High Profile Cannabis Shop London</a:t>
            </a:r>
            <a:r>
              <a:rPr lang="en-US" sz="2340" b="1">
                <a:solidFill>
                  <a:srgbClr val="003865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234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– Laurel </a:t>
            </a:r>
          </a:p>
          <a:p>
            <a:pPr algn="l">
              <a:lnSpc>
                <a:spcPts val="2808"/>
              </a:lnSpc>
            </a:pPr>
            <a:r>
              <a:rPr lang="en-US" sz="2340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NatureMed Paducah</a:t>
            </a:r>
            <a:r>
              <a:rPr lang="en-US" sz="2340">
                <a:solidFill>
                  <a:srgbClr val="003865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34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– McCracken </a:t>
            </a:r>
          </a:p>
          <a:p>
            <a:pPr algn="l">
              <a:lnSpc>
                <a:spcPts val="2808"/>
              </a:lnSpc>
            </a:pPr>
            <a:r>
              <a:rPr lang="en-US" sz="2340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Speakeasy Ashland</a:t>
            </a:r>
            <a:r>
              <a:rPr lang="en-US" sz="2340">
                <a:solidFill>
                  <a:srgbClr val="003865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34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– Boyd </a:t>
            </a:r>
          </a:p>
          <a:p>
            <a:pPr algn="l">
              <a:lnSpc>
                <a:spcPts val="2808"/>
              </a:lnSpc>
            </a:pPr>
            <a:r>
              <a:rPr lang="en-US" sz="2340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NatureMed Erlanger</a:t>
            </a:r>
            <a:r>
              <a:rPr lang="en-US" sz="2340">
                <a:solidFill>
                  <a:srgbClr val="003865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34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– Kenton </a:t>
            </a:r>
          </a:p>
          <a:p>
            <a:pPr algn="l">
              <a:lnSpc>
                <a:spcPts val="2808"/>
              </a:lnSpc>
            </a:pPr>
            <a:r>
              <a:rPr lang="en-US" sz="2340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Green Releaf</a:t>
            </a:r>
            <a:r>
              <a:rPr lang="en-US" sz="234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– Hardin</a:t>
            </a:r>
          </a:p>
          <a:p>
            <a:pPr algn="l">
              <a:lnSpc>
                <a:spcPts val="2808"/>
              </a:lnSpc>
            </a:pPr>
            <a:r>
              <a:rPr lang="en-US" sz="2340" b="1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Speakeasy Bowling Green</a:t>
            </a:r>
            <a:r>
              <a:rPr lang="en-US" sz="234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– Warren</a:t>
            </a:r>
          </a:p>
          <a:p>
            <a:pPr algn="l">
              <a:lnSpc>
                <a:spcPts val="2808"/>
              </a:lnSpc>
            </a:pPr>
            <a:endParaRPr lang="en-US" sz="234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grpSp>
        <p:nvGrpSpPr>
          <p:cNvPr id="40" name="Group 40"/>
          <p:cNvGrpSpPr/>
          <p:nvPr/>
        </p:nvGrpSpPr>
        <p:grpSpPr>
          <a:xfrm>
            <a:off x="14391529" y="6330758"/>
            <a:ext cx="803436" cy="443482"/>
            <a:chOff x="0" y="0"/>
            <a:chExt cx="1152563" cy="636194"/>
          </a:xfrm>
        </p:grpSpPr>
        <p:sp>
          <p:nvSpPr>
            <p:cNvPr id="41" name="Freeform 41" descr="Graphical user interface, text, application  AI-generated content may be incorrect."/>
            <p:cNvSpPr/>
            <p:nvPr/>
          </p:nvSpPr>
          <p:spPr>
            <a:xfrm>
              <a:off x="0" y="0"/>
              <a:ext cx="1152525" cy="636143"/>
            </a:xfrm>
            <a:custGeom>
              <a:avLst/>
              <a:gdLst/>
              <a:ahLst/>
              <a:cxnLst/>
              <a:rect l="l" t="t" r="r" b="b"/>
              <a:pathLst>
                <a:path w="1152525" h="636143">
                  <a:moveTo>
                    <a:pt x="0" y="0"/>
                  </a:moveTo>
                  <a:lnTo>
                    <a:pt x="1152525" y="0"/>
                  </a:lnTo>
                  <a:lnTo>
                    <a:pt x="1152525" y="636143"/>
                  </a:lnTo>
                  <a:lnTo>
                    <a:pt x="0" y="636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1" r="-308228" b="-11641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13588094" y="3179494"/>
            <a:ext cx="803436" cy="443482"/>
            <a:chOff x="0" y="0"/>
            <a:chExt cx="1152563" cy="636194"/>
          </a:xfrm>
        </p:grpSpPr>
        <p:sp>
          <p:nvSpPr>
            <p:cNvPr id="43" name="Freeform 43" descr="Graphical user interface, text, application  AI-generated content may be incorrect."/>
            <p:cNvSpPr/>
            <p:nvPr/>
          </p:nvSpPr>
          <p:spPr>
            <a:xfrm>
              <a:off x="0" y="0"/>
              <a:ext cx="1152525" cy="636143"/>
            </a:xfrm>
            <a:custGeom>
              <a:avLst/>
              <a:gdLst/>
              <a:ahLst/>
              <a:cxnLst/>
              <a:rect l="l" t="t" r="r" b="b"/>
              <a:pathLst>
                <a:path w="1152525" h="636143">
                  <a:moveTo>
                    <a:pt x="0" y="0"/>
                  </a:moveTo>
                  <a:lnTo>
                    <a:pt x="1152525" y="0"/>
                  </a:lnTo>
                  <a:lnTo>
                    <a:pt x="1152525" y="636143"/>
                  </a:lnTo>
                  <a:lnTo>
                    <a:pt x="0" y="636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1" r="-308228" b="-11641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16145968" y="4088834"/>
            <a:ext cx="803436" cy="443482"/>
            <a:chOff x="0" y="0"/>
            <a:chExt cx="1152563" cy="636194"/>
          </a:xfrm>
        </p:grpSpPr>
        <p:sp>
          <p:nvSpPr>
            <p:cNvPr id="45" name="Freeform 45" descr="Graphical user interface, text, application  AI-generated content may be incorrect."/>
            <p:cNvSpPr/>
            <p:nvPr/>
          </p:nvSpPr>
          <p:spPr>
            <a:xfrm>
              <a:off x="0" y="0"/>
              <a:ext cx="1152525" cy="636143"/>
            </a:xfrm>
            <a:custGeom>
              <a:avLst/>
              <a:gdLst/>
              <a:ahLst/>
              <a:cxnLst/>
              <a:rect l="l" t="t" r="r" b="b"/>
              <a:pathLst>
                <a:path w="1152525" h="636143">
                  <a:moveTo>
                    <a:pt x="0" y="0"/>
                  </a:moveTo>
                  <a:lnTo>
                    <a:pt x="1152525" y="0"/>
                  </a:lnTo>
                  <a:lnTo>
                    <a:pt x="1152525" y="636143"/>
                  </a:lnTo>
                  <a:lnTo>
                    <a:pt x="0" y="636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1" r="-308228" b="-11641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13588094" y="4310575"/>
            <a:ext cx="803436" cy="443482"/>
            <a:chOff x="0" y="0"/>
            <a:chExt cx="1152563" cy="636194"/>
          </a:xfrm>
        </p:grpSpPr>
        <p:sp>
          <p:nvSpPr>
            <p:cNvPr id="47" name="Freeform 47" descr="Graphical user interface, text, application  AI-generated content may be incorrect."/>
            <p:cNvSpPr/>
            <p:nvPr/>
          </p:nvSpPr>
          <p:spPr>
            <a:xfrm>
              <a:off x="0" y="0"/>
              <a:ext cx="1152525" cy="636143"/>
            </a:xfrm>
            <a:custGeom>
              <a:avLst/>
              <a:gdLst/>
              <a:ahLst/>
              <a:cxnLst/>
              <a:rect l="l" t="t" r="r" b="b"/>
              <a:pathLst>
                <a:path w="1152525" h="636143">
                  <a:moveTo>
                    <a:pt x="0" y="0"/>
                  </a:moveTo>
                  <a:lnTo>
                    <a:pt x="1152525" y="0"/>
                  </a:lnTo>
                  <a:lnTo>
                    <a:pt x="1152525" y="636143"/>
                  </a:lnTo>
                  <a:lnTo>
                    <a:pt x="0" y="636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1" r="-308228" b="-11641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8038418" y="6552499"/>
            <a:ext cx="803436" cy="443482"/>
            <a:chOff x="0" y="0"/>
            <a:chExt cx="1152563" cy="636194"/>
          </a:xfrm>
        </p:grpSpPr>
        <p:sp>
          <p:nvSpPr>
            <p:cNvPr id="49" name="Freeform 49" descr="Graphical user interface, text, application  AI-generated content may be incorrect."/>
            <p:cNvSpPr/>
            <p:nvPr/>
          </p:nvSpPr>
          <p:spPr>
            <a:xfrm>
              <a:off x="0" y="0"/>
              <a:ext cx="1152525" cy="636143"/>
            </a:xfrm>
            <a:custGeom>
              <a:avLst/>
              <a:gdLst/>
              <a:ahLst/>
              <a:cxnLst/>
              <a:rect l="l" t="t" r="r" b="b"/>
              <a:pathLst>
                <a:path w="1152525" h="636143">
                  <a:moveTo>
                    <a:pt x="0" y="0"/>
                  </a:moveTo>
                  <a:lnTo>
                    <a:pt x="1152525" y="0"/>
                  </a:lnTo>
                  <a:lnTo>
                    <a:pt x="1152525" y="636143"/>
                  </a:lnTo>
                  <a:lnTo>
                    <a:pt x="0" y="636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1" r="-308228" b="-11641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1263547" y="6012981"/>
            <a:ext cx="583980" cy="322346"/>
            <a:chOff x="0" y="0"/>
            <a:chExt cx="1152563" cy="636194"/>
          </a:xfrm>
        </p:grpSpPr>
        <p:sp>
          <p:nvSpPr>
            <p:cNvPr id="51" name="Freeform 51" descr="Graphical user interface, text, application  AI-generated content may be incorrect."/>
            <p:cNvSpPr/>
            <p:nvPr/>
          </p:nvSpPr>
          <p:spPr>
            <a:xfrm>
              <a:off x="0" y="0"/>
              <a:ext cx="1152525" cy="636143"/>
            </a:xfrm>
            <a:custGeom>
              <a:avLst/>
              <a:gdLst/>
              <a:ahLst/>
              <a:cxnLst/>
              <a:rect l="l" t="t" r="r" b="b"/>
              <a:pathLst>
                <a:path w="1152525" h="636143">
                  <a:moveTo>
                    <a:pt x="0" y="0"/>
                  </a:moveTo>
                  <a:lnTo>
                    <a:pt x="1152525" y="0"/>
                  </a:lnTo>
                  <a:lnTo>
                    <a:pt x="1152525" y="636143"/>
                  </a:lnTo>
                  <a:lnTo>
                    <a:pt x="0" y="636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1" r="-308228" b="-11641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1263547" y="6382034"/>
            <a:ext cx="583980" cy="322346"/>
            <a:chOff x="0" y="0"/>
            <a:chExt cx="1152563" cy="636194"/>
          </a:xfrm>
        </p:grpSpPr>
        <p:sp>
          <p:nvSpPr>
            <p:cNvPr id="53" name="Freeform 53" descr="Graphical user interface, text, application  AI-generated content may be incorrect."/>
            <p:cNvSpPr/>
            <p:nvPr/>
          </p:nvSpPr>
          <p:spPr>
            <a:xfrm>
              <a:off x="0" y="0"/>
              <a:ext cx="1152525" cy="636143"/>
            </a:xfrm>
            <a:custGeom>
              <a:avLst/>
              <a:gdLst/>
              <a:ahLst/>
              <a:cxnLst/>
              <a:rect l="l" t="t" r="r" b="b"/>
              <a:pathLst>
                <a:path w="1152525" h="636143">
                  <a:moveTo>
                    <a:pt x="0" y="0"/>
                  </a:moveTo>
                  <a:lnTo>
                    <a:pt x="1152525" y="0"/>
                  </a:lnTo>
                  <a:lnTo>
                    <a:pt x="1152525" y="636143"/>
                  </a:lnTo>
                  <a:lnTo>
                    <a:pt x="0" y="636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1" r="-308228" b="-11641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1263547" y="6727733"/>
            <a:ext cx="583980" cy="322346"/>
            <a:chOff x="0" y="0"/>
            <a:chExt cx="1152563" cy="636194"/>
          </a:xfrm>
        </p:grpSpPr>
        <p:sp>
          <p:nvSpPr>
            <p:cNvPr id="55" name="Freeform 55" descr="Graphical user interface, text, application  AI-generated content may be incorrect."/>
            <p:cNvSpPr/>
            <p:nvPr/>
          </p:nvSpPr>
          <p:spPr>
            <a:xfrm>
              <a:off x="0" y="0"/>
              <a:ext cx="1152525" cy="636143"/>
            </a:xfrm>
            <a:custGeom>
              <a:avLst/>
              <a:gdLst/>
              <a:ahLst/>
              <a:cxnLst/>
              <a:rect l="l" t="t" r="r" b="b"/>
              <a:pathLst>
                <a:path w="1152525" h="636143">
                  <a:moveTo>
                    <a:pt x="0" y="0"/>
                  </a:moveTo>
                  <a:lnTo>
                    <a:pt x="1152525" y="0"/>
                  </a:lnTo>
                  <a:lnTo>
                    <a:pt x="1152525" y="636143"/>
                  </a:lnTo>
                  <a:lnTo>
                    <a:pt x="0" y="636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1" r="-308228" b="-11641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6" name="Group 56"/>
          <p:cNvGrpSpPr/>
          <p:nvPr/>
        </p:nvGrpSpPr>
        <p:grpSpPr>
          <a:xfrm>
            <a:off x="1261490" y="7069470"/>
            <a:ext cx="583980" cy="322346"/>
            <a:chOff x="0" y="0"/>
            <a:chExt cx="1152563" cy="636194"/>
          </a:xfrm>
        </p:grpSpPr>
        <p:sp>
          <p:nvSpPr>
            <p:cNvPr id="57" name="Freeform 57" descr="Graphical user interface, text, application  AI-generated content may be incorrect."/>
            <p:cNvSpPr/>
            <p:nvPr/>
          </p:nvSpPr>
          <p:spPr>
            <a:xfrm>
              <a:off x="0" y="0"/>
              <a:ext cx="1152525" cy="636143"/>
            </a:xfrm>
            <a:custGeom>
              <a:avLst/>
              <a:gdLst/>
              <a:ahLst/>
              <a:cxnLst/>
              <a:rect l="l" t="t" r="r" b="b"/>
              <a:pathLst>
                <a:path w="1152525" h="636143">
                  <a:moveTo>
                    <a:pt x="0" y="0"/>
                  </a:moveTo>
                  <a:lnTo>
                    <a:pt x="1152525" y="0"/>
                  </a:lnTo>
                  <a:lnTo>
                    <a:pt x="1152525" y="636143"/>
                  </a:lnTo>
                  <a:lnTo>
                    <a:pt x="0" y="636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1" r="-308228" b="-11641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8" name="Group 58"/>
          <p:cNvGrpSpPr/>
          <p:nvPr/>
        </p:nvGrpSpPr>
        <p:grpSpPr>
          <a:xfrm>
            <a:off x="1261490" y="7411206"/>
            <a:ext cx="583980" cy="322346"/>
            <a:chOff x="0" y="0"/>
            <a:chExt cx="1152563" cy="636194"/>
          </a:xfrm>
        </p:grpSpPr>
        <p:sp>
          <p:nvSpPr>
            <p:cNvPr id="59" name="Freeform 59" descr="Graphical user interface, text, application  AI-generated content may be incorrect."/>
            <p:cNvSpPr/>
            <p:nvPr/>
          </p:nvSpPr>
          <p:spPr>
            <a:xfrm>
              <a:off x="0" y="0"/>
              <a:ext cx="1152525" cy="636143"/>
            </a:xfrm>
            <a:custGeom>
              <a:avLst/>
              <a:gdLst/>
              <a:ahLst/>
              <a:cxnLst/>
              <a:rect l="l" t="t" r="r" b="b"/>
              <a:pathLst>
                <a:path w="1152525" h="636143">
                  <a:moveTo>
                    <a:pt x="0" y="0"/>
                  </a:moveTo>
                  <a:lnTo>
                    <a:pt x="1152525" y="0"/>
                  </a:lnTo>
                  <a:lnTo>
                    <a:pt x="1152525" y="636143"/>
                  </a:lnTo>
                  <a:lnTo>
                    <a:pt x="0" y="636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1" r="-308228" b="-11641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0" name="TextBox 60"/>
          <p:cNvSpPr txBox="1"/>
          <p:nvPr/>
        </p:nvSpPr>
        <p:spPr>
          <a:xfrm>
            <a:off x="15606284" y="9237764"/>
            <a:ext cx="2375830" cy="337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04"/>
              </a:lnSpc>
            </a:pPr>
            <a:r>
              <a:rPr lang="en-US" sz="1798" dirty="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As of: 6/30/2026</a:t>
            </a:r>
          </a:p>
        </p:txBody>
      </p:sp>
      <p:grpSp>
        <p:nvGrpSpPr>
          <p:cNvPr id="61" name="Group 61"/>
          <p:cNvGrpSpPr/>
          <p:nvPr/>
        </p:nvGrpSpPr>
        <p:grpSpPr>
          <a:xfrm>
            <a:off x="11745676" y="5449844"/>
            <a:ext cx="803436" cy="443482"/>
            <a:chOff x="0" y="0"/>
            <a:chExt cx="1152563" cy="636194"/>
          </a:xfrm>
        </p:grpSpPr>
        <p:sp>
          <p:nvSpPr>
            <p:cNvPr id="62" name="Freeform 62" descr="Graphical user interface, text, application  AI-generated content may be incorrect."/>
            <p:cNvSpPr/>
            <p:nvPr/>
          </p:nvSpPr>
          <p:spPr>
            <a:xfrm>
              <a:off x="0" y="0"/>
              <a:ext cx="1152525" cy="636143"/>
            </a:xfrm>
            <a:custGeom>
              <a:avLst/>
              <a:gdLst/>
              <a:ahLst/>
              <a:cxnLst/>
              <a:rect l="l" t="t" r="r" b="b"/>
              <a:pathLst>
                <a:path w="1152525" h="636143">
                  <a:moveTo>
                    <a:pt x="0" y="0"/>
                  </a:moveTo>
                  <a:lnTo>
                    <a:pt x="1152525" y="0"/>
                  </a:lnTo>
                  <a:lnTo>
                    <a:pt x="1152525" y="636143"/>
                  </a:lnTo>
                  <a:lnTo>
                    <a:pt x="0" y="636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1" r="-308228" b="-11641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11110738" y="6625988"/>
            <a:ext cx="803436" cy="443482"/>
            <a:chOff x="0" y="0"/>
            <a:chExt cx="1152563" cy="636194"/>
          </a:xfrm>
        </p:grpSpPr>
        <p:sp>
          <p:nvSpPr>
            <p:cNvPr id="64" name="Freeform 64" descr="Graphical user interface, text, application  AI-generated content may be incorrect."/>
            <p:cNvSpPr/>
            <p:nvPr/>
          </p:nvSpPr>
          <p:spPr>
            <a:xfrm>
              <a:off x="0" y="0"/>
              <a:ext cx="1152525" cy="636143"/>
            </a:xfrm>
            <a:custGeom>
              <a:avLst/>
              <a:gdLst/>
              <a:ahLst/>
              <a:cxnLst/>
              <a:rect l="l" t="t" r="r" b="b"/>
              <a:pathLst>
                <a:path w="1152525" h="636143">
                  <a:moveTo>
                    <a:pt x="0" y="0"/>
                  </a:moveTo>
                  <a:lnTo>
                    <a:pt x="1152525" y="0"/>
                  </a:lnTo>
                  <a:lnTo>
                    <a:pt x="1152525" y="636143"/>
                  </a:lnTo>
                  <a:lnTo>
                    <a:pt x="0" y="636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1" r="-308228" b="-11641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1265603" y="7781177"/>
            <a:ext cx="583980" cy="322346"/>
            <a:chOff x="0" y="0"/>
            <a:chExt cx="1152563" cy="636194"/>
          </a:xfrm>
        </p:grpSpPr>
        <p:sp>
          <p:nvSpPr>
            <p:cNvPr id="66" name="Freeform 66" descr="Graphical user interface, text, application  AI-generated content may be incorrect."/>
            <p:cNvSpPr/>
            <p:nvPr/>
          </p:nvSpPr>
          <p:spPr>
            <a:xfrm>
              <a:off x="0" y="0"/>
              <a:ext cx="1152525" cy="636143"/>
            </a:xfrm>
            <a:custGeom>
              <a:avLst/>
              <a:gdLst/>
              <a:ahLst/>
              <a:cxnLst/>
              <a:rect l="l" t="t" r="r" b="b"/>
              <a:pathLst>
                <a:path w="1152525" h="636143">
                  <a:moveTo>
                    <a:pt x="0" y="0"/>
                  </a:moveTo>
                  <a:lnTo>
                    <a:pt x="1152525" y="0"/>
                  </a:lnTo>
                  <a:lnTo>
                    <a:pt x="1152525" y="636143"/>
                  </a:lnTo>
                  <a:lnTo>
                    <a:pt x="0" y="636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1" r="-308228" b="-11641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7" name="Group 67"/>
          <p:cNvGrpSpPr/>
          <p:nvPr/>
        </p:nvGrpSpPr>
        <p:grpSpPr>
          <a:xfrm>
            <a:off x="1265603" y="8122913"/>
            <a:ext cx="583980" cy="322346"/>
            <a:chOff x="0" y="0"/>
            <a:chExt cx="1152563" cy="636194"/>
          </a:xfrm>
        </p:grpSpPr>
        <p:sp>
          <p:nvSpPr>
            <p:cNvPr id="68" name="Freeform 68" descr="Graphical user interface, text, application  AI-generated content may be incorrect."/>
            <p:cNvSpPr/>
            <p:nvPr/>
          </p:nvSpPr>
          <p:spPr>
            <a:xfrm>
              <a:off x="0" y="0"/>
              <a:ext cx="1152525" cy="636143"/>
            </a:xfrm>
            <a:custGeom>
              <a:avLst/>
              <a:gdLst/>
              <a:ahLst/>
              <a:cxnLst/>
              <a:rect l="l" t="t" r="r" b="b"/>
              <a:pathLst>
                <a:path w="1152525" h="636143">
                  <a:moveTo>
                    <a:pt x="0" y="0"/>
                  </a:moveTo>
                  <a:lnTo>
                    <a:pt x="1152525" y="0"/>
                  </a:lnTo>
                  <a:lnTo>
                    <a:pt x="1152525" y="636143"/>
                  </a:lnTo>
                  <a:lnTo>
                    <a:pt x="0" y="636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1" r="-308228" b="-11641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521633" y="493157"/>
            <a:ext cx="15687166" cy="23095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18"/>
              </a:lnSpc>
            </a:pPr>
            <a:r>
              <a:rPr lang="en-US" sz="7055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How much medical cannabis has been produced and sold to date?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028700" y="3050384"/>
            <a:ext cx="8767873" cy="6207916"/>
            <a:chOff x="0" y="0"/>
            <a:chExt cx="1078748" cy="76378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78748" cy="763786"/>
            </a:xfrm>
            <a:custGeom>
              <a:avLst/>
              <a:gdLst/>
              <a:ahLst/>
              <a:cxnLst/>
              <a:rect l="l" t="t" r="r" b="b"/>
              <a:pathLst>
                <a:path w="1078748" h="763786">
                  <a:moveTo>
                    <a:pt x="0" y="0"/>
                  </a:moveTo>
                  <a:lnTo>
                    <a:pt x="1078748" y="0"/>
                  </a:lnTo>
                  <a:lnTo>
                    <a:pt x="1078748" y="763786"/>
                  </a:lnTo>
                  <a:lnTo>
                    <a:pt x="0" y="763786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078748" cy="792361"/>
            </a:xfrm>
            <a:prstGeom prst="rect">
              <a:avLst/>
            </a:prstGeom>
          </p:spPr>
          <p:txBody>
            <a:bodyPr lIns="143928" tIns="143928" rIns="143928" bIns="143928" rtlCol="0" anchor="ctr"/>
            <a:lstStyle/>
            <a:p>
              <a:pPr algn="ctr">
                <a:lnSpc>
                  <a:spcPts val="1537"/>
                </a:lnSpc>
              </a:pPr>
              <a:endParaRPr/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673" y="2775697"/>
            <a:ext cx="9595139" cy="7016823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4513553" y="7751247"/>
            <a:ext cx="618185" cy="4011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57"/>
              </a:lnSpc>
              <a:spcBef>
                <a:spcPct val="0"/>
              </a:spcBef>
            </a:pPr>
            <a:endParaRPr/>
          </a:p>
        </p:txBody>
      </p:sp>
      <p:sp>
        <p:nvSpPr>
          <p:cNvPr id="10" name="TextBox 10"/>
          <p:cNvSpPr txBox="1"/>
          <p:nvPr/>
        </p:nvSpPr>
        <p:spPr>
          <a:xfrm>
            <a:off x="6404064" y="5739975"/>
            <a:ext cx="849820" cy="371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57"/>
              </a:lnSpc>
              <a:spcBef>
                <a:spcPct val="0"/>
              </a:spcBef>
            </a:pPr>
            <a:r>
              <a:rPr lang="en-US" sz="189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$1.72M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269026" y="7418458"/>
            <a:ext cx="828131" cy="371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57"/>
              </a:lnSpc>
              <a:spcBef>
                <a:spcPct val="0"/>
              </a:spcBef>
            </a:pPr>
            <a:r>
              <a:rPr lang="en-US" sz="189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$740K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978759" y="7103565"/>
            <a:ext cx="828130" cy="371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57"/>
              </a:lnSpc>
              <a:spcBef>
                <a:spcPct val="0"/>
              </a:spcBef>
            </a:pPr>
            <a:r>
              <a:rPr lang="en-US" sz="189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$1.04M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177290" y="6495438"/>
            <a:ext cx="918710" cy="371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57"/>
              </a:lnSpc>
              <a:spcBef>
                <a:spcPct val="0"/>
              </a:spcBef>
            </a:pPr>
            <a:r>
              <a:rPr lang="en-US" sz="189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$1.45M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379144" y="4096228"/>
            <a:ext cx="2257154" cy="721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78"/>
              </a:lnSpc>
              <a:spcBef>
                <a:spcPct val="0"/>
              </a:spcBef>
            </a:pPr>
            <a:r>
              <a:rPr lang="en-US" sz="3699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$4.42M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995212" y="3274742"/>
            <a:ext cx="4834849" cy="3108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95"/>
              </a:lnSpc>
            </a:pPr>
            <a:r>
              <a:rPr lang="en-US" sz="2079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SALES OVER TIME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10141144" y="3050384"/>
            <a:ext cx="7118156" cy="6207916"/>
            <a:chOff x="0" y="0"/>
            <a:chExt cx="9490875" cy="8277221"/>
          </a:xfrm>
        </p:grpSpPr>
        <p:grpSp>
          <p:nvGrpSpPr>
            <p:cNvPr id="17" name="Group 17"/>
            <p:cNvGrpSpPr/>
            <p:nvPr/>
          </p:nvGrpSpPr>
          <p:grpSpPr>
            <a:xfrm>
              <a:off x="0" y="0"/>
              <a:ext cx="9490875" cy="8277221"/>
              <a:chOff x="0" y="0"/>
              <a:chExt cx="875776" cy="763786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875776" cy="763786"/>
              </a:xfrm>
              <a:custGeom>
                <a:avLst/>
                <a:gdLst/>
                <a:ahLst/>
                <a:cxnLst/>
                <a:rect l="l" t="t" r="r" b="b"/>
                <a:pathLst>
                  <a:path w="875776" h="763786">
                    <a:moveTo>
                      <a:pt x="0" y="0"/>
                    </a:moveTo>
                    <a:lnTo>
                      <a:pt x="875776" y="0"/>
                    </a:lnTo>
                    <a:lnTo>
                      <a:pt x="875776" y="763786"/>
                    </a:lnTo>
                    <a:lnTo>
                      <a:pt x="0" y="763786"/>
                    </a:lnTo>
                    <a:close/>
                  </a:path>
                </a:pathLst>
              </a:custGeom>
              <a:solidFill>
                <a:srgbClr val="F7F7F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0" y="-28575"/>
                <a:ext cx="875776" cy="792361"/>
              </a:xfrm>
              <a:prstGeom prst="rect">
                <a:avLst/>
              </a:prstGeom>
            </p:spPr>
            <p:txBody>
              <a:bodyPr lIns="132748" tIns="132748" rIns="132748" bIns="132748" rtlCol="0" anchor="ctr"/>
              <a:lstStyle/>
              <a:p>
                <a:pPr algn="ctr">
                  <a:lnSpc>
                    <a:spcPts val="1537"/>
                  </a:lnSpc>
                </a:pPr>
                <a:endParaRPr/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3772215" y="6309092"/>
              <a:ext cx="669161" cy="4936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57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21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3998" y="3159550"/>
            <a:ext cx="6560345" cy="6272003"/>
          </a:xfrm>
          <a:prstGeom prst="rect">
            <a:avLst/>
          </a:prstGeom>
        </p:spPr>
      </p:pic>
      <p:sp>
        <p:nvSpPr>
          <p:cNvPr id="22" name="TextBox 22"/>
          <p:cNvSpPr txBox="1"/>
          <p:nvPr/>
        </p:nvSpPr>
        <p:spPr>
          <a:xfrm>
            <a:off x="11282798" y="3275963"/>
            <a:ext cx="4834849" cy="3108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95"/>
              </a:lnSpc>
            </a:pPr>
            <a:r>
              <a:rPr lang="en-US" sz="2079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UNITS PRODUCED AND SOLD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2362844" y="6787016"/>
            <a:ext cx="1137187" cy="6404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02"/>
              </a:lnSpc>
              <a:spcBef>
                <a:spcPct val="0"/>
              </a:spcBef>
            </a:pPr>
            <a:r>
              <a:rPr lang="en-US" sz="3294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90K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496834" y="9473155"/>
            <a:ext cx="6781800" cy="4094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66"/>
              </a:lnSpc>
              <a:spcBef>
                <a:spcPct val="0"/>
              </a:spcBef>
            </a:pPr>
            <a:r>
              <a:rPr lang="en-US" sz="2721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Data reflects activity from 12/11/25 - 6/11/26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3025162" y="4729515"/>
            <a:ext cx="1350120" cy="7214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70"/>
              </a:lnSpc>
              <a:spcBef>
                <a:spcPct val="0"/>
              </a:spcBef>
            </a:pPr>
            <a:r>
              <a:rPr lang="en-US" sz="3694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137K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028700" y="8176647"/>
            <a:ext cx="16448868" cy="1495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2527" lvl="1" indent="-261264" algn="l">
              <a:lnSpc>
                <a:spcPts val="2904"/>
              </a:lnSpc>
              <a:buFont typeface="Arial"/>
              <a:buChar char="•"/>
            </a:pPr>
            <a:r>
              <a:rPr lang="en-US" sz="242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The Dormant Commerce Clause prevented Kentucky from restricting medical cannabis business participation to state residents.</a:t>
            </a:r>
          </a:p>
          <a:p>
            <a:pPr algn="l">
              <a:lnSpc>
                <a:spcPts val="2904"/>
              </a:lnSpc>
            </a:pPr>
            <a:endParaRPr lang="en-US" sz="2420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522527" lvl="1" indent="-261264" algn="l">
              <a:lnSpc>
                <a:spcPts val="2904"/>
              </a:lnSpc>
              <a:spcBef>
                <a:spcPct val="0"/>
              </a:spcBef>
              <a:buFont typeface="Arial"/>
              <a:buChar char="•"/>
            </a:pPr>
            <a:r>
              <a:rPr lang="en-US" sz="242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Per </a:t>
            </a:r>
            <a:r>
              <a:rPr lang="en-US" sz="2420" u="sng" dirty="0">
                <a:solidFill>
                  <a:srgbClr val="00B0F0"/>
                </a:solidFill>
                <a:latin typeface="Calibri (MS)"/>
                <a:ea typeface="Calibri (MS)"/>
                <a:cs typeface="Calibri (MS)"/>
                <a:sym typeface="Calibri (MS)"/>
                <a:hlinkClick r:id="rId4" tooltip="https://apps.legislature.ky.gov/law/kar/titles/915/001/01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915 KAR 1:010, Section 3(5)(a)</a:t>
            </a:r>
            <a:r>
              <a:rPr lang="en-US" sz="2420" dirty="0">
                <a:solidFill>
                  <a:srgbClr val="00B0F0"/>
                </a:solidFill>
                <a:latin typeface="Calibri (MS)"/>
                <a:ea typeface="Calibri (MS)"/>
                <a:cs typeface="Calibri (MS)"/>
                <a:sym typeface="Calibri (MS)"/>
              </a:rPr>
              <a:t>, </a:t>
            </a:r>
            <a:r>
              <a:rPr lang="en-US" sz="242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all cannabis business applicants must be registered and in good standing with the Kentucky Secretary of State.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97493" y="683657"/>
            <a:ext cx="16812216" cy="3555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31"/>
              </a:lnSpc>
            </a:pPr>
            <a:r>
              <a:rPr lang="en-US" sz="7400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How many of the producers of medical cannabis are residents of Kentucky?</a:t>
            </a:r>
          </a:p>
          <a:p>
            <a:pPr algn="ctr">
              <a:lnSpc>
                <a:spcPts val="8934"/>
              </a:lnSpc>
            </a:pPr>
            <a:endParaRPr lang="en-US" sz="7400" b="1">
              <a:solidFill>
                <a:srgbClr val="FFFFFF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500655" y="3390900"/>
            <a:ext cx="5286689" cy="3981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716"/>
              </a:lnSpc>
            </a:pPr>
            <a:r>
              <a:rPr lang="en-US" sz="11430" b="1" dirty="0">
                <a:solidFill>
                  <a:srgbClr val="00B0F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90%</a:t>
            </a:r>
            <a:r>
              <a:rPr lang="en-US" sz="11430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  <a:p>
            <a:pPr algn="ctr">
              <a:lnSpc>
                <a:spcPts val="3199"/>
              </a:lnSpc>
            </a:pPr>
            <a:endParaRPr lang="en-US" sz="11430" dirty="0">
              <a:solidFill>
                <a:srgbClr val="FFFFFF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ctr">
              <a:lnSpc>
                <a:spcPts val="3198"/>
              </a:lnSpc>
            </a:pPr>
            <a:r>
              <a:rPr lang="en-US" sz="2665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OF SURVEYED EMPLOYEES ARE </a:t>
            </a:r>
          </a:p>
          <a:p>
            <a:pPr algn="ctr">
              <a:lnSpc>
                <a:spcPts val="3198"/>
              </a:lnSpc>
            </a:pPr>
            <a:r>
              <a:rPr lang="en-US" sz="2665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KENTUCKY RESIDENTS</a:t>
            </a:r>
          </a:p>
          <a:p>
            <a:pPr algn="ctr">
              <a:lnSpc>
                <a:spcPts val="3198"/>
              </a:lnSpc>
            </a:pPr>
            <a:endParaRPr lang="en-US" sz="2665" b="1" dirty="0">
              <a:solidFill>
                <a:srgbClr val="FFFFFF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algn="ctr">
              <a:lnSpc>
                <a:spcPts val="3199"/>
              </a:lnSpc>
            </a:pPr>
            <a:r>
              <a:rPr lang="en-US" sz="2665" i="1" dirty="0">
                <a:solidFill>
                  <a:srgbClr val="FFFFFF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230 of 256 employees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710</TotalTime>
  <Words>1720</Words>
  <Application>Microsoft Office PowerPoint</Application>
  <PresentationFormat>Custom</PresentationFormat>
  <Paragraphs>379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4" baseType="lpstr">
      <vt:lpstr>Maven Pro</vt:lpstr>
      <vt:lpstr>Calibri</vt:lpstr>
      <vt:lpstr>Calibri (MS) Light</vt:lpstr>
      <vt:lpstr>Calibri (MS)</vt:lpstr>
      <vt:lpstr>Arial</vt:lpstr>
      <vt:lpstr>Maven Pro Bold</vt:lpstr>
      <vt:lpstr>Calibri (MS) Bold</vt:lpstr>
      <vt:lpstr>Calibri (MS) Italics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QUESTIONS Presentation for IJC on Agriculture</dc:title>
  <dc:creator>Costigan, Hannah (CHFS OMC)</dc:creator>
  <cp:lastModifiedBy>Spoonamore, Susan (LRC)</cp:lastModifiedBy>
  <cp:revision>12</cp:revision>
  <dcterms:created xsi:type="dcterms:W3CDTF">2006-08-16T00:00:00Z</dcterms:created>
  <dcterms:modified xsi:type="dcterms:W3CDTF">2026-07-02T13:01:21Z</dcterms:modified>
  <dc:identifier>DAHMwmPzxkg</dc:identifier>
</cp:coreProperties>
</file>