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307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Didact Gothic"/>
                <a:cs typeface="Didact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Didact Gothic"/>
                <a:cs typeface="Didact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Didact Gothic"/>
                <a:cs typeface="Didact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Didact Gothic"/>
                <a:cs typeface="Didact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Didact Gothic"/>
                <a:cs typeface="Didact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Didact Gothic"/>
                <a:cs typeface="Didact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50742" y="254722"/>
            <a:ext cx="6078220" cy="9661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Didact Gothic"/>
                <a:cs typeface="Didact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50742" y="1698884"/>
            <a:ext cx="7064375" cy="4408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Didact Gothic"/>
                <a:cs typeface="Didact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11" Type="http://schemas.openxmlformats.org/officeDocument/2006/relationships/image" Target="../media/image34.jpg"/><Relationship Id="rId5" Type="http://schemas.openxmlformats.org/officeDocument/2006/relationships/image" Target="../media/image28.jp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9B1BA5-E4FE-62AD-218A-BB3128D97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8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08000" y="685800"/>
              <a:ext cx="11074400" cy="5486400"/>
            </a:xfrm>
            <a:custGeom>
              <a:avLst/>
              <a:gdLst/>
              <a:ahLst/>
              <a:cxnLst/>
              <a:rect l="l" t="t" r="r" b="b"/>
              <a:pathLst>
                <a:path w="11074400" h="5486400">
                  <a:moveTo>
                    <a:pt x="11074400" y="0"/>
                  </a:moveTo>
                  <a:lnTo>
                    <a:pt x="0" y="0"/>
                  </a:lnTo>
                  <a:lnTo>
                    <a:pt x="0" y="5486400"/>
                  </a:lnTo>
                  <a:lnTo>
                    <a:pt x="11074400" y="5486400"/>
                  </a:lnTo>
                  <a:lnTo>
                    <a:pt x="11074400" y="0"/>
                  </a:lnTo>
                  <a:close/>
                </a:path>
              </a:pathLst>
            </a:custGeom>
            <a:solidFill>
              <a:srgbClr val="FFFFFF">
                <a:alpha val="5803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8000" y="685800"/>
              <a:ext cx="11074400" cy="5486400"/>
            </a:xfrm>
            <a:custGeom>
              <a:avLst/>
              <a:gdLst/>
              <a:ahLst/>
              <a:cxnLst/>
              <a:rect l="l" t="t" r="r" b="b"/>
              <a:pathLst>
                <a:path w="11074400" h="5486400">
                  <a:moveTo>
                    <a:pt x="0" y="0"/>
                  </a:moveTo>
                  <a:lnTo>
                    <a:pt x="11074400" y="0"/>
                  </a:lnTo>
                  <a:lnTo>
                    <a:pt x="11074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487891" y="4943855"/>
            <a:ext cx="519430" cy="0"/>
          </a:xfrm>
          <a:custGeom>
            <a:avLst/>
            <a:gdLst/>
            <a:ahLst/>
            <a:cxnLst/>
            <a:rect l="l" t="t" r="r" b="b"/>
            <a:pathLst>
              <a:path w="519430">
                <a:moveTo>
                  <a:pt x="0" y="0"/>
                </a:moveTo>
                <a:lnTo>
                  <a:pt x="5192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81072" y="4943855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83051" y="4943855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85032" y="4943855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7011" y="4943855"/>
            <a:ext cx="1038225" cy="0"/>
          </a:xfrm>
          <a:custGeom>
            <a:avLst/>
            <a:gdLst/>
            <a:ahLst/>
            <a:cxnLst/>
            <a:rect l="l" t="t" r="r" b="b"/>
            <a:pathLst>
              <a:path w="1038225">
                <a:moveTo>
                  <a:pt x="0" y="0"/>
                </a:moveTo>
                <a:lnTo>
                  <a:pt x="103784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98820" y="4943855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04759" y="4943855"/>
            <a:ext cx="1039494" cy="0"/>
          </a:xfrm>
          <a:custGeom>
            <a:avLst/>
            <a:gdLst/>
            <a:ahLst/>
            <a:cxnLst/>
            <a:rect l="l" t="t" r="r" b="b"/>
            <a:pathLst>
              <a:path w="1039495">
                <a:moveTo>
                  <a:pt x="0" y="0"/>
                </a:moveTo>
                <a:lnTo>
                  <a:pt x="1039367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118092" y="4943855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20071" y="4943855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322052" y="4943855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924031" y="4943855"/>
            <a:ext cx="518795" cy="0"/>
          </a:xfrm>
          <a:custGeom>
            <a:avLst/>
            <a:gdLst/>
            <a:ahLst/>
            <a:cxnLst/>
            <a:rect l="l" t="t" r="r" b="b"/>
            <a:pathLst>
              <a:path w="518795">
                <a:moveTo>
                  <a:pt x="0" y="0"/>
                </a:moveTo>
                <a:lnTo>
                  <a:pt x="51866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1487891" y="3882961"/>
          <a:ext cx="9956164" cy="158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12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12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832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>
                        <a:alpha val="58039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186B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>
                        <a:alpha val="58039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0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>
                        <a:alpha val="58039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186B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>
                        <a:alpha val="58039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9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>
                        <a:alpha val="58039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186B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>
                        <a:alpha val="58039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1487891" y="4416552"/>
            <a:ext cx="519430" cy="0"/>
          </a:xfrm>
          <a:custGeom>
            <a:avLst/>
            <a:gdLst/>
            <a:ahLst/>
            <a:cxnLst/>
            <a:rect l="l" t="t" r="r" b="b"/>
            <a:pathLst>
              <a:path w="519430">
                <a:moveTo>
                  <a:pt x="0" y="0"/>
                </a:moveTo>
                <a:lnTo>
                  <a:pt x="5192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81072" y="441655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83051" y="441655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85032" y="441655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287011" y="4416552"/>
            <a:ext cx="1038225" cy="0"/>
          </a:xfrm>
          <a:custGeom>
            <a:avLst/>
            <a:gdLst/>
            <a:ahLst/>
            <a:cxnLst/>
            <a:rect l="l" t="t" r="r" b="b"/>
            <a:pathLst>
              <a:path w="1038225">
                <a:moveTo>
                  <a:pt x="0" y="0"/>
                </a:moveTo>
                <a:lnTo>
                  <a:pt x="103784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98820" y="441655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04759" y="4416552"/>
            <a:ext cx="1039494" cy="0"/>
          </a:xfrm>
          <a:custGeom>
            <a:avLst/>
            <a:gdLst/>
            <a:ahLst/>
            <a:cxnLst/>
            <a:rect l="l" t="t" r="r" b="b"/>
            <a:pathLst>
              <a:path w="1039495">
                <a:moveTo>
                  <a:pt x="0" y="0"/>
                </a:moveTo>
                <a:lnTo>
                  <a:pt x="1039367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118092" y="441655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720071" y="441655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322052" y="4416552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924031" y="4416552"/>
            <a:ext cx="518795" cy="0"/>
          </a:xfrm>
          <a:custGeom>
            <a:avLst/>
            <a:gdLst/>
            <a:ahLst/>
            <a:cxnLst/>
            <a:rect l="l" t="t" r="r" b="b"/>
            <a:pathLst>
              <a:path w="518795">
                <a:moveTo>
                  <a:pt x="0" y="0"/>
                </a:moveTo>
                <a:lnTo>
                  <a:pt x="51866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87891" y="3358896"/>
            <a:ext cx="519430" cy="0"/>
          </a:xfrm>
          <a:custGeom>
            <a:avLst/>
            <a:gdLst/>
            <a:ahLst/>
            <a:cxnLst/>
            <a:rect l="l" t="t" r="r" b="b"/>
            <a:pathLst>
              <a:path w="519430">
                <a:moveTo>
                  <a:pt x="0" y="0"/>
                </a:moveTo>
                <a:lnTo>
                  <a:pt x="5192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81072" y="3358896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83051" y="3358896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685032" y="3358896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87011" y="3358896"/>
            <a:ext cx="7155815" cy="0"/>
          </a:xfrm>
          <a:custGeom>
            <a:avLst/>
            <a:gdLst/>
            <a:ahLst/>
            <a:cxnLst/>
            <a:rect l="l" t="t" r="r" b="b"/>
            <a:pathLst>
              <a:path w="7155815">
                <a:moveTo>
                  <a:pt x="0" y="0"/>
                </a:moveTo>
                <a:lnTo>
                  <a:pt x="715568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87891" y="2830067"/>
            <a:ext cx="519430" cy="0"/>
          </a:xfrm>
          <a:custGeom>
            <a:avLst/>
            <a:gdLst/>
            <a:ahLst/>
            <a:cxnLst/>
            <a:rect l="l" t="t" r="r" b="b"/>
            <a:pathLst>
              <a:path w="519430">
                <a:moveTo>
                  <a:pt x="0" y="0"/>
                </a:moveTo>
                <a:lnTo>
                  <a:pt x="5192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81072" y="2830067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083051" y="2830067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685032" y="2830067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287011" y="2830067"/>
            <a:ext cx="7155815" cy="0"/>
          </a:xfrm>
          <a:custGeom>
            <a:avLst/>
            <a:gdLst/>
            <a:ahLst/>
            <a:cxnLst/>
            <a:rect l="l" t="t" r="r" b="b"/>
            <a:pathLst>
              <a:path w="7155815">
                <a:moveTo>
                  <a:pt x="0" y="0"/>
                </a:moveTo>
                <a:lnTo>
                  <a:pt x="715568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487891" y="2301239"/>
            <a:ext cx="519430" cy="0"/>
          </a:xfrm>
          <a:custGeom>
            <a:avLst/>
            <a:gdLst/>
            <a:ahLst/>
            <a:cxnLst/>
            <a:rect l="l" t="t" r="r" b="b"/>
            <a:pathLst>
              <a:path w="519430">
                <a:moveTo>
                  <a:pt x="0" y="0"/>
                </a:moveTo>
                <a:lnTo>
                  <a:pt x="5192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481072" y="2301239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083051" y="2301239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685032" y="2301239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87011" y="2301239"/>
            <a:ext cx="7155815" cy="0"/>
          </a:xfrm>
          <a:custGeom>
            <a:avLst/>
            <a:gdLst/>
            <a:ahLst/>
            <a:cxnLst/>
            <a:rect l="l" t="t" r="r" b="b"/>
            <a:pathLst>
              <a:path w="7155815">
                <a:moveTo>
                  <a:pt x="0" y="0"/>
                </a:moveTo>
                <a:lnTo>
                  <a:pt x="715568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487891" y="1773935"/>
            <a:ext cx="9954895" cy="0"/>
          </a:xfrm>
          <a:custGeom>
            <a:avLst/>
            <a:gdLst/>
            <a:ahLst/>
            <a:cxnLst/>
            <a:rect l="l" t="t" r="r" b="b"/>
            <a:pathLst>
              <a:path w="9954895">
                <a:moveTo>
                  <a:pt x="0" y="0"/>
                </a:moveTo>
                <a:lnTo>
                  <a:pt x="995480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487891" y="1245044"/>
            <a:ext cx="9954895" cy="0"/>
          </a:xfrm>
          <a:custGeom>
            <a:avLst/>
            <a:gdLst/>
            <a:ahLst/>
            <a:cxnLst/>
            <a:rect l="l" t="t" r="r" b="b"/>
            <a:pathLst>
              <a:path w="9954895">
                <a:moveTo>
                  <a:pt x="0" y="0"/>
                </a:moveTo>
                <a:lnTo>
                  <a:pt x="995480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007107" y="1810511"/>
            <a:ext cx="474345" cy="3662679"/>
          </a:xfrm>
          <a:custGeom>
            <a:avLst/>
            <a:gdLst/>
            <a:ahLst/>
            <a:cxnLst/>
            <a:rect l="l" t="t" r="r" b="b"/>
            <a:pathLst>
              <a:path w="474344" h="3662679">
                <a:moveTo>
                  <a:pt x="473963" y="0"/>
                </a:moveTo>
                <a:lnTo>
                  <a:pt x="0" y="0"/>
                </a:lnTo>
                <a:lnTo>
                  <a:pt x="0" y="3662337"/>
                </a:lnTo>
                <a:lnTo>
                  <a:pt x="473963" y="3662337"/>
                </a:lnTo>
                <a:lnTo>
                  <a:pt x="473963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324855" y="3544823"/>
            <a:ext cx="474345" cy="1928495"/>
          </a:xfrm>
          <a:custGeom>
            <a:avLst/>
            <a:gdLst/>
            <a:ahLst/>
            <a:cxnLst/>
            <a:rect l="l" t="t" r="r" b="b"/>
            <a:pathLst>
              <a:path w="474345" h="1928495">
                <a:moveTo>
                  <a:pt x="473963" y="0"/>
                </a:moveTo>
                <a:lnTo>
                  <a:pt x="0" y="0"/>
                </a:lnTo>
                <a:lnTo>
                  <a:pt x="0" y="1928025"/>
                </a:lnTo>
                <a:lnTo>
                  <a:pt x="473963" y="1928025"/>
                </a:lnTo>
                <a:lnTo>
                  <a:pt x="473963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644128" y="3973067"/>
            <a:ext cx="474345" cy="1499870"/>
          </a:xfrm>
          <a:custGeom>
            <a:avLst/>
            <a:gdLst/>
            <a:ahLst/>
            <a:cxnLst/>
            <a:rect l="l" t="t" r="r" b="b"/>
            <a:pathLst>
              <a:path w="474345" h="1499870">
                <a:moveTo>
                  <a:pt x="473964" y="0"/>
                </a:moveTo>
                <a:lnTo>
                  <a:pt x="0" y="0"/>
                </a:lnTo>
                <a:lnTo>
                  <a:pt x="0" y="1499781"/>
                </a:lnTo>
                <a:lnTo>
                  <a:pt x="473964" y="1499781"/>
                </a:lnTo>
                <a:lnTo>
                  <a:pt x="473964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609088" y="2124455"/>
            <a:ext cx="474345" cy="3348990"/>
          </a:xfrm>
          <a:custGeom>
            <a:avLst/>
            <a:gdLst/>
            <a:ahLst/>
            <a:cxnLst/>
            <a:rect l="l" t="t" r="r" b="b"/>
            <a:pathLst>
              <a:path w="474344" h="3348990">
                <a:moveTo>
                  <a:pt x="473963" y="0"/>
                </a:moveTo>
                <a:lnTo>
                  <a:pt x="0" y="0"/>
                </a:lnTo>
                <a:lnTo>
                  <a:pt x="0" y="3348393"/>
                </a:lnTo>
                <a:lnTo>
                  <a:pt x="473963" y="3348393"/>
                </a:lnTo>
                <a:lnTo>
                  <a:pt x="473963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926835" y="3768852"/>
            <a:ext cx="474345" cy="1704339"/>
          </a:xfrm>
          <a:custGeom>
            <a:avLst/>
            <a:gdLst/>
            <a:ahLst/>
            <a:cxnLst/>
            <a:rect l="l" t="t" r="r" b="b"/>
            <a:pathLst>
              <a:path w="474345" h="1704339">
                <a:moveTo>
                  <a:pt x="473963" y="0"/>
                </a:moveTo>
                <a:lnTo>
                  <a:pt x="0" y="0"/>
                </a:lnTo>
                <a:lnTo>
                  <a:pt x="0" y="1703997"/>
                </a:lnTo>
                <a:lnTo>
                  <a:pt x="473963" y="1703997"/>
                </a:lnTo>
                <a:lnTo>
                  <a:pt x="473963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246107" y="4021835"/>
            <a:ext cx="474345" cy="1451610"/>
          </a:xfrm>
          <a:custGeom>
            <a:avLst/>
            <a:gdLst/>
            <a:ahLst/>
            <a:cxnLst/>
            <a:rect l="l" t="t" r="r" b="b"/>
            <a:pathLst>
              <a:path w="474345" h="1451610">
                <a:moveTo>
                  <a:pt x="473964" y="0"/>
                </a:moveTo>
                <a:lnTo>
                  <a:pt x="0" y="0"/>
                </a:lnTo>
                <a:lnTo>
                  <a:pt x="0" y="1451013"/>
                </a:lnTo>
                <a:lnTo>
                  <a:pt x="473964" y="1451013"/>
                </a:lnTo>
                <a:lnTo>
                  <a:pt x="473964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11067" y="1969007"/>
            <a:ext cx="474345" cy="3503929"/>
          </a:xfrm>
          <a:custGeom>
            <a:avLst/>
            <a:gdLst/>
            <a:ahLst/>
            <a:cxnLst/>
            <a:rect l="l" t="t" r="r" b="b"/>
            <a:pathLst>
              <a:path w="474345" h="3503929">
                <a:moveTo>
                  <a:pt x="473964" y="0"/>
                </a:moveTo>
                <a:lnTo>
                  <a:pt x="0" y="0"/>
                </a:lnTo>
                <a:lnTo>
                  <a:pt x="0" y="3503841"/>
                </a:lnTo>
                <a:lnTo>
                  <a:pt x="473964" y="3503841"/>
                </a:lnTo>
                <a:lnTo>
                  <a:pt x="473964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848088" y="4050791"/>
            <a:ext cx="474345" cy="1422400"/>
          </a:xfrm>
          <a:custGeom>
            <a:avLst/>
            <a:gdLst/>
            <a:ahLst/>
            <a:cxnLst/>
            <a:rect l="l" t="t" r="r" b="b"/>
            <a:pathLst>
              <a:path w="474345" h="1422400">
                <a:moveTo>
                  <a:pt x="473964" y="0"/>
                </a:moveTo>
                <a:lnTo>
                  <a:pt x="0" y="0"/>
                </a:lnTo>
                <a:lnTo>
                  <a:pt x="0" y="1422057"/>
                </a:lnTo>
                <a:lnTo>
                  <a:pt x="473964" y="1422057"/>
                </a:lnTo>
                <a:lnTo>
                  <a:pt x="473964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813047" y="2078735"/>
            <a:ext cx="474345" cy="3394710"/>
          </a:xfrm>
          <a:custGeom>
            <a:avLst/>
            <a:gdLst/>
            <a:ahLst/>
            <a:cxnLst/>
            <a:rect l="l" t="t" r="r" b="b"/>
            <a:pathLst>
              <a:path w="474345" h="3394710">
                <a:moveTo>
                  <a:pt x="473963" y="0"/>
                </a:moveTo>
                <a:lnTo>
                  <a:pt x="0" y="0"/>
                </a:lnTo>
                <a:lnTo>
                  <a:pt x="0" y="3394113"/>
                </a:lnTo>
                <a:lnTo>
                  <a:pt x="473963" y="3394113"/>
                </a:lnTo>
                <a:lnTo>
                  <a:pt x="473963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130795" y="4105655"/>
            <a:ext cx="474345" cy="1367790"/>
          </a:xfrm>
          <a:custGeom>
            <a:avLst/>
            <a:gdLst/>
            <a:ahLst/>
            <a:cxnLst/>
            <a:rect l="l" t="t" r="r" b="b"/>
            <a:pathLst>
              <a:path w="474345" h="1367789">
                <a:moveTo>
                  <a:pt x="473964" y="0"/>
                </a:moveTo>
                <a:lnTo>
                  <a:pt x="0" y="0"/>
                </a:lnTo>
                <a:lnTo>
                  <a:pt x="0" y="1367193"/>
                </a:lnTo>
                <a:lnTo>
                  <a:pt x="473964" y="1367193"/>
                </a:lnTo>
                <a:lnTo>
                  <a:pt x="473964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0450068" y="4082796"/>
            <a:ext cx="474345" cy="1390650"/>
          </a:xfrm>
          <a:custGeom>
            <a:avLst/>
            <a:gdLst/>
            <a:ahLst/>
            <a:cxnLst/>
            <a:rect l="l" t="t" r="r" b="b"/>
            <a:pathLst>
              <a:path w="474345" h="1390650">
                <a:moveTo>
                  <a:pt x="473964" y="0"/>
                </a:moveTo>
                <a:lnTo>
                  <a:pt x="0" y="0"/>
                </a:lnTo>
                <a:lnTo>
                  <a:pt x="0" y="1390053"/>
                </a:lnTo>
                <a:lnTo>
                  <a:pt x="473964" y="1390053"/>
                </a:lnTo>
                <a:lnTo>
                  <a:pt x="473964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679376" y="3764278"/>
            <a:ext cx="681990" cy="1793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3,000,000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1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2,000,000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1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1,000,000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60"/>
              </a:spcBef>
            </a:pPr>
            <a:endParaRPr sz="1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79376" y="3235755"/>
            <a:ext cx="681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4,000,000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79376" y="1650186"/>
            <a:ext cx="681990" cy="1265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7,000,000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6,000,000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5,000,000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79376" y="1121662"/>
            <a:ext cx="681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8,000,000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826844" y="5545834"/>
            <a:ext cx="6400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Cropland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431708" y="5545834"/>
            <a:ext cx="704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Woodland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3" name="object 6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881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850" spc="60" dirty="0">
                <a:solidFill>
                  <a:srgbClr val="585858"/>
                </a:solidFill>
                <a:latin typeface="Calibri"/>
                <a:cs typeface="Calibri"/>
              </a:rPr>
              <a:t>Farm</a:t>
            </a:r>
            <a:r>
              <a:rPr sz="185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50" spc="85" dirty="0">
                <a:solidFill>
                  <a:srgbClr val="585858"/>
                </a:solidFill>
                <a:latin typeface="Calibri"/>
                <a:cs typeface="Calibri"/>
              </a:rPr>
              <a:t>Land</a:t>
            </a:r>
            <a:r>
              <a:rPr sz="18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585858"/>
                </a:solidFill>
                <a:latin typeface="Calibri"/>
                <a:cs typeface="Calibri"/>
              </a:rPr>
              <a:t>by</a:t>
            </a:r>
            <a:r>
              <a:rPr sz="18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50" spc="100" dirty="0">
                <a:solidFill>
                  <a:srgbClr val="585858"/>
                </a:solidFill>
                <a:latin typeface="Calibri"/>
                <a:cs typeface="Calibri"/>
              </a:rPr>
              <a:t>Use</a:t>
            </a:r>
            <a:r>
              <a:rPr sz="185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50" spc="65" dirty="0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sz="18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585858"/>
                </a:solidFill>
                <a:latin typeface="Calibri"/>
                <a:cs typeface="Calibri"/>
              </a:rPr>
              <a:t>Kentucky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045506" y="5924308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489" y="0"/>
                </a:moveTo>
                <a:lnTo>
                  <a:pt x="0" y="0"/>
                </a:lnTo>
                <a:lnTo>
                  <a:pt x="0" y="83489"/>
                </a:lnTo>
                <a:lnTo>
                  <a:pt x="83489" y="83489"/>
                </a:lnTo>
                <a:lnTo>
                  <a:pt x="83489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616066" y="5924308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489" y="0"/>
                </a:moveTo>
                <a:lnTo>
                  <a:pt x="0" y="0"/>
                </a:lnTo>
                <a:lnTo>
                  <a:pt x="0" y="83489"/>
                </a:lnTo>
                <a:lnTo>
                  <a:pt x="83489" y="83489"/>
                </a:lnTo>
                <a:lnTo>
                  <a:pt x="83489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86614" y="5924308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489" y="0"/>
                </a:moveTo>
                <a:lnTo>
                  <a:pt x="0" y="0"/>
                </a:lnTo>
                <a:lnTo>
                  <a:pt x="0" y="83489"/>
                </a:lnTo>
                <a:lnTo>
                  <a:pt x="83489" y="83489"/>
                </a:lnTo>
                <a:lnTo>
                  <a:pt x="83489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757174" y="5924308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489" y="0"/>
                </a:moveTo>
                <a:lnTo>
                  <a:pt x="0" y="0"/>
                </a:lnTo>
                <a:lnTo>
                  <a:pt x="0" y="83489"/>
                </a:lnTo>
                <a:lnTo>
                  <a:pt x="83489" y="83489"/>
                </a:lnTo>
                <a:lnTo>
                  <a:pt x="83489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5153286" y="5545834"/>
            <a:ext cx="2061845" cy="50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313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Calibri"/>
                <a:cs typeface="Calibri"/>
              </a:rPr>
              <a:t>Pastureland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582930" algn="l"/>
                <a:tab pos="1153160" algn="l"/>
                <a:tab pos="1724025" algn="l"/>
              </a:tabLst>
            </a:pP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2007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2012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2017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2022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296642" y="1333553"/>
            <a:ext cx="1525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585858"/>
                </a:solidFill>
                <a:latin typeface="Calibri"/>
                <a:cs typeface="Calibri"/>
              </a:rPr>
              <a:t>7.32%</a:t>
            </a:r>
            <a:r>
              <a:rPr sz="1800" spc="1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585858"/>
                </a:solidFill>
                <a:latin typeface="Calibri"/>
                <a:cs typeface="Calibri"/>
              </a:rPr>
              <a:t>decrease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632373" y="2999132"/>
            <a:ext cx="1645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585858"/>
                </a:solidFill>
                <a:latin typeface="Calibri"/>
                <a:cs typeface="Calibri"/>
              </a:rPr>
              <a:t>29.08%</a:t>
            </a:r>
            <a:r>
              <a:rPr sz="1800" spc="19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585858"/>
                </a:solidFill>
                <a:latin typeface="Calibri"/>
                <a:cs typeface="Calibri"/>
              </a:rPr>
              <a:t>decrease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993937" y="3488565"/>
            <a:ext cx="1525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585858"/>
                </a:solidFill>
                <a:latin typeface="Calibri"/>
                <a:cs typeface="Calibri"/>
              </a:rPr>
              <a:t>7.30%</a:t>
            </a:r>
            <a:r>
              <a:rPr sz="1800" spc="1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585858"/>
                </a:solidFill>
                <a:latin typeface="Calibri"/>
                <a:cs typeface="Calibri"/>
              </a:rPr>
              <a:t>decrease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634"/>
            <a:chOff x="0" y="0"/>
            <a:chExt cx="12192000" cy="685863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060460"/>
              <a:ext cx="4696967" cy="466342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315" y="2255596"/>
              <a:ext cx="4115191" cy="40760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59123" y="1665732"/>
              <a:ext cx="4506467" cy="43205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54996" y="1861415"/>
              <a:ext cx="3917403" cy="37313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96812" y="3610355"/>
              <a:ext cx="5414771" cy="324764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92900" y="3805859"/>
              <a:ext cx="4825999" cy="28686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46264" y="388619"/>
              <a:ext cx="4745735" cy="383438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40904" y="584496"/>
              <a:ext cx="4225391" cy="32458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5928" y="0"/>
              <a:ext cx="8537447" cy="24505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1000" y="133676"/>
              <a:ext cx="7950199" cy="19240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00327" y="5183123"/>
              <a:ext cx="6213335" cy="16748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95400" y="5378158"/>
              <a:ext cx="5626099" cy="13682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Imag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1143" y="788539"/>
            <a:ext cx="9916425" cy="551900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14233" y="874920"/>
            <a:ext cx="7509479" cy="51809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397806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33611" cy="6857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3307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19050">
            <a:solidFill>
              <a:srgbClr val="3440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650"/>
              </a:lnSpc>
              <a:spcBef>
                <a:spcPts val="100"/>
              </a:spcBef>
            </a:pPr>
            <a:r>
              <a:rPr spc="-10" dirty="0"/>
              <a:t>Conclusion:</a:t>
            </a:r>
          </a:p>
          <a:p>
            <a:pPr marL="12700">
              <a:lnSpc>
                <a:spcPts val="3650"/>
              </a:lnSpc>
            </a:pPr>
            <a:r>
              <a:rPr dirty="0"/>
              <a:t>A</a:t>
            </a:r>
            <a:r>
              <a:rPr spc="5" dirty="0"/>
              <a:t> </a:t>
            </a:r>
            <a:r>
              <a:rPr dirty="0"/>
              <a:t>pivotal</a:t>
            </a:r>
            <a:r>
              <a:rPr spc="-30" dirty="0"/>
              <a:t> </a:t>
            </a:r>
            <a:r>
              <a:rPr dirty="0"/>
              <a:t>moment</a:t>
            </a:r>
            <a:r>
              <a:rPr spc="-30" dirty="0"/>
              <a:t> </a:t>
            </a:r>
            <a:r>
              <a:rPr dirty="0"/>
              <a:t>for</a:t>
            </a:r>
            <a:r>
              <a:rPr spc="-10" dirty="0"/>
              <a:t> </a:t>
            </a:r>
            <a:r>
              <a:rPr dirty="0"/>
              <a:t>our</a:t>
            </a:r>
            <a:r>
              <a:rPr spc="-20" dirty="0"/>
              <a:t> </a:t>
            </a:r>
            <a:r>
              <a:rPr spc="-10" dirty="0"/>
              <a:t>producers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240665" algn="l"/>
              </a:tabLst>
            </a:pPr>
            <a:r>
              <a:rPr dirty="0"/>
              <a:t>Producers</a:t>
            </a:r>
            <a:r>
              <a:rPr spc="-55" dirty="0"/>
              <a:t> </a:t>
            </a:r>
            <a:r>
              <a:rPr dirty="0"/>
              <a:t>are</a:t>
            </a:r>
            <a:r>
              <a:rPr spc="-20" dirty="0"/>
              <a:t> </a:t>
            </a:r>
            <a:r>
              <a:rPr dirty="0"/>
              <a:t>making</a:t>
            </a:r>
            <a:r>
              <a:rPr spc="-20" dirty="0"/>
              <a:t> </a:t>
            </a:r>
            <a:r>
              <a:rPr dirty="0"/>
              <a:t>long-term</a:t>
            </a:r>
            <a:r>
              <a:rPr spc="-50" dirty="0"/>
              <a:t> </a:t>
            </a:r>
            <a:r>
              <a:rPr dirty="0"/>
              <a:t>decisions</a:t>
            </a:r>
            <a:r>
              <a:rPr spc="-45" dirty="0"/>
              <a:t> </a:t>
            </a:r>
            <a:r>
              <a:rPr spc="-10" dirty="0"/>
              <a:t>today:</a:t>
            </a:r>
          </a:p>
          <a:p>
            <a:pPr marL="697865" lvl="1" indent="-227965">
              <a:lnSpc>
                <a:spcPct val="100000"/>
              </a:lnSpc>
              <a:spcBef>
                <a:spcPts val="295"/>
              </a:spcBef>
              <a:buFont typeface="Arial"/>
              <a:buChar char="•"/>
              <a:tabLst>
                <a:tab pos="697865" algn="l"/>
              </a:tabLst>
            </a:pPr>
            <a:r>
              <a:rPr sz="1800" dirty="0">
                <a:latin typeface="Didact Gothic"/>
                <a:cs typeface="Didact Gothic"/>
              </a:rPr>
              <a:t>Rebuild</a:t>
            </a:r>
            <a:r>
              <a:rPr sz="1800" spc="-35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the</a:t>
            </a:r>
            <a:r>
              <a:rPr sz="1800" spc="-35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herd,</a:t>
            </a:r>
            <a:r>
              <a:rPr sz="1800" spc="-35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retain</a:t>
            </a:r>
            <a:r>
              <a:rPr sz="1800" spc="-35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heifers</a:t>
            </a:r>
            <a:r>
              <a:rPr sz="1800" spc="-25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and</a:t>
            </a:r>
            <a:r>
              <a:rPr sz="1800" spc="-55" dirty="0">
                <a:latin typeface="Didact Gothic"/>
                <a:cs typeface="Didact Gothic"/>
              </a:rPr>
              <a:t> </a:t>
            </a:r>
            <a:r>
              <a:rPr sz="1800" spc="-10" dirty="0">
                <a:latin typeface="Didact Gothic"/>
                <a:cs typeface="Didact Gothic"/>
              </a:rPr>
              <a:t>expand</a:t>
            </a:r>
            <a:endParaRPr sz="1800">
              <a:latin typeface="Didact Gothic"/>
              <a:cs typeface="Didact Gothic"/>
            </a:endParaRPr>
          </a:p>
          <a:p>
            <a:pPr marL="697865" lvl="1" indent="-227965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697865" algn="l"/>
              </a:tabLst>
            </a:pPr>
            <a:r>
              <a:rPr sz="1800" dirty="0">
                <a:latin typeface="Didact Gothic"/>
                <a:cs typeface="Didact Gothic"/>
              </a:rPr>
              <a:t>Or</a:t>
            </a:r>
            <a:r>
              <a:rPr sz="1800" spc="-20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sell</a:t>
            </a:r>
            <a:r>
              <a:rPr sz="1800" spc="-40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out</a:t>
            </a:r>
            <a:r>
              <a:rPr sz="1800" spc="-30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and</a:t>
            </a:r>
            <a:r>
              <a:rPr sz="1800" spc="-35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leave</a:t>
            </a:r>
            <a:r>
              <a:rPr sz="1800" spc="-5" dirty="0">
                <a:latin typeface="Didact Gothic"/>
                <a:cs typeface="Didact Gothic"/>
              </a:rPr>
              <a:t> </a:t>
            </a:r>
            <a:r>
              <a:rPr sz="1800" dirty="0">
                <a:latin typeface="Didact Gothic"/>
                <a:cs typeface="Didact Gothic"/>
              </a:rPr>
              <a:t>the</a:t>
            </a:r>
            <a:r>
              <a:rPr sz="1800" spc="-20" dirty="0">
                <a:latin typeface="Didact Gothic"/>
                <a:cs typeface="Didact Gothic"/>
              </a:rPr>
              <a:t> </a:t>
            </a:r>
            <a:r>
              <a:rPr sz="1800" spc="-10" dirty="0">
                <a:latin typeface="Didact Gothic"/>
                <a:cs typeface="Didact Gothic"/>
              </a:rPr>
              <a:t>industry</a:t>
            </a:r>
            <a:endParaRPr sz="1800">
              <a:latin typeface="Didact Gothic"/>
              <a:cs typeface="Didact Gothic"/>
            </a:endParaRPr>
          </a:p>
          <a:p>
            <a:pPr lvl="1">
              <a:lnSpc>
                <a:spcPct val="100000"/>
              </a:lnSpc>
              <a:spcBef>
                <a:spcPts val="880"/>
              </a:spcBef>
              <a:buFont typeface="Arial"/>
              <a:buChar char="•"/>
            </a:pPr>
            <a:endParaRPr sz="1800"/>
          </a:p>
          <a:p>
            <a:pPr marL="240665" marR="58419" indent="-228600">
              <a:lnSpc>
                <a:spcPts val="2160"/>
              </a:lnSpc>
              <a:spcBef>
                <a:spcPts val="5"/>
              </a:spcBef>
              <a:buFont typeface="Arial"/>
              <a:buChar char="•"/>
              <a:tabLst>
                <a:tab pos="240665" algn="l"/>
              </a:tabLst>
            </a:pPr>
            <a:r>
              <a:rPr dirty="0"/>
              <a:t>Consumers</a:t>
            </a:r>
            <a:r>
              <a:rPr spc="-50" dirty="0"/>
              <a:t> </a:t>
            </a:r>
            <a:r>
              <a:rPr dirty="0"/>
              <a:t>continue</a:t>
            </a:r>
            <a:r>
              <a:rPr spc="-35" dirty="0"/>
              <a:t> </a:t>
            </a:r>
            <a:r>
              <a:rPr dirty="0"/>
              <a:t>to demand</a:t>
            </a:r>
            <a:r>
              <a:rPr spc="-25" dirty="0"/>
              <a:t> </a:t>
            </a:r>
            <a:r>
              <a:rPr spc="-10" dirty="0"/>
              <a:t>high-</a:t>
            </a:r>
            <a:r>
              <a:rPr dirty="0"/>
              <a:t>quality</a:t>
            </a:r>
            <a:r>
              <a:rPr spc="-30" dirty="0"/>
              <a:t> </a:t>
            </a:r>
            <a:r>
              <a:rPr dirty="0"/>
              <a:t>beef</a:t>
            </a:r>
            <a:r>
              <a:rPr spc="-15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dirty="0"/>
              <a:t>but</a:t>
            </a:r>
            <a:r>
              <a:rPr spc="-10" dirty="0"/>
              <a:t> </a:t>
            </a:r>
            <a:r>
              <a:rPr spc="-25" dirty="0"/>
              <a:t>we </a:t>
            </a:r>
            <a:r>
              <a:rPr dirty="0"/>
              <a:t>recognize</a:t>
            </a:r>
            <a:r>
              <a:rPr spc="-45" dirty="0"/>
              <a:t> </a:t>
            </a:r>
            <a:r>
              <a:rPr dirty="0"/>
              <a:t>that</a:t>
            </a:r>
            <a:r>
              <a:rPr spc="-20" dirty="0"/>
              <a:t> </a:t>
            </a:r>
            <a:r>
              <a:rPr dirty="0"/>
              <a:t>affordability</a:t>
            </a:r>
            <a:r>
              <a:rPr spc="-35" dirty="0"/>
              <a:t> </a:t>
            </a:r>
            <a:r>
              <a:rPr dirty="0"/>
              <a:t>matters</a:t>
            </a:r>
            <a:r>
              <a:rPr spc="-55" dirty="0"/>
              <a:t> </a:t>
            </a:r>
            <a:r>
              <a:rPr dirty="0"/>
              <a:t>when</a:t>
            </a:r>
            <a:r>
              <a:rPr spc="-25" dirty="0"/>
              <a:t> </a:t>
            </a:r>
            <a:r>
              <a:rPr dirty="0"/>
              <a:t>Kentucky</a:t>
            </a:r>
            <a:r>
              <a:rPr spc="-35" dirty="0"/>
              <a:t> </a:t>
            </a:r>
            <a:r>
              <a:rPr dirty="0"/>
              <a:t>families</a:t>
            </a:r>
            <a:r>
              <a:rPr spc="-45" dirty="0"/>
              <a:t> </a:t>
            </a:r>
            <a:r>
              <a:rPr spc="-25" dirty="0"/>
              <a:t>are </a:t>
            </a:r>
            <a:r>
              <a:rPr dirty="0"/>
              <a:t>putting</a:t>
            </a:r>
            <a:r>
              <a:rPr spc="-20" dirty="0"/>
              <a:t> </a:t>
            </a:r>
            <a:r>
              <a:rPr dirty="0"/>
              <a:t>food</a:t>
            </a:r>
            <a:r>
              <a:rPr spc="-15" dirty="0"/>
              <a:t> </a:t>
            </a:r>
            <a:r>
              <a:rPr dirty="0"/>
              <a:t>on</a:t>
            </a:r>
            <a:r>
              <a:rPr spc="-15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spc="-10" dirty="0"/>
              <a:t>table.</a:t>
            </a:r>
          </a:p>
          <a:p>
            <a:pPr>
              <a:lnSpc>
                <a:spcPct val="100000"/>
              </a:lnSpc>
              <a:spcBef>
                <a:spcPts val="1275"/>
              </a:spcBef>
              <a:buFont typeface="Arial"/>
              <a:buChar char="•"/>
            </a:pPr>
            <a:endParaRPr spc="-10" dirty="0"/>
          </a:p>
          <a:p>
            <a:pPr marL="241300" marR="5080" indent="-228600">
              <a:lnSpc>
                <a:spcPts val="2160"/>
              </a:lnSpc>
              <a:spcBef>
                <a:spcPts val="5"/>
              </a:spcBef>
              <a:buFont typeface="Arial"/>
              <a:buChar char="•"/>
              <a:tabLst>
                <a:tab pos="241300" algn="l"/>
              </a:tabLst>
            </a:pPr>
            <a:r>
              <a:rPr dirty="0"/>
              <a:t>Producers</a:t>
            </a:r>
            <a:r>
              <a:rPr spc="-55" dirty="0"/>
              <a:t> </a:t>
            </a:r>
            <a:r>
              <a:rPr dirty="0"/>
              <a:t>need</a:t>
            </a:r>
            <a:r>
              <a:rPr spc="-25" dirty="0"/>
              <a:t> </a:t>
            </a:r>
            <a:r>
              <a:rPr dirty="0"/>
              <a:t>stability</a:t>
            </a:r>
            <a:r>
              <a:rPr spc="-25" dirty="0"/>
              <a:t> </a:t>
            </a:r>
            <a:r>
              <a:rPr dirty="0"/>
              <a:t>from</a:t>
            </a:r>
            <a:r>
              <a:rPr spc="-35" dirty="0"/>
              <a:t> </a:t>
            </a:r>
            <a:r>
              <a:rPr dirty="0"/>
              <a:t>our</a:t>
            </a:r>
            <a:r>
              <a:rPr spc="-20" dirty="0"/>
              <a:t> </a:t>
            </a:r>
            <a:r>
              <a:rPr dirty="0"/>
              <a:t>government</a:t>
            </a:r>
            <a:r>
              <a:rPr spc="-50" dirty="0"/>
              <a:t> </a:t>
            </a:r>
            <a:r>
              <a:rPr dirty="0"/>
              <a:t>-</a:t>
            </a:r>
            <a:r>
              <a:rPr spc="-10" dirty="0"/>
              <a:t> </a:t>
            </a:r>
            <a:r>
              <a:rPr dirty="0"/>
              <a:t>not</a:t>
            </a:r>
            <a:r>
              <a:rPr spc="-25" dirty="0"/>
              <a:t> </a:t>
            </a:r>
            <a:r>
              <a:rPr dirty="0"/>
              <a:t>policies</a:t>
            </a:r>
            <a:r>
              <a:rPr spc="-40" dirty="0"/>
              <a:t> </a:t>
            </a:r>
            <a:r>
              <a:rPr spc="-20" dirty="0"/>
              <a:t>that </a:t>
            </a:r>
            <a:r>
              <a:rPr dirty="0"/>
              <a:t>create</a:t>
            </a:r>
            <a:r>
              <a:rPr spc="-60" dirty="0"/>
              <a:t> </a:t>
            </a:r>
            <a:r>
              <a:rPr dirty="0"/>
              <a:t>additional</a:t>
            </a:r>
            <a:r>
              <a:rPr spc="-45" dirty="0"/>
              <a:t> </a:t>
            </a:r>
            <a:r>
              <a:rPr dirty="0"/>
              <a:t>uncertainty</a:t>
            </a:r>
            <a:r>
              <a:rPr spc="-60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an</a:t>
            </a:r>
            <a:r>
              <a:rPr spc="-20" dirty="0"/>
              <a:t> </a:t>
            </a:r>
            <a:r>
              <a:rPr dirty="0"/>
              <a:t>already</a:t>
            </a:r>
            <a:r>
              <a:rPr spc="-50" dirty="0"/>
              <a:t> </a:t>
            </a:r>
            <a:r>
              <a:rPr dirty="0"/>
              <a:t>challenging</a:t>
            </a:r>
            <a:r>
              <a:rPr spc="-60" dirty="0"/>
              <a:t> </a:t>
            </a:r>
            <a:r>
              <a:rPr spc="-10" dirty="0"/>
              <a:t>market.</a:t>
            </a:r>
          </a:p>
          <a:p>
            <a:pPr>
              <a:lnSpc>
                <a:spcPct val="100000"/>
              </a:lnSpc>
              <a:spcBef>
                <a:spcPts val="1290"/>
              </a:spcBef>
              <a:buFont typeface="Arial"/>
              <a:buChar char="•"/>
            </a:pPr>
            <a:endParaRPr spc="-10" dirty="0"/>
          </a:p>
          <a:p>
            <a:pPr marL="241300" marR="478790" indent="-228600">
              <a:lnSpc>
                <a:spcPts val="2160"/>
              </a:lnSpc>
              <a:buFont typeface="Arial"/>
              <a:buChar char="•"/>
              <a:tabLst>
                <a:tab pos="241300" algn="l"/>
              </a:tabLst>
            </a:pPr>
            <a:r>
              <a:rPr dirty="0"/>
              <a:t>The</a:t>
            </a:r>
            <a:r>
              <a:rPr spc="-25" dirty="0"/>
              <a:t> </a:t>
            </a:r>
            <a:r>
              <a:rPr dirty="0"/>
              <a:t>Livestock</a:t>
            </a:r>
            <a:r>
              <a:rPr spc="-30" dirty="0"/>
              <a:t> </a:t>
            </a:r>
            <a:r>
              <a:rPr dirty="0"/>
              <a:t>Innovation</a:t>
            </a:r>
            <a:r>
              <a:rPr spc="-35" dirty="0"/>
              <a:t> </a:t>
            </a:r>
            <a:r>
              <a:rPr dirty="0"/>
              <a:t>Center</a:t>
            </a:r>
            <a:r>
              <a:rPr spc="-40" dirty="0"/>
              <a:t> </a:t>
            </a:r>
            <a:r>
              <a:rPr dirty="0"/>
              <a:t>exists</a:t>
            </a:r>
            <a:r>
              <a:rPr spc="-25" dirty="0"/>
              <a:t> </a:t>
            </a:r>
            <a:r>
              <a:rPr dirty="0"/>
              <a:t>to</a:t>
            </a:r>
            <a:r>
              <a:rPr spc="-20" dirty="0"/>
              <a:t> </a:t>
            </a:r>
            <a:r>
              <a:rPr dirty="0"/>
              <a:t>support</a:t>
            </a:r>
            <a:r>
              <a:rPr spc="-30" dirty="0"/>
              <a:t> </a:t>
            </a:r>
            <a:r>
              <a:rPr spc="-10" dirty="0"/>
              <a:t>research, </a:t>
            </a:r>
            <a:r>
              <a:rPr dirty="0"/>
              <a:t>education,</a:t>
            </a:r>
            <a:r>
              <a:rPr spc="-5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partnerships</a:t>
            </a:r>
            <a:r>
              <a:rPr spc="-55" dirty="0"/>
              <a:t> </a:t>
            </a:r>
            <a:r>
              <a:rPr dirty="0"/>
              <a:t>in</a:t>
            </a:r>
            <a:r>
              <a:rPr spc="-1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spc="-10" dirty="0"/>
              <a:t>industry.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791442" y="1640216"/>
            <a:ext cx="6543675" cy="2922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4490" marR="5080" indent="-352425">
              <a:lnSpc>
                <a:spcPct val="144000"/>
              </a:lnSpc>
              <a:spcBef>
                <a:spcPts val="100"/>
              </a:spcBef>
            </a:pPr>
            <a:r>
              <a:rPr sz="6600" dirty="0">
                <a:solidFill>
                  <a:srgbClr val="344068"/>
                </a:solidFill>
                <a:latin typeface="Arial Black"/>
                <a:cs typeface="Arial Black"/>
              </a:rPr>
              <a:t>HOUSE</a:t>
            </a:r>
            <a:r>
              <a:rPr sz="6600" spc="-10" dirty="0">
                <a:solidFill>
                  <a:srgbClr val="344068"/>
                </a:solidFill>
                <a:latin typeface="Arial Black"/>
                <a:cs typeface="Arial Black"/>
              </a:rPr>
              <a:t> </a:t>
            </a:r>
            <a:r>
              <a:rPr sz="6600" dirty="0">
                <a:solidFill>
                  <a:srgbClr val="344068"/>
                </a:solidFill>
                <a:latin typeface="Arial Black"/>
                <a:cs typeface="Arial Black"/>
              </a:rPr>
              <a:t>BILL</a:t>
            </a:r>
            <a:r>
              <a:rPr sz="6600" spc="-25" dirty="0">
                <a:solidFill>
                  <a:srgbClr val="344068"/>
                </a:solidFill>
                <a:latin typeface="Arial Black"/>
                <a:cs typeface="Arial Black"/>
              </a:rPr>
              <a:t> </a:t>
            </a:r>
            <a:r>
              <a:rPr sz="6600" spc="-50" dirty="0">
                <a:solidFill>
                  <a:srgbClr val="344068"/>
                </a:solidFill>
                <a:latin typeface="Arial Black"/>
                <a:cs typeface="Arial Black"/>
              </a:rPr>
              <a:t>1 </a:t>
            </a:r>
            <a:r>
              <a:rPr sz="6600" dirty="0">
                <a:solidFill>
                  <a:srgbClr val="344068"/>
                </a:solidFill>
                <a:latin typeface="Arial Black"/>
                <a:cs typeface="Arial Black"/>
              </a:rPr>
              <a:t>THANK</a:t>
            </a:r>
            <a:r>
              <a:rPr sz="6600" spc="-285" dirty="0">
                <a:solidFill>
                  <a:srgbClr val="344068"/>
                </a:solidFill>
                <a:latin typeface="Arial Black"/>
                <a:cs typeface="Arial Black"/>
              </a:rPr>
              <a:t> </a:t>
            </a:r>
            <a:r>
              <a:rPr sz="6600" spc="-25" dirty="0">
                <a:solidFill>
                  <a:srgbClr val="344068"/>
                </a:solidFill>
                <a:latin typeface="Arial Black"/>
                <a:cs typeface="Arial Black"/>
              </a:rPr>
              <a:t>YOU</a:t>
            </a:r>
            <a:endParaRPr sz="6600">
              <a:latin typeface="Arial Black"/>
              <a:cs typeface="Arial 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51176" y="845248"/>
            <a:ext cx="9098915" cy="5072380"/>
            <a:chOff x="1451176" y="845248"/>
            <a:chExt cx="9098915" cy="5072380"/>
          </a:xfrm>
        </p:grpSpPr>
        <p:sp>
          <p:nvSpPr>
            <p:cNvPr id="9" name="object 9"/>
            <p:cNvSpPr/>
            <p:nvPr/>
          </p:nvSpPr>
          <p:spPr>
            <a:xfrm>
              <a:off x="1451178" y="883348"/>
              <a:ext cx="9098915" cy="0"/>
            </a:xfrm>
            <a:custGeom>
              <a:avLst/>
              <a:gdLst/>
              <a:ahLst/>
              <a:cxnLst/>
              <a:rect l="l" t="t" r="r" b="b"/>
              <a:pathLst>
                <a:path w="9098915">
                  <a:moveTo>
                    <a:pt x="0" y="0"/>
                  </a:moveTo>
                  <a:lnTo>
                    <a:pt x="9098737" y="0"/>
                  </a:lnTo>
                </a:path>
              </a:pathLst>
            </a:custGeom>
            <a:ln w="76200">
              <a:solidFill>
                <a:srgbClr val="344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1176" y="5879359"/>
              <a:ext cx="9098915" cy="0"/>
            </a:xfrm>
            <a:custGeom>
              <a:avLst/>
              <a:gdLst/>
              <a:ahLst/>
              <a:cxnLst/>
              <a:rect l="l" t="t" r="r" b="b"/>
              <a:pathLst>
                <a:path w="9098915">
                  <a:moveTo>
                    <a:pt x="0" y="0"/>
                  </a:moveTo>
                  <a:lnTo>
                    <a:pt x="9098737" y="0"/>
                  </a:lnTo>
                </a:path>
              </a:pathLst>
            </a:custGeom>
            <a:ln w="76200">
              <a:solidFill>
                <a:srgbClr val="344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Picture 11" descr="A collage of a person holding a pig and a piglet&#10;&#10;Description automatically generated">
            <a:extLst>
              <a:ext uri="{FF2B5EF4-FFF2-40B4-BE49-F238E27FC236}">
                <a16:creationId xmlns:a16="http://schemas.microsoft.com/office/drawing/2014/main" id="{DB635897-B855-97B8-FE57-A8F61F9732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02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4558" y="177194"/>
            <a:ext cx="8799195" cy="6642734"/>
            <a:chOff x="2344558" y="177194"/>
            <a:chExt cx="8799195" cy="664273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4558" y="177194"/>
              <a:ext cx="7527800" cy="65783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89164" y="5922264"/>
              <a:ext cx="3354323" cy="8671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56091" y="5958840"/>
              <a:ext cx="2279902" cy="86105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815974" y="5948959"/>
            <a:ext cx="3246755" cy="760095"/>
          </a:xfrm>
          <a:prstGeom prst="rect">
            <a:avLst/>
          </a:prstGeom>
          <a:solidFill>
            <a:srgbClr val="FFEB7E"/>
          </a:solidFill>
        </p:spPr>
        <p:txBody>
          <a:bodyPr vert="horz" wrap="square" lIns="0" tIns="94615" rIns="0" bIns="0" rtlCol="0">
            <a:spAutoFit/>
          </a:bodyPr>
          <a:lstStyle/>
          <a:p>
            <a:pPr marL="905510" marR="696595" indent="-203200">
              <a:lnSpc>
                <a:spcPct val="100000"/>
              </a:lnSpc>
              <a:spcBef>
                <a:spcPts val="745"/>
              </a:spcBef>
            </a:pPr>
            <a:r>
              <a:rPr sz="1800" spc="130" dirty="0">
                <a:solidFill>
                  <a:srgbClr val="1A2E5A"/>
                </a:solidFill>
                <a:latin typeface="Century Gothic"/>
                <a:cs typeface="Century Gothic"/>
              </a:rPr>
              <a:t>Business</a:t>
            </a:r>
            <a:r>
              <a:rPr sz="1800" spc="-20" dirty="0">
                <a:solidFill>
                  <a:srgbClr val="1A2E5A"/>
                </a:solidFill>
                <a:latin typeface="Century Gothic"/>
                <a:cs typeface="Century Gothic"/>
              </a:rPr>
              <a:t> </a:t>
            </a:r>
            <a:r>
              <a:rPr sz="1800" spc="125" dirty="0">
                <a:solidFill>
                  <a:srgbClr val="1A2E5A"/>
                </a:solidFill>
                <a:latin typeface="Century Gothic"/>
                <a:cs typeface="Century Gothic"/>
              </a:rPr>
              <a:t>Wing</a:t>
            </a:r>
            <a:r>
              <a:rPr sz="1800" spc="-10" dirty="0">
                <a:solidFill>
                  <a:srgbClr val="1A2E5A"/>
                </a:solidFill>
                <a:latin typeface="Century Gothic"/>
                <a:cs typeface="Century Gothic"/>
              </a:rPr>
              <a:t> </a:t>
            </a:r>
            <a:r>
              <a:rPr sz="1800" spc="-135" dirty="0">
                <a:solidFill>
                  <a:srgbClr val="1A2E5A"/>
                </a:solidFill>
                <a:latin typeface="Century Gothic"/>
                <a:cs typeface="Century Gothic"/>
              </a:rPr>
              <a:t>/ </a:t>
            </a:r>
            <a:r>
              <a:rPr sz="1800" dirty="0">
                <a:solidFill>
                  <a:srgbClr val="1A2E5A"/>
                </a:solidFill>
                <a:latin typeface="Century Gothic"/>
                <a:cs typeface="Century Gothic"/>
              </a:rPr>
              <a:t>Office</a:t>
            </a:r>
            <a:r>
              <a:rPr sz="1800" spc="-125" dirty="0">
                <a:solidFill>
                  <a:srgbClr val="1A2E5A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1A2E5A"/>
                </a:solidFill>
                <a:latin typeface="Century Gothic"/>
                <a:cs typeface="Century Gothic"/>
              </a:rPr>
              <a:t>Space</a:t>
            </a:r>
            <a:endParaRPr sz="1800">
              <a:latin typeface="Century Gothic"/>
              <a:cs typeface="Century Gothic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575803" y="434340"/>
            <a:ext cx="2566670" cy="897890"/>
            <a:chOff x="7575803" y="434340"/>
            <a:chExt cx="2566670" cy="89789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75803" y="434340"/>
              <a:ext cx="2566415" cy="8656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91628" y="470915"/>
              <a:ext cx="2397251" cy="861059"/>
            </a:xfrm>
            <a:prstGeom prst="rect">
              <a:avLst/>
            </a:prstGeom>
          </p:spPr>
        </p:pic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7602194" y="460768"/>
            <a:ext cx="2459355" cy="760095"/>
          </a:xfrm>
          <a:prstGeom prst="rect">
            <a:avLst/>
          </a:prstGeom>
          <a:solidFill>
            <a:srgbClr val="FFEB7E"/>
          </a:solidFill>
        </p:spPr>
        <p:txBody>
          <a:bodyPr vert="horz" wrap="square" lIns="0" tIns="94615" rIns="0" bIns="0" rtlCol="0">
            <a:spAutoFit/>
          </a:bodyPr>
          <a:lstStyle/>
          <a:p>
            <a:pPr marL="838835" marR="243840" indent="-587375">
              <a:lnSpc>
                <a:spcPct val="100000"/>
              </a:lnSpc>
              <a:spcBef>
                <a:spcPts val="745"/>
              </a:spcBef>
            </a:pPr>
            <a:r>
              <a:rPr sz="1800" dirty="0">
                <a:solidFill>
                  <a:srgbClr val="1A2E5A"/>
                </a:solidFill>
                <a:latin typeface="Century Gothic"/>
                <a:cs typeface="Century Gothic"/>
              </a:rPr>
              <a:t>Culinary</a:t>
            </a:r>
            <a:r>
              <a:rPr sz="1800" spc="270" dirty="0">
                <a:solidFill>
                  <a:srgbClr val="1A2E5A"/>
                </a:solidFill>
                <a:latin typeface="Century Gothic"/>
                <a:cs typeface="Century Gothic"/>
              </a:rPr>
              <a:t> </a:t>
            </a:r>
            <a:r>
              <a:rPr sz="1800" spc="80" dirty="0">
                <a:solidFill>
                  <a:srgbClr val="1A2E5A"/>
                </a:solidFill>
                <a:latin typeface="Century Gothic"/>
                <a:cs typeface="Century Gothic"/>
              </a:rPr>
              <a:t>Training </a:t>
            </a:r>
            <a:r>
              <a:rPr sz="1800" spc="-10" dirty="0">
                <a:solidFill>
                  <a:srgbClr val="1A2E5A"/>
                </a:solidFill>
                <a:latin typeface="Century Gothic"/>
                <a:cs typeface="Century Gothic"/>
              </a:rPr>
              <a:t>Center</a:t>
            </a:r>
            <a:endParaRPr sz="1800">
              <a:latin typeface="Century Gothic"/>
              <a:cs typeface="Century Gothic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103376" y="5306567"/>
            <a:ext cx="2565400" cy="897890"/>
            <a:chOff x="1103376" y="5306567"/>
            <a:chExt cx="2565400" cy="897890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3376" y="5306567"/>
              <a:ext cx="2564891" cy="8671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35963" y="5343143"/>
              <a:ext cx="2299716" cy="86105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29385" y="5333072"/>
            <a:ext cx="2459355" cy="760095"/>
          </a:xfrm>
          <a:prstGeom prst="rect">
            <a:avLst/>
          </a:prstGeom>
          <a:solidFill>
            <a:srgbClr val="FFEB7E"/>
          </a:solidFill>
        </p:spPr>
        <p:txBody>
          <a:bodyPr vert="horz" wrap="square" lIns="0" tIns="94615" rIns="0" bIns="0" rtlCol="0">
            <a:spAutoFit/>
          </a:bodyPr>
          <a:lstStyle/>
          <a:p>
            <a:pPr marL="269875" marR="262255" indent="302895">
              <a:lnSpc>
                <a:spcPct val="100000"/>
              </a:lnSpc>
              <a:spcBef>
                <a:spcPts val="745"/>
              </a:spcBef>
            </a:pPr>
            <a:r>
              <a:rPr sz="1800" dirty="0">
                <a:solidFill>
                  <a:srgbClr val="1A2E5A"/>
                </a:solidFill>
                <a:latin typeface="Century Gothic"/>
                <a:cs typeface="Century Gothic"/>
              </a:rPr>
              <a:t>Education</a:t>
            </a:r>
            <a:r>
              <a:rPr sz="1800" spc="235" dirty="0">
                <a:solidFill>
                  <a:srgbClr val="1A2E5A"/>
                </a:solidFill>
                <a:latin typeface="Century Gothic"/>
                <a:cs typeface="Century Gothic"/>
              </a:rPr>
              <a:t> </a:t>
            </a:r>
            <a:r>
              <a:rPr sz="1800" spc="-50" dirty="0">
                <a:solidFill>
                  <a:srgbClr val="1A2E5A"/>
                </a:solidFill>
                <a:latin typeface="Century Gothic"/>
                <a:cs typeface="Century Gothic"/>
              </a:rPr>
              <a:t>/ </a:t>
            </a:r>
            <a:r>
              <a:rPr sz="1800" spc="-20" dirty="0">
                <a:solidFill>
                  <a:srgbClr val="1A2E5A"/>
                </a:solidFill>
                <a:latin typeface="Century Gothic"/>
                <a:cs typeface="Century Gothic"/>
              </a:rPr>
              <a:t>Conference</a:t>
            </a:r>
            <a:r>
              <a:rPr sz="1800" spc="-55" dirty="0">
                <a:solidFill>
                  <a:srgbClr val="1A2E5A"/>
                </a:solidFill>
                <a:latin typeface="Century Gothic"/>
                <a:cs typeface="Century Gothic"/>
              </a:rPr>
              <a:t> </a:t>
            </a:r>
            <a:r>
              <a:rPr sz="1800" spc="-25" dirty="0">
                <a:solidFill>
                  <a:srgbClr val="1A2E5A"/>
                </a:solidFill>
                <a:latin typeface="Century Gothic"/>
                <a:cs typeface="Century Gothic"/>
              </a:rPr>
              <a:t>Area</a:t>
            </a:r>
            <a:endParaRPr sz="1800">
              <a:latin typeface="Century Gothic"/>
              <a:cs typeface="Century Gothic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30899" y="1681162"/>
            <a:ext cx="3839419" cy="4130763"/>
          </a:xfrm>
          <a:prstGeom prst="rect">
            <a:avLst/>
          </a:prstGeom>
        </p:spPr>
      </p:pic>
      <p:pic>
        <p:nvPicPr>
          <p:cNvPr id="16" name="object 16" descr="A logo with text on it  AI-generated content may be incorrect.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881252" cy="6857999"/>
          </a:xfrm>
          <a:prstGeom prst="rect">
            <a:avLst/>
          </a:prstGeom>
        </p:spPr>
      </p:pic>
      <p:pic>
        <p:nvPicPr>
          <p:cNvPr id="17" name="object 17" descr="A logo with text on it  AI-generated content may be incorrect.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310746" y="0"/>
            <a:ext cx="881251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logo with text on it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81252" cy="6857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95959" y="0"/>
            <a:ext cx="11396345" cy="6858000"/>
            <a:chOff x="795959" y="0"/>
            <a:chExt cx="11396345" cy="6858000"/>
          </a:xfrm>
        </p:grpSpPr>
        <p:pic>
          <p:nvPicPr>
            <p:cNvPr id="4" name="object 4" descr="A logo with text on it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10746" y="0"/>
              <a:ext cx="881251" cy="6857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59" y="0"/>
              <a:ext cx="10600080" cy="6857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3175" y="6400800"/>
              <a:ext cx="12188825" cy="457200"/>
            </a:xfrm>
            <a:custGeom>
              <a:avLst/>
              <a:gdLst/>
              <a:ahLst/>
              <a:cxnLst/>
              <a:rect l="l" t="t" r="r" b="b"/>
              <a:pathLst>
                <a:path w="12188825" h="457200">
                  <a:moveTo>
                    <a:pt x="12188825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825" y="457200"/>
                  </a:lnTo>
                  <a:lnTo>
                    <a:pt x="12188825" y="0"/>
                  </a:lnTo>
                  <a:close/>
                </a:path>
              </a:pathLst>
            </a:custGeom>
            <a:solidFill>
              <a:srgbClr val="1A2D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8" cy="63983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78249" y="374904"/>
              <a:ext cx="3648671" cy="33009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694554"/>
              <a:ext cx="3082569" cy="21634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8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290" y="499646"/>
              <a:ext cx="7067227" cy="340359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5835129"/>
              <a:ext cx="12192000" cy="523240"/>
            </a:xfrm>
            <a:custGeom>
              <a:avLst/>
              <a:gdLst/>
              <a:ahLst/>
              <a:cxnLst/>
              <a:rect l="l" t="t" r="r" b="b"/>
              <a:pathLst>
                <a:path w="12192000" h="523239">
                  <a:moveTo>
                    <a:pt x="12192000" y="0"/>
                  </a:moveTo>
                  <a:lnTo>
                    <a:pt x="0" y="0"/>
                  </a:lnTo>
                  <a:lnTo>
                    <a:pt x="0" y="523214"/>
                  </a:lnTo>
                  <a:lnTo>
                    <a:pt x="12192000" y="52321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856390" y="5840722"/>
            <a:ext cx="8478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25" dirty="0">
                <a:latin typeface="Calibri"/>
                <a:cs typeface="Calibri"/>
              </a:rPr>
              <a:t>Addressing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175" dirty="0">
                <a:latin typeface="Calibri"/>
                <a:cs typeface="Calibri"/>
              </a:rPr>
              <a:t>Challenges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75" dirty="0">
                <a:latin typeface="Calibri"/>
                <a:cs typeface="Calibri"/>
              </a:rPr>
              <a:t>in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spc="150" dirty="0">
                <a:latin typeface="Calibri"/>
                <a:cs typeface="Calibri"/>
              </a:rPr>
              <a:t>a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spc="145" dirty="0">
                <a:latin typeface="Calibri"/>
                <a:cs typeface="Calibri"/>
              </a:rPr>
              <a:t>Changing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150" dirty="0">
                <a:latin typeface="Calibri"/>
                <a:cs typeface="Calibri"/>
              </a:rPr>
              <a:t>Cattle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95" dirty="0">
                <a:latin typeface="Calibri"/>
                <a:cs typeface="Calibri"/>
              </a:rPr>
              <a:t>Industry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DBCD37-E17A-3B45-CB43-D2353C6E1EDB}"/>
              </a:ext>
            </a:extLst>
          </p:cNvPr>
          <p:cNvSpPr/>
          <p:nvPr/>
        </p:nvSpPr>
        <p:spPr>
          <a:xfrm>
            <a:off x="0" y="1752600"/>
            <a:ext cx="12192000" cy="3200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2F5E71-3C24-643D-FA10-2DDAB9B54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476" y="857250"/>
            <a:ext cx="6857999" cy="5143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1162" y="2596895"/>
            <a:ext cx="301625" cy="0"/>
          </a:xfrm>
          <a:custGeom>
            <a:avLst/>
            <a:gdLst/>
            <a:ahLst/>
            <a:cxnLst/>
            <a:rect l="l" t="t" r="r" b="b"/>
            <a:pathLst>
              <a:path w="301625">
                <a:moveTo>
                  <a:pt x="0" y="0"/>
                </a:moveTo>
                <a:lnTo>
                  <a:pt x="30100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14500" y="25968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20339" y="25968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26179" y="25968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32020" y="25968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37859" y="25968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3700" y="25968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4">
                <a:moveTo>
                  <a:pt x="0" y="0"/>
                </a:moveTo>
                <a:lnTo>
                  <a:pt x="60350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9540" y="2596895"/>
            <a:ext cx="302260" cy="0"/>
          </a:xfrm>
          <a:custGeom>
            <a:avLst/>
            <a:gdLst/>
            <a:ahLst/>
            <a:cxnLst/>
            <a:rect l="l" t="t" r="r" b="b"/>
            <a:pathLst>
              <a:path w="302259">
                <a:moveTo>
                  <a:pt x="0" y="0"/>
                </a:moveTo>
                <a:lnTo>
                  <a:pt x="30163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1162" y="2223516"/>
            <a:ext cx="301625" cy="0"/>
          </a:xfrm>
          <a:custGeom>
            <a:avLst/>
            <a:gdLst/>
            <a:ahLst/>
            <a:cxnLst/>
            <a:rect l="l" t="t" r="r" b="b"/>
            <a:pathLst>
              <a:path w="301625">
                <a:moveTo>
                  <a:pt x="0" y="0"/>
                </a:moveTo>
                <a:lnTo>
                  <a:pt x="30100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14500" y="2223516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20339" y="2223516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26179" y="2223516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32020" y="2223516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37859" y="2223516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43700" y="2223516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4">
                <a:moveTo>
                  <a:pt x="0" y="0"/>
                </a:moveTo>
                <a:lnTo>
                  <a:pt x="60350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49540" y="2223516"/>
            <a:ext cx="302260" cy="0"/>
          </a:xfrm>
          <a:custGeom>
            <a:avLst/>
            <a:gdLst/>
            <a:ahLst/>
            <a:cxnLst/>
            <a:rect l="l" t="t" r="r" b="b"/>
            <a:pathLst>
              <a:path w="302259">
                <a:moveTo>
                  <a:pt x="0" y="0"/>
                </a:moveTo>
                <a:lnTo>
                  <a:pt x="30163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11162" y="1850135"/>
            <a:ext cx="301625" cy="0"/>
          </a:xfrm>
          <a:custGeom>
            <a:avLst/>
            <a:gdLst/>
            <a:ahLst/>
            <a:cxnLst/>
            <a:rect l="l" t="t" r="r" b="b"/>
            <a:pathLst>
              <a:path w="301625">
                <a:moveTo>
                  <a:pt x="0" y="0"/>
                </a:moveTo>
                <a:lnTo>
                  <a:pt x="30100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14500" y="185013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20339" y="185013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26179" y="1850135"/>
            <a:ext cx="1609725" cy="0"/>
          </a:xfrm>
          <a:custGeom>
            <a:avLst/>
            <a:gdLst/>
            <a:ahLst/>
            <a:cxnLst/>
            <a:rect l="l" t="t" r="r" b="b"/>
            <a:pathLst>
              <a:path w="1609725">
                <a:moveTo>
                  <a:pt x="0" y="0"/>
                </a:moveTo>
                <a:lnTo>
                  <a:pt x="1609343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37859" y="1850135"/>
            <a:ext cx="2313940" cy="0"/>
          </a:xfrm>
          <a:custGeom>
            <a:avLst/>
            <a:gdLst/>
            <a:ahLst/>
            <a:cxnLst/>
            <a:rect l="l" t="t" r="r" b="b"/>
            <a:pathLst>
              <a:path w="2313940">
                <a:moveTo>
                  <a:pt x="0" y="0"/>
                </a:moveTo>
                <a:lnTo>
                  <a:pt x="231331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11162" y="1476755"/>
            <a:ext cx="301625" cy="0"/>
          </a:xfrm>
          <a:custGeom>
            <a:avLst/>
            <a:gdLst/>
            <a:ahLst/>
            <a:cxnLst/>
            <a:rect l="l" t="t" r="r" b="b"/>
            <a:pathLst>
              <a:path w="301625">
                <a:moveTo>
                  <a:pt x="0" y="0"/>
                </a:moveTo>
                <a:lnTo>
                  <a:pt x="30100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14500" y="147675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20339" y="147675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50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26179" y="1476755"/>
            <a:ext cx="4325620" cy="0"/>
          </a:xfrm>
          <a:custGeom>
            <a:avLst/>
            <a:gdLst/>
            <a:ahLst/>
            <a:cxnLst/>
            <a:rect l="l" t="t" r="r" b="b"/>
            <a:pathLst>
              <a:path w="4325620">
                <a:moveTo>
                  <a:pt x="0" y="0"/>
                </a:moveTo>
                <a:lnTo>
                  <a:pt x="432499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11162" y="1103375"/>
            <a:ext cx="301625" cy="0"/>
          </a:xfrm>
          <a:custGeom>
            <a:avLst/>
            <a:gdLst/>
            <a:ahLst/>
            <a:cxnLst/>
            <a:rect l="l" t="t" r="r" b="b"/>
            <a:pathLst>
              <a:path w="301625">
                <a:moveTo>
                  <a:pt x="0" y="0"/>
                </a:moveTo>
                <a:lnTo>
                  <a:pt x="30100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14500" y="1103375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4">
                <a:moveTo>
                  <a:pt x="0" y="0"/>
                </a:moveTo>
                <a:lnTo>
                  <a:pt x="569087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55900" y="1103375"/>
            <a:ext cx="5295900" cy="0"/>
          </a:xfrm>
          <a:custGeom>
            <a:avLst/>
            <a:gdLst/>
            <a:ahLst/>
            <a:cxnLst/>
            <a:rect l="l" t="t" r="r" b="b"/>
            <a:pathLst>
              <a:path w="5295900">
                <a:moveTo>
                  <a:pt x="0" y="0"/>
                </a:moveTo>
                <a:lnTo>
                  <a:pt x="529527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11162" y="730084"/>
            <a:ext cx="7040245" cy="0"/>
          </a:xfrm>
          <a:custGeom>
            <a:avLst/>
            <a:gdLst/>
            <a:ahLst/>
            <a:cxnLst/>
            <a:rect l="l" t="t" r="r" b="b"/>
            <a:pathLst>
              <a:path w="7040245">
                <a:moveTo>
                  <a:pt x="0" y="0"/>
                </a:moveTo>
                <a:lnTo>
                  <a:pt x="704001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12163" y="946403"/>
            <a:ext cx="402590" cy="2024380"/>
          </a:xfrm>
          <a:custGeom>
            <a:avLst/>
            <a:gdLst/>
            <a:ahLst/>
            <a:cxnLst/>
            <a:rect l="l" t="t" r="r" b="b"/>
            <a:pathLst>
              <a:path w="402589" h="2024380">
                <a:moveTo>
                  <a:pt x="402336" y="0"/>
                </a:moveTo>
                <a:lnTo>
                  <a:pt x="0" y="0"/>
                </a:lnTo>
                <a:lnTo>
                  <a:pt x="0" y="2023897"/>
                </a:lnTo>
                <a:lnTo>
                  <a:pt x="402336" y="2023897"/>
                </a:lnTo>
                <a:lnTo>
                  <a:pt x="402336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318004" y="1304544"/>
            <a:ext cx="402590" cy="1666239"/>
          </a:xfrm>
          <a:custGeom>
            <a:avLst/>
            <a:gdLst/>
            <a:ahLst/>
            <a:cxnLst/>
            <a:rect l="l" t="t" r="r" b="b"/>
            <a:pathLst>
              <a:path w="402589" h="1666239">
                <a:moveTo>
                  <a:pt x="402336" y="0"/>
                </a:moveTo>
                <a:lnTo>
                  <a:pt x="0" y="0"/>
                </a:lnTo>
                <a:lnTo>
                  <a:pt x="0" y="1665757"/>
                </a:lnTo>
                <a:lnTo>
                  <a:pt x="402336" y="1665757"/>
                </a:lnTo>
                <a:lnTo>
                  <a:pt x="402336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23844" y="1365503"/>
            <a:ext cx="402590" cy="1605280"/>
          </a:xfrm>
          <a:custGeom>
            <a:avLst/>
            <a:gdLst/>
            <a:ahLst/>
            <a:cxnLst/>
            <a:rect l="l" t="t" r="r" b="b"/>
            <a:pathLst>
              <a:path w="402589" h="1605280">
                <a:moveTo>
                  <a:pt x="402336" y="0"/>
                </a:moveTo>
                <a:lnTo>
                  <a:pt x="0" y="0"/>
                </a:lnTo>
                <a:lnTo>
                  <a:pt x="0" y="1604797"/>
                </a:lnTo>
                <a:lnTo>
                  <a:pt x="402336" y="1604797"/>
                </a:lnTo>
                <a:lnTo>
                  <a:pt x="402336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29684" y="1888235"/>
            <a:ext cx="402590" cy="1082675"/>
          </a:xfrm>
          <a:custGeom>
            <a:avLst/>
            <a:gdLst/>
            <a:ahLst/>
            <a:cxnLst/>
            <a:rect l="l" t="t" r="r" b="b"/>
            <a:pathLst>
              <a:path w="402589" h="1082675">
                <a:moveTo>
                  <a:pt x="402336" y="0"/>
                </a:moveTo>
                <a:lnTo>
                  <a:pt x="0" y="0"/>
                </a:lnTo>
                <a:lnTo>
                  <a:pt x="0" y="1082065"/>
                </a:lnTo>
                <a:lnTo>
                  <a:pt x="402336" y="1082065"/>
                </a:lnTo>
                <a:lnTo>
                  <a:pt x="402336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335523" y="1798320"/>
            <a:ext cx="402590" cy="1172210"/>
          </a:xfrm>
          <a:custGeom>
            <a:avLst/>
            <a:gdLst/>
            <a:ahLst/>
            <a:cxnLst/>
            <a:rect l="l" t="t" r="r" b="b"/>
            <a:pathLst>
              <a:path w="402589" h="1172210">
                <a:moveTo>
                  <a:pt x="402336" y="0"/>
                </a:moveTo>
                <a:lnTo>
                  <a:pt x="0" y="0"/>
                </a:lnTo>
                <a:lnTo>
                  <a:pt x="0" y="1171981"/>
                </a:lnTo>
                <a:lnTo>
                  <a:pt x="402336" y="1171981"/>
                </a:lnTo>
                <a:lnTo>
                  <a:pt x="402336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341364" y="2081783"/>
            <a:ext cx="402590" cy="889000"/>
          </a:xfrm>
          <a:custGeom>
            <a:avLst/>
            <a:gdLst/>
            <a:ahLst/>
            <a:cxnLst/>
            <a:rect l="l" t="t" r="r" b="b"/>
            <a:pathLst>
              <a:path w="402590" h="889000">
                <a:moveTo>
                  <a:pt x="402336" y="0"/>
                </a:moveTo>
                <a:lnTo>
                  <a:pt x="0" y="0"/>
                </a:lnTo>
                <a:lnTo>
                  <a:pt x="0" y="888517"/>
                </a:lnTo>
                <a:lnTo>
                  <a:pt x="402336" y="888517"/>
                </a:lnTo>
                <a:lnTo>
                  <a:pt x="402336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" name="object 37"/>
          <p:cNvGrpSpPr/>
          <p:nvPr/>
        </p:nvGrpSpPr>
        <p:grpSpPr>
          <a:xfrm>
            <a:off x="266700" y="0"/>
            <a:ext cx="7794625" cy="6858000"/>
            <a:chOff x="266700" y="0"/>
            <a:chExt cx="7794625" cy="6858000"/>
          </a:xfrm>
        </p:grpSpPr>
        <p:sp>
          <p:nvSpPr>
            <p:cNvPr id="38" name="object 38"/>
            <p:cNvSpPr/>
            <p:nvPr/>
          </p:nvSpPr>
          <p:spPr>
            <a:xfrm>
              <a:off x="7347204" y="2133600"/>
              <a:ext cx="402590" cy="836930"/>
            </a:xfrm>
            <a:custGeom>
              <a:avLst/>
              <a:gdLst/>
              <a:ahLst/>
              <a:cxnLst/>
              <a:rect l="l" t="t" r="r" b="b"/>
              <a:pathLst>
                <a:path w="402590" h="836930">
                  <a:moveTo>
                    <a:pt x="402335" y="0"/>
                  </a:moveTo>
                  <a:lnTo>
                    <a:pt x="0" y="0"/>
                  </a:lnTo>
                  <a:lnTo>
                    <a:pt x="0" y="836701"/>
                  </a:lnTo>
                  <a:lnTo>
                    <a:pt x="402335" y="836701"/>
                  </a:lnTo>
                  <a:lnTo>
                    <a:pt x="402335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11162" y="2970297"/>
              <a:ext cx="7040245" cy="0"/>
            </a:xfrm>
            <a:custGeom>
              <a:avLst/>
              <a:gdLst/>
              <a:ahLst/>
              <a:cxnLst/>
              <a:rect l="l" t="t" r="r" b="b"/>
              <a:pathLst>
                <a:path w="7040245">
                  <a:moveTo>
                    <a:pt x="0" y="0"/>
                  </a:moveTo>
                  <a:lnTo>
                    <a:pt x="7040016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051800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8000"/>
                  </a:lnTo>
                </a:path>
              </a:pathLst>
            </a:custGeom>
            <a:ln w="19050">
              <a:solidFill>
                <a:srgbClr val="14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66700" y="3530600"/>
              <a:ext cx="7645400" cy="0"/>
            </a:xfrm>
            <a:custGeom>
              <a:avLst/>
              <a:gdLst/>
              <a:ahLst/>
              <a:cxnLst/>
              <a:rect l="l" t="t" r="r" b="b"/>
              <a:pathLst>
                <a:path w="7645400">
                  <a:moveTo>
                    <a:pt x="0" y="0"/>
                  </a:moveTo>
                  <a:lnTo>
                    <a:pt x="7645400" y="0"/>
                  </a:lnTo>
                </a:path>
              </a:pathLst>
            </a:custGeom>
            <a:ln w="19050">
              <a:solidFill>
                <a:srgbClr val="145F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255195" y="730418"/>
            <a:ext cx="5162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1,021,000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308156" y="1088853"/>
            <a:ext cx="4235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973,000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313873" y="1148593"/>
            <a:ext cx="4235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965,000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319590" y="1671308"/>
            <a:ext cx="4235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895,000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325308" y="1581701"/>
            <a:ext cx="4235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907,000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331024" y="1865460"/>
            <a:ext cx="4235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869,000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336742" y="1917732"/>
            <a:ext cx="4235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862,000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93829" y="2127130"/>
            <a:ext cx="424815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850,000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800,000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750,000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93829" y="1753712"/>
            <a:ext cx="4248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900,000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93829" y="1380294"/>
            <a:ext cx="4248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950,000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00103" y="1006876"/>
            <a:ext cx="51815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1,000,000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00103" y="633458"/>
            <a:ext cx="51815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1,050,000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79197" y="3021299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384922" y="3021299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390648" y="3021299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396374" y="3021299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402100" y="3021299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407825" y="3021299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413551" y="3021299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1" name="object 61" descr="$PPTXTitle"/>
          <p:cNvSpPr txBox="1">
            <a:spLocks noGrp="1"/>
          </p:cNvSpPr>
          <p:nvPr>
            <p:ph type="title"/>
          </p:nvPr>
        </p:nvSpPr>
        <p:spPr>
          <a:xfrm>
            <a:off x="2509264" y="425958"/>
            <a:ext cx="342772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0" dirty="0">
                <a:solidFill>
                  <a:srgbClr val="585858"/>
                </a:solidFill>
                <a:latin typeface="Calibri"/>
                <a:cs typeface="Calibri"/>
              </a:rPr>
              <a:t>Kentucky</a:t>
            </a:r>
            <a:r>
              <a:rPr sz="1600" spc="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585858"/>
                </a:solidFill>
                <a:latin typeface="Calibri"/>
                <a:cs typeface="Calibri"/>
              </a:rPr>
              <a:t>Beef</a:t>
            </a:r>
            <a:r>
              <a:rPr sz="16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585858"/>
                </a:solidFill>
                <a:latin typeface="Calibri"/>
                <a:cs typeface="Calibri"/>
              </a:rPr>
              <a:t>Cow</a:t>
            </a:r>
            <a:r>
              <a:rPr sz="16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585858"/>
                </a:solidFill>
                <a:latin typeface="Calibri"/>
                <a:cs typeface="Calibri"/>
              </a:rPr>
              <a:t>Inventory</a:t>
            </a:r>
            <a:r>
              <a:rPr sz="1600" spc="1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585858"/>
                </a:solidFill>
                <a:latin typeface="Calibri"/>
                <a:cs typeface="Calibri"/>
              </a:rPr>
              <a:t>January</a:t>
            </a:r>
            <a:r>
              <a:rPr sz="16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135749" y="4159694"/>
            <a:ext cx="6776720" cy="0"/>
          </a:xfrm>
          <a:custGeom>
            <a:avLst/>
            <a:gdLst/>
            <a:ahLst/>
            <a:cxnLst/>
            <a:rect l="l" t="t" r="r" b="b"/>
            <a:pathLst>
              <a:path w="6776720">
                <a:moveTo>
                  <a:pt x="0" y="0"/>
                </a:moveTo>
                <a:lnTo>
                  <a:pt x="677635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" name="object 63"/>
          <p:cNvGrpSpPr/>
          <p:nvPr/>
        </p:nvGrpSpPr>
        <p:grpSpPr>
          <a:xfrm>
            <a:off x="1135749" y="4364735"/>
            <a:ext cx="6776720" cy="1849120"/>
            <a:chOff x="1135749" y="4364735"/>
            <a:chExt cx="6776720" cy="1849120"/>
          </a:xfrm>
        </p:grpSpPr>
        <p:sp>
          <p:nvSpPr>
            <p:cNvPr id="64" name="object 64"/>
            <p:cNvSpPr/>
            <p:nvPr/>
          </p:nvSpPr>
          <p:spPr>
            <a:xfrm>
              <a:off x="1135749" y="4453127"/>
              <a:ext cx="6776720" cy="1463040"/>
            </a:xfrm>
            <a:custGeom>
              <a:avLst/>
              <a:gdLst/>
              <a:ahLst/>
              <a:cxnLst/>
              <a:rect l="l" t="t" r="r" b="b"/>
              <a:pathLst>
                <a:path w="6776720" h="1463039">
                  <a:moveTo>
                    <a:pt x="0" y="1463040"/>
                  </a:moveTo>
                  <a:lnTo>
                    <a:pt x="331862" y="1463040"/>
                  </a:lnTo>
                </a:path>
                <a:path w="6776720" h="1463039">
                  <a:moveTo>
                    <a:pt x="635138" y="1463040"/>
                  </a:moveTo>
                  <a:lnTo>
                    <a:pt x="1299602" y="1463040"/>
                  </a:lnTo>
                </a:path>
                <a:path w="6776720" h="1463039">
                  <a:moveTo>
                    <a:pt x="1604402" y="1463040"/>
                  </a:moveTo>
                  <a:lnTo>
                    <a:pt x="2268866" y="1463040"/>
                  </a:lnTo>
                </a:path>
                <a:path w="6776720" h="1463039">
                  <a:moveTo>
                    <a:pt x="2572142" y="1463040"/>
                  </a:moveTo>
                  <a:lnTo>
                    <a:pt x="3236606" y="1463040"/>
                  </a:lnTo>
                </a:path>
                <a:path w="6776720" h="1463039">
                  <a:moveTo>
                    <a:pt x="3539882" y="1463040"/>
                  </a:moveTo>
                  <a:lnTo>
                    <a:pt x="4204346" y="1463040"/>
                  </a:lnTo>
                </a:path>
                <a:path w="6776720" h="1463039">
                  <a:moveTo>
                    <a:pt x="4507622" y="1463040"/>
                  </a:moveTo>
                  <a:lnTo>
                    <a:pt x="5172086" y="1463040"/>
                  </a:lnTo>
                </a:path>
                <a:path w="6776720" h="1463039">
                  <a:moveTo>
                    <a:pt x="5475362" y="1463040"/>
                  </a:moveTo>
                  <a:lnTo>
                    <a:pt x="6141350" y="1463040"/>
                  </a:lnTo>
                </a:path>
                <a:path w="6776720" h="1463039">
                  <a:moveTo>
                    <a:pt x="6444626" y="1463040"/>
                  </a:moveTo>
                  <a:lnTo>
                    <a:pt x="6776351" y="1463040"/>
                  </a:lnTo>
                </a:path>
                <a:path w="6776720" h="1463039">
                  <a:moveTo>
                    <a:pt x="0" y="1170432"/>
                  </a:moveTo>
                  <a:lnTo>
                    <a:pt x="331862" y="1170432"/>
                  </a:lnTo>
                </a:path>
                <a:path w="6776720" h="1463039">
                  <a:moveTo>
                    <a:pt x="635138" y="1170432"/>
                  </a:moveTo>
                  <a:lnTo>
                    <a:pt x="1299602" y="1170432"/>
                  </a:lnTo>
                </a:path>
                <a:path w="6776720" h="1463039">
                  <a:moveTo>
                    <a:pt x="1604402" y="1170432"/>
                  </a:moveTo>
                  <a:lnTo>
                    <a:pt x="2268866" y="1170432"/>
                  </a:lnTo>
                </a:path>
                <a:path w="6776720" h="1463039">
                  <a:moveTo>
                    <a:pt x="2572142" y="1170432"/>
                  </a:moveTo>
                  <a:lnTo>
                    <a:pt x="3236606" y="1170432"/>
                  </a:lnTo>
                </a:path>
                <a:path w="6776720" h="1463039">
                  <a:moveTo>
                    <a:pt x="3539882" y="1170432"/>
                  </a:moveTo>
                  <a:lnTo>
                    <a:pt x="4204346" y="1170432"/>
                  </a:lnTo>
                </a:path>
                <a:path w="6776720" h="1463039">
                  <a:moveTo>
                    <a:pt x="4507622" y="1170432"/>
                  </a:moveTo>
                  <a:lnTo>
                    <a:pt x="5172086" y="1170432"/>
                  </a:lnTo>
                </a:path>
                <a:path w="6776720" h="1463039">
                  <a:moveTo>
                    <a:pt x="5475362" y="1170432"/>
                  </a:moveTo>
                  <a:lnTo>
                    <a:pt x="6141350" y="1170432"/>
                  </a:lnTo>
                </a:path>
                <a:path w="6776720" h="1463039">
                  <a:moveTo>
                    <a:pt x="6444626" y="1170432"/>
                  </a:moveTo>
                  <a:lnTo>
                    <a:pt x="6776351" y="1170432"/>
                  </a:lnTo>
                </a:path>
                <a:path w="6776720" h="1463039">
                  <a:moveTo>
                    <a:pt x="0" y="877824"/>
                  </a:moveTo>
                  <a:lnTo>
                    <a:pt x="331862" y="877824"/>
                  </a:lnTo>
                </a:path>
                <a:path w="6776720" h="1463039">
                  <a:moveTo>
                    <a:pt x="635138" y="877824"/>
                  </a:moveTo>
                  <a:lnTo>
                    <a:pt x="1299602" y="877824"/>
                  </a:lnTo>
                </a:path>
                <a:path w="6776720" h="1463039">
                  <a:moveTo>
                    <a:pt x="1604402" y="877824"/>
                  </a:moveTo>
                  <a:lnTo>
                    <a:pt x="2268866" y="877824"/>
                  </a:lnTo>
                </a:path>
                <a:path w="6776720" h="1463039">
                  <a:moveTo>
                    <a:pt x="2572142" y="877824"/>
                  </a:moveTo>
                  <a:lnTo>
                    <a:pt x="3236606" y="877824"/>
                  </a:lnTo>
                </a:path>
                <a:path w="6776720" h="1463039">
                  <a:moveTo>
                    <a:pt x="4507622" y="877824"/>
                  </a:moveTo>
                  <a:lnTo>
                    <a:pt x="6776351" y="877824"/>
                  </a:lnTo>
                </a:path>
                <a:path w="6776720" h="1463039">
                  <a:moveTo>
                    <a:pt x="3539882" y="877824"/>
                  </a:moveTo>
                  <a:lnTo>
                    <a:pt x="4204346" y="877824"/>
                  </a:lnTo>
                </a:path>
                <a:path w="6776720" h="1463039">
                  <a:moveTo>
                    <a:pt x="635138" y="585216"/>
                  </a:moveTo>
                  <a:lnTo>
                    <a:pt x="1299602" y="585216"/>
                  </a:lnTo>
                </a:path>
                <a:path w="6776720" h="1463039">
                  <a:moveTo>
                    <a:pt x="1604402" y="585216"/>
                  </a:moveTo>
                  <a:lnTo>
                    <a:pt x="2268866" y="585216"/>
                  </a:lnTo>
                </a:path>
                <a:path w="6776720" h="1463039">
                  <a:moveTo>
                    <a:pt x="2572142" y="585216"/>
                  </a:moveTo>
                  <a:lnTo>
                    <a:pt x="6776351" y="585216"/>
                  </a:lnTo>
                </a:path>
                <a:path w="6776720" h="1463039">
                  <a:moveTo>
                    <a:pt x="0" y="585216"/>
                  </a:moveTo>
                  <a:lnTo>
                    <a:pt x="331862" y="585216"/>
                  </a:lnTo>
                </a:path>
                <a:path w="6776720" h="1463039">
                  <a:moveTo>
                    <a:pt x="0" y="292608"/>
                  </a:moveTo>
                  <a:lnTo>
                    <a:pt x="331862" y="292608"/>
                  </a:lnTo>
                </a:path>
                <a:path w="6776720" h="1463039">
                  <a:moveTo>
                    <a:pt x="635138" y="292608"/>
                  </a:moveTo>
                  <a:lnTo>
                    <a:pt x="1299602" y="292608"/>
                  </a:lnTo>
                </a:path>
                <a:path w="6776720" h="1463039">
                  <a:moveTo>
                    <a:pt x="1604402" y="292608"/>
                  </a:moveTo>
                  <a:lnTo>
                    <a:pt x="2268866" y="292608"/>
                  </a:lnTo>
                </a:path>
                <a:path w="6776720" h="1463039">
                  <a:moveTo>
                    <a:pt x="2572142" y="292608"/>
                  </a:moveTo>
                  <a:lnTo>
                    <a:pt x="6776351" y="292608"/>
                  </a:lnTo>
                </a:path>
                <a:path w="6776720" h="1463039">
                  <a:moveTo>
                    <a:pt x="0" y="0"/>
                  </a:moveTo>
                  <a:lnTo>
                    <a:pt x="331862" y="0"/>
                  </a:lnTo>
                </a:path>
                <a:path w="6776720" h="1463039">
                  <a:moveTo>
                    <a:pt x="635138" y="0"/>
                  </a:moveTo>
                  <a:lnTo>
                    <a:pt x="1299602" y="0"/>
                  </a:lnTo>
                </a:path>
                <a:path w="6776720" h="1463039">
                  <a:moveTo>
                    <a:pt x="1604402" y="0"/>
                  </a:moveTo>
                  <a:lnTo>
                    <a:pt x="6776351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467612" y="4364735"/>
              <a:ext cx="6113145" cy="1844675"/>
            </a:xfrm>
            <a:custGeom>
              <a:avLst/>
              <a:gdLst/>
              <a:ahLst/>
              <a:cxnLst/>
              <a:rect l="l" t="t" r="r" b="b"/>
              <a:pathLst>
                <a:path w="6113145" h="1844675">
                  <a:moveTo>
                    <a:pt x="303276" y="0"/>
                  </a:moveTo>
                  <a:lnTo>
                    <a:pt x="0" y="0"/>
                  </a:lnTo>
                  <a:lnTo>
                    <a:pt x="0" y="1844078"/>
                  </a:lnTo>
                  <a:lnTo>
                    <a:pt x="303276" y="1844078"/>
                  </a:lnTo>
                  <a:lnTo>
                    <a:pt x="303276" y="0"/>
                  </a:lnTo>
                  <a:close/>
                </a:path>
                <a:path w="6113145" h="1844675">
                  <a:moveTo>
                    <a:pt x="1272540" y="28956"/>
                  </a:moveTo>
                  <a:lnTo>
                    <a:pt x="967740" y="28956"/>
                  </a:lnTo>
                  <a:lnTo>
                    <a:pt x="967740" y="1844078"/>
                  </a:lnTo>
                  <a:lnTo>
                    <a:pt x="1272540" y="1844078"/>
                  </a:lnTo>
                  <a:lnTo>
                    <a:pt x="1272540" y="28956"/>
                  </a:lnTo>
                  <a:close/>
                </a:path>
                <a:path w="6113145" h="1844675">
                  <a:moveTo>
                    <a:pt x="2240280" y="350520"/>
                  </a:moveTo>
                  <a:lnTo>
                    <a:pt x="1937004" y="350520"/>
                  </a:lnTo>
                  <a:lnTo>
                    <a:pt x="1937004" y="1844078"/>
                  </a:lnTo>
                  <a:lnTo>
                    <a:pt x="2240280" y="1844078"/>
                  </a:lnTo>
                  <a:lnTo>
                    <a:pt x="2240280" y="350520"/>
                  </a:lnTo>
                  <a:close/>
                </a:path>
                <a:path w="6113145" h="1844675">
                  <a:moveTo>
                    <a:pt x="3208007" y="702564"/>
                  </a:moveTo>
                  <a:lnTo>
                    <a:pt x="2904744" y="702564"/>
                  </a:lnTo>
                  <a:lnTo>
                    <a:pt x="2904744" y="1844078"/>
                  </a:lnTo>
                  <a:lnTo>
                    <a:pt x="3208007" y="1844078"/>
                  </a:lnTo>
                  <a:lnTo>
                    <a:pt x="3208007" y="702564"/>
                  </a:lnTo>
                  <a:close/>
                </a:path>
                <a:path w="6113145" h="1844675">
                  <a:moveTo>
                    <a:pt x="4175760" y="906780"/>
                  </a:moveTo>
                  <a:lnTo>
                    <a:pt x="3872484" y="906780"/>
                  </a:lnTo>
                  <a:lnTo>
                    <a:pt x="3872484" y="1844078"/>
                  </a:lnTo>
                  <a:lnTo>
                    <a:pt x="4175760" y="1844078"/>
                  </a:lnTo>
                  <a:lnTo>
                    <a:pt x="4175760" y="906780"/>
                  </a:lnTo>
                  <a:close/>
                </a:path>
                <a:path w="6113145" h="1844675">
                  <a:moveTo>
                    <a:pt x="5143500" y="995172"/>
                  </a:moveTo>
                  <a:lnTo>
                    <a:pt x="4840224" y="995172"/>
                  </a:lnTo>
                  <a:lnTo>
                    <a:pt x="4840224" y="1844078"/>
                  </a:lnTo>
                  <a:lnTo>
                    <a:pt x="5143500" y="1844078"/>
                  </a:lnTo>
                  <a:lnTo>
                    <a:pt x="5143500" y="995172"/>
                  </a:lnTo>
                  <a:close/>
                </a:path>
                <a:path w="6113145" h="1844675">
                  <a:moveTo>
                    <a:pt x="6112764" y="1083564"/>
                  </a:moveTo>
                  <a:lnTo>
                    <a:pt x="5809488" y="1083564"/>
                  </a:lnTo>
                  <a:lnTo>
                    <a:pt x="5809488" y="1844065"/>
                  </a:lnTo>
                  <a:lnTo>
                    <a:pt x="6112764" y="1844065"/>
                  </a:lnTo>
                  <a:lnTo>
                    <a:pt x="6112764" y="1083564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135749" y="6208797"/>
              <a:ext cx="6776720" cy="0"/>
            </a:xfrm>
            <a:custGeom>
              <a:avLst/>
              <a:gdLst/>
              <a:ahLst/>
              <a:cxnLst/>
              <a:rect l="l" t="t" r="r" b="b"/>
              <a:pathLst>
                <a:path w="6776720">
                  <a:moveTo>
                    <a:pt x="0" y="0"/>
                  </a:moveTo>
                  <a:lnTo>
                    <a:pt x="6776351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1330468" y="4147625"/>
            <a:ext cx="577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31,300,000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298475" y="4176886"/>
            <a:ext cx="577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31,200,000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266482" y="4498869"/>
            <a:ext cx="577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30,100,000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234488" y="4850113"/>
            <a:ext cx="577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28,900,000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202495" y="5055053"/>
            <a:ext cx="577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28,200,000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170502" y="5142835"/>
            <a:ext cx="577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27,900,000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138508" y="5230618"/>
            <a:ext cx="5772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27,600,000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63274" y="5526883"/>
            <a:ext cx="579120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27,000,000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26,000,000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25,000,000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63274" y="5234161"/>
            <a:ext cx="5791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28,000,000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63274" y="4941439"/>
            <a:ext cx="5791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29,000,000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63274" y="4648717"/>
            <a:ext cx="5791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30,000,000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63274" y="4355994"/>
            <a:ext cx="5791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31,000,000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63274" y="4063272"/>
            <a:ext cx="5791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585858"/>
                </a:solidFill>
                <a:latin typeface="Calibri"/>
                <a:cs typeface="Calibri"/>
              </a:rPr>
              <a:t>32,000,000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484659" y="6260003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452665" y="6260003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420672" y="6260003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388679" y="6260003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356685" y="6260003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6324692" y="6260003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292699" y="6260003"/>
            <a:ext cx="269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85858"/>
                </a:solidFill>
                <a:latin typeface="Calibri"/>
                <a:cs typeface="Calibri"/>
              </a:rPr>
              <a:t>2026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2785140" y="3727958"/>
            <a:ext cx="28746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10" dirty="0">
                <a:solidFill>
                  <a:srgbClr val="585858"/>
                </a:solidFill>
                <a:latin typeface="Calibri"/>
                <a:cs typeface="Calibri"/>
              </a:rPr>
              <a:t>US</a:t>
            </a:r>
            <a:r>
              <a:rPr sz="1600" spc="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585858"/>
                </a:solidFill>
                <a:latin typeface="Calibri"/>
                <a:cs typeface="Calibri"/>
              </a:rPr>
              <a:t>Beef</a:t>
            </a:r>
            <a:r>
              <a:rPr sz="1600" spc="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585858"/>
                </a:solidFill>
                <a:latin typeface="Calibri"/>
                <a:cs typeface="Calibri"/>
              </a:rPr>
              <a:t>Cow</a:t>
            </a:r>
            <a:r>
              <a:rPr sz="1600" spc="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585858"/>
                </a:solidFill>
                <a:latin typeface="Calibri"/>
                <a:cs typeface="Calibri"/>
              </a:rPr>
              <a:t>Inventory</a:t>
            </a:r>
            <a:r>
              <a:rPr sz="1600" spc="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585858"/>
                </a:solidFill>
                <a:latin typeface="Calibri"/>
                <a:cs typeface="Calibri"/>
              </a:rPr>
              <a:t>January</a:t>
            </a:r>
            <a:r>
              <a:rPr sz="160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88" name="object 8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40700" y="101600"/>
            <a:ext cx="3949696" cy="66547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1462" y="871146"/>
            <a:ext cx="737235" cy="0"/>
          </a:xfrm>
          <a:custGeom>
            <a:avLst/>
            <a:gdLst/>
            <a:ahLst/>
            <a:cxnLst/>
            <a:rect l="l" t="t" r="r" b="b"/>
            <a:pathLst>
              <a:path w="737235">
                <a:moveTo>
                  <a:pt x="0" y="0"/>
                </a:moveTo>
                <a:lnTo>
                  <a:pt x="736942" y="0"/>
                </a:lnTo>
              </a:path>
            </a:pathLst>
          </a:custGeom>
          <a:ln w="57150">
            <a:solidFill>
              <a:srgbClr val="0F9E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20624" y="492397"/>
            <a:ext cx="11189335" cy="6162040"/>
            <a:chOff x="420624" y="492397"/>
            <a:chExt cx="11189335" cy="61620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7859" y="871145"/>
              <a:ext cx="8771857" cy="5783111"/>
            </a:xfrm>
            <a:prstGeom prst="rect">
              <a:avLst/>
            </a:prstGeom>
          </p:spPr>
        </p:pic>
        <p:pic>
          <p:nvPicPr>
            <p:cNvPr id="5" name="object 5" descr="Kentucky State Svg | Png | Dxf | Eps | Jpeg | Kentucky Map Clipart | Kentucky | Bluegrass State Design | 300 DPI | Instant Download image 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839" y="492397"/>
              <a:ext cx="4026060" cy="267744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0624" y="2820923"/>
              <a:ext cx="4302251" cy="914399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586579" y="2891027"/>
            <a:ext cx="3863975" cy="6057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spc="55" dirty="0">
                <a:latin typeface="Calibri"/>
                <a:cs typeface="Calibri"/>
              </a:rPr>
              <a:t>1.5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95" dirty="0">
                <a:latin typeface="Calibri"/>
                <a:cs typeface="Calibri"/>
              </a:rPr>
              <a:t>BILLION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STATE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170" dirty="0">
                <a:latin typeface="Calibri"/>
                <a:cs typeface="Calibri"/>
              </a:rPr>
              <a:t>CASH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100" dirty="0">
                <a:latin typeface="Calibri"/>
                <a:cs typeface="Calibri"/>
              </a:rPr>
              <a:t>RECEIPTS </a:t>
            </a:r>
            <a:r>
              <a:rPr sz="2000" spc="114" dirty="0">
                <a:latin typeface="Calibri"/>
                <a:cs typeface="Calibri"/>
              </a:rPr>
              <a:t>FOR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75" dirty="0">
                <a:latin typeface="Calibri"/>
                <a:cs typeface="Calibri"/>
              </a:rPr>
              <a:t>CATTLE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9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110" dirty="0">
                <a:latin typeface="Calibri"/>
                <a:cs typeface="Calibri"/>
              </a:rPr>
              <a:t>CALVES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211</Words>
  <Application>Microsoft Office PowerPoint</Application>
  <PresentationFormat>Widescreen</PresentationFormat>
  <Paragraphs>88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Century Gothic</vt:lpstr>
      <vt:lpstr>Didact Gothic</vt:lpstr>
      <vt:lpstr>Times New Roman</vt:lpstr>
      <vt:lpstr>Office Theme</vt:lpstr>
      <vt:lpstr>PowerPoint Presentation</vt:lpstr>
      <vt:lpstr>HOUSE BILL 1 THANK YOU</vt:lpstr>
      <vt:lpstr>Culinary Training Center</vt:lpstr>
      <vt:lpstr>PowerPoint Presentation</vt:lpstr>
      <vt:lpstr>PowerPoint Presentation</vt:lpstr>
      <vt:lpstr>PowerPoint Presentation</vt:lpstr>
      <vt:lpstr>PowerPoint Presentation</vt:lpstr>
      <vt:lpstr>Kentucky Beef Cow Inventory January 1</vt:lpstr>
      <vt:lpstr>1.5 BILLION STATE CASH RECEIPTS FOR CATTLE AND CALVES</vt:lpstr>
      <vt:lpstr>Farm Land by Use - Kentucky</vt:lpstr>
      <vt:lpstr>PowerPoint Presentation</vt:lpstr>
      <vt:lpstr>PowerPoint Presentation</vt:lpstr>
      <vt:lpstr>PowerPoint Presentation</vt:lpstr>
      <vt:lpstr>Conclusion: A pivotal moment for our producers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Nikki Whitaker</dc:creator>
  <cp:lastModifiedBy>Ludwig, Kelly (LRC)</cp:lastModifiedBy>
  <cp:revision>1</cp:revision>
  <dcterms:created xsi:type="dcterms:W3CDTF">2026-08-26T17:31:23Z</dcterms:created>
  <dcterms:modified xsi:type="dcterms:W3CDTF">2026-08-26T19:11:50Z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2026-08-25T00:00:00Z</vt:filetime>
  </property>
  <property fmtid="{D5CDD505-2E9C-101B-9397-08002B2CF9AE}" pid="3" name="Creator">
    <vt:lpwstr>Acrobat PDFMaker 26 for PowerPoint</vt:lpwstr>
  </property>
  <property fmtid="{D5CDD505-2E9C-101B-9397-08002B2CF9AE}" pid="4" name="LastSaved">
    <vt:filetime>2026-08-26T00:00:00Z</vt:filetime>
  </property>
  <property fmtid="{D5CDD505-2E9C-101B-9397-08002B2CF9AE}" pid="5" name="Producer">
    <vt:lpwstr>Adobe PDF Library 26.1.29</vt:lpwstr>
  </property>
</Properties>
</file>