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0"/>
  </p:notesMasterIdLst>
  <p:sldIdLst>
    <p:sldId id="256" r:id="rId4"/>
    <p:sldId id="2175" r:id="rId5"/>
    <p:sldId id="2174" r:id="rId6"/>
    <p:sldId id="2172" r:id="rId7"/>
    <p:sldId id="2171" r:id="rId8"/>
    <p:sldId id="779" r:id="rId9"/>
    <p:sldId id="780" r:id="rId10"/>
    <p:sldId id="2169" r:id="rId11"/>
    <p:sldId id="257" r:id="rId12"/>
    <p:sldId id="258" r:id="rId13"/>
    <p:sldId id="774" r:id="rId14"/>
    <p:sldId id="775" r:id="rId15"/>
    <p:sldId id="778" r:id="rId16"/>
    <p:sldId id="765" r:id="rId17"/>
    <p:sldId id="766" r:id="rId18"/>
    <p:sldId id="21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206C68-7DC0-860F-98DB-49DEEED2662F}" name="Gardner, Grant" initials="GG" userId="S::gega226@uky.edu::3a87d621-4b09-4795-a4f9-009445591a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1E8AFF"/>
    <a:srgbClr val="B1C9E8"/>
    <a:srgbClr val="1B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9" autoAdjust="0"/>
    <p:restoredTop sz="94668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9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094508027937842E-2"/>
          <c:y val="9.160326249274095E-2"/>
          <c:w val="0.90267566975147517"/>
          <c:h val="0.684048499637613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Livestock</c:v>
                </c:pt>
              </c:strCache>
            </c:strRef>
          </c:tx>
          <c:spPr>
            <a:solidFill>
              <a:srgbClr val="000080"/>
            </a:solidFill>
            <a:ln w="9747">
              <a:solidFill>
                <a:schemeClr val="tx1"/>
              </a:solidFill>
              <a:prstDash val="solid"/>
            </a:ln>
          </c:spPr>
          <c:invertIfNegative val="0"/>
          <c:dPt>
            <c:idx val="24"/>
            <c:invertIfNegative val="0"/>
            <c:bubble3D val="0"/>
            <c:spPr>
              <a:solidFill>
                <a:srgbClr val="000080"/>
              </a:solidFill>
              <a:ln w="97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FCE-44C3-A709-09EFEDF5C4C1}"/>
              </c:ext>
            </c:extLst>
          </c:dPt>
          <c:cat>
            <c:numRef>
              <c:f>Sheet1!$A$2:$A$29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Sheet1!$B$2:$B$29</c:f>
              <c:numCache>
                <c:formatCode>"$"#,##0</c:formatCode>
                <c:ptCount val="26"/>
                <c:pt idx="0">
                  <c:v>2378.5709999999999</c:v>
                </c:pt>
                <c:pt idx="1">
                  <c:v>2263.556</c:v>
                </c:pt>
                <c:pt idx="2">
                  <c:v>1979.2739999999999</c:v>
                </c:pt>
                <c:pt idx="3">
                  <c:v>2235.1329999999998</c:v>
                </c:pt>
                <c:pt idx="4">
                  <c:v>2739.7240000000002</c:v>
                </c:pt>
                <c:pt idx="5">
                  <c:v>2711.05</c:v>
                </c:pt>
                <c:pt idx="6">
                  <c:v>2667.529</c:v>
                </c:pt>
                <c:pt idx="7">
                  <c:v>2954.1709999999998</c:v>
                </c:pt>
                <c:pt idx="8">
                  <c:v>2951</c:v>
                </c:pt>
                <c:pt idx="9">
                  <c:v>2458</c:v>
                </c:pt>
                <c:pt idx="10">
                  <c:v>2601</c:v>
                </c:pt>
                <c:pt idx="11">
                  <c:v>2746</c:v>
                </c:pt>
                <c:pt idx="12">
                  <c:v>2866</c:v>
                </c:pt>
                <c:pt idx="13">
                  <c:v>3364</c:v>
                </c:pt>
                <c:pt idx="14">
                  <c:v>3620</c:v>
                </c:pt>
                <c:pt idx="15">
                  <c:v>3324</c:v>
                </c:pt>
                <c:pt idx="16">
                  <c:v>2922</c:v>
                </c:pt>
                <c:pt idx="17">
                  <c:v>3185</c:v>
                </c:pt>
                <c:pt idx="18">
                  <c:v>3374</c:v>
                </c:pt>
                <c:pt idx="19">
                  <c:v>3143</c:v>
                </c:pt>
                <c:pt idx="20">
                  <c:v>2771</c:v>
                </c:pt>
                <c:pt idx="21">
                  <c:v>3539</c:v>
                </c:pt>
                <c:pt idx="22">
                  <c:v>4503</c:v>
                </c:pt>
                <c:pt idx="23">
                  <c:v>4374</c:v>
                </c:pt>
                <c:pt idx="24">
                  <c:v>4744</c:v>
                </c:pt>
                <c:pt idx="25">
                  <c:v>5352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CE-44C3-A709-09EFEDF5C4C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Crops</c:v>
                </c:pt>
              </c:strCache>
            </c:strRef>
          </c:tx>
          <c:spPr>
            <a:solidFill>
              <a:srgbClr val="FF0000"/>
            </a:solidFill>
            <a:ln w="9747">
              <a:solidFill>
                <a:schemeClr val="tx1"/>
              </a:solidFill>
              <a:prstDash val="solid"/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FCE-44C3-A709-09EFEDF5C4C1}"/>
              </c:ext>
            </c:extLst>
          </c:dPt>
          <c:cat>
            <c:numRef>
              <c:f>Sheet1!$A$2:$A$29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Sheet1!$C$2:$C$29</c:f>
              <c:numCache>
                <c:formatCode>"$"#,##0</c:formatCode>
                <c:ptCount val="26"/>
                <c:pt idx="0">
                  <c:v>1262.972</c:v>
                </c:pt>
                <c:pt idx="1">
                  <c:v>1264.674</c:v>
                </c:pt>
                <c:pt idx="2">
                  <c:v>1194.627</c:v>
                </c:pt>
                <c:pt idx="3">
                  <c:v>1235.7660000000001</c:v>
                </c:pt>
                <c:pt idx="4">
                  <c:v>1388.6569999999999</c:v>
                </c:pt>
                <c:pt idx="5">
                  <c:v>1275.567</c:v>
                </c:pt>
                <c:pt idx="6">
                  <c:v>1361.115</c:v>
                </c:pt>
                <c:pt idx="7">
                  <c:v>1531.53</c:v>
                </c:pt>
                <c:pt idx="8">
                  <c:v>1705</c:v>
                </c:pt>
                <c:pt idx="9">
                  <c:v>1955.4079999999999</c:v>
                </c:pt>
                <c:pt idx="10">
                  <c:v>1901</c:v>
                </c:pt>
                <c:pt idx="11">
                  <c:v>2160</c:v>
                </c:pt>
                <c:pt idx="12">
                  <c:v>2433</c:v>
                </c:pt>
                <c:pt idx="13">
                  <c:v>2811</c:v>
                </c:pt>
                <c:pt idx="14">
                  <c:v>2839</c:v>
                </c:pt>
                <c:pt idx="15">
                  <c:v>2460</c:v>
                </c:pt>
                <c:pt idx="16">
                  <c:v>2500</c:v>
                </c:pt>
                <c:pt idx="17">
                  <c:v>2384</c:v>
                </c:pt>
                <c:pt idx="18">
                  <c:v>2523</c:v>
                </c:pt>
                <c:pt idx="19">
                  <c:v>2397</c:v>
                </c:pt>
                <c:pt idx="20">
                  <c:v>2484</c:v>
                </c:pt>
                <c:pt idx="21">
                  <c:v>3430</c:v>
                </c:pt>
                <c:pt idx="22">
                  <c:v>3777</c:v>
                </c:pt>
                <c:pt idx="23">
                  <c:v>3692</c:v>
                </c:pt>
                <c:pt idx="24">
                  <c:v>3175</c:v>
                </c:pt>
                <c:pt idx="25">
                  <c:v>2926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CE-44C3-A709-09EFEDF5C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048623"/>
        <c:axId val="1"/>
      </c:barChart>
      <c:catAx>
        <c:axId val="8720486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r"/>
        <c:lblOffset val="100"/>
        <c:tickLblSkip val="2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43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Billion Dollars</a:t>
                </a:r>
              </a:p>
            </c:rich>
          </c:tx>
          <c:layout>
            <c:manualLayout>
              <c:xMode val="edge"/>
              <c:yMode val="edge"/>
              <c:x val="5.6142405268818661E-2"/>
              <c:y val="1.0449801425955073E-2"/>
            </c:manualLayout>
          </c:layout>
          <c:overlay val="0"/>
          <c:spPr>
            <a:noFill/>
            <a:ln w="19492">
              <a:noFill/>
            </a:ln>
          </c:spPr>
        </c:title>
        <c:numFmt formatCode="&quot;$&quot;#,##0" sourceLinked="1"/>
        <c:majorTickMark val="out"/>
        <c:minorTickMark val="none"/>
        <c:tickLblPos val="nextTo"/>
        <c:spPr>
          <a:ln w="24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2048623"/>
        <c:crosses val="autoZero"/>
        <c:crossBetween val="between"/>
        <c:dispUnits>
          <c:builtInUnit val="thousands"/>
        </c:dispUnits>
      </c:valAx>
      <c:spPr>
        <a:noFill/>
        <a:ln w="9747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9827903741857575"/>
          <c:y val="0.90068170942957715"/>
          <c:w val="0.34927522304895903"/>
          <c:h val="6.7120414811152121E-2"/>
        </c:manualLayout>
      </c:layout>
      <c:overlay val="0"/>
      <c:spPr>
        <a:solidFill>
          <a:schemeClr val="bg1"/>
        </a:solidFill>
        <a:ln w="2436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39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9305816135083"/>
          <c:y val="0.25072046109510088"/>
          <c:w val="0.36585365853658536"/>
          <c:h val="0.5619596541786743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37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066-4C97-96F2-2F09E5D65259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066-4C97-96F2-2F09E5D65259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066-4C97-96F2-2F09E5D6525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066-4C97-96F2-2F09E5D65259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066-4C97-96F2-2F09E5D65259}"/>
              </c:ext>
            </c:extLst>
          </c:dPt>
          <c:dPt>
            <c:idx val="5"/>
            <c:bubble3D val="0"/>
            <c:spPr>
              <a:solidFill>
                <a:srgbClr val="FFCCFF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D066-4C97-96F2-2F09E5D65259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D066-4C97-96F2-2F09E5D65259}"/>
              </c:ext>
            </c:extLst>
          </c:dPt>
          <c:dPt>
            <c:idx val="7"/>
            <c:bubble3D val="0"/>
            <c:spPr>
              <a:solidFill>
                <a:srgbClr val="009900"/>
              </a:solidFill>
              <a:ln w="1137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D066-4C97-96F2-2F09E5D65259}"/>
              </c:ext>
            </c:extLst>
          </c:dPt>
          <c:dLbls>
            <c:dLbl>
              <c:idx val="0"/>
              <c:layout>
                <c:manualLayout>
                  <c:x val="-6.6626339078270411E-2"/>
                  <c:y val="3.29237262995516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66-4C97-96F2-2F09E5D65259}"/>
                </c:ext>
              </c:extLst>
            </c:dLbl>
            <c:dLbl>
              <c:idx val="1"/>
              <c:layout>
                <c:manualLayout>
                  <c:x val="4.2697155527960544E-2"/>
                  <c:y val="-3.00138155496978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66-4C97-96F2-2F09E5D65259}"/>
                </c:ext>
              </c:extLst>
            </c:dLbl>
            <c:dLbl>
              <c:idx val="2"/>
              <c:layout>
                <c:manualLayout>
                  <c:x val="2.5599278906585487E-2"/>
                  <c:y val="-7.402083350991244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66-4C97-96F2-2F09E5D65259}"/>
                </c:ext>
              </c:extLst>
            </c:dLbl>
            <c:dLbl>
              <c:idx val="3"/>
              <c:layout>
                <c:manualLayout>
                  <c:x val="1.7543272104582341E-2"/>
                  <c:y val="5.88478001067950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66-4C97-96F2-2F09E5D65259}"/>
                </c:ext>
              </c:extLst>
            </c:dLbl>
            <c:dLbl>
              <c:idx val="4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66-4C97-96F2-2F09E5D65259}"/>
                </c:ext>
              </c:extLst>
            </c:dLbl>
            <c:dLbl>
              <c:idx val="5"/>
              <c:layout>
                <c:manualLayout>
                  <c:x val="3.7653820078732435E-2"/>
                  <c:y val="1.84155344414025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66-4C97-96F2-2F09E5D65259}"/>
                </c:ext>
              </c:extLst>
            </c:dLbl>
            <c:dLbl>
              <c:idx val="6"/>
              <c:layout>
                <c:manualLayout>
                  <c:x val="3.5995168408074291E-2"/>
                  <c:y val="6.7756246646494628E-2"/>
                </c:manualLayout>
              </c:layout>
              <c:numFmt formatCode="0%" sourceLinked="0"/>
              <c:spPr>
                <a:noFill/>
                <a:ln w="22749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D066-4C97-96F2-2F09E5D65259}"/>
                </c:ext>
              </c:extLst>
            </c:dLbl>
            <c:dLbl>
              <c:idx val="7"/>
              <c:layout>
                <c:manualLayout>
                  <c:x val="-4.7983073429333709E-2"/>
                  <c:y val="4.27437851215853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66-4C97-96F2-2F09E5D65259}"/>
                </c:ext>
              </c:extLst>
            </c:dLbl>
            <c:numFmt formatCode="0%" sourceLinked="0"/>
            <c:spPr>
              <a:noFill/>
              <a:ln w="2274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Tobacco</c:v>
                </c:pt>
                <c:pt idx="1">
                  <c:v>Corn</c:v>
                </c:pt>
                <c:pt idx="2">
                  <c:v>Soybeans</c:v>
                </c:pt>
                <c:pt idx="3">
                  <c:v>Horses</c:v>
                </c:pt>
                <c:pt idx="4">
                  <c:v>Cattle</c:v>
                </c:pt>
                <c:pt idx="5">
                  <c:v>Dairy</c:v>
                </c:pt>
                <c:pt idx="6">
                  <c:v>Other</c:v>
                </c:pt>
                <c:pt idx="7">
                  <c:v>Poultry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24</c:v>
                </c:pt>
                <c:pt idx="1">
                  <c:v>8</c:v>
                </c:pt>
                <c:pt idx="2">
                  <c:v>7</c:v>
                </c:pt>
                <c:pt idx="3">
                  <c:v>17</c:v>
                </c:pt>
                <c:pt idx="4">
                  <c:v>19</c:v>
                </c:pt>
                <c:pt idx="5">
                  <c:v>8</c:v>
                </c:pt>
                <c:pt idx="6">
                  <c:v>12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066-4C97-96F2-2F09E5D6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0"/>
      </c:pieChart>
      <c:spPr>
        <a:noFill/>
        <a:ln w="253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49102237233068"/>
          <c:y val="5.9889265053678177E-2"/>
          <c:w val="0.47027642017039384"/>
          <c:h val="0.80843721096080934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604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E7D-4D95-A6E8-9F423A8C08E8}"/>
              </c:ext>
            </c:extLst>
          </c:dPt>
          <c:dPt>
            <c:idx val="1"/>
            <c:bubble3D val="0"/>
            <c:spPr>
              <a:solidFill>
                <a:srgbClr val="FF7E1D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E7D-4D95-A6E8-9F423A8C08E8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E7D-4D95-A6E8-9F423A8C08E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E7D-4D95-A6E8-9F423A8C08E8}"/>
              </c:ext>
            </c:extLst>
          </c:dPt>
          <c:dPt>
            <c:idx val="4"/>
            <c:bubble3D val="0"/>
            <c:spPr>
              <a:solidFill>
                <a:srgbClr val="CC9900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E7D-4D95-A6E8-9F423A8C08E8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E7D-4D95-A6E8-9F423A8C08E8}"/>
              </c:ext>
            </c:extLst>
          </c:dPt>
          <c:dPt>
            <c:idx val="6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E7D-4D95-A6E8-9F423A8C08E8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E7D-4D95-A6E8-9F423A8C08E8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CE7D-4D95-A6E8-9F423A8C08E8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CE7D-4D95-A6E8-9F423A8C08E8}"/>
              </c:ext>
            </c:extLst>
          </c:dPt>
          <c:dPt>
            <c:idx val="1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60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CE7D-4D95-A6E8-9F423A8C08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B1C4B52-27CF-49FB-B395-F36FE6BB939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22.3%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7D-4D95-A6E8-9F423A8C08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5EEC9C-377B-44E7-BFE3-5DBA4EC409F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21.1%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7D-4D95-A6E8-9F423A8C08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2B434E-5EE3-47AC-992D-0576E0F42010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16.9%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7D-4D95-A6E8-9F423A8C08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Corn
12.4%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E7D-4D95-A6E8-9F423A8C08E8}"/>
                </c:ext>
              </c:extLst>
            </c:dLbl>
            <c:dLbl>
              <c:idx val="4"/>
              <c:layout>
                <c:manualLayout>
                  <c:x val="2.7652560079283659E-2"/>
                  <c:y val="0"/>
                </c:manualLayout>
              </c:layout>
              <c:tx>
                <c:rich>
                  <a:bodyPr/>
                  <a:lstStyle/>
                  <a:p>
                    <a:fld id="{5501FE49-D5E5-4880-B091-35540B02D13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11.0%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E7D-4D95-A6E8-9F423A8C08E8}"/>
                </c:ext>
              </c:extLst>
            </c:dLbl>
            <c:dLbl>
              <c:idx val="5"/>
              <c:layout>
                <c:manualLayout>
                  <c:x val="4.5117392165329534E-2"/>
                  <c:y val="-2.50191830909058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Hay 4.1%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9753081725253"/>
                      <c:h val="9.25872239438619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CE7D-4D95-A6E8-9F423A8C08E8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Hort 3.3%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E7D-4D95-A6E8-9F423A8C08E8}"/>
                </c:ext>
              </c:extLst>
            </c:dLbl>
            <c:dLbl>
              <c:idx val="7"/>
              <c:layout>
                <c:manualLayout>
                  <c:x val="-2.6681986580758037E-17"/>
                  <c:y val="5.003856318402772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Wheat 2.3%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E7D-4D95-A6E8-9F423A8C08E8}"/>
                </c:ext>
              </c:extLst>
            </c:dLbl>
            <c:dLbl>
              <c:idx val="8"/>
              <c:layout>
                <c:manualLayout>
                  <c:x val="8.1334206320481174E-8"/>
                  <c:y val="-1.0220265065064252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/>
                    </a:pPr>
                    <a:r>
                      <a:rPr lang="en-US" sz="1400" baseline="0"/>
                      <a:t>               Tobacco </a:t>
                    </a:r>
                    <a:fld id="{4AB01CE5-BFFF-4D52-9CD6-777457C7B8E6}" type="PERCENTAGE">
                      <a:rPr lang="en-US" sz="1400" baseline="0" smtClean="0"/>
                      <a:pPr algn="l">
                        <a:defRPr sz="1400"/>
                      </a:pPr>
                      <a:t>[PERCENTAGE]</a:t>
                    </a:fld>
                    <a:endParaRPr lang="en-US" sz="1400" baseline="0"/>
                  </a:p>
                </c:rich>
              </c:tx>
              <c:numFmt formatCode="0.0%" sourceLinked="0"/>
              <c:spPr>
                <a:noFill/>
                <a:ln w="12093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98749486577816"/>
                      <c:h val="5.43610379930608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E7D-4D95-A6E8-9F423A8C08E8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Dairy</a:t>
                    </a:r>
                    <a:r>
                      <a:rPr lang="en-US" baseline="0"/>
                      <a:t> </a:t>
                    </a:r>
                    <a:r>
                      <a:rPr lang="en-US"/>
                      <a:t>2.1%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E7D-4D95-A6E8-9F423A8C08E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baseline="0"/>
                      <a:t>Hogs 2.1%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1332668810088"/>
                      <c:h val="6.36471468500189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5-CE7D-4D95-A6E8-9F423A8C08E8}"/>
                </c:ext>
              </c:extLst>
            </c:dLbl>
            <c:numFmt formatCode="0.0%" sourceLinked="0"/>
            <c:spPr>
              <a:noFill/>
              <a:ln w="120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1"/>
                <c:pt idx="0">
                  <c:v>Poultry</c:v>
                </c:pt>
                <c:pt idx="1">
                  <c:v>Cattle</c:v>
                </c:pt>
                <c:pt idx="2">
                  <c:v>Horses</c:v>
                </c:pt>
                <c:pt idx="3">
                  <c:v>Corn</c:v>
                </c:pt>
                <c:pt idx="4">
                  <c:v>Soybeans</c:v>
                </c:pt>
                <c:pt idx="5">
                  <c:v>Hay</c:v>
                </c:pt>
                <c:pt idx="6">
                  <c:v>Hort</c:v>
                </c:pt>
                <c:pt idx="7">
                  <c:v>Wheat</c:v>
                </c:pt>
                <c:pt idx="8">
                  <c:v>Tobacco</c:v>
                </c:pt>
                <c:pt idx="9">
                  <c:v>Dairy</c:v>
                </c:pt>
                <c:pt idx="10">
                  <c:v>Hogs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22.3</c:v>
                </c:pt>
                <c:pt idx="1">
                  <c:v>21.1</c:v>
                </c:pt>
                <c:pt idx="2">
                  <c:v>16.899999999999999</c:v>
                </c:pt>
                <c:pt idx="3">
                  <c:v>12.4</c:v>
                </c:pt>
                <c:pt idx="4">
                  <c:v>11</c:v>
                </c:pt>
                <c:pt idx="5">
                  <c:v>4.0999999999999996</c:v>
                </c:pt>
                <c:pt idx="6" formatCode="General">
                  <c:v>3.3</c:v>
                </c:pt>
                <c:pt idx="7" formatCode="General">
                  <c:v>2.2999999999999998</c:v>
                </c:pt>
                <c:pt idx="8" formatCode="General">
                  <c:v>2.2000000000000002</c:v>
                </c:pt>
                <c:pt idx="9" formatCode="General">
                  <c:v>2.1</c:v>
                </c:pt>
                <c:pt idx="10" formatCode="General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7D-4D95-A6E8-9F423A8C0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3"/>
      </c:pieChart>
      <c:spPr>
        <a:noFill/>
        <a:ln w="25386">
          <a:noFill/>
        </a:ln>
      </c:spPr>
    </c:plotArea>
    <c:plotVisOnly val="1"/>
    <c:dispBlanksAs val="zero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+mn-lt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F784A-207B-4E39-958E-F40DE5EF61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F8438-AD49-4549-8582-17BCE61AC7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Farm bankruptcies up 46% Nationwide 2024 to 2025</a:t>
          </a:r>
        </a:p>
      </dgm:t>
    </dgm:pt>
    <dgm:pt modelId="{E07EA4A6-597F-40D3-811C-DBD29E8903AE}" type="parTrans" cxnId="{EBD37445-864F-4BBE-B82A-9DD89E9E7597}">
      <dgm:prSet/>
      <dgm:spPr/>
      <dgm:t>
        <a:bodyPr/>
        <a:lstStyle/>
        <a:p>
          <a:endParaRPr lang="en-US"/>
        </a:p>
      </dgm:t>
    </dgm:pt>
    <dgm:pt modelId="{00E51675-7DB9-4C2C-841B-A7CDE6FCFEB9}" type="sibTrans" cxnId="{EBD37445-864F-4BBE-B82A-9DD89E9E75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12ED5B-142D-4322-939A-9A2DB98388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Southeast increased 69%</a:t>
          </a:r>
        </a:p>
      </dgm:t>
    </dgm:pt>
    <dgm:pt modelId="{854AC6FD-AFDD-4A0B-B730-33B61A23240A}" type="parTrans" cxnId="{506E12DD-2B2B-4EC6-A8EE-31C464AE1775}">
      <dgm:prSet/>
      <dgm:spPr/>
      <dgm:t>
        <a:bodyPr/>
        <a:lstStyle/>
        <a:p>
          <a:endParaRPr lang="en-US"/>
        </a:p>
      </dgm:t>
    </dgm:pt>
    <dgm:pt modelId="{D821BBED-839E-4DF1-82FD-4023029CD92C}" type="sibTrans" cxnId="{506E12DD-2B2B-4EC6-A8EE-31C464AE17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2E9DC0-6E9C-4D52-93C8-E476197CB1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KY had 0 for 2025</a:t>
          </a:r>
        </a:p>
      </dgm:t>
    </dgm:pt>
    <dgm:pt modelId="{66ACA753-7185-4738-A1DA-1FA9185F8206}" type="parTrans" cxnId="{4B7534F1-C6C5-48D3-9905-59A1107020BD}">
      <dgm:prSet/>
      <dgm:spPr/>
      <dgm:t>
        <a:bodyPr/>
        <a:lstStyle/>
        <a:p>
          <a:endParaRPr lang="en-US"/>
        </a:p>
      </dgm:t>
    </dgm:pt>
    <dgm:pt modelId="{D330C8CE-DE6C-4259-A740-A3816F177E52}" type="sibTrans" cxnId="{4B7534F1-C6C5-48D3-9905-59A1107020BD}">
      <dgm:prSet/>
      <dgm:spPr/>
      <dgm:t>
        <a:bodyPr/>
        <a:lstStyle/>
        <a:p>
          <a:endParaRPr lang="en-US"/>
        </a:p>
      </dgm:t>
    </dgm:pt>
    <dgm:pt modelId="{F15F9235-FB62-4109-B6CD-F9923EDF64CD}" type="pres">
      <dgm:prSet presAssocID="{161F784A-207B-4E39-958E-F40DE5EF613B}" presName="root" presStyleCnt="0">
        <dgm:presLayoutVars>
          <dgm:dir/>
          <dgm:resizeHandles val="exact"/>
        </dgm:presLayoutVars>
      </dgm:prSet>
      <dgm:spPr/>
    </dgm:pt>
    <dgm:pt modelId="{18502A5B-F217-4259-8F49-F70555649B86}" type="pres">
      <dgm:prSet presAssocID="{2B0F8438-AD49-4549-8582-17BCE61AC7AA}" presName="compNode" presStyleCnt="0"/>
      <dgm:spPr/>
    </dgm:pt>
    <dgm:pt modelId="{9EBBB378-BBD9-4CB7-8876-AC1A9B84EA93}" type="pres">
      <dgm:prSet presAssocID="{2B0F8438-AD49-4549-8582-17BCE61AC7AA}" presName="bgRect" presStyleLbl="bgShp" presStyleIdx="0" presStyleCnt="3"/>
      <dgm:spPr/>
    </dgm:pt>
    <dgm:pt modelId="{75B137D6-3AF4-4596-8730-B14A5F56D95D}" type="pres">
      <dgm:prSet presAssocID="{2B0F8438-AD49-4549-8582-17BCE61AC7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n"/>
        </a:ext>
      </dgm:extLst>
    </dgm:pt>
    <dgm:pt modelId="{72DA0DC2-63F2-499A-B121-36D04E8D2C28}" type="pres">
      <dgm:prSet presAssocID="{2B0F8438-AD49-4549-8582-17BCE61AC7AA}" presName="spaceRect" presStyleCnt="0"/>
      <dgm:spPr/>
    </dgm:pt>
    <dgm:pt modelId="{698C27FF-EC96-4BFB-BF60-DC1EEFF96E42}" type="pres">
      <dgm:prSet presAssocID="{2B0F8438-AD49-4549-8582-17BCE61AC7AA}" presName="parTx" presStyleLbl="revTx" presStyleIdx="0" presStyleCnt="3">
        <dgm:presLayoutVars>
          <dgm:chMax val="0"/>
          <dgm:chPref val="0"/>
        </dgm:presLayoutVars>
      </dgm:prSet>
      <dgm:spPr/>
    </dgm:pt>
    <dgm:pt modelId="{FD5D75C5-4171-4AE6-A03E-62016F9141A6}" type="pres">
      <dgm:prSet presAssocID="{00E51675-7DB9-4C2C-841B-A7CDE6FCFEB9}" presName="sibTrans" presStyleCnt="0"/>
      <dgm:spPr/>
    </dgm:pt>
    <dgm:pt modelId="{4081F503-5FD9-4BFF-A138-11FA05556D6E}" type="pres">
      <dgm:prSet presAssocID="{CF12ED5B-142D-4322-939A-9A2DB98388F8}" presName="compNode" presStyleCnt="0"/>
      <dgm:spPr/>
    </dgm:pt>
    <dgm:pt modelId="{E628A505-43A7-42A1-A585-4FA8AF28F578}" type="pres">
      <dgm:prSet presAssocID="{CF12ED5B-142D-4322-939A-9A2DB98388F8}" presName="bgRect" presStyleLbl="bgShp" presStyleIdx="1" presStyleCnt="3"/>
      <dgm:spPr/>
    </dgm:pt>
    <dgm:pt modelId="{5C9319B3-4A2C-46FE-BF49-4ED7457C070F}" type="pres">
      <dgm:prSet presAssocID="{CF12ED5B-142D-4322-939A-9A2DB98388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1F1A17A-F898-4157-8F5E-AD0CFB47ECA0}" type="pres">
      <dgm:prSet presAssocID="{CF12ED5B-142D-4322-939A-9A2DB98388F8}" presName="spaceRect" presStyleCnt="0"/>
      <dgm:spPr/>
    </dgm:pt>
    <dgm:pt modelId="{77FFFAE1-BFD0-45AD-81E6-C5887996D12E}" type="pres">
      <dgm:prSet presAssocID="{CF12ED5B-142D-4322-939A-9A2DB98388F8}" presName="parTx" presStyleLbl="revTx" presStyleIdx="1" presStyleCnt="3">
        <dgm:presLayoutVars>
          <dgm:chMax val="0"/>
          <dgm:chPref val="0"/>
        </dgm:presLayoutVars>
      </dgm:prSet>
      <dgm:spPr/>
    </dgm:pt>
    <dgm:pt modelId="{076045E0-FAD5-41BD-860D-78EC5ACEA2BE}" type="pres">
      <dgm:prSet presAssocID="{D821BBED-839E-4DF1-82FD-4023029CD92C}" presName="sibTrans" presStyleCnt="0"/>
      <dgm:spPr/>
    </dgm:pt>
    <dgm:pt modelId="{5728452A-486F-4FFB-9DE6-351301DE74C5}" type="pres">
      <dgm:prSet presAssocID="{C42E9DC0-6E9C-4D52-93C8-E476197CB1D5}" presName="compNode" presStyleCnt="0"/>
      <dgm:spPr/>
    </dgm:pt>
    <dgm:pt modelId="{776A6242-4DAA-44E7-A119-26EB930F2222}" type="pres">
      <dgm:prSet presAssocID="{C42E9DC0-6E9C-4D52-93C8-E476197CB1D5}" presName="bgRect" presStyleLbl="bgShp" presStyleIdx="2" presStyleCnt="3"/>
      <dgm:spPr/>
    </dgm:pt>
    <dgm:pt modelId="{38DB1A97-5C26-4D95-B325-F0D83A764FC4}" type="pres">
      <dgm:prSet presAssocID="{C42E9DC0-6E9C-4D52-93C8-E476197CB1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ng"/>
        </a:ext>
      </dgm:extLst>
    </dgm:pt>
    <dgm:pt modelId="{4624017F-34A7-43BE-83CB-CD1FC25B3A2E}" type="pres">
      <dgm:prSet presAssocID="{C42E9DC0-6E9C-4D52-93C8-E476197CB1D5}" presName="spaceRect" presStyleCnt="0"/>
      <dgm:spPr/>
    </dgm:pt>
    <dgm:pt modelId="{913C308A-91F5-4825-95AD-574572D9B60F}" type="pres">
      <dgm:prSet presAssocID="{C42E9DC0-6E9C-4D52-93C8-E476197CB1D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C46B112-FBAC-43FF-8A20-F8DE8303CDAA}" type="presOf" srcId="{2B0F8438-AD49-4549-8582-17BCE61AC7AA}" destId="{698C27FF-EC96-4BFB-BF60-DC1EEFF96E42}" srcOrd="0" destOrd="0" presId="urn:microsoft.com/office/officeart/2018/2/layout/IconVerticalSolidList"/>
    <dgm:cxn modelId="{EBD37445-864F-4BBE-B82A-9DD89E9E7597}" srcId="{161F784A-207B-4E39-958E-F40DE5EF613B}" destId="{2B0F8438-AD49-4549-8582-17BCE61AC7AA}" srcOrd="0" destOrd="0" parTransId="{E07EA4A6-597F-40D3-811C-DBD29E8903AE}" sibTransId="{00E51675-7DB9-4C2C-841B-A7CDE6FCFEB9}"/>
    <dgm:cxn modelId="{6379A9B7-79D2-4F9D-B1EE-4A6E897E8A5C}" type="presOf" srcId="{CF12ED5B-142D-4322-939A-9A2DB98388F8}" destId="{77FFFAE1-BFD0-45AD-81E6-C5887996D12E}" srcOrd="0" destOrd="0" presId="urn:microsoft.com/office/officeart/2018/2/layout/IconVerticalSolidList"/>
    <dgm:cxn modelId="{4306C4D0-113B-479A-887B-6D6ECDB8411D}" type="presOf" srcId="{161F784A-207B-4E39-958E-F40DE5EF613B}" destId="{F15F9235-FB62-4109-B6CD-F9923EDF64CD}" srcOrd="0" destOrd="0" presId="urn:microsoft.com/office/officeart/2018/2/layout/IconVerticalSolidList"/>
    <dgm:cxn modelId="{506E12DD-2B2B-4EC6-A8EE-31C464AE1775}" srcId="{161F784A-207B-4E39-958E-F40DE5EF613B}" destId="{CF12ED5B-142D-4322-939A-9A2DB98388F8}" srcOrd="1" destOrd="0" parTransId="{854AC6FD-AFDD-4A0B-B730-33B61A23240A}" sibTransId="{D821BBED-839E-4DF1-82FD-4023029CD92C}"/>
    <dgm:cxn modelId="{CDCDFBEF-81F7-4F9A-B384-F323A1082B6F}" type="presOf" srcId="{C42E9DC0-6E9C-4D52-93C8-E476197CB1D5}" destId="{913C308A-91F5-4825-95AD-574572D9B60F}" srcOrd="0" destOrd="0" presId="urn:microsoft.com/office/officeart/2018/2/layout/IconVerticalSolidList"/>
    <dgm:cxn modelId="{4B7534F1-C6C5-48D3-9905-59A1107020BD}" srcId="{161F784A-207B-4E39-958E-F40DE5EF613B}" destId="{C42E9DC0-6E9C-4D52-93C8-E476197CB1D5}" srcOrd="2" destOrd="0" parTransId="{66ACA753-7185-4738-A1DA-1FA9185F8206}" sibTransId="{D330C8CE-DE6C-4259-A740-A3816F177E52}"/>
    <dgm:cxn modelId="{1353C800-2FD9-4E25-BBE4-1B286B9D0E51}" type="presParOf" srcId="{F15F9235-FB62-4109-B6CD-F9923EDF64CD}" destId="{18502A5B-F217-4259-8F49-F70555649B86}" srcOrd="0" destOrd="0" presId="urn:microsoft.com/office/officeart/2018/2/layout/IconVerticalSolidList"/>
    <dgm:cxn modelId="{8C3CFD20-17FA-42BC-AB9C-6E8DDD2350FC}" type="presParOf" srcId="{18502A5B-F217-4259-8F49-F70555649B86}" destId="{9EBBB378-BBD9-4CB7-8876-AC1A9B84EA93}" srcOrd="0" destOrd="0" presId="urn:microsoft.com/office/officeart/2018/2/layout/IconVerticalSolidList"/>
    <dgm:cxn modelId="{4ACA944E-751D-4AE8-973A-5BDEB8C0D743}" type="presParOf" srcId="{18502A5B-F217-4259-8F49-F70555649B86}" destId="{75B137D6-3AF4-4596-8730-B14A5F56D95D}" srcOrd="1" destOrd="0" presId="urn:microsoft.com/office/officeart/2018/2/layout/IconVerticalSolidList"/>
    <dgm:cxn modelId="{230FF05C-EFF1-4F7E-A702-DCF54A486428}" type="presParOf" srcId="{18502A5B-F217-4259-8F49-F70555649B86}" destId="{72DA0DC2-63F2-499A-B121-36D04E8D2C28}" srcOrd="2" destOrd="0" presId="urn:microsoft.com/office/officeart/2018/2/layout/IconVerticalSolidList"/>
    <dgm:cxn modelId="{5554F1F7-C538-4554-B0BF-1672120A382D}" type="presParOf" srcId="{18502A5B-F217-4259-8F49-F70555649B86}" destId="{698C27FF-EC96-4BFB-BF60-DC1EEFF96E42}" srcOrd="3" destOrd="0" presId="urn:microsoft.com/office/officeart/2018/2/layout/IconVerticalSolidList"/>
    <dgm:cxn modelId="{14694389-7800-43C6-9115-A5245E692D59}" type="presParOf" srcId="{F15F9235-FB62-4109-B6CD-F9923EDF64CD}" destId="{FD5D75C5-4171-4AE6-A03E-62016F9141A6}" srcOrd="1" destOrd="0" presId="urn:microsoft.com/office/officeart/2018/2/layout/IconVerticalSolidList"/>
    <dgm:cxn modelId="{AC5ACDE4-D99D-44E0-8784-8D17C9BB8247}" type="presParOf" srcId="{F15F9235-FB62-4109-B6CD-F9923EDF64CD}" destId="{4081F503-5FD9-4BFF-A138-11FA05556D6E}" srcOrd="2" destOrd="0" presId="urn:microsoft.com/office/officeart/2018/2/layout/IconVerticalSolidList"/>
    <dgm:cxn modelId="{82A7DF68-78B6-4C0B-8801-3F1803DF4C45}" type="presParOf" srcId="{4081F503-5FD9-4BFF-A138-11FA05556D6E}" destId="{E628A505-43A7-42A1-A585-4FA8AF28F578}" srcOrd="0" destOrd="0" presId="urn:microsoft.com/office/officeart/2018/2/layout/IconVerticalSolidList"/>
    <dgm:cxn modelId="{058A4069-8A69-4253-AB3D-5D5776A53728}" type="presParOf" srcId="{4081F503-5FD9-4BFF-A138-11FA05556D6E}" destId="{5C9319B3-4A2C-46FE-BF49-4ED7457C070F}" srcOrd="1" destOrd="0" presId="urn:microsoft.com/office/officeart/2018/2/layout/IconVerticalSolidList"/>
    <dgm:cxn modelId="{9202B09E-EF2C-41CA-B22E-ECA522C1CF9C}" type="presParOf" srcId="{4081F503-5FD9-4BFF-A138-11FA05556D6E}" destId="{61F1A17A-F898-4157-8F5E-AD0CFB47ECA0}" srcOrd="2" destOrd="0" presId="urn:microsoft.com/office/officeart/2018/2/layout/IconVerticalSolidList"/>
    <dgm:cxn modelId="{CD5099EB-96AA-478D-851C-EA3C0AF364A4}" type="presParOf" srcId="{4081F503-5FD9-4BFF-A138-11FA05556D6E}" destId="{77FFFAE1-BFD0-45AD-81E6-C5887996D12E}" srcOrd="3" destOrd="0" presId="urn:microsoft.com/office/officeart/2018/2/layout/IconVerticalSolidList"/>
    <dgm:cxn modelId="{28C1FB89-D60C-452A-A8BB-BE348732C051}" type="presParOf" srcId="{F15F9235-FB62-4109-B6CD-F9923EDF64CD}" destId="{076045E0-FAD5-41BD-860D-78EC5ACEA2BE}" srcOrd="3" destOrd="0" presId="urn:microsoft.com/office/officeart/2018/2/layout/IconVerticalSolidList"/>
    <dgm:cxn modelId="{F5560E5A-1A28-475A-AF0D-17970C678F22}" type="presParOf" srcId="{F15F9235-FB62-4109-B6CD-F9923EDF64CD}" destId="{5728452A-486F-4FFB-9DE6-351301DE74C5}" srcOrd="4" destOrd="0" presId="urn:microsoft.com/office/officeart/2018/2/layout/IconVerticalSolidList"/>
    <dgm:cxn modelId="{BEDF22D7-7180-491E-9030-6651958BA32E}" type="presParOf" srcId="{5728452A-486F-4FFB-9DE6-351301DE74C5}" destId="{776A6242-4DAA-44E7-A119-26EB930F2222}" srcOrd="0" destOrd="0" presId="urn:microsoft.com/office/officeart/2018/2/layout/IconVerticalSolidList"/>
    <dgm:cxn modelId="{F42A312C-11DB-4D67-97A2-378CBB6B5782}" type="presParOf" srcId="{5728452A-486F-4FFB-9DE6-351301DE74C5}" destId="{38DB1A97-5C26-4D95-B325-F0D83A764FC4}" srcOrd="1" destOrd="0" presId="urn:microsoft.com/office/officeart/2018/2/layout/IconVerticalSolidList"/>
    <dgm:cxn modelId="{1D0BC0B8-E45D-4FE3-80FB-3E3C00D6E7E1}" type="presParOf" srcId="{5728452A-486F-4FFB-9DE6-351301DE74C5}" destId="{4624017F-34A7-43BE-83CB-CD1FC25B3A2E}" srcOrd="2" destOrd="0" presId="urn:microsoft.com/office/officeart/2018/2/layout/IconVerticalSolidList"/>
    <dgm:cxn modelId="{6A0FA003-D024-4B65-997E-82749CDBA5C2}" type="presParOf" srcId="{5728452A-486F-4FFB-9DE6-351301DE74C5}" destId="{913C308A-91F5-4825-95AD-574572D9B6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BB378-BBD9-4CB7-8876-AC1A9B84EA93}">
      <dsp:nvSpPr>
        <dsp:cNvPr id="0" name=""/>
        <dsp:cNvSpPr/>
      </dsp:nvSpPr>
      <dsp:spPr>
        <a:xfrm>
          <a:off x="0" y="594"/>
          <a:ext cx="4090430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137D6-3AF4-4596-8730-B14A5F56D95D}">
      <dsp:nvSpPr>
        <dsp:cNvPr id="0" name=""/>
        <dsp:cNvSpPr/>
      </dsp:nvSpPr>
      <dsp:spPr>
        <a:xfrm>
          <a:off x="421117" y="313822"/>
          <a:ext cx="765668" cy="765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C27FF-EC96-4BFB-BF60-DC1EEFF96E42}">
      <dsp:nvSpPr>
        <dsp:cNvPr id="0" name=""/>
        <dsp:cNvSpPr/>
      </dsp:nvSpPr>
      <dsp:spPr>
        <a:xfrm>
          <a:off x="1607903" y="594"/>
          <a:ext cx="248252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Farm bankruptcies up 46% Nationwide 2024 to 2025</a:t>
          </a:r>
        </a:p>
      </dsp:txBody>
      <dsp:txXfrm>
        <a:off x="1607903" y="594"/>
        <a:ext cx="2482526" cy="1392124"/>
      </dsp:txXfrm>
    </dsp:sp>
    <dsp:sp modelId="{E628A505-43A7-42A1-A585-4FA8AF28F578}">
      <dsp:nvSpPr>
        <dsp:cNvPr id="0" name=""/>
        <dsp:cNvSpPr/>
      </dsp:nvSpPr>
      <dsp:spPr>
        <a:xfrm>
          <a:off x="0" y="1740750"/>
          <a:ext cx="4090430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319B3-4A2C-46FE-BF49-4ED7457C070F}">
      <dsp:nvSpPr>
        <dsp:cNvPr id="0" name=""/>
        <dsp:cNvSpPr/>
      </dsp:nvSpPr>
      <dsp:spPr>
        <a:xfrm>
          <a:off x="421117" y="2053978"/>
          <a:ext cx="765668" cy="765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FFAE1-BFD0-45AD-81E6-C5887996D12E}">
      <dsp:nvSpPr>
        <dsp:cNvPr id="0" name=""/>
        <dsp:cNvSpPr/>
      </dsp:nvSpPr>
      <dsp:spPr>
        <a:xfrm>
          <a:off x="1607903" y="1740750"/>
          <a:ext cx="248252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Southeast increased 69%</a:t>
          </a:r>
        </a:p>
      </dsp:txBody>
      <dsp:txXfrm>
        <a:off x="1607903" y="1740750"/>
        <a:ext cx="2482526" cy="1392124"/>
      </dsp:txXfrm>
    </dsp:sp>
    <dsp:sp modelId="{776A6242-4DAA-44E7-A119-26EB930F2222}">
      <dsp:nvSpPr>
        <dsp:cNvPr id="0" name=""/>
        <dsp:cNvSpPr/>
      </dsp:nvSpPr>
      <dsp:spPr>
        <a:xfrm>
          <a:off x="0" y="3480905"/>
          <a:ext cx="4090430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B1A97-5C26-4D95-B325-F0D83A764FC4}">
      <dsp:nvSpPr>
        <dsp:cNvPr id="0" name=""/>
        <dsp:cNvSpPr/>
      </dsp:nvSpPr>
      <dsp:spPr>
        <a:xfrm>
          <a:off x="421117" y="3794133"/>
          <a:ext cx="765668" cy="765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C308A-91F5-4825-95AD-574572D9B60F}">
      <dsp:nvSpPr>
        <dsp:cNvPr id="0" name=""/>
        <dsp:cNvSpPr/>
      </dsp:nvSpPr>
      <dsp:spPr>
        <a:xfrm>
          <a:off x="1607903" y="3480905"/>
          <a:ext cx="248252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KY had 0 for 2025</a:t>
          </a:r>
        </a:p>
      </dsp:txBody>
      <dsp:txXfrm>
        <a:off x="1607903" y="3480905"/>
        <a:ext cx="2482526" cy="139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0.85641</cdr:x>
      <cdr:y>0.48576</cdr:y>
    </cdr:from>
    <cdr:to>
      <cdr:x>0.95702</cdr:x>
      <cdr:y>0.66004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83743" y="25486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A2C767-0835-436D-A4D7-ED92551E7122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CA0479-211C-4C2F-B2A8-F96C8D88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3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656A-7ABD-B86D-CC91-5CB6E446D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DFC82-C07D-13E7-0985-C594DA11C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6842-CF17-B4F7-6AA7-B7C2A09C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44D9F-C714-720B-9549-647E0C84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94C0D-5217-3F83-745F-DBD3D08E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37F-05C2-B14B-C4F1-5B7E1E9E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04481-66E8-7EC5-8B29-8EA2A84EF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F870C-29A6-B4AC-6AFD-F3C82657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84140-D263-28C9-EFBA-BDBD6F67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4C4B-6A52-AAE2-A453-46EB388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DCBB5-6E6E-6280-E8A7-811041DDE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B1EB8-7170-9127-AE4B-CC94EFFD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F744-1872-1818-069F-A1499E8E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ED2CF-1098-C1E3-F0E4-F118F206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39B0D-6218-1C12-CB3C-A1E9B81A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51C7-D710-179F-5333-9F422E50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A5717-2CF9-14DE-4FB3-1DDFF9523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C9988-0589-4B90-50B6-5A6BBECB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DBF77-307E-9DA9-54F7-E4375855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0BD88-BEDE-6F7A-A214-6047A6AC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9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4117-4A5F-DC7C-CD7F-7A04C3B1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6B922-E95A-6E6C-8E95-71C32300C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3BA9D-9730-660D-86B3-3ED0B3C1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95E31-E3F2-ABEB-BC9E-CDB9B5D7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B1269-09D7-9ECC-4152-DEC18858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104B-EE0F-C0CA-8F91-0AD473E2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1DB8-30D0-1734-068E-5D1DCFADD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2B04F-497D-417C-0C28-724E6E248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C5077-E899-8C6C-1890-AAD1EB7D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FDCFF-DFD6-5E9D-2D75-1543DAA1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27FBE-5A12-EFC2-6510-0210CBB7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E100-F739-92A8-02F3-849E7A44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8E7E9-FC12-80ED-5A91-E6D30D5E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4413B-980D-0D58-0DC4-6FCA53009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E48D5-B0C9-FF9A-297A-7E95861FD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55514-8A32-4323-7069-591B24B2A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92070-2A7E-B8A0-E0D5-EFA1F003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7412F-8A65-64A5-7AE2-27F7414E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83249-F563-FC14-ACF8-D378017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575A-E356-D8B3-2563-58250FF0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F6C31-2C26-8FDB-9365-619711E5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13674-36DC-EC3C-E1C3-1224DB13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40AAD-8414-E59E-A822-1618848F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56A2B-B3DB-8540-DBE5-F0D2A722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0C6ED-5469-AFDF-16D8-15ED9559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62D47-C8EC-4A3D-1950-B9BE254C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385E-49BA-0A9B-C37E-7AA1CFDC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74CEC-3B66-4CCE-6D84-996B1E3E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9FD3D-BC9A-91F2-F40B-86B233DB3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345E4-87DD-F600-9A94-68F7CE5F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4FD01-1F72-BA60-9D05-D0F1CFC4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326AC-5AAA-EA0B-E69B-3ECC15CA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3830-DC9F-F711-1ACC-FC91F500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88DE0-4179-B9FD-93F8-C6B5BBE07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A9CB3-3B9E-22C6-D50A-1FAF9720B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70F47-8367-BDD2-124E-83053015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FD0B0-82ED-0745-C144-369D2FA6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3A3DB-3903-B06F-BF08-057FCB1D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448BB-AB9F-F58A-7BC8-35A86130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020D7-01A1-BF6C-8702-E78AC887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EF58C-F83D-0AD7-83D8-A1B5FED2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549A-B302-694C-AB46-6E25F1DCA41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3D019-A77D-9666-8EB8-8281DA70E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FC667-01B3-161F-80FC-3FAC2286C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3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fred.stlouisfed.org/graph/?g=1PQ2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kansascityfed.org/research/economic-bulletin/deterioration-in-farm-financial-conditions-remains-gradua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hyperlink" Target="mailto:jdshepherd@uky.edu" TargetMode="External"/><Relationship Id="rId4" Type="http://schemas.openxmlformats.org/officeDocument/2006/relationships/hyperlink" Target="mailto:kburdine@uky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1CDA5A7-C24B-EDCC-B2C2-D6C965F19F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048"/>
            <a:ext cx="12192000" cy="6858000"/>
          </a:xfrm>
          <a:prstGeom prst="rect">
            <a:avLst/>
          </a:prstGeom>
        </p:spPr>
      </p:pic>
      <p:sp>
        <p:nvSpPr>
          <p:cNvPr id="6" name="Title and Presenter">
            <a:extLst>
              <a:ext uri="{FF2B5EF4-FFF2-40B4-BE49-F238E27FC236}">
                <a16:creationId xmlns:a16="http://schemas.microsoft.com/office/drawing/2014/main" id="{19704E27-E299-C865-0F1B-E9FF21B13842}"/>
              </a:ext>
            </a:extLst>
          </p:cNvPr>
          <p:cNvSpPr txBox="1"/>
          <p:nvPr/>
        </p:nvSpPr>
        <p:spPr>
          <a:xfrm>
            <a:off x="1006965" y="1063576"/>
            <a:ext cx="1006522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Arial"/>
              </a:rPr>
              <a:t>Kentucky Agricultural Economic Update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cs typeface="Arial"/>
              </a:rPr>
              <a:t>June 4th, 2026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Dept Name">
            <a:extLst>
              <a:ext uri="{FF2B5EF4-FFF2-40B4-BE49-F238E27FC236}">
                <a16:creationId xmlns:a16="http://schemas.microsoft.com/office/drawing/2014/main" id="{E4A020B2-9E22-DB48-62EF-76E5E26BD558}"/>
              </a:ext>
            </a:extLst>
          </p:cNvPr>
          <p:cNvSpPr txBox="1"/>
          <p:nvPr/>
        </p:nvSpPr>
        <p:spPr>
          <a:xfrm>
            <a:off x="1528224" y="3182424"/>
            <a:ext cx="9189720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B1C9E8"/>
                </a:solidFill>
                <a:cs typeface="Times New Roman"/>
              </a:rPr>
              <a:t>Dr. Kenny Burdine, Extension Professor Livestock Economics</a:t>
            </a:r>
          </a:p>
          <a:p>
            <a:pPr algn="ctr"/>
            <a:endParaRPr lang="en-US" sz="2800" b="1" dirty="0">
              <a:solidFill>
                <a:srgbClr val="B1C9E8"/>
              </a:solidFill>
              <a:cs typeface="Times New Roman"/>
            </a:endParaRPr>
          </a:p>
          <a:p>
            <a:pPr algn="ctr"/>
            <a:r>
              <a:rPr lang="en-US" sz="2800" b="1" dirty="0">
                <a:solidFill>
                  <a:srgbClr val="B1C9E8"/>
                </a:solidFill>
                <a:cs typeface="Times New Roman"/>
              </a:rPr>
              <a:t>Jonathan Shepherd, Agricultural Extension Specialist &amp; State Director of UK Income Tax Program </a:t>
            </a:r>
          </a:p>
          <a:p>
            <a:pPr algn="ctr"/>
            <a:endParaRPr lang="en-US" sz="2800" b="1" dirty="0">
              <a:solidFill>
                <a:srgbClr val="B1C9E8"/>
              </a:solidFill>
              <a:cs typeface="Times New Roman"/>
            </a:endParaRPr>
          </a:p>
          <a:p>
            <a:pPr algn="ctr"/>
            <a:r>
              <a:rPr lang="en-US" sz="3200" b="1" dirty="0">
                <a:solidFill>
                  <a:srgbClr val="B1C9E8"/>
                </a:solidFill>
                <a:cs typeface="Times New Roman"/>
              </a:rPr>
              <a:t>UK Department of Agricultural Economics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196C2A-E009-9341-39C1-71F40368F212}"/>
              </a:ext>
            </a:extLst>
          </p:cNvPr>
          <p:cNvGrpSpPr/>
          <p:nvPr/>
        </p:nvGrpSpPr>
        <p:grpSpPr>
          <a:xfrm>
            <a:off x="4766788" y="2870789"/>
            <a:ext cx="2879605" cy="334028"/>
            <a:chOff x="4766788" y="2907959"/>
            <a:chExt cx="2879605" cy="33402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160781-4223-6D23-C74B-BE8E7596DEC4}"/>
                </a:ext>
              </a:extLst>
            </p:cNvPr>
            <p:cNvCxnSpPr>
              <a:cxnSpLocks/>
            </p:cNvCxnSpPr>
            <p:nvPr/>
          </p:nvCxnSpPr>
          <p:spPr>
            <a:xfrm>
              <a:off x="4766788" y="3074973"/>
              <a:ext cx="287960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118EC9-9B01-8F35-8713-DA50663371BB}"/>
                </a:ext>
              </a:extLst>
            </p:cNvPr>
            <p:cNvGrpSpPr/>
            <p:nvPr/>
          </p:nvGrpSpPr>
          <p:grpSpPr>
            <a:xfrm>
              <a:off x="6039577" y="2907959"/>
              <a:ext cx="334028" cy="334028"/>
              <a:chOff x="5928986" y="2905694"/>
              <a:chExt cx="334028" cy="33402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7661D-5894-9533-CDA5-B42D08FF838A}"/>
                  </a:ext>
                </a:extLst>
              </p:cNvPr>
              <p:cNvSpPr/>
              <p:nvPr/>
            </p:nvSpPr>
            <p:spPr>
              <a:xfrm>
                <a:off x="5928986" y="3072708"/>
                <a:ext cx="167014" cy="167014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4134FDF-DA30-2D9C-D1DE-A80E717C8750}"/>
                  </a:ext>
                </a:extLst>
              </p:cNvPr>
              <p:cNvSpPr/>
              <p:nvPr/>
            </p:nvSpPr>
            <p:spPr>
              <a:xfrm>
                <a:off x="6096000" y="2905694"/>
                <a:ext cx="167014" cy="167014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3CF5D39-150B-05B8-BFA8-063D81D84E9A}"/>
              </a:ext>
            </a:extLst>
          </p:cNvPr>
          <p:cNvSpPr txBox="1"/>
          <p:nvPr/>
        </p:nvSpPr>
        <p:spPr>
          <a:xfrm>
            <a:off x="12957048" y="384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F722-8084-F10F-4C7C-581A25BD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A0"/>
                </a:solidFill>
              </a:rPr>
              <a:t>What could improve the outlook?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921F7-0A20-C39D-04D1-D70AECF2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47" y="1586122"/>
            <a:ext cx="4825365" cy="4399757"/>
          </a:xfrm>
        </p:spPr>
        <p:txBody>
          <a:bodyPr>
            <a:normAutofit/>
          </a:bodyPr>
          <a:lstStyle/>
          <a:p>
            <a:r>
              <a:rPr lang="en-US" sz="2400" dirty="0"/>
              <a:t>Improved trade opportunities</a:t>
            </a:r>
          </a:p>
          <a:p>
            <a:r>
              <a:rPr lang="en-US" sz="2400" dirty="0"/>
              <a:t>Expansion of biofuel demand (SAF, renewable diesel, ethanol) </a:t>
            </a:r>
          </a:p>
          <a:p>
            <a:r>
              <a:rPr lang="en-US" sz="2400" dirty="0"/>
              <a:t>Weather problems reducing global production </a:t>
            </a:r>
          </a:p>
          <a:p>
            <a:r>
              <a:rPr lang="en-US" sz="2400" dirty="0"/>
              <a:t>Acreage shifts away from corn</a:t>
            </a:r>
          </a:p>
          <a:p>
            <a:r>
              <a:rPr lang="en-US" sz="2400" dirty="0"/>
              <a:t>Lower interest rates</a:t>
            </a:r>
          </a:p>
          <a:p>
            <a:r>
              <a:rPr lang="en-US" sz="2400" dirty="0"/>
              <a:t>Continued policy support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A737C5E-05C1-B160-82DB-5E2AA2872B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318" y="1586122"/>
            <a:ext cx="6962672" cy="34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2A132799-F026-0914-C440-643CE29DC0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518" y="321734"/>
            <a:ext cx="5144487" cy="2905170"/>
          </a:xfrm>
          <a:prstGeom prst="rect">
            <a:avLst/>
          </a:pr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775FFFD-AC78-E2C4-FA79-C0037DEB74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007424"/>
            <a:ext cx="5426764" cy="20079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6D193E0-D09F-D9F9-02E6-3839163796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79" y="403657"/>
            <a:ext cx="5426764" cy="2979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E124F0-9819-BB13-8A0A-9C0198514492}"/>
              </a:ext>
            </a:extLst>
          </p:cNvPr>
          <p:cNvSpPr txBox="1"/>
          <p:nvPr/>
        </p:nvSpPr>
        <p:spPr>
          <a:xfrm>
            <a:off x="8315240" y="0"/>
            <a:ext cx="187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 Rates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948285-A771-A997-12EA-8A89219B8C92}"/>
              </a:ext>
            </a:extLst>
          </p:cNvPr>
          <p:cNvSpPr txBox="1"/>
          <p:nvPr/>
        </p:nvSpPr>
        <p:spPr>
          <a:xfrm>
            <a:off x="1347019" y="3548638"/>
            <a:ext cx="323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Profit Opportunities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E6948A-19F7-1137-4908-88D62005ED57}"/>
              </a:ext>
            </a:extLst>
          </p:cNvPr>
          <p:cNvSpPr txBox="1"/>
          <p:nvPr/>
        </p:nvSpPr>
        <p:spPr>
          <a:xfrm>
            <a:off x="1347018" y="27975"/>
            <a:ext cx="323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 Compression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10BE5F-1DCA-FB9C-D9F2-4A40A6AB8F7E}"/>
              </a:ext>
            </a:extLst>
          </p:cNvPr>
          <p:cNvSpPr txBox="1"/>
          <p:nvPr/>
        </p:nvSpPr>
        <p:spPr>
          <a:xfrm>
            <a:off x="7515993" y="3198614"/>
            <a:ext cx="37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Financial Health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59CFD0-F2D4-4E78-FAB3-CE9E305E26E1}"/>
              </a:ext>
            </a:extLst>
          </p:cNvPr>
          <p:cNvSpPr txBox="1"/>
          <p:nvPr/>
        </p:nvSpPr>
        <p:spPr>
          <a:xfrm>
            <a:off x="560439" y="6164826"/>
            <a:ext cx="467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https://www.kansascityfed.org/research/economic-bulletin/resilience-not-crisis-in-the-us-agricultural-economy/</a:t>
            </a:r>
          </a:p>
        </p:txBody>
      </p:sp>
      <p:pic>
        <p:nvPicPr>
          <p:cNvPr id="2" name="Picture 1" descr="https://ers.usda.gov/sites/default/files/_laserfiche/Charts/90783/debt-2026-feb.png?v=59961">
            <a:extLst>
              <a:ext uri="{FF2B5EF4-FFF2-40B4-BE49-F238E27FC236}">
                <a16:creationId xmlns:a16="http://schemas.microsoft.com/office/drawing/2014/main" id="{162171A6-BC16-C52F-2F4E-EFA49625B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557" y="3548639"/>
            <a:ext cx="2881293" cy="3102638"/>
          </a:xfrm>
          <a:prstGeom prst="rect">
            <a:avLst/>
          </a:prstGeom>
        </p:spPr>
      </p:pic>
      <p:pic>
        <p:nvPicPr>
          <p:cNvPr id="3" name="Picture 2" descr="https://ers.usda.gov/sites/default/files/_laserfiche/Charts/90780/DebttoequityFeb2025.png?v=32730">
            <a:extLst>
              <a:ext uri="{FF2B5EF4-FFF2-40B4-BE49-F238E27FC236}">
                <a16:creationId xmlns:a16="http://schemas.microsoft.com/office/drawing/2014/main" id="{5F2F9974-37BD-AEAA-DF48-22D9A8910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2750" y="3548639"/>
            <a:ext cx="2768600" cy="31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9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94BDD3-3758-C759-A327-3650041D6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849" y="1266702"/>
            <a:ext cx="2331890" cy="4324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77F6D7-E348-B26B-0B13-0558B5B4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33A0"/>
                </a:solidFill>
              </a:rPr>
              <a:t>Federal Government Payments Helped in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0BBAF-9C1E-EE0C-FDA9-286BC08B3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839" y="1445444"/>
            <a:ext cx="4623090" cy="3967112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D205892-08C3-77E7-2582-36C9EE86DC39}"/>
              </a:ext>
            </a:extLst>
          </p:cNvPr>
          <p:cNvCxnSpPr>
            <a:cxnSpLocks/>
          </p:cNvCxnSpPr>
          <p:nvPr/>
        </p:nvCxnSpPr>
        <p:spPr>
          <a:xfrm flipV="1">
            <a:off x="5181763" y="2592265"/>
            <a:ext cx="3657437" cy="1222651"/>
          </a:xfrm>
          <a:prstGeom prst="bentConnector3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4189D1-9C16-E181-61A0-BB0D0C977C34}"/>
              </a:ext>
            </a:extLst>
          </p:cNvPr>
          <p:cNvSpPr txBox="1"/>
          <p:nvPr/>
        </p:nvSpPr>
        <p:spPr>
          <a:xfrm>
            <a:off x="363794" y="5833157"/>
            <a:ext cx="813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Deterioration in Farm Financial Conditions Remains Gradual - Federal Reserve Bank of Kansas City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0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50FB-DCDC-D040-A444-5CA7F07F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6" y="219145"/>
            <a:ext cx="495147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A0"/>
                </a:solidFill>
              </a:rPr>
              <a:t>Lender’s Perspective</a:t>
            </a:r>
          </a:p>
        </p:txBody>
      </p:sp>
      <p:pic>
        <p:nvPicPr>
          <p:cNvPr id="6" name="Content Placeholder 5" descr="https://ers.usda.gov/sites/default/files/_laserfiche/Charts/111446/farm-real-estate-value-2025.png?v=27512">
            <a:extLst>
              <a:ext uri="{FF2B5EF4-FFF2-40B4-BE49-F238E27FC236}">
                <a16:creationId xmlns:a16="http://schemas.microsoft.com/office/drawing/2014/main" id="{580EDE8B-0A1B-3EA8-DC17-376DFE8081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8347" y="1170058"/>
            <a:ext cx="5181600" cy="4034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547264-621B-96FC-2D2D-7A59CD4321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9" y="1544708"/>
            <a:ext cx="6236206" cy="3869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8778D6-51B4-6C9A-CBA6-FC2CEB29E2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587" y="2670744"/>
            <a:ext cx="746825" cy="15165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2AABC9-7580-D119-EC49-4E292DB8529E}"/>
              </a:ext>
            </a:extLst>
          </p:cNvPr>
          <p:cNvSpPr txBox="1">
            <a:spLocks/>
          </p:cNvSpPr>
          <p:nvPr/>
        </p:nvSpPr>
        <p:spPr>
          <a:xfrm>
            <a:off x="6841872" y="194450"/>
            <a:ext cx="4654550" cy="124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33A0"/>
                </a:solidFill>
              </a:rPr>
              <a:t>Land Values</a:t>
            </a:r>
          </a:p>
        </p:txBody>
      </p:sp>
    </p:spTree>
    <p:extLst>
      <p:ext uri="{BB962C8B-B14F-4D97-AF65-F5344CB8AC3E}">
        <p14:creationId xmlns:p14="http://schemas.microsoft.com/office/powerpoint/2010/main" val="287288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F6E0EA-3D43-BC7B-1D23-41A60061A3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14" y="158496"/>
            <a:ext cx="5489902" cy="2779776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0657544-474C-7863-A0A6-210FC844AA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87956" y="354379"/>
          <a:ext cx="409043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6686404-0118-3180-19F8-423055D6F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236" y="2976649"/>
            <a:ext cx="5238628" cy="25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567B93-D812-9BA7-C250-5F9656C77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4161"/>
            <a:ext cx="120523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A0"/>
                </a:solidFill>
              </a:rPr>
              <a:t>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2CF25-28EB-E791-C6C7-73E682BF6120}"/>
              </a:ext>
            </a:extLst>
          </p:cNvPr>
          <p:cNvSpPr/>
          <p:nvPr/>
        </p:nvSpPr>
        <p:spPr>
          <a:xfrm>
            <a:off x="1127143" y="1087439"/>
            <a:ext cx="2481943" cy="2266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1B8FA8-94B9-9A3B-AE83-CCD298DFFA8A}"/>
              </a:ext>
            </a:extLst>
          </p:cNvPr>
          <p:cNvSpPr/>
          <p:nvPr/>
        </p:nvSpPr>
        <p:spPr>
          <a:xfrm>
            <a:off x="4660029" y="1085017"/>
            <a:ext cx="2481943" cy="2266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B6EC4B-B99A-84C8-6561-1954E4D8C9AD}"/>
              </a:ext>
            </a:extLst>
          </p:cNvPr>
          <p:cNvSpPr/>
          <p:nvPr/>
        </p:nvSpPr>
        <p:spPr>
          <a:xfrm>
            <a:off x="7958515" y="1087437"/>
            <a:ext cx="2481943" cy="2266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F3660-0C0B-FB8F-E770-2F1B1A9AC036}"/>
              </a:ext>
            </a:extLst>
          </p:cNvPr>
          <p:cNvSpPr txBox="1"/>
          <p:nvPr/>
        </p:nvSpPr>
        <p:spPr>
          <a:xfrm>
            <a:off x="1222393" y="1886571"/>
            <a:ext cx="2481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and Asset Values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Cattle Prices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Average Farm Balance Sheet Strength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Non-farm income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Agritourism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Value Added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Biofuels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954E2-81F3-D55F-595D-5C7BB2D3DA9B}"/>
              </a:ext>
            </a:extLst>
          </p:cNvPr>
          <p:cNvSpPr txBox="1"/>
          <p:nvPr/>
        </p:nvSpPr>
        <p:spPr>
          <a:xfrm>
            <a:off x="4484857" y="1886571"/>
            <a:ext cx="26017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prices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Declining working capital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Uncertainty around fuel and fertilizer costs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Weak relative grain prices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 rates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Concentration among input suppliers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try barriers for young farmers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66695-FFB4-3162-24AA-D8B9E7130687}"/>
              </a:ext>
            </a:extLst>
          </p:cNvPr>
          <p:cNvSpPr txBox="1"/>
          <p:nvPr/>
        </p:nvSpPr>
        <p:spPr>
          <a:xfrm>
            <a:off x="8145738" y="1886571"/>
            <a:ext cx="2481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 compression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Liquidity pressures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Continued low profitability can start to weaken financial position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 devaluation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China / geopolitical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228F3-C436-91E2-2EA5-23BD0DEA3003}"/>
              </a:ext>
            </a:extLst>
          </p:cNvPr>
          <p:cNvSpPr/>
          <p:nvPr/>
        </p:nvSpPr>
        <p:spPr>
          <a:xfrm>
            <a:off x="1127143" y="1509848"/>
            <a:ext cx="2481943" cy="226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61A8C-68B0-A5E4-7AFD-BDA9777472EE}"/>
              </a:ext>
            </a:extLst>
          </p:cNvPr>
          <p:cNvSpPr/>
          <p:nvPr/>
        </p:nvSpPr>
        <p:spPr>
          <a:xfrm>
            <a:off x="4484857" y="1518697"/>
            <a:ext cx="2481943" cy="22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8FB0A1-BBA0-3E0C-E4A9-351681C471CB}"/>
              </a:ext>
            </a:extLst>
          </p:cNvPr>
          <p:cNvSpPr/>
          <p:nvPr/>
        </p:nvSpPr>
        <p:spPr>
          <a:xfrm>
            <a:off x="7958515" y="1509847"/>
            <a:ext cx="2481943" cy="226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88204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A0BB-7CF2-56DA-A904-844F3D5C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230" y="0"/>
            <a:ext cx="5757672" cy="1325563"/>
          </a:xfrm>
        </p:spPr>
        <p:txBody>
          <a:bodyPr/>
          <a:lstStyle/>
          <a:p>
            <a:r>
              <a:rPr lang="en-US" dirty="0">
                <a:solidFill>
                  <a:srgbClr val="0033A0"/>
                </a:solidFill>
              </a:rPr>
              <a:t>Contact and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571D2-D64D-FCDD-850A-58A89F90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97" y="1226853"/>
            <a:ext cx="2032000" cy="2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A8C183-06DD-C799-160A-A75889AE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830" y="1250737"/>
            <a:ext cx="1879600" cy="25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9B3605-AB98-7547-B0A9-9A31BCD76D99}"/>
              </a:ext>
            </a:extLst>
          </p:cNvPr>
          <p:cNvSpPr txBox="1"/>
          <p:nvPr/>
        </p:nvSpPr>
        <p:spPr>
          <a:xfrm>
            <a:off x="1090380" y="3876821"/>
            <a:ext cx="4271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Kenny Burdine</a:t>
            </a:r>
          </a:p>
          <a:p>
            <a:r>
              <a:rPr lang="en-US" dirty="0"/>
              <a:t>Extension Professor of Livestock Economics</a:t>
            </a:r>
          </a:p>
          <a:p>
            <a:r>
              <a:rPr lang="en-US" dirty="0">
                <a:hlinkClick r:id="rId4"/>
              </a:rPr>
              <a:t>kburdine@uky.edu</a:t>
            </a:r>
            <a:endParaRPr lang="en-US" dirty="0"/>
          </a:p>
          <a:p>
            <a:r>
              <a:rPr lang="en-US" dirty="0"/>
              <a:t>859-257-7273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391C43-C078-5CB2-7D5F-192BB81AC1C9}"/>
              </a:ext>
            </a:extLst>
          </p:cNvPr>
          <p:cNvSpPr txBox="1"/>
          <p:nvPr/>
        </p:nvSpPr>
        <p:spPr>
          <a:xfrm>
            <a:off x="7802867" y="3852937"/>
            <a:ext cx="40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Jonathan Shepherd</a:t>
            </a:r>
          </a:p>
          <a:p>
            <a:r>
              <a:rPr lang="en-US" dirty="0"/>
              <a:t>Agricultural Extension Specialist</a:t>
            </a:r>
          </a:p>
          <a:p>
            <a:r>
              <a:rPr lang="en-US" dirty="0"/>
              <a:t>State Director of UK Income Tax Program</a:t>
            </a:r>
          </a:p>
          <a:p>
            <a:r>
              <a:rPr lang="en-US" dirty="0">
                <a:hlinkClick r:id="rId5"/>
              </a:rPr>
              <a:t>jdshepherd@uky.edu</a:t>
            </a:r>
            <a:endParaRPr lang="en-US" dirty="0"/>
          </a:p>
          <a:p>
            <a:r>
              <a:rPr lang="en-US" dirty="0"/>
              <a:t>859-218-4395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AC2FEC-0250-47A9-FD63-ED978700F0A8}"/>
              </a:ext>
            </a:extLst>
          </p:cNvPr>
          <p:cNvSpPr txBox="1"/>
          <p:nvPr/>
        </p:nvSpPr>
        <p:spPr>
          <a:xfrm>
            <a:off x="5361424" y="1776828"/>
            <a:ext cx="146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Economic &amp; Policy Update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7CF70D-82DC-446A-D38B-A61A1AA255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810" y="2977157"/>
            <a:ext cx="1532379" cy="14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8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928A68-D206-7B6A-EEC9-8CF4C11C4194}"/>
              </a:ext>
            </a:extLst>
          </p:cNvPr>
          <p:cNvSpPr txBox="1">
            <a:spLocks/>
          </p:cNvSpPr>
          <p:nvPr/>
        </p:nvSpPr>
        <p:spPr>
          <a:xfrm>
            <a:off x="632968" y="391001"/>
            <a:ext cx="10515600" cy="618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33A0"/>
                </a:solidFill>
              </a:rPr>
              <a:t>What is Agricultural Economics? </a:t>
            </a:r>
          </a:p>
          <a:p>
            <a:pPr fontAlgn="base"/>
            <a:r>
              <a:rPr lang="en-US" dirty="0"/>
              <a:t>Economics of production, marketing, and consumption of agricultural products </a:t>
            </a:r>
          </a:p>
          <a:p>
            <a:pPr fontAlgn="base"/>
            <a:r>
              <a:rPr lang="en-US" dirty="0"/>
              <a:t>Farm management, market analysis, consumer behavior, natural resource economics, and policy​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33A0"/>
                </a:solidFill>
              </a:rPr>
              <a:t>Why It Matters </a:t>
            </a:r>
          </a:p>
          <a:p>
            <a:pPr fontAlgn="base"/>
            <a:r>
              <a:rPr lang="en-US" dirty="0"/>
              <a:t>Help farmers navigate markets, make decisions, and manage risk.</a:t>
            </a:r>
          </a:p>
          <a:p>
            <a:pPr fontAlgn="base"/>
            <a:r>
              <a:rPr lang="en-US" dirty="0"/>
              <a:t>Inform sound agricultural policy</a:t>
            </a:r>
          </a:p>
          <a:p>
            <a:pPr fontAlgn="base"/>
            <a:r>
              <a:rPr lang="en-US" dirty="0"/>
              <a:t>Supports rural economies, healthcare, and jobs </a:t>
            </a:r>
          </a:p>
          <a:p>
            <a:pPr fontAlgn="base"/>
            <a:r>
              <a:rPr lang="en-US" dirty="0"/>
              <a:t>Guides sustainable resource use </a:t>
            </a:r>
          </a:p>
        </p:txBody>
      </p:sp>
    </p:spTree>
    <p:extLst>
      <p:ext uri="{BB962C8B-B14F-4D97-AF65-F5344CB8AC3E}">
        <p14:creationId xmlns:p14="http://schemas.microsoft.com/office/powerpoint/2010/main" val="171617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7B0B-68D9-CF11-AAE1-92523E33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A0"/>
                </a:solidFill>
              </a:rPr>
              <a:t>3 Mission areas of Agriculture Economics at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061C9-6A87-3D6E-F607-1DC48B66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982"/>
            <a:ext cx="10515600" cy="4351338"/>
          </a:xfrm>
        </p:spPr>
        <p:txBody>
          <a:bodyPr/>
          <a:lstStyle/>
          <a:p>
            <a:pPr fontAlgn="base"/>
            <a:r>
              <a:rPr lang="en-US" dirty="0"/>
              <a:t>Teaching </a:t>
            </a:r>
          </a:p>
          <a:p>
            <a:pPr lvl="1" fontAlgn="base"/>
            <a:r>
              <a:rPr lang="en-US" dirty="0"/>
              <a:t>Graduate and undergraduate</a:t>
            </a:r>
          </a:p>
          <a:p>
            <a:pPr fontAlgn="base"/>
            <a:r>
              <a:rPr lang="en-US" dirty="0"/>
              <a:t>Research</a:t>
            </a:r>
          </a:p>
          <a:p>
            <a:pPr lvl="1" fontAlgn="base"/>
            <a:r>
              <a:rPr lang="en-US" dirty="0"/>
              <a:t>Focus on agriculture production, consumer, and economic development</a:t>
            </a:r>
          </a:p>
          <a:p>
            <a:pPr fontAlgn="base"/>
            <a:r>
              <a:rPr lang="en-US" dirty="0"/>
              <a:t>Extension </a:t>
            </a:r>
          </a:p>
          <a:p>
            <a:pPr lvl="1" fontAlgn="base"/>
            <a:r>
              <a:rPr lang="en-US" dirty="0"/>
              <a:t>Taking the University of Kentucky into the Commonwealth</a:t>
            </a:r>
          </a:p>
          <a:p>
            <a:pPr lvl="1" fontAlgn="base"/>
            <a:r>
              <a:rPr lang="en-US" dirty="0"/>
              <a:t>In-person programming</a:t>
            </a:r>
          </a:p>
          <a:p>
            <a:pPr lvl="1" fontAlgn="base"/>
            <a:r>
              <a:rPr lang="en-US" dirty="0"/>
              <a:t>Written Extension outputs</a:t>
            </a:r>
          </a:p>
          <a:p>
            <a:pPr lvl="1" fontAlgn="base"/>
            <a:r>
              <a:rPr lang="en-US" dirty="0"/>
              <a:t>Less traditional outputs</a:t>
            </a:r>
          </a:p>
        </p:txBody>
      </p:sp>
    </p:spTree>
    <p:extLst>
      <p:ext uri="{BB962C8B-B14F-4D97-AF65-F5344CB8AC3E}">
        <p14:creationId xmlns:p14="http://schemas.microsoft.com/office/powerpoint/2010/main" val="45532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F119-97AE-B5A9-C28C-FE27BC69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33A0"/>
                </a:solidFill>
              </a:rPr>
              <a:t>Kentucky Farm Cash Receipts Exceed $8 Billion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3BA7643D-FA19-E07B-3BF8-7F1F52CB9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941512"/>
              </p:ext>
            </p:extLst>
          </p:nvPr>
        </p:nvGraphicFramePr>
        <p:xfrm>
          <a:off x="491404" y="895739"/>
          <a:ext cx="11209192" cy="46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id="{A8B7A207-392B-CA98-D515-311C57F8C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45553"/>
            <a:ext cx="57912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Source:  NASS/USDA and UK Estimates for 2025</a:t>
            </a:r>
          </a:p>
        </p:txBody>
      </p:sp>
    </p:spTree>
    <p:extLst>
      <p:ext uri="{BB962C8B-B14F-4D97-AF65-F5344CB8AC3E}">
        <p14:creationId xmlns:p14="http://schemas.microsoft.com/office/powerpoint/2010/main" val="158198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7064-A16D-D4A3-3A21-BF332F84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8856" cy="1325563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defRPr/>
            </a:pPr>
            <a:r>
              <a:rPr lang="en-US" altLang="en-US" sz="40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Distribution of KY Agricultural Cash Receipts</a:t>
            </a:r>
            <a:br>
              <a:rPr lang="en-US" altLang="en-US" sz="40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1990s vs 2025</a:t>
            </a:r>
            <a:br>
              <a:rPr lang="en-US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869A38-9ECE-B4D8-7602-D5DD69D4F7C5}"/>
              </a:ext>
            </a:extLst>
          </p:cNvPr>
          <p:cNvGrpSpPr/>
          <p:nvPr/>
        </p:nvGrpSpPr>
        <p:grpSpPr>
          <a:xfrm>
            <a:off x="-21427" y="1289821"/>
            <a:ext cx="7150891" cy="5515775"/>
            <a:chOff x="-21427" y="1289821"/>
            <a:chExt cx="7150891" cy="5515775"/>
          </a:xfrm>
        </p:grpSpPr>
        <p:sp>
          <p:nvSpPr>
            <p:cNvPr id="5" name="Text Box 13">
              <a:extLst>
                <a:ext uri="{FF2B5EF4-FFF2-40B4-BE49-F238E27FC236}">
                  <a16:creationId xmlns:a16="http://schemas.microsoft.com/office/drawing/2014/main" id="{DF0E5E67-0F5E-EA0F-3591-1BDA31FF0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842" y="1594627"/>
              <a:ext cx="18473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A3099B37-32A8-EB7C-36B1-B3D6F8712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9442" y="1289821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7" name="Object 4">
              <a:extLst>
                <a:ext uri="{FF2B5EF4-FFF2-40B4-BE49-F238E27FC236}">
                  <a16:creationId xmlns:a16="http://schemas.microsoft.com/office/drawing/2014/main" id="{2596196B-33AA-CEED-6232-703B23E68A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752960"/>
                </p:ext>
              </p:extLst>
            </p:nvPr>
          </p:nvGraphicFramePr>
          <p:xfrm>
            <a:off x="535320" y="2511972"/>
            <a:ext cx="5056604" cy="3285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AutoShape 9" descr="Z">
              <a:extLst>
                <a:ext uri="{FF2B5EF4-FFF2-40B4-BE49-F238E27FC236}">
                  <a16:creationId xmlns:a16="http://schemas.microsoft.com/office/drawing/2014/main" id="{D7FDEA25-5F28-3641-BD7B-E047C02704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62539" y="2652714"/>
              <a:ext cx="206692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21BCDF20-726F-3DA9-8689-EEACAA143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427" y="6497819"/>
              <a:ext cx="5791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Source:  Ky Ag Stats/NASS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0011FDC4-9C75-30DA-FB9E-B50FED64F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469" y="1436092"/>
              <a:ext cx="3026448" cy="707886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1990-1999 Average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$3.4 Billion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CCF86D-B696-9D27-67A6-22672D33B4BB}"/>
                </a:ext>
              </a:extLst>
            </p:cNvPr>
            <p:cNvSpPr/>
            <p:nvPr/>
          </p:nvSpPr>
          <p:spPr>
            <a:xfrm>
              <a:off x="1175927" y="2757745"/>
              <a:ext cx="914400" cy="914400"/>
            </a:xfrm>
            <a:prstGeom prst="ellipse">
              <a:avLst/>
            </a:prstGeom>
            <a:noFill/>
            <a:ln w="476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64C6B7-C148-F70E-D2ED-FF136F66FAEF}"/>
              </a:ext>
            </a:extLst>
          </p:cNvPr>
          <p:cNvGrpSpPr/>
          <p:nvPr/>
        </p:nvGrpSpPr>
        <p:grpSpPr>
          <a:xfrm>
            <a:off x="4509422" y="1564210"/>
            <a:ext cx="7385521" cy="4671846"/>
            <a:chOff x="469433" y="989649"/>
            <a:chExt cx="9847066" cy="5705896"/>
          </a:xfrm>
        </p:grpSpPr>
        <p:graphicFrame>
          <p:nvGraphicFramePr>
            <p:cNvPr id="14" name="Object 15">
              <a:extLst>
                <a:ext uri="{FF2B5EF4-FFF2-40B4-BE49-F238E27FC236}">
                  <a16:creationId xmlns:a16="http://schemas.microsoft.com/office/drawing/2014/main" id="{738E5EBB-3AA8-36E5-1492-996EB7B2EE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803684"/>
                </p:ext>
              </p:extLst>
            </p:nvPr>
          </p:nvGraphicFramePr>
          <p:xfrm>
            <a:off x="871717" y="1489201"/>
            <a:ext cx="9444782" cy="44603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849AA6-4905-B93E-D096-808A79D52D16}"/>
                </a:ext>
              </a:extLst>
            </p:cNvPr>
            <p:cNvSpPr txBox="1"/>
            <p:nvPr/>
          </p:nvSpPr>
          <p:spPr>
            <a:xfrm>
              <a:off x="469433" y="6319646"/>
              <a:ext cx="5349680" cy="375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Source:  AEC/UK Estimates (December 2025)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69D3CA-56E3-0E48-EC16-96256BFEB884}"/>
                </a:ext>
              </a:extLst>
            </p:cNvPr>
            <p:cNvSpPr txBox="1"/>
            <p:nvPr/>
          </p:nvSpPr>
          <p:spPr>
            <a:xfrm>
              <a:off x="1206900" y="989649"/>
              <a:ext cx="8431859" cy="45107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Livestock Receipts Account for 65% of Total Ag Cash</a:t>
              </a:r>
            </a:p>
          </p:txBody>
        </p:sp>
      </p:grpSp>
      <p:sp>
        <p:nvSpPr>
          <p:cNvPr id="21" name="Text Box 12">
            <a:extLst>
              <a:ext uri="{FF2B5EF4-FFF2-40B4-BE49-F238E27FC236}">
                <a16:creationId xmlns:a16="http://schemas.microsoft.com/office/drawing/2014/main" id="{A09E8D7D-26A8-A84B-8FD7-55712430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9701" y="797500"/>
            <a:ext cx="2534307" cy="707886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2025 Estimate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$8.3 billion</a:t>
            </a:r>
          </a:p>
        </p:txBody>
      </p:sp>
    </p:spTree>
    <p:extLst>
      <p:ext uri="{BB962C8B-B14F-4D97-AF65-F5344CB8AC3E}">
        <p14:creationId xmlns:p14="http://schemas.microsoft.com/office/powerpoint/2010/main" val="197061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6BBB-3FC2-5E73-3B92-044CA9CD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25" y="481621"/>
            <a:ext cx="10515600" cy="81073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A0"/>
                </a:solidFill>
              </a:rPr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1A8BA-BFC2-FB0D-FB19-06D54991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76" y="1375288"/>
            <a:ext cx="4996800" cy="4449057"/>
          </a:xfrm>
        </p:spPr>
        <p:txBody>
          <a:bodyPr>
            <a:normAutofit/>
          </a:bodyPr>
          <a:lstStyle/>
          <a:p>
            <a:r>
              <a:rPr lang="en-US" dirty="0"/>
              <a:t>Divergence between livestock and crop sectors</a:t>
            </a:r>
          </a:p>
          <a:p>
            <a:r>
              <a:rPr lang="en-US" dirty="0"/>
              <a:t>Land values, interest rates, volatility, etc. = challenges for entry and expansion</a:t>
            </a:r>
          </a:p>
          <a:p>
            <a:r>
              <a:rPr lang="en-US" dirty="0"/>
              <a:t>Drought impacting much of KY going into last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69C3B-B7C0-5B35-41BC-EE58106990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825" y="1121077"/>
            <a:ext cx="5754707" cy="43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4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2F17-4456-98B5-96C6-5046F57E0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A0"/>
                </a:solidFill>
              </a:rPr>
              <a:t>Beef Cattle Values at Record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F02A-8D48-4CB4-1FF8-02DC98D4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98" y="1656848"/>
            <a:ext cx="5677468" cy="4083855"/>
          </a:xfrm>
        </p:spPr>
        <p:txBody>
          <a:bodyPr/>
          <a:lstStyle/>
          <a:p>
            <a:r>
              <a:rPr lang="en-US" dirty="0"/>
              <a:t>Extremely strong protein demand</a:t>
            </a:r>
          </a:p>
          <a:p>
            <a:r>
              <a:rPr lang="en-US" dirty="0"/>
              <a:t>Smallest US cow-herd since the 1960’s</a:t>
            </a:r>
          </a:p>
          <a:p>
            <a:r>
              <a:rPr lang="en-US" dirty="0"/>
              <a:t>Uncertainty going forward</a:t>
            </a:r>
          </a:p>
          <a:p>
            <a:r>
              <a:rPr lang="en-US" dirty="0"/>
              <a:t>Calf values and risk = challenge for backgrounders and stockers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E9F22-2BF1-13E9-D2A5-ABCEA524C5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230" y="1330657"/>
            <a:ext cx="6101739" cy="37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3711-7AF4-24F4-18FB-8B8CE8DB4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6D40-361C-57E9-59A5-2F8434FB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50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A0"/>
                </a:solidFill>
              </a:rPr>
              <a:t>Strength in Most other Animal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75B2-D2CC-96E0-17E4-786EBD5F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90" y="1207828"/>
            <a:ext cx="6308356" cy="4319516"/>
          </a:xfrm>
        </p:spPr>
        <p:txBody>
          <a:bodyPr>
            <a:normAutofit/>
          </a:bodyPr>
          <a:lstStyle/>
          <a:p>
            <a:r>
              <a:rPr lang="en-US" dirty="0"/>
              <a:t>Equine receipts show sharp improvement in 2025</a:t>
            </a:r>
          </a:p>
          <a:p>
            <a:pPr lvl="1"/>
            <a:r>
              <a:rPr lang="en-US" dirty="0"/>
              <a:t>Keeneland sales, stud fees</a:t>
            </a:r>
          </a:p>
          <a:p>
            <a:r>
              <a:rPr lang="en-US" dirty="0"/>
              <a:t>Meat demand and moderate feed costs create opportunity for hogs and poultry</a:t>
            </a:r>
          </a:p>
          <a:p>
            <a:r>
              <a:rPr lang="en-US" dirty="0"/>
              <a:t>Challenges remain for dairy sector</a:t>
            </a:r>
          </a:p>
          <a:p>
            <a:pPr lvl="1"/>
            <a:r>
              <a:rPr lang="en-US" dirty="0"/>
              <a:t>Tight milk margins partially offset by dairy-beef values</a:t>
            </a:r>
          </a:p>
          <a:p>
            <a:pPr lvl="1"/>
            <a:r>
              <a:rPr lang="en-US" dirty="0"/>
              <a:t>KY dairy inventory continues to decline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83A4E-A9D2-FCA7-ACB7-9C251091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109" y="1592480"/>
            <a:ext cx="4506688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F56E-A3E1-0E91-FA95-D388AE06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1359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A0"/>
                </a:solidFill>
              </a:rPr>
              <a:t>Tight Margins and Large Supplies Impact Crop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5986-75B1-BBCA-C948-11BB897B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561763"/>
            <a:ext cx="7172325" cy="3343612"/>
          </a:xfrm>
        </p:spPr>
        <p:txBody>
          <a:bodyPr>
            <a:normAutofit/>
          </a:bodyPr>
          <a:lstStyle/>
          <a:p>
            <a:r>
              <a:rPr lang="en-US" dirty="0"/>
              <a:t>Corn, soybean, and wheat prices remain below 2021–2023 </a:t>
            </a:r>
          </a:p>
          <a:p>
            <a:r>
              <a:rPr lang="en-US" dirty="0"/>
              <a:t>Fertilizer and interest costs remain elevated </a:t>
            </a:r>
          </a:p>
          <a:p>
            <a:r>
              <a:rPr lang="en-US" dirty="0"/>
              <a:t>Export competition from South America remains intense </a:t>
            </a:r>
          </a:p>
          <a:p>
            <a:r>
              <a:rPr lang="en-US" dirty="0"/>
              <a:t>Working capital is tightening for many operations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04394-E5B8-843F-CA68-5292DAEF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901887"/>
            <a:ext cx="3366869" cy="2331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A55CB-5123-0331-002F-F01BB5E04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3233569"/>
            <a:ext cx="3366869" cy="23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A3D193D6B65439E808E37B833356D" ma:contentTypeVersion="14" ma:contentTypeDescription="Create a new document." ma:contentTypeScope="" ma:versionID="7ee9ddb87c6f2e1a24ccaa986cd0773a">
  <xsd:schema xmlns:xsd="http://www.w3.org/2001/XMLSchema" xmlns:xs="http://www.w3.org/2001/XMLSchema" xmlns:p="http://schemas.microsoft.com/office/2006/metadata/properties" xmlns:ns2="1d1cd270-41ae-405b-ae69-afc04af9c9d3" xmlns:ns3="b1df268c-49d8-4d84-8bdf-798aeec847ab" targetNamespace="http://schemas.microsoft.com/office/2006/metadata/properties" ma:root="true" ma:fieldsID="8b5d0fc7857af313fb4a3abe20b95a54" ns2:_="" ns3:_="">
    <xsd:import namespace="1d1cd270-41ae-405b-ae69-afc04af9c9d3"/>
    <xsd:import namespace="b1df268c-49d8-4d84-8bdf-798aeec847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cd270-41ae-405b-ae69-afc04af9c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f268c-49d8-4d84-8bdf-798aeec847a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9e4e36f-3639-43e9-b093-2b748bc813cb}" ma:internalName="TaxCatchAll" ma:showField="CatchAllData" ma:web="b1df268c-49d8-4d84-8bdf-798aeec847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D1504-0DCE-4B4E-B5A8-4CA9A89635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371A82-D783-45E6-8A59-818F1DC84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cd270-41ae-405b-ae69-afc04af9c9d3"/>
    <ds:schemaRef ds:uri="b1df268c-49d8-4d84-8bdf-798aeec847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605</Words>
  <Application>Microsoft Office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3 Mission areas of Agriculture Economics at UK</vt:lpstr>
      <vt:lpstr>Kentucky Farm Cash Receipts Exceed $8 Billion </vt:lpstr>
      <vt:lpstr>Distribution of KY Agricultural Cash Receipts 1990s vs 2025 </vt:lpstr>
      <vt:lpstr>Themes</vt:lpstr>
      <vt:lpstr>Beef Cattle Values at Record Levels</vt:lpstr>
      <vt:lpstr>Strength in Most other Animal Sectors</vt:lpstr>
      <vt:lpstr>Tight Margins and Large Supplies Impact Crop Sector</vt:lpstr>
      <vt:lpstr>What could improve the outlook?</vt:lpstr>
      <vt:lpstr>PowerPoint Presentation</vt:lpstr>
      <vt:lpstr>Federal Government Payments Helped in 2025</vt:lpstr>
      <vt:lpstr>Lender’s Perspective</vt:lpstr>
      <vt:lpstr>PowerPoint Presentation</vt:lpstr>
      <vt:lpstr>Summary</vt:lpstr>
      <vt:lpstr>Contact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Riker, Seth T.</dc:creator>
  <cp:lastModifiedBy>Spoonamore, Susan (LRC)</cp:lastModifiedBy>
  <cp:revision>32</cp:revision>
  <cp:lastPrinted>2024-11-04T18:46:19Z</cp:lastPrinted>
  <dcterms:created xsi:type="dcterms:W3CDTF">2023-05-22T16:02:22Z</dcterms:created>
  <dcterms:modified xsi:type="dcterms:W3CDTF">2026-05-29T14:36:23Z</dcterms:modified>
</cp:coreProperties>
</file>