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6"/>
  </p:notesMasterIdLst>
  <p:handoutMasterIdLst>
    <p:handoutMasterId r:id="rId7"/>
  </p:handoutMasterIdLst>
  <p:sldIdLst>
    <p:sldId id="299" r:id="rId2"/>
    <p:sldId id="389" r:id="rId3"/>
    <p:sldId id="390" r:id="rId4"/>
    <p:sldId id="388" r:id="rId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  <p:cmAuthor id="3" name="Pullen, Mike T" initials="mtp" lastIdx="2" clrIdx="2">
    <p:extLst>
      <p:ext uri="{19B8F6BF-5375-455C-9EA6-DF929625EA0E}">
        <p15:presenceInfo xmlns:p15="http://schemas.microsoft.com/office/powerpoint/2012/main" userId="Pullen, Mike 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590B8"/>
    <a:srgbClr val="003366"/>
    <a:srgbClr val="E5ECFF"/>
    <a:srgbClr val="1A326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79559" autoAdjust="0"/>
  </p:normalViewPr>
  <p:slideViewPr>
    <p:cSldViewPr>
      <p:cViewPr varScale="1">
        <p:scale>
          <a:sx n="113" d="100"/>
          <a:sy n="113" d="100"/>
        </p:scale>
        <p:origin x="372" y="96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5/30/2018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5/30/2018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5"/>
            <a:ext cx="5563870" cy="3141821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srgbClr val="4D3E2F"/>
                </a:solidFill>
              </a:rPr>
              <a:pPr/>
              <a:t>1</a:t>
            </a:fld>
            <a:endParaRPr lang="en-US" dirty="0">
              <a:solidFill>
                <a:srgbClr val="4D3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0" y="1210408"/>
            <a:ext cx="12192000" cy="4724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2400" y="1676400"/>
            <a:ext cx="12496800" cy="472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7273" r="40001"/>
          <a:stretch/>
        </p:blipFill>
        <p:spPr>
          <a:xfrm>
            <a:off x="0" y="2048608"/>
            <a:ext cx="1524000" cy="388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3" b="10294"/>
          <a:stretch/>
        </p:blipFill>
        <p:spPr>
          <a:xfrm>
            <a:off x="8914766" y="2057401"/>
            <a:ext cx="3277234" cy="38862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00200" y="0"/>
            <a:ext cx="5029834" cy="6705600"/>
          </a:xfrm>
          <a:prstGeom prst="rect">
            <a:avLst/>
          </a:prstGeom>
          <a:solidFill>
            <a:srgbClr val="1A3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14529" y="4627789"/>
            <a:ext cx="484632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 Layout</a:t>
            </a: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1985112" y="5486752"/>
            <a:ext cx="4705154" cy="4480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88" y="2756981"/>
            <a:ext cx="4279257" cy="15318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9330"/>
          <a:stretch/>
        </p:blipFill>
        <p:spPr>
          <a:xfrm>
            <a:off x="6705600" y="2042744"/>
            <a:ext cx="2133600" cy="39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96" y="914400"/>
            <a:ext cx="1857207" cy="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291316"/>
            <a:ext cx="1857207" cy="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ECE5F2-81AA-4605-B028-6FBA391056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96" y="914400"/>
            <a:ext cx="1857207" cy="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96" y="914400"/>
            <a:ext cx="1857207" cy="664820"/>
          </a:xfrm>
          <a:prstGeom prst="rect">
            <a:avLst/>
          </a:prstGeom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558298" y="5982838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ECE5F2-81AA-4605-B028-6FBA391056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ECE5F2-81AA-4605-B028-6FBA391056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96" y="914400"/>
            <a:ext cx="1857207" cy="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262296"/>
            <a:ext cx="1857207" cy="6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77201" y="599725"/>
            <a:ext cx="3668818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3" y="774070"/>
            <a:ext cx="7073677" cy="1412191"/>
          </a:xfrm>
        </p:spPr>
        <p:txBody>
          <a:bodyPr vert="horz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2286000"/>
            <a:ext cx="7073677" cy="3572799"/>
          </a:xfrm>
        </p:spPr>
        <p:txBody>
          <a:bodyPr vert="horz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07" y="5623727"/>
            <a:ext cx="1857207" cy="664820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60806" y="818500"/>
            <a:ext cx="3145393" cy="4439300"/>
          </a:xfrm>
        </p:spPr>
        <p:txBody>
          <a:bodyPr anchor="t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30000" indent="0">
              <a:buNone/>
              <a:defRPr>
                <a:solidFill>
                  <a:schemeClr val="bg1"/>
                </a:solidFill>
              </a:defRPr>
            </a:lvl3pPr>
            <a:lvl4pPr marL="1008000" indent="0">
              <a:buNone/>
              <a:defRPr>
                <a:solidFill>
                  <a:schemeClr val="bg1"/>
                </a:solidFill>
              </a:defRPr>
            </a:lvl4pPr>
            <a:lvl5pPr marL="1368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235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87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6" r:id="rId7"/>
    <p:sldLayoutId id="214748372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10408"/>
            <a:ext cx="12192000" cy="4724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52400" y="1676400"/>
            <a:ext cx="12496800" cy="472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7273" r="40001"/>
          <a:stretch/>
        </p:blipFill>
        <p:spPr>
          <a:xfrm>
            <a:off x="0" y="2048608"/>
            <a:ext cx="15240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3" b="10294"/>
          <a:stretch/>
        </p:blipFill>
        <p:spPr>
          <a:xfrm>
            <a:off x="8914766" y="2057401"/>
            <a:ext cx="3277234" cy="388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7949"/>
          <a:stretch/>
        </p:blipFill>
        <p:spPr>
          <a:xfrm>
            <a:off x="6705600" y="2048607"/>
            <a:ext cx="2133600" cy="38949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9566" y="0"/>
            <a:ext cx="5029834" cy="6705600"/>
          </a:xfrm>
          <a:prstGeom prst="rect">
            <a:avLst/>
          </a:prstGeom>
          <a:solidFill>
            <a:srgbClr val="1A32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9330"/>
          <a:stretch/>
        </p:blipFill>
        <p:spPr>
          <a:xfrm>
            <a:off x="6705600" y="2042744"/>
            <a:ext cx="2133600" cy="390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322" y="4502756"/>
            <a:ext cx="5090478" cy="17935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Interim </a:t>
            </a:r>
            <a:r>
              <a:rPr lang="en-US" sz="3600" dirty="0" smtClean="0"/>
              <a:t>JOINT committee </a:t>
            </a:r>
            <a:r>
              <a:rPr lang="en-US" sz="3600" dirty="0" smtClean="0"/>
              <a:t>meeting</a:t>
            </a:r>
            <a:br>
              <a:rPr lang="en-US" sz="3600" dirty="0" smtClean="0"/>
            </a:br>
            <a:r>
              <a:rPr lang="en-US" sz="3600" dirty="0" smtClean="0"/>
              <a:t>June </a:t>
            </a:r>
            <a:r>
              <a:rPr lang="en-US" sz="3600" dirty="0" smtClean="0"/>
              <a:t>7, 2018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42" y="2970920"/>
            <a:ext cx="4279257" cy="1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068206"/>
            <a:ext cx="5057608" cy="4561194"/>
          </a:xfrm>
        </p:spPr>
        <p:txBody>
          <a:bodyPr rtlCol="0" anchor="t">
            <a:noAutofit/>
          </a:bodyPr>
          <a:lstStyle/>
          <a:p>
            <a:pPr indent="-342900">
              <a:spcAft>
                <a:spcPts val="0"/>
              </a:spcAft>
              <a:buClrTx/>
              <a:defRPr/>
            </a:pPr>
            <a:r>
              <a:rPr lang="en-US" altLang="en-US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Big Rivers Electric Corporation (Big Rivers) was formed in 1961 and is based in Henderson, </a:t>
            </a: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Kentucky.</a:t>
            </a:r>
            <a:endParaRPr lang="en-US" altLang="en-US" dirty="0">
              <a:solidFill>
                <a:schemeClr val="tx1">
                  <a:lumMod val="8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>
              <a:spcAft>
                <a:spcPts val="0"/>
              </a:spcAft>
              <a:buClrTx/>
              <a:defRPr/>
            </a:pPr>
            <a:r>
              <a:rPr lang="en-US" altLang="en-US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Big Rivers supplies wholesale electric generation and transmission service to three electric distribution cooperatives (</a:t>
            </a: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Member/Owners).</a:t>
            </a:r>
            <a:endParaRPr lang="en-US" altLang="en-US" dirty="0">
              <a:solidFill>
                <a:schemeClr val="tx1">
                  <a:lumMod val="8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>
              <a:spcAft>
                <a:spcPts val="0"/>
              </a:spcAft>
              <a:buClrTx/>
              <a:defRPr/>
            </a:pP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Member/Owners </a:t>
            </a:r>
            <a:r>
              <a:rPr lang="en-US" altLang="en-US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 local customer-owned cooperatives providing service to approximately </a:t>
            </a: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116,000 </a:t>
            </a:r>
            <a:r>
              <a:rPr lang="en-US" altLang="en-US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retail customers on a not-for-profit </a:t>
            </a: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basis. </a:t>
            </a:r>
            <a:endParaRPr lang="en-US" altLang="en-US" dirty="0">
              <a:solidFill>
                <a:schemeClr val="tx1">
                  <a:lumMod val="8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>
              <a:spcAft>
                <a:spcPts val="0"/>
              </a:spcAft>
              <a:buClrTx/>
              <a:defRPr/>
            </a:pP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Member/Owners </a:t>
            </a:r>
            <a:r>
              <a:rPr lang="en-US" altLang="en-US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serve residential, commercial and industrial customers located in portions of 22 western Kentucky </a:t>
            </a: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counties.</a:t>
            </a:r>
            <a:endParaRPr lang="en-US" altLang="en-US" dirty="0">
              <a:solidFill>
                <a:schemeClr val="tx1">
                  <a:lumMod val="8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342900">
              <a:spcAft>
                <a:spcPts val="0"/>
              </a:spcAft>
              <a:buClrTx/>
              <a:defRPr/>
            </a:pPr>
            <a:r>
              <a:rPr lang="en-US" altLang="en-US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Big Rivers and our </a:t>
            </a: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Member/Owners </a:t>
            </a:r>
            <a:r>
              <a:rPr lang="en-US" altLang="en-US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are regulated by the Kentucky Public Service Commission (KPSC</a:t>
            </a: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en-US" altLang="en-US" dirty="0">
              <a:solidFill>
                <a:schemeClr val="tx1">
                  <a:lumMod val="8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Overview of big rivers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558300" y="6380774"/>
            <a:ext cx="1052508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209800"/>
            <a:ext cx="5895808" cy="40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7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big rivers Generation and </a:t>
            </a:r>
            <a:br>
              <a:rPr lang="en-US" sz="3600" dirty="0" smtClean="0"/>
            </a:br>
            <a:r>
              <a:rPr lang="en-US" sz="3600" dirty="0" smtClean="0"/>
              <a:t>TRANSMISSION ASSETS</a:t>
            </a:r>
            <a:endParaRPr lang="en-US" sz="36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1000" y="1981200"/>
            <a:ext cx="10134600" cy="457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spcAft>
                <a:spcPts val="0"/>
              </a:spcAft>
              <a:buClrTx/>
              <a:defRPr/>
            </a:pPr>
            <a:r>
              <a:rPr lang="en-US" altLang="en-US" sz="24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Big Rivers provides capacity and energy to our </a:t>
            </a:r>
            <a:r>
              <a:rPr lang="en-US" altLang="en-US" sz="2400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Member/Owners </a:t>
            </a:r>
            <a:r>
              <a:rPr lang="en-US" altLang="en-US" sz="24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through a combination of </a:t>
            </a:r>
            <a:r>
              <a:rPr lang="en-US" altLang="en-US" sz="2400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eight owned </a:t>
            </a:r>
            <a:r>
              <a:rPr lang="en-US" altLang="en-US" sz="24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generation </a:t>
            </a:r>
            <a:r>
              <a:rPr lang="en-US" altLang="en-US" sz="2400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units, </a:t>
            </a:r>
            <a:r>
              <a:rPr lang="en-US" altLang="en-US" sz="24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one leased generation station and purchased </a:t>
            </a:r>
            <a:r>
              <a:rPr lang="en-US" altLang="en-US" sz="2400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power.</a:t>
            </a:r>
            <a:endParaRPr lang="en-US" altLang="en-US" sz="2400" dirty="0">
              <a:solidFill>
                <a:schemeClr val="tx1">
                  <a:lumMod val="8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342900">
              <a:spcAft>
                <a:spcPts val="0"/>
              </a:spcAft>
              <a:buClrTx/>
              <a:defRPr/>
            </a:pPr>
            <a:r>
              <a:rPr lang="en-US" altLang="en-US" sz="20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Net capacity of owned generation – 1,444 MW</a:t>
            </a:r>
          </a:p>
          <a:p>
            <a:pPr lvl="1" indent="-342900">
              <a:spcAft>
                <a:spcPts val="0"/>
              </a:spcAft>
              <a:buClrTx/>
              <a:defRPr/>
            </a:pPr>
            <a:r>
              <a:rPr lang="en-US" altLang="en-US" sz="20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Net capacity of leased generation from Henderson Municipal Power &amp; Light Station </a:t>
            </a:r>
            <a:r>
              <a:rPr lang="en-US" altLang="en-US" sz="2000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Two </a:t>
            </a:r>
            <a:r>
              <a:rPr lang="en-US" altLang="en-US" sz="20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(HMPL) – 197 </a:t>
            </a:r>
            <a:r>
              <a:rPr lang="en-US" altLang="en-US" sz="2000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MW* </a:t>
            </a:r>
            <a:endParaRPr lang="en-US" altLang="en-US" sz="2000" dirty="0">
              <a:solidFill>
                <a:schemeClr val="tx1">
                  <a:lumMod val="8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342900">
              <a:spcAft>
                <a:spcPts val="0"/>
              </a:spcAft>
              <a:buClrTx/>
              <a:defRPr/>
            </a:pPr>
            <a:r>
              <a:rPr lang="en-US" altLang="en-US" sz="20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Power purchased from SEPA – 178 MW </a:t>
            </a:r>
          </a:p>
          <a:p>
            <a:pPr lvl="1" indent="-342900">
              <a:spcAft>
                <a:spcPts val="0"/>
              </a:spcAft>
              <a:buClrTx/>
              <a:defRPr/>
            </a:pPr>
            <a:r>
              <a:rPr lang="en-US" altLang="en-US" sz="2000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~1,300 </a:t>
            </a:r>
            <a:r>
              <a:rPr lang="en-US" altLang="en-US" sz="20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miles of transmission lines and 22 substations </a:t>
            </a:r>
          </a:p>
          <a:p>
            <a:pPr lvl="1" indent="-342900">
              <a:spcAft>
                <a:spcPts val="0"/>
              </a:spcAft>
              <a:buClrTx/>
              <a:defRPr/>
            </a:pPr>
            <a:r>
              <a:rPr lang="en-US" altLang="en-US" sz="2000" dirty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Midcontinent ISO membership – Dec. </a:t>
            </a:r>
            <a:r>
              <a:rPr lang="en-US" altLang="en-US" sz="2000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2010</a:t>
            </a:r>
          </a:p>
          <a:p>
            <a:pPr lvl="1" indent="-342900">
              <a:spcAft>
                <a:spcPts val="0"/>
              </a:spcAft>
              <a:buClrTx/>
              <a:defRPr/>
            </a:pPr>
            <a:endParaRPr lang="en-US" altLang="en-US" dirty="0">
              <a:solidFill>
                <a:schemeClr val="tx1">
                  <a:lumMod val="8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7100" lvl="1" indent="0">
              <a:spcAft>
                <a:spcPts val="0"/>
              </a:spcAft>
              <a:buClrTx/>
              <a:buNone/>
              <a:defRPr/>
            </a:pPr>
            <a:r>
              <a:rPr lang="en-US" altLang="en-US" dirty="0" smtClean="0">
                <a:solidFill>
                  <a:schemeClr val="tx1">
                    <a:lumMod val="8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*Contracts have terminated and capacity rights will be zero beginning 6/1/2019</a:t>
            </a:r>
            <a:endParaRPr lang="en-US" altLang="en-US" dirty="0">
              <a:solidFill>
                <a:schemeClr val="tx1">
                  <a:lumMod val="8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558300" y="6380774"/>
            <a:ext cx="1052508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DC325-0144-4BD7-B6D7-142E5AD9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Successfully managing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EC606B-4A74-47A3-A8F7-0A3F1473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33600"/>
            <a:ext cx="11029615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After allowing the aluminum smelters access to the wholesale power market in </a:t>
            </a:r>
            <a:r>
              <a:rPr lang="en-US" sz="2000" dirty="0"/>
              <a:t>2012 and 2013 </a:t>
            </a:r>
            <a:r>
              <a:rPr lang="en-US" sz="2000" dirty="0" smtClean="0"/>
              <a:t>to </a:t>
            </a:r>
            <a:r>
              <a:rPr lang="en-US" sz="2000" dirty="0"/>
              <a:t>preserve jobs in Western </a:t>
            </a:r>
            <a:r>
              <a:rPr lang="en-US" sz="2000" dirty="0" smtClean="0"/>
              <a:t>Kentucky, </a:t>
            </a:r>
            <a:r>
              <a:rPr lang="en-US" sz="2000" dirty="0"/>
              <a:t>Big Rivers has </a:t>
            </a:r>
            <a:r>
              <a:rPr lang="en-US" sz="2000" dirty="0" smtClean="0"/>
              <a:t>continued to work </a:t>
            </a:r>
            <a:r>
              <a:rPr lang="en-US" sz="2000" dirty="0"/>
              <a:t>aggressively and successfully to reformat its business model to meet the needs of its member customers and pay its financial obligations.</a:t>
            </a:r>
          </a:p>
          <a:p>
            <a:pPr marL="0" indent="0">
              <a:buNone/>
            </a:pPr>
            <a:r>
              <a:rPr lang="en-US" sz="2000" dirty="0" smtClean="0"/>
              <a:t>Big Rivers’ Member/Owner </a:t>
            </a:r>
            <a:r>
              <a:rPr lang="en-US" sz="2000" dirty="0"/>
              <a:t>systems, which are financially stable and regionally rate competitive, continue to demonstrate a strong commitment to </a:t>
            </a:r>
            <a:r>
              <a:rPr lang="en-US" sz="2000" dirty="0" smtClean="0"/>
              <a:t>the customers they serve and maintaining Big Rivers’ financial viability.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Reasonable cash flow coverage and ample liquidity are forecasted to continue,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with revenues from new power supply contracts (e.g., Nebraska and Kentucky Municipal Energy Agency) and sales to MISO, helping to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lessen financial variability.   </a:t>
            </a:r>
          </a:p>
          <a:p>
            <a:pPr marL="0" indent="0">
              <a:buNone/>
            </a:pPr>
            <a:r>
              <a:rPr lang="en-US" sz="2000" dirty="0" smtClean="0"/>
              <a:t>Big </a:t>
            </a:r>
            <a:r>
              <a:rPr lang="en-US" sz="2000" dirty="0"/>
              <a:t>Rivers’ Management and its Board of Directors remain committed to maintaining healthy financial ratios </a:t>
            </a:r>
            <a:r>
              <a:rPr lang="en-US" sz="2000" dirty="0" smtClean="0"/>
              <a:t>in an effort to achieve higher </a:t>
            </a:r>
            <a:r>
              <a:rPr lang="en-US" sz="2000" dirty="0"/>
              <a:t>credit </a:t>
            </a:r>
            <a:r>
              <a:rPr lang="en-US" sz="2000" dirty="0" smtClean="0"/>
              <a:t>ratings, ensuring value to its Member/Owners.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D8BEBF-0B41-478B-AC24-8073F443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9" y="6400800"/>
            <a:ext cx="1052508" cy="365125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11864</TotalTime>
  <Words>350</Words>
  <Application>Microsoft Office PowerPoint</Application>
  <PresentationFormat>Widescreen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Corbel</vt:lpstr>
      <vt:lpstr>Gill Sans MT</vt:lpstr>
      <vt:lpstr>Tahoma</vt:lpstr>
      <vt:lpstr>Wingdings 2</vt:lpstr>
      <vt:lpstr>Dividend</vt:lpstr>
      <vt:lpstr>Interim JOINT committee meeting June 7, 2018</vt:lpstr>
      <vt:lpstr>Overview of big rivers</vt:lpstr>
      <vt:lpstr>big rivers Generation and  TRANSMISSION ASSETS</vt:lpstr>
      <vt:lpstr>Successfully managing change</vt:lpstr>
    </vt:vector>
  </TitlesOfParts>
  <Company>Big Rivers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McCombs, Stephanie T</dc:creator>
  <cp:lastModifiedBy>Pullen, Mike T</cp:lastModifiedBy>
  <cp:revision>333</cp:revision>
  <cp:lastPrinted>2017-12-04T15:24:11Z</cp:lastPrinted>
  <dcterms:created xsi:type="dcterms:W3CDTF">2017-02-16T20:48:34Z</dcterms:created>
  <dcterms:modified xsi:type="dcterms:W3CDTF">2018-05-30T18:27:59Z</dcterms:modified>
</cp:coreProperties>
</file>