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3" r:id="rId2"/>
    <p:sldId id="264" r:id="rId3"/>
    <p:sldId id="287" r:id="rId4"/>
    <p:sldId id="272" r:id="rId5"/>
    <p:sldId id="257" r:id="rId6"/>
    <p:sldId id="269" r:id="rId7"/>
    <p:sldId id="268" r:id="rId8"/>
    <p:sldId id="258" r:id="rId9"/>
    <p:sldId id="259" r:id="rId10"/>
    <p:sldId id="271" r:id="rId11"/>
    <p:sldId id="283" r:id="rId12"/>
    <p:sldId id="288" r:id="rId13"/>
    <p:sldId id="281" r:id="rId14"/>
    <p:sldId id="291" r:id="rId15"/>
    <p:sldId id="284" r:id="rId16"/>
    <p:sldId id="260" r:id="rId17"/>
    <p:sldId id="274" r:id="rId18"/>
    <p:sldId id="286" r:id="rId19"/>
    <p:sldId id="279" r:id="rId20"/>
    <p:sldId id="292" r:id="rId21"/>
    <p:sldId id="265" r:id="rId22"/>
    <p:sldId id="267" r:id="rId23"/>
    <p:sldId id="280" r:id="rId24"/>
    <p:sldId id="261" r:id="rId25"/>
    <p:sldId id="277" r:id="rId26"/>
    <p:sldId id="285" r:id="rId27"/>
    <p:sldId id="290" r:id="rId28"/>
    <p:sldId id="278" r:id="rId29"/>
    <p:sldId id="289" r:id="rId3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KY</a:t>
            </a:r>
            <a:r>
              <a:rPr lang="en-US" baseline="0"/>
              <a:t> Power Sales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'[Cost Per kWh Per Class.xlsx]Rate'!$G$3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'[Cost Per kWh Per Class.xlsx]Rate'!$F$4:$F$8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Class.xlsx]Rate'!$G$4:$G$8</c:f>
              <c:numCache>
                <c:formatCode>General</c:formatCode>
                <c:ptCount val="5"/>
                <c:pt idx="0" formatCode="0.00">
                  <c:v>1.9</c:v>
                </c:pt>
                <c:pt idx="1">
                  <c:v>2.1</c:v>
                </c:pt>
                <c:pt idx="2" formatCode="0.00">
                  <c:v>2.2000000000000002</c:v>
                </c:pt>
                <c:pt idx="3" formatCode="0.00">
                  <c:v>2.4</c:v>
                </c:pt>
                <c:pt idx="4" formatCode="0.0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8-464F-9323-9EF0FE599F33}"/>
            </c:ext>
          </c:extLst>
        </c:ser>
        <c:ser>
          <c:idx val="1"/>
          <c:order val="1"/>
          <c:tx>
            <c:strRef>
              <c:f>'[Cost Per kWh Per Class.xlsx]Rate'!$H$3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'[Cost Per kWh Per Class.xlsx]Rate'!$F$4:$F$8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Class.xlsx]Rate'!$H$4:$H$8</c:f>
              <c:numCache>
                <c:formatCode>General</c:formatCode>
                <c:ptCount val="5"/>
                <c:pt idx="0" formatCode="0.00">
                  <c:v>1.3</c:v>
                </c:pt>
                <c:pt idx="1">
                  <c:v>1.3</c:v>
                </c:pt>
                <c:pt idx="2" formatCode="0.00">
                  <c:v>1.3</c:v>
                </c:pt>
                <c:pt idx="3" formatCode="0.00">
                  <c:v>1.4</c:v>
                </c:pt>
                <c:pt idx="4" formatCode="0.0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8-464F-9323-9EF0FE599F33}"/>
            </c:ext>
          </c:extLst>
        </c:ser>
        <c:ser>
          <c:idx val="2"/>
          <c:order val="2"/>
          <c:tx>
            <c:strRef>
              <c:f>'[Cost Per kWh Per Class.xlsx]Rate'!$I$3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'[Cost Per kWh Per Class.xlsx]Rate'!$F$4:$F$8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Class.xlsx]Rate'!$I$4:$I$8</c:f>
              <c:numCache>
                <c:formatCode>General</c:formatCode>
                <c:ptCount val="5"/>
                <c:pt idx="0" formatCode="0.00">
                  <c:v>2.4</c:v>
                </c:pt>
                <c:pt idx="1">
                  <c:v>2.4</c:v>
                </c:pt>
                <c:pt idx="2" formatCode="0.00">
                  <c:v>2.7</c:v>
                </c:pt>
                <c:pt idx="3" formatCode="0.00">
                  <c:v>2.8</c:v>
                </c:pt>
                <c:pt idx="4" formatCode="0.0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D8-464F-9323-9EF0FE599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456768"/>
        <c:axId val="418451848"/>
      </c:barChart>
      <c:catAx>
        <c:axId val="41845676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451848"/>
        <c:crosses val="autoZero"/>
        <c:auto val="1"/>
        <c:lblAlgn val="ctr"/>
        <c:lblOffset val="100"/>
        <c:noMultiLvlLbl val="0"/>
      </c:catAx>
      <c:valAx>
        <c:axId val="41845184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TWh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45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LG&amp;E/KU</a:t>
            </a:r>
            <a:r>
              <a:rPr lang="en-US" baseline="0"/>
              <a:t> Sales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'[Cost Per kWh Per Class.xlsx]Rate'!$G$12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'[Cost Per kWh Per Class.xlsx]Rate'!$F$13:$F$17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Class.xlsx]Rate'!$G$13:$G$17</c:f>
              <c:numCache>
                <c:formatCode>General</c:formatCode>
                <c:ptCount val="5"/>
                <c:pt idx="0" formatCode="0.00">
                  <c:v>9.6999999999999993</c:v>
                </c:pt>
                <c:pt idx="1">
                  <c:v>10.3</c:v>
                </c:pt>
                <c:pt idx="2">
                  <c:v>10.1</c:v>
                </c:pt>
                <c:pt idx="3">
                  <c:v>10.5</c:v>
                </c:pt>
                <c:pt idx="4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0-4636-9D5C-19A3CD2E5600}"/>
            </c:ext>
          </c:extLst>
        </c:ser>
        <c:ser>
          <c:idx val="1"/>
          <c:order val="1"/>
          <c:tx>
            <c:strRef>
              <c:f>'[Cost Per kWh Per Class.xlsx]Rate'!$H$12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'[Cost Per kWh Per Class.xlsx]Rate'!$F$13:$F$17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Class.xlsx]Rate'!$H$13:$H$17</c:f>
              <c:numCache>
                <c:formatCode>General</c:formatCode>
                <c:ptCount val="5"/>
                <c:pt idx="0" formatCode="0.00">
                  <c:v>10.3</c:v>
                </c:pt>
                <c:pt idx="1">
                  <c:v>10.6</c:v>
                </c:pt>
                <c:pt idx="2">
                  <c:v>10.3</c:v>
                </c:pt>
                <c:pt idx="3">
                  <c:v>10.4</c:v>
                </c:pt>
                <c:pt idx="4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0-4636-9D5C-19A3CD2E5600}"/>
            </c:ext>
          </c:extLst>
        </c:ser>
        <c:ser>
          <c:idx val="2"/>
          <c:order val="2"/>
          <c:tx>
            <c:strRef>
              <c:f>'[Cost Per kWh Per Class.xlsx]Rate'!$I$12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'[Cost Per kWh Per Class.xlsx]Rate'!$F$13:$F$17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Class.xlsx]Rate'!$I$13:$I$17</c:f>
              <c:numCache>
                <c:formatCode>General</c:formatCode>
                <c:ptCount val="5"/>
                <c:pt idx="0" formatCode="0.00">
                  <c:v>9.1</c:v>
                </c:pt>
                <c:pt idx="1">
                  <c:v>9.3000000000000007</c:v>
                </c:pt>
                <c:pt idx="2">
                  <c:v>9.6999999999999993</c:v>
                </c:pt>
                <c:pt idx="3">
                  <c:v>9.8000000000000007</c:v>
                </c:pt>
                <c:pt idx="4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0-4636-9D5C-19A3CD2E5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673744"/>
        <c:axId val="420665216"/>
      </c:barChart>
      <c:catAx>
        <c:axId val="42067374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65216"/>
        <c:crosses val="autoZero"/>
        <c:auto val="1"/>
        <c:lblAlgn val="ctr"/>
        <c:lblOffset val="100"/>
        <c:noMultiLvlLbl val="0"/>
      </c:catAx>
      <c:valAx>
        <c:axId val="42066521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TWh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7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EKPC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'[Cost Per kWh Per Class.xlsx]Rate'!$G$21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'[Cost Per kWh Per Class.xlsx]Rate'!$F$22:$F$26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Class.xlsx]Rate'!$G$22:$G$26</c:f>
              <c:numCache>
                <c:formatCode>General</c:formatCode>
                <c:ptCount val="5"/>
                <c:pt idx="0">
                  <c:v>6.1</c:v>
                </c:pt>
                <c:pt idx="1">
                  <c:v>6.1</c:v>
                </c:pt>
                <c:pt idx="2">
                  <c:v>6.8</c:v>
                </c:pt>
                <c:pt idx="3">
                  <c:v>7.1</c:v>
                </c:pt>
                <c:pt idx="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6-4447-9A55-B461B3CD3CF8}"/>
            </c:ext>
          </c:extLst>
        </c:ser>
        <c:ser>
          <c:idx val="1"/>
          <c:order val="1"/>
          <c:tx>
            <c:strRef>
              <c:f>'[Cost Per kWh Per Class.xlsx]Rate'!$H$21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'[Cost Per kWh Per Class.xlsx]Rate'!$F$22:$F$26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Class.xlsx]Rate'!$H$22:$H$26</c:f>
              <c:numCache>
                <c:formatCode>General</c:formatCode>
                <c:ptCount val="5"/>
                <c:pt idx="0">
                  <c:v>1.5</c:v>
                </c:pt>
                <c:pt idx="1">
                  <c:v>1.5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6-4447-9A55-B461B3CD3CF8}"/>
            </c:ext>
          </c:extLst>
        </c:ser>
        <c:ser>
          <c:idx val="2"/>
          <c:order val="2"/>
          <c:tx>
            <c:strRef>
              <c:f>'[Cost Per kWh Per Class.xlsx]Rate'!$I$21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'[Cost Per kWh Per Class.xlsx]Rate'!$F$22:$F$26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Class.xlsx]Rate'!$I$22:$I$26</c:f>
              <c:numCache>
                <c:formatCode>General</c:formatCode>
                <c:ptCount val="5"/>
                <c:pt idx="0">
                  <c:v>2.4</c:v>
                </c:pt>
                <c:pt idx="1">
                  <c:v>2.4</c:v>
                </c:pt>
                <c:pt idx="2">
                  <c:v>3.3</c:v>
                </c:pt>
                <c:pt idx="3">
                  <c:v>3.5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26-4447-9A55-B461B3CD3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450864"/>
        <c:axId val="418460048"/>
      </c:barChart>
      <c:catAx>
        <c:axId val="41845086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460048"/>
        <c:crosses val="autoZero"/>
        <c:auto val="1"/>
        <c:lblAlgn val="ctr"/>
        <c:lblOffset val="100"/>
        <c:noMultiLvlLbl val="0"/>
      </c:catAx>
      <c:valAx>
        <c:axId val="41846004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45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Kentucky Power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'[Cost Per kWh Per Class.xlsx]Rate'!$B$3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'[Cost Per kWh Per Class.xlsx]Rate'!$A$4:$A$8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Class.xlsx]Rate'!$B$4:$B$8</c:f>
              <c:numCache>
                <c:formatCode>0.00</c:formatCode>
                <c:ptCount val="5"/>
                <c:pt idx="0">
                  <c:v>12.090999999999999</c:v>
                </c:pt>
                <c:pt idx="1">
                  <c:v>11.935931999999999</c:v>
                </c:pt>
                <c:pt idx="2">
                  <c:v>10.398047</c:v>
                </c:pt>
                <c:pt idx="3">
                  <c:v>10.09069</c:v>
                </c:pt>
                <c:pt idx="4">
                  <c:v>9.3383611999999996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E5-4E4D-A5B7-A83F523FDAE1}"/>
            </c:ext>
          </c:extLst>
        </c:ser>
        <c:ser>
          <c:idx val="1"/>
          <c:order val="1"/>
          <c:tx>
            <c:strRef>
              <c:f>'[Cost Per kWh Per Class.xlsx]Rate'!$C$3</c:f>
              <c:strCache>
                <c:ptCount val="1"/>
                <c:pt idx="0">
                  <c:v>Commercial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'[Cost Per kWh Per Class.xlsx]Rate'!$A$4:$A$8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Class.xlsx]Rate'!$C$4:$C$8</c:f>
              <c:numCache>
                <c:formatCode>0.00</c:formatCode>
                <c:ptCount val="5"/>
                <c:pt idx="0">
                  <c:v>12.1594</c:v>
                </c:pt>
                <c:pt idx="1">
                  <c:v>11.954761</c:v>
                </c:pt>
                <c:pt idx="2">
                  <c:v>10.740368999999999</c:v>
                </c:pt>
                <c:pt idx="3">
                  <c:v>10.891057</c:v>
                </c:pt>
                <c:pt idx="4">
                  <c:v>9.5771701999999994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5-4E4D-A5B7-A83F523FDAE1}"/>
            </c:ext>
          </c:extLst>
        </c:ser>
        <c:ser>
          <c:idx val="2"/>
          <c:order val="2"/>
          <c:tx>
            <c:strRef>
              <c:f>'[Cost Per kWh Per Class.xlsx]Rate'!$D$3</c:f>
              <c:strCache>
                <c:ptCount val="1"/>
                <c:pt idx="0">
                  <c:v>Industrial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'[Cost Per kWh Per Class.xlsx]Rate'!$A$4:$A$8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Class.xlsx]Rate'!$D$4:$D$8</c:f>
              <c:numCache>
                <c:formatCode>0.00</c:formatCode>
                <c:ptCount val="5"/>
                <c:pt idx="0">
                  <c:v>6.5580999999999996</c:v>
                </c:pt>
                <c:pt idx="1">
                  <c:v>6.6536998000000001</c:v>
                </c:pt>
                <c:pt idx="2">
                  <c:v>6.1603044999999996</c:v>
                </c:pt>
                <c:pt idx="3">
                  <c:v>6.0462901000000002</c:v>
                </c:pt>
                <c:pt idx="4">
                  <c:v>5.8001604000000002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E5-4E4D-A5B7-A83F523FD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439664"/>
        <c:axId val="270439992"/>
      </c:lineChart>
      <c:catAx>
        <c:axId val="27043966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439992"/>
        <c:crosses val="autoZero"/>
        <c:auto val="1"/>
        <c:lblAlgn val="ctr"/>
        <c:lblOffset val="100"/>
        <c:noMultiLvlLbl val="0"/>
      </c:catAx>
      <c:valAx>
        <c:axId val="27043999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cents/kWh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43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LG&amp;E/KU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'[Cost Per kWh Per Class.xlsx]Rate'!$B$12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'[Cost Per kWh Per Class.xlsx]Rate'!$A$13:$A$17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Class.xlsx]Rate'!$B$13:$B$17</c:f>
              <c:numCache>
                <c:formatCode>0.00</c:formatCode>
                <c:ptCount val="5"/>
                <c:pt idx="0">
                  <c:v>10.693099999999999</c:v>
                </c:pt>
                <c:pt idx="1">
                  <c:v>10.138866350000001</c:v>
                </c:pt>
                <c:pt idx="2">
                  <c:v>10.02473225</c:v>
                </c:pt>
                <c:pt idx="3">
                  <c:v>9.7067379000000003</c:v>
                </c:pt>
                <c:pt idx="4">
                  <c:v>9.3674630500000013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E5-43E0-939F-57336C7EED94}"/>
            </c:ext>
          </c:extLst>
        </c:ser>
        <c:ser>
          <c:idx val="1"/>
          <c:order val="1"/>
          <c:tx>
            <c:strRef>
              <c:f>'[Cost Per kWh Per Class.xlsx]Rate'!$C$12</c:f>
              <c:strCache>
                <c:ptCount val="1"/>
                <c:pt idx="0">
                  <c:v>Commercial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'[Cost Per kWh Per Class.xlsx]Rate'!$A$13:$A$17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Class.xlsx]Rate'!$C$13:$C$17</c:f>
              <c:numCache>
                <c:formatCode>0.00</c:formatCode>
                <c:ptCount val="5"/>
                <c:pt idx="0">
                  <c:v>9.6685999999999996</c:v>
                </c:pt>
                <c:pt idx="1">
                  <c:v>9.3166514500000002</c:v>
                </c:pt>
                <c:pt idx="2">
                  <c:v>9.2822193000000013</c:v>
                </c:pt>
                <c:pt idx="3">
                  <c:v>9.0268037000000003</c:v>
                </c:pt>
                <c:pt idx="4">
                  <c:v>8.6606560500000001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E5-43E0-939F-57336C7EED94}"/>
            </c:ext>
          </c:extLst>
        </c:ser>
        <c:ser>
          <c:idx val="2"/>
          <c:order val="2"/>
          <c:tx>
            <c:strRef>
              <c:f>'[Cost Per kWh Per Class.xlsx]Rate'!$D$12</c:f>
              <c:strCache>
                <c:ptCount val="1"/>
                <c:pt idx="0">
                  <c:v>Industrial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'[Cost Per kWh Per Class.xlsx]Rate'!$A$13:$A$17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Class.xlsx]Rate'!$D$13:$D$17</c:f>
              <c:numCache>
                <c:formatCode>0.00</c:formatCode>
                <c:ptCount val="5"/>
                <c:pt idx="0">
                  <c:v>6.5594000000000001</c:v>
                </c:pt>
                <c:pt idx="1">
                  <c:v>6.4088399999999996</c:v>
                </c:pt>
                <c:pt idx="2">
                  <c:v>6.4525521500000007</c:v>
                </c:pt>
                <c:pt idx="3">
                  <c:v>6.2518349499999992</c:v>
                </c:pt>
                <c:pt idx="4">
                  <c:v>6.0533802000000003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E5-43E0-939F-57336C7EE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508704"/>
        <c:axId val="369510672"/>
      </c:lineChart>
      <c:catAx>
        <c:axId val="36950870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10672"/>
        <c:crosses val="autoZero"/>
        <c:auto val="1"/>
        <c:lblAlgn val="ctr"/>
        <c:lblOffset val="100"/>
        <c:noMultiLvlLbl val="0"/>
      </c:catAx>
      <c:valAx>
        <c:axId val="36951067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cents/kWh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0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EKPC*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'[Cost Per kWh Per Class.xlsx]Rate'!$B$21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'[Cost Per kWh Per Class.xlsx]Rate'!$A$22:$A$26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Class.xlsx]Rate'!$B$22:$B$26</c:f>
              <c:numCache>
                <c:formatCode>General</c:formatCode>
                <c:ptCount val="5"/>
                <c:pt idx="0">
                  <c:v>10.74</c:v>
                </c:pt>
                <c:pt idx="1">
                  <c:v>10.74</c:v>
                </c:pt>
                <c:pt idx="2">
                  <c:v>10.81</c:v>
                </c:pt>
                <c:pt idx="3">
                  <c:v>11.11</c:v>
                </c:pt>
                <c:pt idx="4">
                  <c:v>11.05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E6-44E2-B48F-E922936FED86}"/>
            </c:ext>
          </c:extLst>
        </c:ser>
        <c:ser>
          <c:idx val="1"/>
          <c:order val="1"/>
          <c:tx>
            <c:strRef>
              <c:f>'[Cost Per kWh Per Class.xlsx]Rate'!$C$21</c:f>
              <c:strCache>
                <c:ptCount val="1"/>
                <c:pt idx="0">
                  <c:v>Commercial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'[Cost Per kWh Per Class.xlsx]Rate'!$A$22:$A$26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Class.xlsx]Rate'!$C$22:$C$26</c:f>
              <c:numCache>
                <c:formatCode>General</c:formatCode>
                <c:ptCount val="5"/>
                <c:pt idx="0">
                  <c:v>9.91</c:v>
                </c:pt>
                <c:pt idx="1">
                  <c:v>9.91</c:v>
                </c:pt>
                <c:pt idx="2">
                  <c:v>9.9600000000000009</c:v>
                </c:pt>
                <c:pt idx="3">
                  <c:v>10.45</c:v>
                </c:pt>
                <c:pt idx="4">
                  <c:v>10.29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E6-44E2-B48F-E922936FED86}"/>
            </c:ext>
          </c:extLst>
        </c:ser>
        <c:ser>
          <c:idx val="2"/>
          <c:order val="2"/>
          <c:tx>
            <c:strRef>
              <c:f>'[Cost Per kWh Per Class.xlsx]Rate'!$D$21</c:f>
              <c:strCache>
                <c:ptCount val="1"/>
                <c:pt idx="0">
                  <c:v>Industrial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'[Cost Per kWh Per Class.xlsx]Rate'!$A$22:$A$26</c:f>
              <c:numCache>
                <c:formatCode>General</c:formatCode>
                <c:ptCount val="5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  <c:pt idx="4">
                  <c:v>2013</c:v>
                </c:pt>
              </c:numCache>
            </c:numRef>
          </c:cat>
          <c:val>
            <c:numRef>
              <c:f>'[Cost Per kWh Per Class.xlsx]Rate'!$D$22:$D$26</c:f>
              <c:numCache>
                <c:formatCode>General</c:formatCode>
                <c:ptCount val="5"/>
                <c:pt idx="0">
                  <c:v>6.73</c:v>
                </c:pt>
                <c:pt idx="1">
                  <c:v>6.73</c:v>
                </c:pt>
                <c:pt idx="2">
                  <c:v>6.98</c:v>
                </c:pt>
                <c:pt idx="3">
                  <c:v>7.41</c:v>
                </c:pt>
                <c:pt idx="4">
                  <c:v>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E6-44E2-B48F-E922936FE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338960"/>
        <c:axId val="370341584"/>
      </c:lineChart>
      <c:catAx>
        <c:axId val="3703389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341584"/>
        <c:crosses val="autoZero"/>
        <c:auto val="1"/>
        <c:lblAlgn val="ctr"/>
        <c:lblOffset val="100"/>
        <c:noMultiLvlLbl val="0"/>
      </c:catAx>
      <c:valAx>
        <c:axId val="37034158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cents/kWh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33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03C7071-050E-4F80-8D20-DCA858DE1152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7D4183-9187-4509-A599-147E89CCC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7731308-89F4-4E64-AB65-2D08C10912E3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2D301A-6949-4535-A61A-3D409717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8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l.com/web/client?auth=inherit#news/article?KeyProductLinkType=2&amp;id=43987127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D301A-6949-4535-A61A-3D409717AC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5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https://www.snl.com/web/client?auth=inherit#news/article?KeyProductLinkType=2</a:t>
            </a:r>
          </a:p>
          <a:p>
            <a:r>
              <a:rPr lang="en-US" dirty="0" smtClean="0">
                <a:hlinkClick r:id="rId3"/>
              </a:rPr>
              <a:t>&amp;id=43987127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D301A-6949-4535-A61A-3D409717AC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E61C-668A-4739-AB90-8A1D79BB8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173A8-A1C8-4C75-95B0-981806AB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8648C-CC94-4465-AAC2-20EBB102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2B83-CC3D-4045-9695-E165BBA303A8}" type="datetime1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EF84-C781-437A-9F13-47D46B914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C6154-BC78-4BE3-9ACA-E4D1C7FE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8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ADF1E-434E-44AA-A549-D62CDF784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D7C01-99C6-41B4-B966-32EBAD030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8B3C0-8399-4D37-A541-6A75786D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381F-C43C-493E-8494-A97273B2759D}" type="datetime1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468D6-EB6D-461F-9C21-96FCE58E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F4BF-3E10-41DF-8764-FC25EE89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B0DAF-14CA-40F6-80F0-1C56F8764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12678-FBEC-48DF-8FF4-44A6DCA57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D16EB-8B1E-4A37-A54B-6F52F54B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A275-A846-4D00-AA0C-E8F6E5B86610}" type="datetime1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2A86-AC1F-46F2-80EF-C547332C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46EEE-F12E-4330-8A67-285936DB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1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B243-3726-4DC0-B001-10B1DE33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7B66-E67B-4F6D-BF63-029925A9C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A5408-6BF3-44B5-BB8E-8DF3551B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262F-02DF-44D9-B34F-2EFA6DABBD08}" type="datetime1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E948F-0403-4D15-8E6B-479CE800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505A5-D294-4CB0-9BF1-802DD1F0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1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B2A1-AE57-4F43-A38B-2B20E732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4A60D-9368-43C4-BC24-62C54915B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7F713-E258-4DDD-8923-E3733007D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F882-1F28-4238-9753-0481E3B67628}" type="datetime1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FAF4-E013-4FF8-B72A-1B8A8A95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A758B-3C64-4E06-8E82-977E1C11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7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0AB4-DC10-42EC-B396-4679C1B9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31945-28CD-4CC0-91B2-06E8562F6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A197E-1C61-4375-B73D-4437AD293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F271C-55CB-4DEF-A7F3-FABDD5F0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9C2-5F3D-4CF2-B556-2041A4787899}" type="datetime1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93DE6-27C3-4FF6-870F-24D4C510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B778F-8442-42A7-B308-772A51A6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9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63FD-D192-4F4C-AF7E-C0B65183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8F4C5-159E-4B80-BFFD-64E2E763F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C1E00-2D28-49CE-9237-AFF18B7C9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1A1F8E-CB0F-4912-84E0-BD40ACBD9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17085-8643-4573-BAAE-33E03FC15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5A9C9-EFBF-456B-81D0-421B462A8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32D8-0703-4CAE-8C64-3AA675D277F8}" type="datetime1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2A203D-1B75-43CB-B689-1D686B288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0ED0C-B4A1-49C1-BB66-E1AAF448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9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244E-F2DF-438E-A5CF-896E0470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9A9D3-810E-4CD5-A4D6-EDCC58B9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3C53-BA3C-4818-813F-571B9205EF27}" type="datetime1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5509C-362F-4CC2-AF8C-416A94B4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848DB-8D20-4D54-8A58-B5044D25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5EF43-44FA-4D94-96AC-54B8EC4A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2334-619A-4CC8-87E5-5A03497589AB}" type="datetime1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0A2CC-C9CE-407B-9C5A-C44D3591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580B2-D5E4-4E3F-B6A5-374F8447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04B1-338B-4B8D-8843-F38D8512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55271-2902-4F6E-B5F3-BE80482ED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456F3-77B1-4E00-88EE-F18ECFEFB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EA79-195D-4178-A179-78B8416E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08E1-8BBD-4268-A347-9A253E65162E}" type="datetime1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EDCAD-B5A1-4717-A949-E4769344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2BA1-C2E9-40E0-BC64-959EEEC2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2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832E-8AAA-4311-865C-80DC34CC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9680BC-BB52-420C-B381-373D7A59D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45D07-A32F-4EC6-83B3-1369DB350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DB05E-3F2A-4276-BFE7-68C08C5F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934C-5501-4782-B4E9-D4DD8CCC3712}" type="datetime1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DB745-1033-484E-892A-F712973A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F355F-06CA-446F-BA4F-221A10BC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EC970-EDC8-454C-B7EB-C99E575F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14505-9893-4A92-8334-6ADD7E1E1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22FE8-B289-4300-A6DC-1C650A56B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B0B3A-C822-4F3F-9BB5-7C2911C751FD}" type="datetime1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2596-B5B5-44DA-8060-3F940B884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90291-5F6E-457F-9932-960B05E23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24F05-12AF-44C0-8537-2ACCDC47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6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lina.Mathews@ky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Electricity Generation in Kentucky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463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spc="-15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KENTUCKY PUBLIC</a:t>
            </a:r>
          </a:p>
          <a:p>
            <a:r>
              <a:rPr lang="en-US" b="1" spc="-15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SERVICE COMMISSION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C3B5-8A1F-4506-9B9D-5F47FCC08D0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Soubor:&lt;strong&gt;Seal&lt;/strong&gt; of &lt;strong&gt;Kentucky&lt;/strong&gt;.svg – Wikipedi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55" y="3689125"/>
            <a:ext cx="1157889" cy="11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9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76947"/>
            <a:ext cx="10515600" cy="1189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Kentucky Electricity Generation and Consumption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4972" y="1169813"/>
            <a:ext cx="3512907" cy="2542986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49455" y="1169813"/>
            <a:ext cx="3508677" cy="2542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971" y="3795927"/>
            <a:ext cx="3512907" cy="25674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455" y="3795927"/>
            <a:ext cx="3488455" cy="2567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488668"/>
            <a:ext cx="32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Kentucky Energy Profile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1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Electricity Consumption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7731" y="1466816"/>
            <a:ext cx="6550269" cy="484150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77808" y="1711898"/>
            <a:ext cx="5181600" cy="4351338"/>
          </a:xfrm>
        </p:spPr>
        <p:txBody>
          <a:bodyPr/>
          <a:lstStyle/>
          <a:p>
            <a:r>
              <a:rPr lang="en-US" dirty="0" smtClean="0"/>
              <a:t>Steady decrease since 2008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252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KY Energy Profile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2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81" y="584304"/>
            <a:ext cx="9158308" cy="59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47689"/>
            <a:ext cx="313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EIA Form 923 &amp; KY PSC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9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Declining Demand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767681"/>
              </p:ext>
            </p:extLst>
          </p:nvPr>
        </p:nvGraphicFramePr>
        <p:xfrm>
          <a:off x="838200" y="1690688"/>
          <a:ext cx="3865685" cy="225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546962"/>
              </p:ext>
            </p:extLst>
          </p:nvPr>
        </p:nvGraphicFramePr>
        <p:xfrm>
          <a:off x="838200" y="4061314"/>
          <a:ext cx="3971193" cy="241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090227"/>
              </p:ext>
            </p:extLst>
          </p:nvPr>
        </p:nvGraphicFramePr>
        <p:xfrm>
          <a:off x="6482862" y="1690688"/>
          <a:ext cx="3777761" cy="237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481" y="6525425"/>
            <a:ext cx="466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EIA Form 861 &amp; Kentucky Energy Profile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4147" y="48856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*calculated for utilities with retired power plants from 2013-2017</a:t>
            </a:r>
          </a:p>
        </p:txBody>
      </p:sp>
    </p:spTree>
    <p:extLst>
      <p:ext uri="{BB962C8B-B14F-4D97-AF65-F5344CB8AC3E}">
        <p14:creationId xmlns:p14="http://schemas.microsoft.com/office/powerpoint/2010/main" val="407670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Projected Excess </a:t>
            </a:r>
            <a:r>
              <a:rPr lang="en-US" dirty="0" smtClean="0"/>
              <a:t>Capacity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EKPC</a:t>
            </a:r>
            <a:r>
              <a:rPr lang="en-US" dirty="0"/>
              <a:t>: 27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With PJM requirements: 24% summer excess; -6% winter (deficit)</a:t>
            </a:r>
          </a:p>
          <a:p>
            <a:pPr lvl="1"/>
            <a:r>
              <a:rPr lang="en-US" dirty="0" smtClean="0"/>
              <a:t>Participates differently than Kentucky Power and Duke</a:t>
            </a:r>
            <a:endParaRPr lang="en-US" dirty="0"/>
          </a:p>
          <a:p>
            <a:r>
              <a:rPr lang="en-US" dirty="0"/>
              <a:t>LG&amp;E/KU: 24.3</a:t>
            </a:r>
            <a:r>
              <a:rPr lang="en-US" dirty="0" smtClean="0"/>
              <a:t>% </a:t>
            </a:r>
          </a:p>
          <a:p>
            <a:pPr lvl="1"/>
            <a:r>
              <a:rPr lang="en-US" dirty="0" smtClean="0"/>
              <a:t>16% planning reserve margin </a:t>
            </a:r>
            <a:endParaRPr lang="en-US" dirty="0"/>
          </a:p>
          <a:p>
            <a:r>
              <a:rPr lang="en-US" dirty="0"/>
              <a:t>KY Power: </a:t>
            </a:r>
            <a:r>
              <a:rPr lang="en-US" dirty="0" smtClean="0"/>
              <a:t>33.58%</a:t>
            </a:r>
          </a:p>
          <a:p>
            <a:pPr lvl="1"/>
            <a:r>
              <a:rPr lang="en-US" dirty="0" smtClean="0"/>
              <a:t>With PJM requirements: 17.7% excess</a:t>
            </a:r>
            <a:endParaRPr lang="en-US" dirty="0"/>
          </a:p>
          <a:p>
            <a:r>
              <a:rPr lang="en-US" dirty="0"/>
              <a:t>Duke: 31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With PJM requirements .93% excess</a:t>
            </a:r>
            <a:endParaRPr lang="en-US" dirty="0"/>
          </a:p>
          <a:p>
            <a:r>
              <a:rPr lang="en-US" dirty="0"/>
              <a:t>Big Rivers: </a:t>
            </a:r>
            <a:r>
              <a:rPr lang="en-US" dirty="0" smtClean="0"/>
              <a:t>54% </a:t>
            </a:r>
          </a:p>
          <a:p>
            <a:pPr lvl="1"/>
            <a:r>
              <a:rPr lang="en-US" dirty="0" smtClean="0"/>
              <a:t>With MISO planning reserve 36.9% excess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1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Price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74985"/>
            <a:ext cx="4713292" cy="337191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4975" y="2074985"/>
            <a:ext cx="4436256" cy="3235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278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Kentucky Coal Facts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5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1BE1-0436-4D4B-B62F-0357C936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Cost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2016 Average: 8.26¢*</a:t>
            </a:r>
          </a:p>
          <a:p>
            <a:pPr lvl="1"/>
            <a:r>
              <a:rPr lang="en-US" dirty="0" smtClean="0"/>
              <a:t>Residential: 10.29</a:t>
            </a:r>
            <a:r>
              <a:rPr lang="en-US" dirty="0"/>
              <a:t>¢</a:t>
            </a:r>
            <a:endParaRPr lang="en-US" dirty="0" smtClean="0"/>
          </a:p>
          <a:p>
            <a:pPr lvl="1"/>
            <a:r>
              <a:rPr lang="en-US" dirty="0" smtClean="0"/>
              <a:t>Commercial: 9.37</a:t>
            </a:r>
            <a:r>
              <a:rPr lang="en-US" dirty="0"/>
              <a:t>¢</a:t>
            </a:r>
            <a:endParaRPr lang="en-US" dirty="0" smtClean="0"/>
          </a:p>
          <a:p>
            <a:pPr lvl="1"/>
            <a:r>
              <a:rPr lang="en-US" dirty="0" smtClean="0"/>
              <a:t>Industrial: 5.49¢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*2017 electricity price per kWh not finalized for every utility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93" y="1825624"/>
            <a:ext cx="5753851" cy="42586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11" y="6488668"/>
            <a:ext cx="314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Kentucky Energy Profile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05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559305"/>
              </p:ext>
            </p:extLst>
          </p:nvPr>
        </p:nvGraphicFramePr>
        <p:xfrm>
          <a:off x="647677" y="4188906"/>
          <a:ext cx="4100598" cy="227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581085"/>
              </p:ext>
            </p:extLst>
          </p:nvPr>
        </p:nvGraphicFramePr>
        <p:xfrm>
          <a:off x="758190" y="1690688"/>
          <a:ext cx="3805497" cy="224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489704"/>
              </p:ext>
            </p:extLst>
          </p:nvPr>
        </p:nvGraphicFramePr>
        <p:xfrm>
          <a:off x="6122802" y="1530105"/>
          <a:ext cx="3984221" cy="240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488668"/>
            <a:ext cx="499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EIA Form 861, monthly data used for 2017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Average Price: Utilities with Recent Retired Plants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56816" y="3819574"/>
            <a:ext cx="257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*2016 data used for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5532" y="4929020"/>
            <a:ext cx="1642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KY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1377" y="4929020"/>
            <a:ext cx="1544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LGE&amp;KU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36176" y="4919008"/>
            <a:ext cx="1278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EKPC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2016</a:t>
            </a:r>
          </a:p>
          <a:p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5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Average Electricity Price: Utilities Without Recent Retired Plants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76" y="1783801"/>
            <a:ext cx="5483324" cy="4071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33" y="1783801"/>
            <a:ext cx="5489942" cy="40718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94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Upward Pressures on Electricity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Environmental retrofits</a:t>
            </a:r>
          </a:p>
          <a:p>
            <a:r>
              <a:rPr lang="en-US" dirty="0" smtClean="0"/>
              <a:t>Declining load</a:t>
            </a:r>
          </a:p>
          <a:p>
            <a:pPr lvl="1"/>
            <a:r>
              <a:rPr lang="en-US" dirty="0" smtClean="0"/>
              <a:t>Fixed costs spread across fewer kWh</a:t>
            </a:r>
          </a:p>
          <a:p>
            <a:pPr lvl="1"/>
            <a:r>
              <a:rPr lang="en-US" dirty="0" smtClean="0"/>
              <a:t>Loss of industry pushes more cost to residential class</a:t>
            </a:r>
          </a:p>
          <a:p>
            <a:r>
              <a:rPr lang="en-US" dirty="0" smtClean="0"/>
              <a:t>Increased costs of providing service</a:t>
            </a:r>
          </a:p>
          <a:p>
            <a:pPr lvl="1"/>
            <a:r>
              <a:rPr lang="en-US" dirty="0" smtClean="0"/>
              <a:t>Ex: Vegetation management costs</a:t>
            </a:r>
          </a:p>
          <a:p>
            <a:pPr lvl="1"/>
            <a:r>
              <a:rPr lang="en-US" dirty="0"/>
              <a:t>General </a:t>
            </a:r>
            <a:r>
              <a:rPr lang="en-US" dirty="0" smtClean="0"/>
              <a:t>inflation</a:t>
            </a:r>
          </a:p>
          <a:p>
            <a:r>
              <a:rPr lang="en-US" dirty="0" smtClean="0"/>
              <a:t>Cost related to early closure of power plants</a:t>
            </a:r>
          </a:p>
          <a:p>
            <a:pPr lvl="1"/>
            <a:r>
              <a:rPr lang="en-US" dirty="0" smtClean="0"/>
              <a:t>Decommissioning cost</a:t>
            </a:r>
          </a:p>
          <a:p>
            <a:pPr lvl="1"/>
            <a:r>
              <a:rPr lang="en-US" dirty="0" smtClean="0"/>
              <a:t>Stranded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5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Kentucky</a:t>
            </a:r>
          </a:p>
          <a:p>
            <a:r>
              <a:rPr lang="en-US" dirty="0" smtClean="0"/>
              <a:t>Power Plant Retirements</a:t>
            </a:r>
          </a:p>
          <a:p>
            <a:r>
              <a:rPr lang="en-US" dirty="0" smtClean="0"/>
              <a:t>Electricity Cost Changes</a:t>
            </a:r>
          </a:p>
          <a:p>
            <a:r>
              <a:rPr lang="en-US" dirty="0" smtClean="0"/>
              <a:t>Regional Trends</a:t>
            </a:r>
          </a:p>
          <a:p>
            <a:r>
              <a:rPr lang="en-US" dirty="0" smtClean="0"/>
              <a:t>National Trends</a:t>
            </a:r>
          </a:p>
          <a:p>
            <a:r>
              <a:rPr lang="en-US" dirty="0" smtClean="0"/>
              <a:t>Future Generation</a:t>
            </a:r>
          </a:p>
          <a:p>
            <a:r>
              <a:rPr lang="en-US" dirty="0" smtClean="0"/>
              <a:t>Issues to Watch</a:t>
            </a:r>
          </a:p>
          <a:p>
            <a:r>
              <a:rPr lang="en-US" dirty="0" smtClean="0"/>
              <a:t>Policy Academy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9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RTO Regions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PJM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MISO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56" y="2580481"/>
            <a:ext cx="3495675" cy="35337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61546" y="6545139"/>
            <a:ext cx="140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FERC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3" y="2666215"/>
            <a:ext cx="5241286" cy="35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RTO Retirements 2014-2022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81" y="2391298"/>
            <a:ext cx="7485864" cy="2699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8200" y="3267754"/>
            <a:ext cx="2691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PJM: 15,534 MW</a:t>
            </a:r>
          </a:p>
          <a:p>
            <a:r>
              <a:rPr lang="en-US" sz="2800" dirty="0" smtClean="0"/>
              <a:t>MISO: 6,852 MW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Retirements</a:t>
            </a:r>
            <a:endParaRPr lang="en-US" dirty="0"/>
          </a:p>
        </p:txBody>
      </p:sp>
      <p:pic>
        <p:nvPicPr>
          <p:cNvPr id="2050" name="Picture 2" descr="SNL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6" y="2549368"/>
            <a:ext cx="6203654" cy="23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662" y="1387411"/>
            <a:ext cx="5082733" cy="47207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52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Taken from Integrated Resource Plans (IRPs)</a:t>
            </a:r>
          </a:p>
          <a:p>
            <a:pPr lvl="1"/>
            <a:r>
              <a:rPr lang="en-US" sz="3200" dirty="0" smtClean="0"/>
              <a:t>KY </a:t>
            </a:r>
            <a:r>
              <a:rPr lang="en-US" sz="3200" dirty="0"/>
              <a:t>Power: 2016</a:t>
            </a:r>
          </a:p>
          <a:p>
            <a:pPr lvl="1"/>
            <a:r>
              <a:rPr lang="en-US" sz="3200" dirty="0"/>
              <a:t>EKPC: 2015</a:t>
            </a:r>
          </a:p>
          <a:p>
            <a:pPr lvl="1"/>
            <a:r>
              <a:rPr lang="en-US" sz="3200" dirty="0"/>
              <a:t>LG&amp;E/KU: 2014</a:t>
            </a:r>
          </a:p>
          <a:p>
            <a:pPr lvl="1"/>
            <a:r>
              <a:rPr lang="en-US" sz="3200" dirty="0"/>
              <a:t>Big Rivers: 2017*</a:t>
            </a:r>
          </a:p>
          <a:p>
            <a:pPr lvl="1"/>
            <a:r>
              <a:rPr lang="en-US" sz="3200" dirty="0"/>
              <a:t>Duke: 2018*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73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2E72-C465-4DB1-BD66-512139DA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52578-B002-460A-A161-12FCAD3ED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4838"/>
          </a:xfrm>
        </p:spPr>
        <p:txBody>
          <a:bodyPr>
            <a:normAutofit/>
          </a:bodyPr>
          <a:lstStyle/>
          <a:p>
            <a:r>
              <a:rPr lang="en-US" dirty="0" smtClean="0"/>
              <a:t>All baseload generation proposed is natural gas combined cycle</a:t>
            </a:r>
          </a:p>
          <a:p>
            <a:pPr lvl="1"/>
            <a:r>
              <a:rPr lang="en-US" dirty="0" smtClean="0"/>
              <a:t>Least cost calculated using predicted: load, emission cap, capital costs, O&amp;M costs, and fuel costs </a:t>
            </a:r>
          </a:p>
          <a:p>
            <a:r>
              <a:rPr lang="en-US" dirty="0" smtClean="0"/>
              <a:t>Each utility proposed increased renewable generation and demand side management (DSM)</a:t>
            </a:r>
          </a:p>
          <a:p>
            <a:r>
              <a:rPr lang="en-US" dirty="0"/>
              <a:t>Excess </a:t>
            </a:r>
            <a:r>
              <a:rPr lang="en-US" dirty="0" smtClean="0"/>
              <a:t>capacity</a:t>
            </a:r>
          </a:p>
          <a:p>
            <a:r>
              <a:rPr lang="en-US" dirty="0"/>
              <a:t>E</a:t>
            </a:r>
            <a:r>
              <a:rPr lang="en-US" dirty="0" smtClean="0"/>
              <a:t>ach utility forecasted a positive load growth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assumption has likely changed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14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Recent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PJM</a:t>
            </a:r>
          </a:p>
          <a:p>
            <a:pPr lvl="1"/>
            <a:r>
              <a:rPr lang="en-US" sz="2800" dirty="0" smtClean="0"/>
              <a:t>Capacity performance</a:t>
            </a:r>
          </a:p>
          <a:p>
            <a:pPr lvl="1"/>
            <a:r>
              <a:rPr lang="en-US" sz="2800" dirty="0" smtClean="0"/>
              <a:t>Proposals for capacity re-pricing</a:t>
            </a:r>
          </a:p>
          <a:p>
            <a:pPr lvl="1"/>
            <a:r>
              <a:rPr lang="en-US" sz="2800" dirty="0" smtClean="0"/>
              <a:t>Recent capacity auction results</a:t>
            </a:r>
          </a:p>
          <a:p>
            <a:r>
              <a:rPr lang="en-US" sz="3200" dirty="0" smtClean="0"/>
              <a:t>DOE</a:t>
            </a:r>
          </a:p>
          <a:p>
            <a:r>
              <a:rPr lang="en-US" sz="3200" dirty="0" smtClean="0"/>
              <a:t>CPP Repeal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1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to 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Corporate Sustainability Goals</a:t>
            </a:r>
          </a:p>
          <a:p>
            <a:pPr lvl="1"/>
            <a:r>
              <a:rPr lang="en-US" dirty="0" smtClean="0"/>
              <a:t>71% of Fortune 100 Companies</a:t>
            </a:r>
          </a:p>
          <a:p>
            <a:pPr lvl="1"/>
            <a:r>
              <a:rPr lang="en-US" dirty="0" smtClean="0"/>
              <a:t>Behind the meter generation, utility scale renewable energy, or purchase power agreements</a:t>
            </a:r>
          </a:p>
          <a:p>
            <a:r>
              <a:rPr lang="en-US" dirty="0" smtClean="0"/>
              <a:t>Distributed </a:t>
            </a:r>
            <a:r>
              <a:rPr lang="en-US" dirty="0"/>
              <a:t>energy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f</a:t>
            </a:r>
            <a:r>
              <a:rPr lang="en-US" dirty="0" smtClean="0"/>
              <a:t>orthcoming additional capacity needed to meet demand</a:t>
            </a:r>
          </a:p>
          <a:p>
            <a:r>
              <a:rPr lang="en-US" dirty="0" smtClean="0"/>
              <a:t>Commission is investigating the appropriateness of DSM programs </a:t>
            </a:r>
          </a:p>
          <a:p>
            <a:r>
              <a:rPr lang="en-US" dirty="0" smtClean="0"/>
              <a:t>Adequacy of natural gas infrastructure to serve generators </a:t>
            </a:r>
          </a:p>
          <a:p>
            <a:r>
              <a:rPr lang="en-US" dirty="0" smtClean="0"/>
              <a:t>Future environmental rules concerning hydraulic fracturing </a:t>
            </a:r>
          </a:p>
          <a:p>
            <a:r>
              <a:rPr lang="en-US" dirty="0" smtClean="0"/>
              <a:t>Battery storage</a:t>
            </a:r>
          </a:p>
          <a:p>
            <a:pPr lvl="1"/>
            <a:r>
              <a:rPr lang="en-US" dirty="0" smtClean="0"/>
              <a:t>IRS</a:t>
            </a:r>
          </a:p>
          <a:p>
            <a:pPr lvl="1"/>
            <a:r>
              <a:rPr lang="en-US" dirty="0" smtClean="0"/>
              <a:t>FERC Order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7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Governors Association Policy Academy on Power Sector 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18 month process</a:t>
            </a:r>
          </a:p>
          <a:p>
            <a:r>
              <a:rPr lang="en-US" dirty="0" smtClean="0"/>
              <a:t>DEDI &amp; PSC</a:t>
            </a:r>
          </a:p>
          <a:p>
            <a:r>
              <a:rPr lang="en-US" dirty="0" smtClean="0"/>
              <a:t>How to look long term at the grid in light of the changes occurring with respect to price of renewables, environmental regulations, and corporate sustainability goals</a:t>
            </a:r>
          </a:p>
          <a:p>
            <a:pPr lvl="1"/>
            <a:r>
              <a:rPr lang="en-US" dirty="0" smtClean="0"/>
              <a:t>Potential for development of a green tariff </a:t>
            </a:r>
          </a:p>
          <a:p>
            <a:pPr lvl="1"/>
            <a:r>
              <a:rPr lang="en-US" dirty="0" smtClean="0"/>
              <a:t>Energy literacy</a:t>
            </a:r>
          </a:p>
          <a:p>
            <a:pPr lvl="1"/>
            <a:r>
              <a:rPr lang="en-US" dirty="0" smtClean="0"/>
              <a:t>Technical sessions</a:t>
            </a:r>
          </a:p>
          <a:p>
            <a:pPr lvl="1"/>
            <a:r>
              <a:rPr lang="en-US" dirty="0" smtClean="0"/>
              <a:t>No mandates or subsidies</a:t>
            </a:r>
          </a:p>
          <a:p>
            <a:r>
              <a:rPr lang="en-US" dirty="0" smtClean="0"/>
              <a:t>Goal: Keep low prices for our manufacturing economy while providing options for companies that demand particular preferences (CHP, renewables,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11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5" y="1690688"/>
            <a:ext cx="5645307" cy="3668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42" y="1690688"/>
            <a:ext cx="5839053" cy="36682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11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1605" y="5241718"/>
            <a:ext cx="2828789" cy="10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828" y="4083378"/>
            <a:ext cx="1158340" cy="11583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3432" y="1321797"/>
            <a:ext cx="236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818185" y="2405032"/>
            <a:ext cx="2692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Talina Mathews</a:t>
            </a:r>
          </a:p>
          <a:p>
            <a:pPr algn="ctr"/>
            <a:r>
              <a:rPr lang="en-US" dirty="0" smtClean="0">
                <a:hlinkClick r:id="rId4"/>
              </a:rPr>
              <a:t>Talina.Mathews@ky.gov</a:t>
            </a:r>
            <a:endParaRPr lang="en-US" dirty="0" smtClean="0"/>
          </a:p>
          <a:p>
            <a:pPr algn="ctr"/>
            <a:r>
              <a:rPr lang="en-US" dirty="0" smtClean="0"/>
              <a:t>502-782-2553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8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Regulated Utilities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667" y="1825626"/>
            <a:ext cx="5978391" cy="29322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Rural Electric Utilities</a:t>
            </a:r>
          </a:p>
          <a:p>
            <a:pPr lvl="1"/>
            <a:r>
              <a:rPr lang="en-US" dirty="0" smtClean="0"/>
              <a:t>East Kentucky Power Cooperative (EKPC)-16 cooperatives</a:t>
            </a:r>
          </a:p>
          <a:p>
            <a:pPr lvl="1"/>
            <a:r>
              <a:rPr lang="en-US" dirty="0" smtClean="0"/>
              <a:t>Big Rivers Electric Corporation-3 cooperatives</a:t>
            </a:r>
          </a:p>
          <a:p>
            <a:r>
              <a:rPr lang="en-US" dirty="0" smtClean="0"/>
              <a:t>Investor Owned Utilities</a:t>
            </a:r>
          </a:p>
          <a:p>
            <a:pPr lvl="1"/>
            <a:r>
              <a:rPr lang="en-US" dirty="0" smtClean="0"/>
              <a:t>Kentucky Power (KY Power)</a:t>
            </a:r>
          </a:p>
          <a:p>
            <a:pPr lvl="1"/>
            <a:r>
              <a:rPr lang="en-US" dirty="0" smtClean="0"/>
              <a:t>Duke Energy Kentucky (Duke)</a:t>
            </a:r>
          </a:p>
          <a:p>
            <a:pPr lvl="1"/>
            <a:r>
              <a:rPr lang="en-US" dirty="0" smtClean="0"/>
              <a:t>Kentucky Utilities Company (KU)</a:t>
            </a:r>
          </a:p>
          <a:p>
            <a:pPr lvl="1"/>
            <a:r>
              <a:rPr lang="en-US" dirty="0" smtClean="0"/>
              <a:t>Louisville Gas and Electric Company (LG&amp;E)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0438" y="4892852"/>
            <a:ext cx="5301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Not regulated by the KY PSC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Tennessee Valley Authority (TVA)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Municipal Utilities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342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KY PSC &amp; KY Energy Profile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Power Plants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89" y="1886274"/>
            <a:ext cx="6892388" cy="32677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88668"/>
            <a:ext cx="218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EIA Form 860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047839"/>
              </p:ext>
            </p:extLst>
          </p:nvPr>
        </p:nvGraphicFramePr>
        <p:xfrm>
          <a:off x="7403123" y="1538654"/>
          <a:ext cx="4668717" cy="232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294">
                  <a:extLst>
                    <a:ext uri="{9D8B030D-6E8A-4147-A177-3AD203B41FA5}">
                      <a16:colId xmlns:a16="http://schemas.microsoft.com/office/drawing/2014/main" val="4223717052"/>
                    </a:ext>
                  </a:extLst>
                </a:gridCol>
                <a:gridCol w="1000608">
                  <a:extLst>
                    <a:ext uri="{9D8B030D-6E8A-4147-A177-3AD203B41FA5}">
                      <a16:colId xmlns:a16="http://schemas.microsoft.com/office/drawing/2014/main" val="3936157859"/>
                    </a:ext>
                  </a:extLst>
                </a:gridCol>
                <a:gridCol w="2412815">
                  <a:extLst>
                    <a:ext uri="{9D8B030D-6E8A-4147-A177-3AD203B41FA5}">
                      <a16:colId xmlns:a16="http://schemas.microsoft.com/office/drawing/2014/main" val="1947396569"/>
                    </a:ext>
                  </a:extLst>
                </a:gridCol>
              </a:tblGrid>
              <a:tr h="1696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2017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6565"/>
                  </a:ext>
                </a:extLst>
              </a:tr>
              <a:tr h="27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Primary Fuel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Unit Count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Nameplate Capacity (MW)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062498"/>
                  </a:ext>
                </a:extLst>
              </a:tr>
              <a:tr h="25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Coal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         14,193.70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067322"/>
                  </a:ext>
                </a:extLst>
              </a:tr>
              <a:tr h="25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Natural Gas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53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           7,326.90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0209831"/>
                  </a:ext>
                </a:extLst>
              </a:tr>
              <a:tr h="25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Solar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               10.00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4698964"/>
                  </a:ext>
                </a:extLst>
              </a:tr>
              <a:tr h="25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Hydro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           1,016.60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7932615"/>
                  </a:ext>
                </a:extLst>
              </a:tr>
              <a:tr h="25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Biomass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             113.40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4070412"/>
                  </a:ext>
                </a:extLst>
              </a:tr>
              <a:tr h="25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Petroleum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               11.50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9282568"/>
                  </a:ext>
                </a:extLst>
              </a:tr>
              <a:tr h="25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164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                               22,672.10 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399336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52589"/>
              </p:ext>
            </p:extLst>
          </p:nvPr>
        </p:nvGraphicFramePr>
        <p:xfrm>
          <a:off x="7403123" y="4067663"/>
          <a:ext cx="4668717" cy="232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294">
                  <a:extLst>
                    <a:ext uri="{9D8B030D-6E8A-4147-A177-3AD203B41FA5}">
                      <a16:colId xmlns:a16="http://schemas.microsoft.com/office/drawing/2014/main" val="1837575232"/>
                    </a:ext>
                  </a:extLst>
                </a:gridCol>
                <a:gridCol w="1000608">
                  <a:extLst>
                    <a:ext uri="{9D8B030D-6E8A-4147-A177-3AD203B41FA5}">
                      <a16:colId xmlns:a16="http://schemas.microsoft.com/office/drawing/2014/main" val="3816005806"/>
                    </a:ext>
                  </a:extLst>
                </a:gridCol>
                <a:gridCol w="2412815">
                  <a:extLst>
                    <a:ext uri="{9D8B030D-6E8A-4147-A177-3AD203B41FA5}">
                      <a16:colId xmlns:a16="http://schemas.microsoft.com/office/drawing/2014/main" val="4046033740"/>
                    </a:ext>
                  </a:extLst>
                </a:gridCol>
              </a:tblGrid>
              <a:tr h="1696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2013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655368"/>
                  </a:ext>
                </a:extLst>
              </a:tr>
              <a:tr h="27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Primary Fuel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Unit Count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Nameplate Capacity (MW)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9894842"/>
                  </a:ext>
                </a:extLst>
              </a:tr>
              <a:tr h="25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Coal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55      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         </a:t>
                      </a:r>
                      <a:r>
                        <a:rPr lang="en-US" sz="1400" u="none" strike="noStrike" dirty="0" smtClean="0">
                          <a:effectLst/>
                        </a:rPr>
                        <a:t>17,820.00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5004955"/>
                  </a:ext>
                </a:extLst>
              </a:tr>
              <a:tr h="25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Natural Gas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39 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           </a:t>
                      </a:r>
                      <a:r>
                        <a:rPr lang="en-US" sz="1400" u="none" strike="noStrike" dirty="0" smtClean="0">
                          <a:effectLst/>
                        </a:rPr>
                        <a:t>6,140.60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9573309"/>
                  </a:ext>
                </a:extLst>
              </a:tr>
              <a:tr h="25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Solar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     -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               </a:t>
                      </a:r>
                      <a:r>
                        <a:rPr lang="en-US" sz="1400" u="none" strike="noStrike" dirty="0" smtClean="0">
                          <a:effectLst/>
                        </a:rPr>
                        <a:t>-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5070321"/>
                  </a:ext>
                </a:extLst>
              </a:tr>
              <a:tr h="25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Hydro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30 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           </a:t>
                      </a:r>
                      <a:r>
                        <a:rPr lang="en-US" sz="1400" u="none" strike="noStrike" dirty="0" smtClean="0">
                          <a:effectLst/>
                        </a:rPr>
                        <a:t>804.1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297383"/>
                  </a:ext>
                </a:extLst>
              </a:tr>
              <a:tr h="25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Biomass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24 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             </a:t>
                      </a:r>
                      <a:r>
                        <a:rPr lang="en-US" sz="1400" u="none" strike="noStrike" dirty="0" smtClean="0">
                          <a:effectLst/>
                        </a:rPr>
                        <a:t>111.80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2369706"/>
                  </a:ext>
                </a:extLst>
              </a:tr>
              <a:tr h="25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Petroleum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  </a:t>
                      </a:r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8 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                        </a:t>
                      </a:r>
                      <a:r>
                        <a:rPr lang="en-US" sz="1400" u="none" strike="noStrike" dirty="0" smtClean="0">
                          <a:effectLst/>
                        </a:rPr>
                        <a:t>110.30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340819"/>
                  </a:ext>
                </a:extLst>
              </a:tr>
              <a:tr h="252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156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                               </a:t>
                      </a:r>
                      <a:r>
                        <a:rPr lang="en-US" sz="1400" b="1" u="none" strike="noStrike" dirty="0" smtClean="0">
                          <a:effectLst/>
                        </a:rPr>
                        <a:t>24,986.80 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638563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6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1079-B6C3-4659-B937-8C07D3DA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25" y="109357"/>
            <a:ext cx="10515600" cy="1325563"/>
          </a:xfrm>
        </p:spPr>
        <p:txBody>
          <a:bodyPr/>
          <a:lstStyle/>
          <a:p>
            <a:r>
              <a:rPr lang="en-US" dirty="0" smtClean="0"/>
              <a:t>Kentucky Plant Retirements (2013-2017)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590377"/>
              </p:ext>
            </p:extLst>
          </p:nvPr>
        </p:nvGraphicFramePr>
        <p:xfrm>
          <a:off x="268777" y="1172188"/>
          <a:ext cx="11687695" cy="496771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80288">
                  <a:extLst>
                    <a:ext uri="{9D8B030D-6E8A-4147-A177-3AD203B41FA5}">
                      <a16:colId xmlns:a16="http://schemas.microsoft.com/office/drawing/2014/main" val="1522982935"/>
                    </a:ext>
                  </a:extLst>
                </a:gridCol>
                <a:gridCol w="1620396">
                  <a:extLst>
                    <a:ext uri="{9D8B030D-6E8A-4147-A177-3AD203B41FA5}">
                      <a16:colId xmlns:a16="http://schemas.microsoft.com/office/drawing/2014/main" val="674423674"/>
                    </a:ext>
                  </a:extLst>
                </a:gridCol>
                <a:gridCol w="1845006">
                  <a:extLst>
                    <a:ext uri="{9D8B030D-6E8A-4147-A177-3AD203B41FA5}">
                      <a16:colId xmlns:a16="http://schemas.microsoft.com/office/drawing/2014/main" val="3544292964"/>
                    </a:ext>
                  </a:extLst>
                </a:gridCol>
                <a:gridCol w="1098981">
                  <a:extLst>
                    <a:ext uri="{9D8B030D-6E8A-4147-A177-3AD203B41FA5}">
                      <a16:colId xmlns:a16="http://schemas.microsoft.com/office/drawing/2014/main" val="2642866369"/>
                    </a:ext>
                  </a:extLst>
                </a:gridCol>
                <a:gridCol w="1613975">
                  <a:extLst>
                    <a:ext uri="{9D8B030D-6E8A-4147-A177-3AD203B41FA5}">
                      <a16:colId xmlns:a16="http://schemas.microsoft.com/office/drawing/2014/main" val="331215856"/>
                    </a:ext>
                  </a:extLst>
                </a:gridCol>
                <a:gridCol w="1259411">
                  <a:extLst>
                    <a:ext uri="{9D8B030D-6E8A-4147-A177-3AD203B41FA5}">
                      <a16:colId xmlns:a16="http://schemas.microsoft.com/office/drawing/2014/main" val="1007322806"/>
                    </a:ext>
                  </a:extLst>
                </a:gridCol>
                <a:gridCol w="1613975">
                  <a:extLst>
                    <a:ext uri="{9D8B030D-6E8A-4147-A177-3AD203B41FA5}">
                      <a16:colId xmlns:a16="http://schemas.microsoft.com/office/drawing/2014/main" val="2074881966"/>
                    </a:ext>
                  </a:extLst>
                </a:gridCol>
                <a:gridCol w="1055663">
                  <a:extLst>
                    <a:ext uri="{9D8B030D-6E8A-4147-A177-3AD203B41FA5}">
                      <a16:colId xmlns:a16="http://schemas.microsoft.com/office/drawing/2014/main" val="913686622"/>
                    </a:ext>
                  </a:extLst>
                </a:gridCol>
              </a:tblGrid>
              <a:tr h="348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Operator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Capacity (MW)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Initial Year of Operation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Year Retired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Fuel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extLst>
                  <a:ext uri="{0D108BD9-81ED-4DB2-BD59-A6C34878D82A}">
                    <a16:rowId xmlns:a16="http://schemas.microsoft.com/office/drawing/2014/main" val="3973343756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Big Sandy Plant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American Electric Power (KY Power)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1963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Coal* (converted to NG)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extLst>
                  <a:ext uri="{0D108BD9-81ED-4DB2-BD59-A6C34878D82A}">
                    <a16:rowId xmlns:a16="http://schemas.microsoft.com/office/drawing/2014/main" val="3449697205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Big Sandy Plant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American Electric Power (KY Power)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1969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extLst>
                  <a:ext uri="{0D108BD9-81ED-4DB2-BD59-A6C34878D82A}">
                    <a16:rowId xmlns:a16="http://schemas.microsoft.com/office/drawing/2014/main" val="2148153674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Cane Run Station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LG&amp;E and KU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extLst>
                  <a:ext uri="{0D108BD9-81ED-4DB2-BD59-A6C34878D82A}">
                    <a16:rowId xmlns:a16="http://schemas.microsoft.com/office/drawing/2014/main" val="3669049782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Cane Run Station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LG&amp;E and KU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1966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extLst>
                  <a:ext uri="{0D108BD9-81ED-4DB2-BD59-A6C34878D82A}">
                    <a16:rowId xmlns:a16="http://schemas.microsoft.com/office/drawing/2014/main" val="1739597707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Cane Run Station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LG&amp;E and KU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1969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extLst>
                  <a:ext uri="{0D108BD9-81ED-4DB2-BD59-A6C34878D82A}">
                    <a16:rowId xmlns:a16="http://schemas.microsoft.com/office/drawing/2014/main" val="2418327396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Dale Power Station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East Kentucky Power </a:t>
                      </a:r>
                      <a:r>
                        <a:rPr lang="en-US" sz="1200" dirty="0" smtClean="0">
                          <a:effectLst/>
                        </a:rPr>
                        <a:t>Co-op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extLst>
                  <a:ext uri="{0D108BD9-81ED-4DB2-BD59-A6C34878D82A}">
                    <a16:rowId xmlns:a16="http://schemas.microsoft.com/office/drawing/2014/main" val="2365980959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Dale Power Station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East Kentucky Power </a:t>
                      </a:r>
                      <a:r>
                        <a:rPr lang="en-US" sz="1200" dirty="0" smtClean="0">
                          <a:effectLst/>
                        </a:rPr>
                        <a:t>Co-op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extLst>
                  <a:ext uri="{0D108BD9-81ED-4DB2-BD59-A6C34878D82A}">
                    <a16:rowId xmlns:a16="http://schemas.microsoft.com/office/drawing/2014/main" val="2056488677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Dale Power Station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East Kentucky Power </a:t>
                      </a:r>
                      <a:r>
                        <a:rPr lang="en-US" sz="1200" dirty="0" smtClean="0">
                          <a:effectLst/>
                        </a:rPr>
                        <a:t>Co-op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1957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extLst>
                  <a:ext uri="{0D108BD9-81ED-4DB2-BD59-A6C34878D82A}">
                    <a16:rowId xmlns:a16="http://schemas.microsoft.com/office/drawing/2014/main" val="2471497704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Dale Power Station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East Kentucky Power </a:t>
                      </a:r>
                      <a:r>
                        <a:rPr lang="en-US" sz="1200" dirty="0" smtClean="0">
                          <a:effectLst/>
                        </a:rPr>
                        <a:t>Co-op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extLst>
                  <a:ext uri="{0D108BD9-81ED-4DB2-BD59-A6C34878D82A}">
                    <a16:rowId xmlns:a16="http://schemas.microsoft.com/office/drawing/2014/main" val="3345299951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Green River Generating Station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LG&amp;E and KU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extLst>
                  <a:ext uri="{0D108BD9-81ED-4DB2-BD59-A6C34878D82A}">
                    <a16:rowId xmlns:a16="http://schemas.microsoft.com/office/drawing/2014/main" val="3602422969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 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Green River Generating Station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LG&amp;E and KU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extLst>
                  <a:ext uri="{0D108BD9-81ED-4DB2-BD59-A6C34878D82A}">
                    <a16:rowId xmlns:a16="http://schemas.microsoft.com/office/drawing/2014/main" val="4029349494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Tyrone 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Tyrone Generating Station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LG&amp;E and KU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extLst>
                  <a:ext uri="{0D108BD9-81ED-4DB2-BD59-A6C34878D82A}">
                    <a16:rowId xmlns:a16="http://schemas.microsoft.com/office/drawing/2014/main" val="926786497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Haefling</a:t>
                      </a:r>
                      <a:r>
                        <a:rPr lang="en-US" sz="1200" dirty="0">
                          <a:effectLst/>
                        </a:rPr>
                        <a:t> 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Haefling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LG&amp;E and KU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7" marR="33587" marT="0" marB="0"/>
                </a:tc>
                <a:extLst>
                  <a:ext uri="{0D108BD9-81ED-4DB2-BD59-A6C34878D82A}">
                    <a16:rowId xmlns:a16="http://schemas.microsoft.com/office/drawing/2014/main" val="356501872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488668"/>
            <a:ext cx="197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S&amp;P Global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89602"/>
          </a:xfrm>
        </p:spPr>
        <p:txBody>
          <a:bodyPr/>
          <a:lstStyle/>
          <a:p>
            <a:r>
              <a:rPr lang="en-US" dirty="0" smtClean="0"/>
              <a:t>Additional 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522274"/>
            <a:ext cx="5157787" cy="3368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Idled Plants (2013-2017)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947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03271" y="1522275"/>
            <a:ext cx="5183188" cy="3368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Unregulated Kentucky Retirements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21387804"/>
              </p:ext>
            </p:extLst>
          </p:nvPr>
        </p:nvGraphicFramePr>
        <p:xfrm>
          <a:off x="6203271" y="3455726"/>
          <a:ext cx="5183192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738">
                  <a:extLst>
                    <a:ext uri="{9D8B030D-6E8A-4147-A177-3AD203B41FA5}">
                      <a16:colId xmlns:a16="http://schemas.microsoft.com/office/drawing/2014/main" val="3077191295"/>
                    </a:ext>
                  </a:extLst>
                </a:gridCol>
                <a:gridCol w="723207">
                  <a:extLst>
                    <a:ext uri="{9D8B030D-6E8A-4147-A177-3AD203B41FA5}">
                      <a16:colId xmlns:a16="http://schemas.microsoft.com/office/drawing/2014/main" val="1114375781"/>
                    </a:ext>
                  </a:extLst>
                </a:gridCol>
                <a:gridCol w="711256">
                  <a:extLst>
                    <a:ext uri="{9D8B030D-6E8A-4147-A177-3AD203B41FA5}">
                      <a16:colId xmlns:a16="http://schemas.microsoft.com/office/drawing/2014/main" val="4262788091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396440119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1102304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1400603112"/>
                    </a:ext>
                  </a:extLst>
                </a:gridCol>
                <a:gridCol w="512064">
                  <a:extLst>
                    <a:ext uri="{9D8B030D-6E8A-4147-A177-3AD203B41FA5}">
                      <a16:colId xmlns:a16="http://schemas.microsoft.com/office/drawing/2014/main" val="3103472416"/>
                    </a:ext>
                  </a:extLst>
                </a:gridCol>
                <a:gridCol w="377087">
                  <a:extLst>
                    <a:ext uri="{9D8B030D-6E8A-4147-A177-3AD203B41FA5}">
                      <a16:colId xmlns:a16="http://schemas.microsoft.com/office/drawing/2014/main" val="3942764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Operator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Capacity (MW)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Initial Year of Operation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 Retired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Fuel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49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Shawnee 10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Shawnee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TVA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1956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8838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Paradise 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Paradise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TVA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396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Paradise 1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Paradise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TVA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659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4191794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62617296"/>
              </p:ext>
            </p:extLst>
          </p:nvPr>
        </p:nvGraphicFramePr>
        <p:xfrm>
          <a:off x="817250" y="2589567"/>
          <a:ext cx="5180324" cy="334775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00428">
                  <a:extLst>
                    <a:ext uri="{9D8B030D-6E8A-4147-A177-3AD203B41FA5}">
                      <a16:colId xmlns:a16="http://schemas.microsoft.com/office/drawing/2014/main" val="3860490188"/>
                    </a:ext>
                  </a:extLst>
                </a:gridCol>
                <a:gridCol w="718205">
                  <a:extLst>
                    <a:ext uri="{9D8B030D-6E8A-4147-A177-3AD203B41FA5}">
                      <a16:colId xmlns:a16="http://schemas.microsoft.com/office/drawing/2014/main" val="2424832866"/>
                    </a:ext>
                  </a:extLst>
                </a:gridCol>
                <a:gridCol w="817759">
                  <a:extLst>
                    <a:ext uri="{9D8B030D-6E8A-4147-A177-3AD203B41FA5}">
                      <a16:colId xmlns:a16="http://schemas.microsoft.com/office/drawing/2014/main" val="153204546"/>
                    </a:ext>
                  </a:extLst>
                </a:gridCol>
                <a:gridCol w="661108">
                  <a:extLst>
                    <a:ext uri="{9D8B030D-6E8A-4147-A177-3AD203B41FA5}">
                      <a16:colId xmlns:a16="http://schemas.microsoft.com/office/drawing/2014/main" val="147464425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18586057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3758309717"/>
                    </a:ext>
                  </a:extLst>
                </a:gridCol>
                <a:gridCol w="624299">
                  <a:extLst>
                    <a:ext uri="{9D8B030D-6E8A-4147-A177-3AD203B41FA5}">
                      <a16:colId xmlns:a16="http://schemas.microsoft.com/office/drawing/2014/main" val="325787820"/>
                    </a:ext>
                  </a:extLst>
                </a:gridCol>
                <a:gridCol w="467900">
                  <a:extLst>
                    <a:ext uri="{9D8B030D-6E8A-4147-A177-3AD203B41FA5}">
                      <a16:colId xmlns:a16="http://schemas.microsoft.com/office/drawing/2014/main" val="2357053064"/>
                    </a:ext>
                  </a:extLst>
                </a:gridCol>
              </a:tblGrid>
              <a:tr h="665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Operator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Capacity (MW)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Initial Year of Operation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Year </a:t>
                      </a:r>
                      <a:r>
                        <a:rPr lang="en-US" sz="1200" dirty="0" smtClean="0">
                          <a:effectLst/>
                        </a:rPr>
                        <a:t>Idled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1" marR="3230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extLst>
                  <a:ext uri="{0D108BD9-81ED-4DB2-BD59-A6C34878D82A}">
                    <a16:rowId xmlns:a16="http://schemas.microsoft.com/office/drawing/2014/main" val="1870225613"/>
                  </a:ext>
                </a:extLst>
              </a:tr>
              <a:tr h="610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Reid 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Robert Reid Power Plant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Big Rivers Electric Corp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Coal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extLst>
                  <a:ext uri="{0D108BD9-81ED-4DB2-BD59-A6C34878D82A}">
                    <a16:rowId xmlns:a16="http://schemas.microsoft.com/office/drawing/2014/main" val="3729071926"/>
                  </a:ext>
                </a:extLst>
              </a:tr>
              <a:tr h="610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Kenneth C. Coleman Station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Big Rivers Electric Corp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extLst>
                  <a:ext uri="{0D108BD9-81ED-4DB2-BD59-A6C34878D82A}">
                    <a16:rowId xmlns:a16="http://schemas.microsoft.com/office/drawing/2014/main" val="925202917"/>
                  </a:ext>
                </a:extLst>
              </a:tr>
              <a:tr h="610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Kenneth C. Coleman Station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Big Rivers Electric Corp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extLst>
                  <a:ext uri="{0D108BD9-81ED-4DB2-BD59-A6C34878D82A}">
                    <a16:rowId xmlns:a16="http://schemas.microsoft.com/office/drawing/2014/main" val="3922160475"/>
                  </a:ext>
                </a:extLst>
              </a:tr>
              <a:tr h="610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Kenneth C. Coleman Station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Big Rivers Electric Corp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1971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53" marR="65953" marT="0" marB="0"/>
                </a:tc>
                <a:extLst>
                  <a:ext uri="{0D108BD9-81ED-4DB2-BD59-A6C34878D82A}">
                    <a16:rowId xmlns:a16="http://schemas.microsoft.com/office/drawing/2014/main" val="152587426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97574" y="1882976"/>
            <a:ext cx="52453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1,419 MW</a:t>
            </a:r>
            <a:endParaRPr lang="en-US" sz="1900" dirty="0"/>
          </a:p>
        </p:txBody>
      </p:sp>
      <p:sp>
        <p:nvSpPr>
          <p:cNvPr id="10" name="Rectangle 9"/>
          <p:cNvSpPr/>
          <p:nvPr/>
        </p:nvSpPr>
        <p:spPr>
          <a:xfrm>
            <a:off x="839787" y="1897596"/>
            <a:ext cx="1319592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black"/>
                </a:solidFill>
              </a:rPr>
              <a:t>667 MW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34834"/>
            <a:ext cx="197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S&amp;P Global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6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Regulated Retirements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Units Retired: 13</a:t>
            </a:r>
          </a:p>
          <a:p>
            <a:r>
              <a:rPr lang="en-US" dirty="0" smtClean="0"/>
              <a:t>Capacity Retired: 2,077 MW</a:t>
            </a:r>
          </a:p>
          <a:p>
            <a:r>
              <a:rPr lang="en-US" dirty="0" smtClean="0"/>
              <a:t>Fuel Source Retired: 12 Coal Plants, 1 Natural Gas Plant</a:t>
            </a:r>
          </a:p>
          <a:p>
            <a:r>
              <a:rPr lang="en-US" dirty="0" smtClean="0"/>
              <a:t>Average Retired Plant Age: 54</a:t>
            </a:r>
          </a:p>
          <a:p>
            <a:r>
              <a:rPr lang="en-US" dirty="0" smtClean="0"/>
              <a:t>Percent Change in Available Nameplate Capacity: -9%</a:t>
            </a:r>
          </a:p>
          <a:p>
            <a:pPr lvl="1"/>
            <a:r>
              <a:rPr lang="en-US" dirty="0" smtClean="0"/>
              <a:t>-20% Coal </a:t>
            </a:r>
          </a:p>
          <a:p>
            <a:pPr lvl="1"/>
            <a:r>
              <a:rPr lang="en-US" dirty="0" smtClean="0"/>
              <a:t>+19% Natural Gas</a:t>
            </a:r>
          </a:p>
          <a:p>
            <a:pPr lvl="1"/>
            <a:r>
              <a:rPr lang="en-US" dirty="0" smtClean="0"/>
              <a:t>+26% Hydro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9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85AA-AC90-47F9-837D-D8BE9CC0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Kentucky </a:t>
            </a:r>
            <a:r>
              <a:rPr lang="en-US" dirty="0"/>
              <a:t>Plant Retirements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813468"/>
              </p:ext>
            </p:extLst>
          </p:nvPr>
        </p:nvGraphicFramePr>
        <p:xfrm>
          <a:off x="838200" y="1825625"/>
          <a:ext cx="1051560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186041648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32730896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56147025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08308106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5010113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93340252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498677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 (MW)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Year of Operation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Retire Year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 Type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34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E.W. Brown Generating Station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G&amp;E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KU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06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E.W. Brown Generating Station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G&amp;E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KU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577487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88668"/>
            <a:ext cx="124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EIA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3320237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Unregulated Planned Retirements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92959"/>
              </p:ext>
            </p:extLst>
          </p:nvPr>
        </p:nvGraphicFramePr>
        <p:xfrm>
          <a:off x="838199" y="4367213"/>
          <a:ext cx="105156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87813134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229725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25742105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18104110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14441311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136871049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348823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 (MW)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Year of Operation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Retire Year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 Type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808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Elmer Smith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 of Owensboro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068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Elmer Smith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 of Owensboro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53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Station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Henderson Municipal Power &amp; Light (HMP&amp;L)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HMP&amp;L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889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66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F546-F5A4-4845-B96A-2EE29827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Stated for Retirements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455E8-6030-4E54-B01C-8A278FD28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natural gas prices</a:t>
            </a:r>
          </a:p>
          <a:p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All plants constructed prior to the Clean Air Act of 1970</a:t>
            </a:r>
          </a:p>
          <a:p>
            <a:r>
              <a:rPr lang="en-US" dirty="0" smtClean="0"/>
              <a:t>Efficiency of plants compared to fleet</a:t>
            </a:r>
          </a:p>
          <a:p>
            <a:r>
              <a:rPr lang="en-US" dirty="0" smtClean="0"/>
              <a:t>Power plant emission rules</a:t>
            </a:r>
          </a:p>
          <a:p>
            <a:pPr lvl="1"/>
            <a:r>
              <a:rPr lang="en-US" dirty="0" smtClean="0"/>
              <a:t>Mercury and Air Toxics Standards (MATS)</a:t>
            </a:r>
          </a:p>
          <a:p>
            <a:r>
              <a:rPr lang="en-US" dirty="0" smtClean="0"/>
              <a:t>Declining demand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24F05-12AF-44C0-8537-2ACCDC47A8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13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1337</Words>
  <Application>Microsoft Office PowerPoint</Application>
  <PresentationFormat>Widescreen</PresentationFormat>
  <Paragraphs>511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Times New Roman</vt:lpstr>
      <vt:lpstr>Office Theme</vt:lpstr>
      <vt:lpstr>Electricity Generation in Kentucky</vt:lpstr>
      <vt:lpstr>Overview</vt:lpstr>
      <vt:lpstr>Regulated Utilities</vt:lpstr>
      <vt:lpstr>Kentucky Power Plants</vt:lpstr>
      <vt:lpstr>Kentucky Plant Retirements (2013-2017)</vt:lpstr>
      <vt:lpstr>Additional Considerations</vt:lpstr>
      <vt:lpstr>Regulated Retirements Summary</vt:lpstr>
      <vt:lpstr>Planned Kentucky Plant Retirements </vt:lpstr>
      <vt:lpstr>Reasons Stated for Retirements</vt:lpstr>
      <vt:lpstr>Kentucky Electricity Generation and Consumption</vt:lpstr>
      <vt:lpstr>Rate of Electricity Consumption</vt:lpstr>
      <vt:lpstr>PowerPoint Presentation</vt:lpstr>
      <vt:lpstr>Declining Demand</vt:lpstr>
      <vt:lpstr>2018 Projected Excess Capacity</vt:lpstr>
      <vt:lpstr>Fuel Price</vt:lpstr>
      <vt:lpstr>Electricity Cost </vt:lpstr>
      <vt:lpstr>Average Price: Utilities with Recent Retired Plants</vt:lpstr>
      <vt:lpstr>Average Electricity Price: Utilities Without Recent Retired Plants</vt:lpstr>
      <vt:lpstr>Upward Pressures on Electricity Prices</vt:lpstr>
      <vt:lpstr>RTO Regions</vt:lpstr>
      <vt:lpstr>RTO Retirements 2014-2022</vt:lpstr>
      <vt:lpstr>National Retirements</vt:lpstr>
      <vt:lpstr>Future Generation</vt:lpstr>
      <vt:lpstr>IRPs Summary</vt:lpstr>
      <vt:lpstr>Summary of Recent Issues</vt:lpstr>
      <vt:lpstr>Issues to Watch</vt:lpstr>
      <vt:lpstr>National Governors Association Policy Academy on Power Sector Modernization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Generation Overview and Projected Change</dc:title>
  <dc:creator>Engle, Caroline Elaine</dc:creator>
  <cp:lastModifiedBy>Engle, Caroline (PSC)</cp:lastModifiedBy>
  <cp:revision>83</cp:revision>
  <cp:lastPrinted>2018-06-07T15:49:23Z</cp:lastPrinted>
  <dcterms:created xsi:type="dcterms:W3CDTF">2018-05-29T14:47:05Z</dcterms:created>
  <dcterms:modified xsi:type="dcterms:W3CDTF">2018-06-07T15:57:31Z</dcterms:modified>
</cp:coreProperties>
</file>