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345" r:id="rId5"/>
    <p:sldId id="357" r:id="rId6"/>
    <p:sldId id="362" r:id="rId7"/>
    <p:sldId id="361" r:id="rId8"/>
    <p:sldId id="359" r:id="rId9"/>
    <p:sldId id="363" r:id="rId10"/>
    <p:sldId id="356" r:id="rId11"/>
  </p:sldIdLst>
  <p:sldSz cx="9144000" cy="6858000" type="screen4x3"/>
  <p:notesSz cx="7010400" cy="9296400"/>
  <p:embeddedFontLst>
    <p:embeddedFont>
      <p:font typeface="Open Sans" panose="020B0606030504020204" pitchFamily="34" charset="0"/>
      <p:regular r:id="rId14"/>
      <p:bold r:id="rId15"/>
      <p:italic r:id="rId16"/>
      <p:boldItalic r:id="rId17"/>
    </p:embeddedFont>
    <p:embeddedFont>
      <p:font typeface="Polo" panose="02000400000000000000" pitchFamily="2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Kinney, Adam" initials="MA" lastIdx="2" clrIdx="0">
    <p:extLst>
      <p:ext uri="{19B8F6BF-5375-455C-9EA6-DF929625EA0E}">
        <p15:presenceInfo xmlns:p15="http://schemas.microsoft.com/office/powerpoint/2012/main" userId="S-1-5-21-107098355-2747479665-1347135383-983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4B75"/>
    <a:srgbClr val="FFFFFF"/>
    <a:srgbClr val="657280"/>
    <a:srgbClr val="E4E9EC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96" autoAdjust="0"/>
    <p:restoredTop sz="88768" autoAdjust="0"/>
  </p:normalViewPr>
  <p:slideViewPr>
    <p:cSldViewPr snapToGrid="0">
      <p:cViewPr varScale="1">
        <p:scale>
          <a:sx n="82" d="100"/>
          <a:sy n="82" d="100"/>
        </p:scale>
        <p:origin x="1308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265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2020 Capacity Share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7A-4847-B261-5C630FE4D93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F6F-48C4-8F73-0EA3C52FD66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F6F-48C4-8F73-0EA3C52FD66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F6F-48C4-8F73-0EA3C52FD66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F6F-48C4-8F73-0EA3C52FD665}"/>
              </c:ext>
            </c:extLst>
          </c:dPt>
          <c:dLbls>
            <c:dLbl>
              <c:idx val="0"/>
              <c:layout>
                <c:manualLayout>
                  <c:x val="-0.27055703859580194"/>
                  <c:y val="-8.0765839306449219E-2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B7A-4847-B261-5C630FE4D935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"/>
              <c:layout>
                <c:manualLayout>
                  <c:x val="6.3881523001786539E-2"/>
                  <c:y val="-4.9915750691892122E-2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F6F-48C4-8F73-0EA3C52FD665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2"/>
              <c:layout>
                <c:manualLayout>
                  <c:x val="0.21419098888834312"/>
                  <c:y val="0.10801401535985652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F6F-48C4-8F73-0EA3C52FD665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3"/>
              <c:layout>
                <c:manualLayout>
                  <c:x val="-0.24237401374207251"/>
                  <c:y val="0.18830840776083091"/>
                </c:manualLayout>
              </c:layout>
              <c:spPr>
                <a:xfrm>
                  <a:off x="31469" y="732317"/>
                  <a:ext cx="594051" cy="669998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F6F-48C4-8F73-0EA3C52FD665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85210"/>
                        <a:gd name="adj2" fmla="val -13973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7577064669168274"/>
                      <c:h val="0.19498054553973396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47347481754265314"/>
                  <c:y val="0.2341251895245661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F6F-48C4-8F73-0EA3C52FD665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95633"/>
                        <a:gd name="adj2" fmla="val -33980"/>
                      </a:avLst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Sheet1!$A$2:$A$6</c:f>
              <c:strCache>
                <c:ptCount val="5"/>
                <c:pt idx="0">
                  <c:v>Coal</c:v>
                </c:pt>
                <c:pt idx="1">
                  <c:v>NGCC</c:v>
                </c:pt>
                <c:pt idx="2">
                  <c:v>CTs</c:v>
                </c:pt>
                <c:pt idx="3">
                  <c:v>Hydro/ Solar</c:v>
                </c:pt>
                <c:pt idx="4">
                  <c:v>Load Mgmt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4884.1059999999998</c:v>
                </c:pt>
                <c:pt idx="1">
                  <c:v>662</c:v>
                </c:pt>
                <c:pt idx="2">
                  <c:v>2094</c:v>
                </c:pt>
                <c:pt idx="3">
                  <c:v>103.5</c:v>
                </c:pt>
                <c:pt idx="4">
                  <c:v>270.2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6F-48C4-8F73-0EA3C52FD6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2020 Energy Share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21-461E-9939-1BAEB8F9384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D21-461E-9939-1BAEB8F9384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D21-461E-9939-1BAEB8F9384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D21-461E-9939-1BAEB8F9384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D21-461E-9939-1BAEB8F9384A}"/>
              </c:ext>
            </c:extLst>
          </c:dPt>
          <c:dLbls>
            <c:dLbl>
              <c:idx val="0"/>
              <c:layout>
                <c:manualLayout>
                  <c:x val="-0.24049514541849049"/>
                  <c:y val="-0.20318122080374179"/>
                </c:manualLayout>
              </c:layout>
              <c:numFmt formatCode="0%" sourceLinked="0"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D21-461E-9939-1BAEB8F9384A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"/>
              <c:layout>
                <c:manualLayout>
                  <c:x val="0.19164456900535964"/>
                  <c:y val="0.16183559414567369"/>
                </c:manualLayout>
              </c:layout>
              <c:numFmt formatCode="0%" sourceLinked="0"/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D21-461E-9939-1BAEB8F9384A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2"/>
              <c:layout>
                <c:manualLayout>
                  <c:x val="0.53359860389727587"/>
                  <c:y val="0.3200509395767685"/>
                </c:manualLayout>
              </c:layout>
              <c:numFmt formatCode="0%" sourceLinked="0"/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D21-461E-9939-1BAEB8F9384A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491033"/>
                        <a:gd name="adj2" fmla="val -126244"/>
                      </a:avLst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3"/>
              <c:layout>
                <c:manualLayout>
                  <c:x val="-0.36450015889012438"/>
                  <c:y val="0.16274371200048426"/>
                </c:manualLayout>
              </c:layout>
              <c:numFmt formatCode="0%" sourceLinked="0"/>
              <c:spPr>
                <a:xfrm>
                  <a:off x="76809" y="568618"/>
                  <a:ext cx="601382" cy="708050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D21-461E-9939-1BAEB8F9384A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210935"/>
                        <a:gd name="adj2" fmla="val -1166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7793977797989996"/>
                      <c:h val="0.20605472046674431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4020778212465389"/>
                  <c:y val="0.16759859939445229"/>
                </c:manualLayout>
              </c:layout>
              <c:numFmt formatCode="0%" sourceLinked="0"/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D21-461E-9939-1BAEB8F9384A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46115"/>
                        <a:gd name="adj2" fmla="val -18190"/>
                      </a:avLst>
                    </a:prstGeom>
                    <a:noFill/>
                    <a:ln>
                      <a:noFill/>
                    </a:ln>
                  </c15:spPr>
                </c:ext>
              </c:extLst>
            </c:dLbl>
            <c:numFmt formatCode="0%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Sheet1!$A$2:$A$6</c:f>
              <c:strCache>
                <c:ptCount val="5"/>
                <c:pt idx="0">
                  <c:v>Coal</c:v>
                </c:pt>
                <c:pt idx="1">
                  <c:v>NGCC</c:v>
                </c:pt>
                <c:pt idx="2">
                  <c:v>CTs</c:v>
                </c:pt>
                <c:pt idx="3">
                  <c:v>Hydro/ Solar</c:v>
                </c:pt>
                <c:pt idx="4">
                  <c:v>Load Mgmt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25968.1</c:v>
                </c:pt>
                <c:pt idx="1">
                  <c:v>5154.8999999999996</c:v>
                </c:pt>
                <c:pt idx="2">
                  <c:v>1460.3</c:v>
                </c:pt>
                <c:pt idx="3">
                  <c:v>392.3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5D21-461E-9939-1BAEB8F938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FE4BF-3E39-4A27-90E5-B14F4268581E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C1AEB-7020-4F4F-B9B1-775AAE523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55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85F9AD2-6D4E-4564-BB78-29CD19A1305D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C129955-5DBA-464A-864A-77B149C4F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83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9955-5DBA-464A-864A-77B149C4FD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09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5_Optional Title Slide w/Transparenc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28216"/>
          </a:xfrm>
          <a:solidFill>
            <a:srgbClr val="054B75">
              <a:alpha val="40000"/>
            </a:srgbClr>
          </a:solidFill>
        </p:spPr>
        <p:txBody>
          <a:bodyPr lIns="182880" rIns="91440" anchor="b" anchorCtr="0">
            <a:noAutofit/>
          </a:bodyPr>
          <a:lstStyle>
            <a:lvl1pPr algn="l">
              <a:defRPr sz="3600" b="1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05588"/>
            <a:ext cx="6760800" cy="1046351"/>
          </a:xfrm>
          <a:solidFill>
            <a:schemeClr val="bg1"/>
          </a:solidFill>
        </p:spPr>
        <p:txBody>
          <a:bodyPr lIns="18288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68197"/>
            <a:ext cx="927000" cy="105808"/>
          </a:xfrm>
        </p:spPr>
        <p:txBody>
          <a:bodyPr lIns="182880" tIns="0" rIns="0" bIns="0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6800" y="6584203"/>
            <a:ext cx="5544000" cy="273797"/>
          </a:xfrm>
        </p:spPr>
        <p:txBody>
          <a:bodyPr tIns="0" bIns="0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064" y="5871905"/>
            <a:ext cx="1766989" cy="5950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5473323"/>
            <a:ext cx="9144000" cy="0"/>
          </a:xfrm>
          <a:prstGeom prst="line">
            <a:avLst/>
          </a:prstGeom>
          <a:ln w="57150">
            <a:solidFill>
              <a:srgbClr val="FFD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567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83" y="365125"/>
            <a:ext cx="8569234" cy="914400"/>
          </a:xfrm>
        </p:spPr>
        <p:txBody>
          <a:bodyPr lIns="0" rIns="0" anchor="t" anchorCtr="0">
            <a:noAutofit/>
          </a:bodyPr>
          <a:lstStyle>
            <a:lvl1pPr>
              <a:defRPr sz="32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83" y="1467465"/>
            <a:ext cx="8569234" cy="4709498"/>
          </a:xfrm>
        </p:spPr>
        <p:txBody>
          <a:bodyPr lIns="0" rIns="0">
            <a:noAutofit/>
          </a:bodyPr>
          <a:lstStyle>
            <a:lvl1pPr marL="174625" indent="-174625">
              <a:defRPr>
                <a:latin typeface="+mn-lt"/>
              </a:defRPr>
            </a:lvl1pPr>
            <a:lvl2pPr marL="461963" indent="-287338">
              <a:spcBef>
                <a:spcPts val="0"/>
              </a:spcBef>
              <a:buFont typeface="Polo" panose="02000400000000000000" pitchFamily="2" charset="0"/>
              <a:buChar char="—"/>
              <a:defRPr>
                <a:latin typeface="+mn-lt"/>
              </a:defRPr>
            </a:lvl2pPr>
            <a:lvl3pPr marL="627063" indent="-165100">
              <a:spcBef>
                <a:spcPts val="0"/>
              </a:spcBef>
              <a:defRPr>
                <a:latin typeface="+mn-lt"/>
              </a:defRPr>
            </a:lvl3pPr>
            <a:lvl4pPr marL="854075" indent="-227013">
              <a:spcBef>
                <a:spcPts val="0"/>
              </a:spcBef>
              <a:buFont typeface="Polo" panose="02000400000000000000" pitchFamily="2" charset="0"/>
              <a:buChar char="—"/>
              <a:defRPr>
                <a:latin typeface="+mn-lt"/>
              </a:defRPr>
            </a:lvl4pPr>
            <a:lvl5pPr marL="974725" indent="-120650">
              <a:spcBef>
                <a:spcPts val="0"/>
              </a:spcBef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515292" y="6503561"/>
            <a:ext cx="722376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282" y="6503561"/>
            <a:ext cx="5542736" cy="164592"/>
          </a:xfrm>
          <a:prstGeom prst="rect">
            <a:avLst/>
          </a:prstGeom>
        </p:spPr>
        <p:txBody>
          <a:bodyPr vert="horz" wrap="square" lIns="0" tIns="18288" rIns="0" bIns="18288" rtlCol="0" anchor="ctr"/>
          <a:lstStyle>
            <a:lvl1pPr algn="ctr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 smtClean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5632" y="6503561"/>
            <a:ext cx="374904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r">
              <a:defRPr sz="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F8D1A19-4A2E-4786-AFFC-2C41E9E26D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1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0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515292" y="6503561"/>
            <a:ext cx="722376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282" y="6503561"/>
            <a:ext cx="5542736" cy="164592"/>
          </a:xfrm>
          <a:prstGeom prst="rect">
            <a:avLst/>
          </a:prstGeom>
        </p:spPr>
        <p:txBody>
          <a:bodyPr vert="horz" wrap="square" lIns="0" tIns="18288" rIns="0" bIns="18288" rtlCol="0" anchor="ctr"/>
          <a:lstStyle>
            <a:lvl1pPr algn="ctr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 smtClean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5632" y="6503561"/>
            <a:ext cx="374904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r">
              <a:defRPr sz="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F8D1A19-4A2E-4786-AFFC-2C41E9E26D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8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64" y="365126"/>
            <a:ext cx="8567928" cy="914400"/>
          </a:xfrm>
        </p:spPr>
        <p:txBody>
          <a:bodyPr lIns="0" rIns="0" anchor="t" anchorCtr="0">
            <a:no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3464" y="1472184"/>
            <a:ext cx="4222168" cy="4709160"/>
          </a:xfrm>
        </p:spPr>
        <p:txBody>
          <a:bodyPr lIns="0" rIns="0"/>
          <a:lstStyle>
            <a:lvl1pPr marL="169863" indent="-169863">
              <a:defRPr sz="2000"/>
            </a:lvl1pPr>
            <a:lvl2pPr marL="457200" indent="-287338">
              <a:spcBef>
                <a:spcPts val="0"/>
              </a:spcBef>
              <a:buFont typeface="Polo" panose="02000400000000000000" pitchFamily="2" charset="0"/>
              <a:buChar char="—"/>
              <a:defRPr sz="1800"/>
            </a:lvl2pPr>
            <a:lvl3pPr marL="574675" indent="-117475">
              <a:spcBef>
                <a:spcPts val="0"/>
              </a:spcBef>
              <a:defRPr sz="1600"/>
            </a:lvl3pPr>
            <a:lvl4pPr marL="803275" indent="-228600">
              <a:spcBef>
                <a:spcPts val="0"/>
              </a:spcBef>
              <a:buFont typeface="Polo" panose="02000400000000000000" pitchFamily="2" charset="0"/>
              <a:buChar char="—"/>
              <a:defRPr sz="1400"/>
            </a:lvl4pPr>
            <a:lvl5pPr marL="914400" indent="-111125">
              <a:spcBef>
                <a:spcPts val="0"/>
              </a:spcBef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72184"/>
            <a:ext cx="4222168" cy="4709160"/>
          </a:xfrm>
        </p:spPr>
        <p:txBody>
          <a:bodyPr lIns="0" rIns="0"/>
          <a:lstStyle>
            <a:lvl1pPr marL="169863" indent="-169863">
              <a:defRPr sz="2000"/>
            </a:lvl1pPr>
            <a:lvl2pPr marL="457200" indent="-287338">
              <a:spcBef>
                <a:spcPts val="0"/>
              </a:spcBef>
              <a:buFont typeface="Polo" panose="02000400000000000000" pitchFamily="2" charset="0"/>
              <a:buChar char="—"/>
              <a:defRPr sz="1800"/>
            </a:lvl2pPr>
            <a:lvl3pPr marL="574675" indent="-117475">
              <a:spcBef>
                <a:spcPts val="0"/>
              </a:spcBef>
              <a:defRPr sz="1600"/>
            </a:lvl3pPr>
            <a:lvl4pPr marL="803275" indent="-228600">
              <a:spcBef>
                <a:spcPts val="0"/>
              </a:spcBef>
              <a:buFont typeface="Polo" panose="02000400000000000000" pitchFamily="2" charset="0"/>
              <a:buChar char="—"/>
              <a:defRPr sz="1400"/>
            </a:lvl4pPr>
            <a:lvl5pPr marL="914400" indent="-111125">
              <a:spcBef>
                <a:spcPts val="0"/>
              </a:spcBef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515292" y="6503561"/>
            <a:ext cx="722376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282" y="6503561"/>
            <a:ext cx="5542736" cy="164592"/>
          </a:xfrm>
          <a:prstGeom prst="rect">
            <a:avLst/>
          </a:prstGeom>
        </p:spPr>
        <p:txBody>
          <a:bodyPr vert="horz" wrap="square" lIns="0" tIns="18288" rIns="0" bIns="18288" rtlCol="0" anchor="ctr"/>
          <a:lstStyle>
            <a:lvl1pPr algn="ctr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 smtClean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5632" y="6503561"/>
            <a:ext cx="374904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r">
              <a:defRPr sz="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F8D1A19-4A2E-4786-AFFC-2C41E9E26D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0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64" y="365126"/>
            <a:ext cx="8567928" cy="914400"/>
          </a:xfrm>
        </p:spPr>
        <p:txBody>
          <a:bodyPr lIns="0" rIns="0" anchor="t" anchorCtr="0">
            <a:no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3464" y="1472184"/>
            <a:ext cx="4207420" cy="742643"/>
          </a:xfrm>
        </p:spPr>
        <p:txBody>
          <a:bodyPr lIns="0" rIns="0"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3464" y="2343874"/>
            <a:ext cx="4207420" cy="3782178"/>
          </a:xfrm>
        </p:spPr>
        <p:txBody>
          <a:bodyPr lIns="0" rIns="0"/>
          <a:lstStyle>
            <a:lvl1pPr marL="117475" indent="-117475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72184"/>
            <a:ext cx="4228141" cy="742643"/>
          </a:xfrm>
        </p:spPr>
        <p:txBody>
          <a:bodyPr lIns="0" rIns="0"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43874"/>
            <a:ext cx="4228141" cy="3782178"/>
          </a:xfrm>
        </p:spPr>
        <p:txBody>
          <a:bodyPr lIns="0" rIns="0"/>
          <a:lstStyle>
            <a:lvl1pPr marL="117475" indent="-117475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515292" y="6503561"/>
            <a:ext cx="722376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282" y="6503561"/>
            <a:ext cx="5542736" cy="164592"/>
          </a:xfrm>
          <a:prstGeom prst="rect">
            <a:avLst/>
          </a:prstGeom>
        </p:spPr>
        <p:txBody>
          <a:bodyPr vert="horz" wrap="square" lIns="0" tIns="18288" rIns="0" bIns="18288" rtlCol="0" anchor="ctr"/>
          <a:lstStyle>
            <a:lvl1pPr algn="ctr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 smtClean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5632" y="6503561"/>
            <a:ext cx="374904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r">
              <a:defRPr sz="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F8D1A19-4A2E-4786-AFFC-2C41E9E26D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79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515292" y="6503561"/>
            <a:ext cx="722376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282" y="6503561"/>
            <a:ext cx="5542736" cy="164592"/>
          </a:xfrm>
          <a:prstGeom prst="rect">
            <a:avLst/>
          </a:prstGeom>
        </p:spPr>
        <p:txBody>
          <a:bodyPr vert="horz" wrap="square" lIns="0" tIns="18288" rIns="0" bIns="18288" rtlCol="0" anchor="ctr"/>
          <a:lstStyle>
            <a:lvl1pPr algn="ctr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 smtClean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5632" y="6503561"/>
            <a:ext cx="374904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r">
              <a:defRPr sz="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F8D1A19-4A2E-4786-AFFC-2C41E9E26D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71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515292" y="6503561"/>
            <a:ext cx="722376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282" y="6503561"/>
            <a:ext cx="5542736" cy="164592"/>
          </a:xfrm>
          <a:prstGeom prst="rect">
            <a:avLst/>
          </a:prstGeom>
        </p:spPr>
        <p:txBody>
          <a:bodyPr vert="horz" wrap="square" lIns="0" tIns="18288" rIns="0" bIns="18288" rtlCol="0" anchor="ctr"/>
          <a:lstStyle>
            <a:lvl1pPr algn="ctr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5632" y="6503561"/>
            <a:ext cx="374904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r">
              <a:defRPr sz="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F8D1A19-4A2E-4786-AFFC-2C41E9E26D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5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13714"/>
            <a:ext cx="9144000" cy="544286"/>
          </a:xfrm>
          <a:prstGeom prst="rect">
            <a:avLst/>
          </a:prstGeom>
          <a:solidFill>
            <a:srgbClr val="054B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65728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83" y="6427130"/>
            <a:ext cx="940526" cy="31745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3464" y="365126"/>
            <a:ext cx="8567928" cy="9144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3464" y="1469372"/>
            <a:ext cx="8567928" cy="471197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5292" y="6503561"/>
            <a:ext cx="722376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282" y="6503561"/>
            <a:ext cx="5542736" cy="164592"/>
          </a:xfrm>
          <a:prstGeom prst="rect">
            <a:avLst/>
          </a:prstGeom>
        </p:spPr>
        <p:txBody>
          <a:bodyPr vert="horz" wrap="square" lIns="0" tIns="18288" rIns="0" bIns="18288" rtlCol="0" anchor="ctr"/>
          <a:lstStyle>
            <a:lvl1pPr algn="ctr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5632" y="6503561"/>
            <a:ext cx="374904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r">
              <a:defRPr sz="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F8D1A19-4A2E-4786-AFFC-2C41E9E26DF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313714"/>
            <a:ext cx="9144000" cy="0"/>
          </a:xfrm>
          <a:prstGeom prst="line">
            <a:avLst/>
          </a:prstGeom>
          <a:ln w="57150">
            <a:solidFill>
              <a:srgbClr val="FFD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55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80" baseline="0">
          <a:solidFill>
            <a:schemeClr val="tx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169863" indent="-169863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 spc="-50" baseline="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515938" indent="-346075" algn="l" defTabSz="914400" rtl="0" eaLnBrk="1" latinLnBrk="0" hangingPunct="1">
        <a:lnSpc>
          <a:spcPct val="100000"/>
        </a:lnSpc>
        <a:spcBef>
          <a:spcPts val="0"/>
        </a:spcBef>
        <a:buFont typeface="Polo" panose="02000400000000000000" pitchFamily="2" charset="0"/>
        <a:buChar char="—"/>
        <a:defRPr sz="2000" kern="1200" spc="-50" baseline="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685800" indent="-169863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 spc="-50" baseline="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973138" indent="-287338" algn="l" defTabSz="914400" rtl="0" eaLnBrk="1" latinLnBrk="0" hangingPunct="1">
        <a:lnSpc>
          <a:spcPct val="100000"/>
        </a:lnSpc>
        <a:spcBef>
          <a:spcPts val="0"/>
        </a:spcBef>
        <a:buFont typeface="Polo" panose="02000400000000000000" pitchFamily="2" charset="0"/>
        <a:buChar char="—"/>
        <a:defRPr sz="1600" kern="1200" spc="-50" baseline="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1084263" indent="-11112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 spc="-50" baseline="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Reliably Meeting Customers’ Energy Needs at the Lowest Reasonable Cost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S. Sinclair</a:t>
            </a:r>
          </a:p>
          <a:p>
            <a:r>
              <a:rPr lang="en-US" dirty="0" smtClean="0"/>
              <a:t>Vice President, Energy Supply &amp; Analysis</a:t>
            </a:r>
          </a:p>
          <a:p>
            <a:r>
              <a:rPr lang="en-US" dirty="0" smtClean="0"/>
              <a:t>June 7,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70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The Integrated </a:t>
            </a:r>
            <a:r>
              <a:rPr lang="en-US" sz="2800" dirty="0"/>
              <a:t>Resource </a:t>
            </a:r>
            <a:r>
              <a:rPr lang="en-US" sz="2800" dirty="0" smtClean="0"/>
              <a:t>Planning (IRP) process has consistently delivered reliability and reasonable cost for our customers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012" y="2895601"/>
            <a:ext cx="5413283" cy="3247222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92682" y="1800430"/>
            <a:ext cx="8567854" cy="121240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IRP is a </a:t>
            </a:r>
            <a:r>
              <a:rPr lang="en-US" dirty="0"/>
              <a:t>holistic approach to understanding customers’ future electricity needs and identifying the best technologies to reliably and economically meet those </a:t>
            </a:r>
            <a:r>
              <a:rPr lang="en-US" dirty="0" smtClean="0"/>
              <a:t>needs at all times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8D1A19-4A2E-4786-AFFC-2C41E9E26DF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15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IRP process drove both coal investments and retirements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83" y="1257788"/>
            <a:ext cx="8569234" cy="4968875"/>
          </a:xfrm>
        </p:spPr>
        <p:txBody>
          <a:bodyPr/>
          <a:lstStyle/>
          <a:p>
            <a:r>
              <a:rPr lang="en-US" sz="2000" dirty="0" smtClean="0"/>
              <a:t>Trimble County Unit 2 (732 MW coal unit, commercial ops in 2011)</a:t>
            </a:r>
          </a:p>
          <a:p>
            <a:pPr lvl="1"/>
            <a:r>
              <a:rPr lang="en-US" sz="1600" dirty="0" smtClean="0"/>
              <a:t>Total investment of approximately $1 billion</a:t>
            </a:r>
          </a:p>
          <a:p>
            <a:pPr lvl="1"/>
            <a:r>
              <a:rPr lang="en-US" sz="1600" dirty="0" smtClean="0"/>
              <a:t>Approx. annual savings compared to next-best alternative of $7 million</a:t>
            </a:r>
          </a:p>
          <a:p>
            <a:r>
              <a:rPr lang="en-US" sz="2000" dirty="0" smtClean="0"/>
              <a:t>Environmental investments to comply with MATS</a:t>
            </a:r>
          </a:p>
          <a:p>
            <a:pPr lvl="1"/>
            <a:r>
              <a:rPr lang="en-US" sz="1600" dirty="0" smtClean="0"/>
              <a:t>Enabled approx. 4,300 MW of coal units to continue operation</a:t>
            </a:r>
          </a:p>
          <a:p>
            <a:pPr lvl="1"/>
            <a:r>
              <a:rPr lang="en-US" sz="1600" dirty="0" smtClean="0"/>
              <a:t>Total investment of $2.2 billion</a:t>
            </a:r>
          </a:p>
          <a:p>
            <a:pPr lvl="1"/>
            <a:r>
              <a:rPr lang="en-US" sz="1600" dirty="0"/>
              <a:t>Approx. </a:t>
            </a:r>
            <a:r>
              <a:rPr lang="en-US" sz="1600" dirty="0" smtClean="0"/>
              <a:t>annual savings </a:t>
            </a:r>
            <a:r>
              <a:rPr lang="en-US" sz="1600" dirty="0"/>
              <a:t>compared to next-best </a:t>
            </a:r>
            <a:r>
              <a:rPr lang="en-US" sz="1600" dirty="0" smtClean="0"/>
              <a:t>alternatives </a:t>
            </a:r>
            <a:r>
              <a:rPr lang="en-US" sz="1600" dirty="0"/>
              <a:t>of </a:t>
            </a:r>
            <a:r>
              <a:rPr lang="en-US" sz="1600" dirty="0" smtClean="0"/>
              <a:t>$200 million</a:t>
            </a:r>
          </a:p>
          <a:p>
            <a:r>
              <a:rPr lang="en-US" sz="2000" dirty="0" smtClean="0"/>
              <a:t>Retirement of coal units to comply with MATS</a:t>
            </a:r>
          </a:p>
          <a:p>
            <a:pPr lvl="1"/>
            <a:r>
              <a:rPr lang="en-US" sz="1600" dirty="0" smtClean="0"/>
              <a:t>Retired approx. 800 MW of coal units which were 46 to 62 years old in 2015</a:t>
            </a:r>
          </a:p>
          <a:p>
            <a:pPr lvl="1"/>
            <a:r>
              <a:rPr lang="en-US" sz="1600" dirty="0" smtClean="0"/>
              <a:t>Invested $600 million to build state’s first Natural Gas Combined Cycle (662 MW)</a:t>
            </a:r>
          </a:p>
          <a:p>
            <a:pPr lvl="1"/>
            <a:r>
              <a:rPr lang="en-US" sz="1600" dirty="0"/>
              <a:t>Approx. annual savings compared to next-best alternative of </a:t>
            </a:r>
            <a:r>
              <a:rPr lang="en-US" sz="1600" dirty="0" smtClean="0"/>
              <a:t>$10 </a:t>
            </a:r>
            <a:r>
              <a:rPr lang="en-US" sz="1600" dirty="0"/>
              <a:t>million</a:t>
            </a:r>
          </a:p>
          <a:p>
            <a:r>
              <a:rPr lang="en-US" sz="2000" dirty="0" smtClean="0"/>
              <a:t>Investing $450 </a:t>
            </a:r>
            <a:r>
              <a:rPr lang="en-US" sz="2000" dirty="0"/>
              <a:t>m</a:t>
            </a:r>
            <a:r>
              <a:rPr lang="en-US" sz="2000" dirty="0" smtClean="0"/>
              <a:t>illion in coal combustion residual (CCR) treatment, </a:t>
            </a:r>
            <a:r>
              <a:rPr lang="en-US" sz="2000" dirty="0" smtClean="0"/>
              <a:t>transportation &amp; storage and water treatment</a:t>
            </a:r>
            <a:endParaRPr lang="en-US" sz="2000" dirty="0" smtClean="0"/>
          </a:p>
          <a:p>
            <a:r>
              <a:rPr lang="en-US" sz="2000" dirty="0" smtClean="0"/>
              <a:t>Retiring Brown 1 &amp; 2 in spring 2019 (106 MW and 166 MW)</a:t>
            </a:r>
          </a:p>
          <a:p>
            <a:pPr lvl="1"/>
            <a:r>
              <a:rPr lang="en-US" sz="1600" dirty="0" smtClean="0"/>
              <a:t>Units will be 62 and 56 years old</a:t>
            </a:r>
          </a:p>
          <a:p>
            <a:pPr lvl="1"/>
            <a:r>
              <a:rPr lang="en-US" sz="1600" dirty="0" smtClean="0"/>
              <a:t>Reduces investment needed to comply with CCR regulations by about $70 million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8D1A19-4A2E-4786-AFFC-2C41E9E26DF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5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82" y="365125"/>
            <a:ext cx="8573153" cy="914400"/>
          </a:xfrm>
        </p:spPr>
        <p:txBody>
          <a:bodyPr/>
          <a:lstStyle/>
          <a:p>
            <a:r>
              <a:rPr lang="en-US" sz="2800" dirty="0" smtClean="0"/>
              <a:t>Reliably meeting customers’ energy needs every moment of the year requires a diverse mix of resources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8D1A19-4A2E-4786-AFFC-2C41E9E26DF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790" y="1534135"/>
            <a:ext cx="8235294" cy="471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96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Generation reliability must be multi-layered to effectively manage reliability risks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83" y="1279525"/>
            <a:ext cx="8481480" cy="4709498"/>
          </a:xfrm>
        </p:spPr>
        <p:txBody>
          <a:bodyPr/>
          <a:lstStyle/>
          <a:p>
            <a:r>
              <a:rPr lang="en-US" dirty="0" smtClean="0"/>
              <a:t>Power Plant Operations</a:t>
            </a:r>
          </a:p>
          <a:p>
            <a:pPr lvl="1"/>
            <a:r>
              <a:rPr lang="en-US" sz="1800" dirty="0" smtClean="0"/>
              <a:t>Load following capability</a:t>
            </a:r>
          </a:p>
          <a:p>
            <a:pPr lvl="1"/>
            <a:r>
              <a:rPr lang="en-US" sz="1800" dirty="0" smtClean="0"/>
              <a:t>Maintenance:  planned and unplanned</a:t>
            </a:r>
          </a:p>
          <a:p>
            <a:pPr lvl="1"/>
            <a:r>
              <a:rPr lang="en-US" sz="1800" dirty="0" smtClean="0"/>
              <a:t>Start-up time and minimum up/down times</a:t>
            </a:r>
          </a:p>
          <a:p>
            <a:pPr lvl="1"/>
            <a:r>
              <a:rPr lang="en-US" sz="1800" dirty="0" smtClean="0"/>
              <a:t>Reserves</a:t>
            </a:r>
          </a:p>
          <a:p>
            <a:r>
              <a:rPr lang="en-US" dirty="0" smtClean="0"/>
              <a:t>Fuel Deliverability and Availability</a:t>
            </a:r>
          </a:p>
          <a:p>
            <a:pPr lvl="1"/>
            <a:r>
              <a:rPr lang="en-US" sz="1800" dirty="0" smtClean="0"/>
              <a:t>Coal</a:t>
            </a:r>
            <a:r>
              <a:rPr lang="en-US" sz="1800" smtClean="0"/>
              <a:t>:  barge</a:t>
            </a:r>
            <a:r>
              <a:rPr lang="en-US" sz="1800" dirty="0" smtClean="0"/>
              <a:t>, rail, truck, on-site storage</a:t>
            </a:r>
          </a:p>
          <a:p>
            <a:pPr lvl="1"/>
            <a:r>
              <a:rPr lang="en-US" sz="1800" dirty="0" smtClean="0"/>
              <a:t>Natural gas:  pipeline transportation, scheduling flexibility, pipeline storage</a:t>
            </a:r>
          </a:p>
          <a:p>
            <a:pPr lvl="1"/>
            <a:r>
              <a:rPr lang="en-US" sz="1800" dirty="0" smtClean="0"/>
              <a:t>Oil:  truck, on-site storage</a:t>
            </a:r>
          </a:p>
          <a:p>
            <a:pPr lvl="1"/>
            <a:r>
              <a:rPr lang="en-US" sz="1800" dirty="0" smtClean="0"/>
              <a:t>Hydro:  river and lake conditions</a:t>
            </a:r>
          </a:p>
          <a:p>
            <a:pPr lvl="1"/>
            <a:r>
              <a:rPr lang="en-US" sz="1800" dirty="0" smtClean="0"/>
              <a:t>Solar:  hours of sunlight, angle of sun, cloud conditions</a:t>
            </a:r>
          </a:p>
          <a:p>
            <a:pPr lvl="1"/>
            <a:r>
              <a:rPr lang="en-US" sz="1800" dirty="0" smtClean="0"/>
              <a:t>Wind:  wind conditions</a:t>
            </a:r>
          </a:p>
          <a:p>
            <a:r>
              <a:rPr lang="en-US" dirty="0" smtClean="0"/>
              <a:t>Mix of generation assets is required to cost-effectively manage risk of multiple failures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8D1A19-4A2E-4786-AFFC-2C41E9E26DF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63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Recent investments and flat load ensures existing fleet likely to be little changed through early 2030s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sz="2000" dirty="0" smtClean="0"/>
          </a:p>
          <a:p>
            <a:r>
              <a:rPr lang="en-US" sz="2000" dirty="0" smtClean="0"/>
              <a:t>Based on what we know today, coal units that retire in the future will likely be replaced by a combination of natural gas, renewables, and energy storage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8D1A19-4A2E-4786-AFFC-2C41E9E26DF7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8" name="Chart 7"/>
          <p:cNvGraphicFramePr/>
          <p:nvPr>
            <p:extLst/>
          </p:nvPr>
        </p:nvGraphicFramePr>
        <p:xfrm>
          <a:off x="654423" y="1467465"/>
          <a:ext cx="3379694" cy="3436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/>
          </p:nvPr>
        </p:nvGraphicFramePr>
        <p:xfrm>
          <a:off x="4755520" y="1467465"/>
          <a:ext cx="3379694" cy="3436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19227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LG&amp;E and KU have assembled a reliable mix of cost-effective generation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83" y="1665748"/>
            <a:ext cx="8569234" cy="4709498"/>
          </a:xfrm>
        </p:spPr>
        <p:txBody>
          <a:bodyPr/>
          <a:lstStyle/>
          <a:p>
            <a:r>
              <a:rPr lang="en-US" dirty="0" smtClean="0"/>
              <a:t>IRP process has ensured our customers’ energy needs are reliably and cost-effectively met over both the short and long term</a:t>
            </a:r>
          </a:p>
          <a:p>
            <a:r>
              <a:rPr lang="en-US" dirty="0" smtClean="0"/>
              <a:t>Absent new anti-coal regulations, the existing coal fleet will likely operate into the 2030s and 2040s</a:t>
            </a:r>
          </a:p>
          <a:p>
            <a:r>
              <a:rPr lang="en-US" dirty="0" smtClean="0"/>
              <a:t>Flat load, recent investments, and the current regulatory environment means there will likely be little impetus to change the generation fleet in the next decade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8D1A19-4A2E-4786-AFFC-2C41E9E26DF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32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054B75"/>
      </a:dk2>
      <a:lt2>
        <a:srgbClr val="E7E6E6"/>
      </a:lt2>
      <a:accent1>
        <a:srgbClr val="009E48"/>
      </a:accent1>
      <a:accent2>
        <a:srgbClr val="A5B2B9"/>
      </a:accent2>
      <a:accent3>
        <a:srgbClr val="CE1125"/>
      </a:accent3>
      <a:accent4>
        <a:srgbClr val="15788C"/>
      </a:accent4>
      <a:accent5>
        <a:srgbClr val="ECC300"/>
      </a:accent5>
      <a:accent6>
        <a:srgbClr val="054B75"/>
      </a:accent6>
      <a:hlink>
        <a:srgbClr val="0563C1"/>
      </a:hlink>
      <a:folHlink>
        <a:srgbClr val="954F72"/>
      </a:folHlink>
    </a:clrScheme>
    <a:fontScheme name="Open_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and_092316a.potx" id="{A9FDFF4C-A323-49F8-9B16-DF4D67365938}" vid="{5A75A1D8-DF9C-4345-8B6F-1E78B136EA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F07D9842327147B643860AFF3FF334" ma:contentTypeVersion="2" ma:contentTypeDescription="Create a new document." ma:contentTypeScope="" ma:versionID="5ad05edc8efc5d3e0481da1456f583ef">
  <xsd:schema xmlns:xsd="http://www.w3.org/2001/XMLSchema" xmlns:xs="http://www.w3.org/2001/XMLSchema" xmlns:p="http://schemas.microsoft.com/office/2006/metadata/properties" xmlns:ns2="13189873-c0f5-4e63-ac14-4d4bad651e8f" targetNamespace="http://schemas.microsoft.com/office/2006/metadata/properties" ma:root="true" ma:fieldsID="c60d28dcc7efd2e1c325a633651677fa" ns2:_="">
    <xsd:import namespace="13189873-c0f5-4e63-ac14-4d4bad651e8f"/>
    <xsd:element name="properties">
      <xsd:complexType>
        <xsd:sequence>
          <xsd:element name="documentManagement">
            <xsd:complexType>
              <xsd:all>
                <xsd:element ref="ns2:Presentation_x0020_Date"/>
                <xsd:element ref="ns2:Compan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189873-c0f5-4e63-ac14-4d4bad651e8f" elementFormDefault="qualified">
    <xsd:import namespace="http://schemas.microsoft.com/office/2006/documentManagement/types"/>
    <xsd:import namespace="http://schemas.microsoft.com/office/infopath/2007/PartnerControls"/>
    <xsd:element name="Presentation_x0020_Date" ma:index="2" ma:displayName="Presentation Date" ma:format="DateOnly" ma:internalName="Presentation_x0020_Date">
      <xsd:simpleType>
        <xsd:restriction base="dms:DateTime"/>
      </xsd:simpleType>
    </xsd:element>
    <xsd:element name="Company" ma:index="3" ma:displayName="Company" ma:format="Dropdown" ma:internalName="Company">
      <xsd:simpleType>
        <xsd:restriction base="dms:Choice">
          <xsd:enumeration value="KU"/>
          <xsd:enumeration value="LGE"/>
          <xsd:enumeration value="KU/LGE"/>
          <xsd:enumeration value="PPL"/>
          <xsd:enumeration value="Other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pany xmlns="13189873-c0f5-4e63-ac14-4d4bad651e8f">KU/LGE</Company>
    <Presentation_x0020_Date xmlns="13189873-c0f5-4e63-ac14-4d4bad651e8f">2018-03-20T04:00:00+00:00</Presentation_x0020_Date>
  </documentManagement>
</p:properties>
</file>

<file path=customXml/itemProps1.xml><?xml version="1.0" encoding="utf-8"?>
<ds:datastoreItem xmlns:ds="http://schemas.openxmlformats.org/officeDocument/2006/customXml" ds:itemID="{74C57CFF-223B-4DF9-A245-99819C7245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189873-c0f5-4e63-ac14-4d4bad651e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01D2E2-82DA-4DA7-A0AC-5D62F8559D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064F64-12F2-4C7E-B3FB-BB67FF56B3BE}">
  <ds:schemaRefs>
    <ds:schemaRef ds:uri="http://purl.org/dc/dcmitype/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13189873-c0f5-4e63-ac14-4d4bad651e8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Brand_092316a</Template>
  <TotalTime>15441</TotalTime>
  <Words>502</Words>
  <Application>Microsoft Office PowerPoint</Application>
  <PresentationFormat>On-screen Show (4:3)</PresentationFormat>
  <Paragraphs>59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Open Sans</vt:lpstr>
      <vt:lpstr>Polo</vt:lpstr>
      <vt:lpstr>Arial</vt:lpstr>
      <vt:lpstr>Calibri</vt:lpstr>
      <vt:lpstr>Office Theme</vt:lpstr>
      <vt:lpstr>Reliably Meeting Customers’ Energy Needs at the Lowest Reasonable Cost</vt:lpstr>
      <vt:lpstr>The Integrated Resource Planning (IRP) process has consistently delivered reliability and reasonable cost for our customers</vt:lpstr>
      <vt:lpstr>IRP process drove both coal investments and retirements</vt:lpstr>
      <vt:lpstr>Reliably meeting customers’ energy needs every moment of the year requires a diverse mix of resources</vt:lpstr>
      <vt:lpstr>Generation reliability must be multi-layered to effectively manage reliability risks</vt:lpstr>
      <vt:lpstr>Recent investments and flat load ensures existing fleet likely to be little changed through early 2030s</vt:lpstr>
      <vt:lpstr>LG&amp;E and KU have assembled a reliable mix of cost-effective generation </vt:lpstr>
    </vt:vector>
  </TitlesOfParts>
  <Company>Information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20180319_PPL_Strategy_Presentation_Notes</dc:title>
  <dc:creator>Wang, Chung-Hsiao</dc:creator>
  <cp:lastModifiedBy>Sinclair, David</cp:lastModifiedBy>
  <cp:revision>313</cp:revision>
  <cp:lastPrinted>2018-06-05T12:35:32Z</cp:lastPrinted>
  <dcterms:created xsi:type="dcterms:W3CDTF">2017-01-19T13:05:52Z</dcterms:created>
  <dcterms:modified xsi:type="dcterms:W3CDTF">2018-06-05T20:13:41Z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0x010100C3F07D9842327147B643860AFF3FF334</vt:lpwstr>
  </property>
</Properties>
</file>