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9538" y="984394"/>
            <a:ext cx="7556969" cy="1205608"/>
          </a:xfrm>
        </p:spPr>
        <p:txBody>
          <a:bodyPr>
            <a:normAutofit fontScale="90000"/>
          </a:bodyPr>
          <a:lstStyle/>
          <a:p>
            <a:r>
              <a:rPr lang="en-US" sz="4000" dirty="0" smtClean="0"/>
              <a:t>Kentucky Coal &amp; Mineral County Coalition</a:t>
            </a:r>
            <a:br>
              <a:rPr lang="en-US" sz="4000" dirty="0" smtClean="0"/>
            </a:br>
            <a:r>
              <a:rPr lang="en-US" dirty="0" smtClean="0"/>
              <a:t/>
            </a:r>
            <a:br>
              <a:rPr lang="en-US" dirty="0" smtClean="0"/>
            </a:br>
            <a:endParaRPr lang="en-US" dirty="0"/>
          </a:p>
        </p:txBody>
      </p:sp>
      <p:pic>
        <p:nvPicPr>
          <p:cNvPr id="4"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113502" y="1113603"/>
            <a:ext cx="5270502" cy="3838300"/>
          </a:xfrm>
          <a:prstGeom prst="rect">
            <a:avLst/>
          </a:prstGeom>
        </p:spPr>
      </p:pic>
      <p:sp>
        <p:nvSpPr>
          <p:cNvPr id="5" name="Rectangle 4"/>
          <p:cNvSpPr/>
          <p:nvPr/>
        </p:nvSpPr>
        <p:spPr>
          <a:xfrm>
            <a:off x="1328773" y="5133417"/>
            <a:ext cx="9078498" cy="954107"/>
          </a:xfrm>
          <a:prstGeom prst="rect">
            <a:avLst/>
          </a:prstGeom>
        </p:spPr>
        <p:txBody>
          <a:bodyPr wrap="square">
            <a:spAutoFit/>
          </a:bodyPr>
          <a:lstStyle/>
          <a:p>
            <a:pPr algn="ctr"/>
            <a:r>
              <a:rPr lang="en-US" sz="2800" dirty="0"/>
              <a:t>Webster County </a:t>
            </a:r>
            <a:r>
              <a:rPr lang="en-US" sz="2800" dirty="0" smtClean="0"/>
              <a:t>Judge/Executive </a:t>
            </a:r>
            <a:r>
              <a:rPr lang="en-US" sz="2800" b="1" u="sng" dirty="0"/>
              <a:t>Steve Henry </a:t>
            </a:r>
            <a:r>
              <a:rPr lang="en-US" sz="2800" dirty="0"/>
              <a:t/>
            </a:r>
            <a:br>
              <a:rPr lang="en-US" sz="2800" dirty="0"/>
            </a:br>
            <a:r>
              <a:rPr lang="en-US" sz="2800" dirty="0"/>
              <a:t>Union County </a:t>
            </a:r>
            <a:r>
              <a:rPr lang="en-US" sz="2800" dirty="0" smtClean="0"/>
              <a:t>Judge/Executive </a:t>
            </a:r>
            <a:r>
              <a:rPr lang="en-US" sz="2800" b="1" u="sng" dirty="0"/>
              <a:t>Adam </a:t>
            </a:r>
            <a:r>
              <a:rPr lang="en-US" sz="2800" b="1" u="sng" dirty="0" err="1"/>
              <a:t>O’Nan</a:t>
            </a:r>
            <a:r>
              <a:rPr lang="en-US" sz="2800" b="1" u="sng" dirty="0"/>
              <a:t> </a:t>
            </a:r>
          </a:p>
        </p:txBody>
      </p:sp>
    </p:spTree>
    <p:extLst>
      <p:ext uri="{BB962C8B-B14F-4D97-AF65-F5344CB8AC3E}">
        <p14:creationId xmlns:p14="http://schemas.microsoft.com/office/powerpoint/2010/main" val="45598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606" y="74142"/>
            <a:ext cx="10240237" cy="906162"/>
          </a:xfrm>
        </p:spPr>
        <p:txBody>
          <a:bodyPr>
            <a:normAutofit/>
          </a:bodyPr>
          <a:lstStyle/>
          <a:p>
            <a:r>
              <a:rPr lang="en-US" sz="4800" dirty="0" smtClean="0"/>
              <a:t>Thank </a:t>
            </a:r>
            <a:r>
              <a:rPr lang="en-US" sz="4800" dirty="0" err="1" smtClean="0"/>
              <a:t>YOu</a:t>
            </a:r>
            <a:r>
              <a:rPr lang="en-US" sz="4800" dirty="0" smtClean="0"/>
              <a:t> Legislators!!!</a:t>
            </a:r>
            <a:endParaRPr lang="en-US" sz="4800" dirty="0"/>
          </a:p>
        </p:txBody>
      </p:sp>
      <p:pic>
        <p:nvPicPr>
          <p:cNvPr id="4" name="Content Placeholder 3"/>
          <p:cNvPicPr>
            <a:picLocks noGrp="1" noChangeAspect="1"/>
          </p:cNvPicPr>
          <p:nvPr>
            <p:ph idx="1"/>
          </p:nvPr>
        </p:nvPicPr>
        <p:blipFill>
          <a:blip r:embed="rId2"/>
          <a:stretch>
            <a:fillRect/>
          </a:stretch>
        </p:blipFill>
        <p:spPr>
          <a:xfrm>
            <a:off x="1554460" y="980304"/>
            <a:ext cx="9014686" cy="5671875"/>
          </a:xfrm>
          <a:prstGeom prst="rect">
            <a:avLst/>
          </a:prstGeom>
        </p:spPr>
      </p:pic>
    </p:spTree>
    <p:extLst>
      <p:ext uri="{BB962C8B-B14F-4D97-AF65-F5344CB8AC3E}">
        <p14:creationId xmlns:p14="http://schemas.microsoft.com/office/powerpoint/2010/main" val="110800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Statistics</a:t>
            </a:r>
            <a:endParaRPr lang="en-US" dirty="0"/>
          </a:p>
        </p:txBody>
      </p:sp>
      <p:sp>
        <p:nvSpPr>
          <p:cNvPr id="3" name="Content Placeholder 2"/>
          <p:cNvSpPr>
            <a:spLocks noGrp="1"/>
          </p:cNvSpPr>
          <p:nvPr>
            <p:ph idx="1"/>
          </p:nvPr>
        </p:nvSpPr>
        <p:spPr>
          <a:xfrm>
            <a:off x="913795" y="1815977"/>
            <a:ext cx="10353762" cy="3695136"/>
          </a:xfrm>
        </p:spPr>
        <p:txBody>
          <a:bodyPr>
            <a:noAutofit/>
          </a:bodyPr>
          <a:lstStyle/>
          <a:p>
            <a:r>
              <a:rPr lang="en-US" dirty="0" smtClean="0"/>
              <a:t>Kentucky </a:t>
            </a:r>
            <a:r>
              <a:rPr lang="en-US" dirty="0"/>
              <a:t>is the third largest producer of coal in the US</a:t>
            </a:r>
          </a:p>
          <a:p>
            <a:r>
              <a:rPr lang="en-US" dirty="0" smtClean="0"/>
              <a:t>In </a:t>
            </a:r>
            <a:r>
              <a:rPr lang="en-US" dirty="0"/>
              <a:t>FY18, KY severed 43.1 million tons of coal</a:t>
            </a:r>
          </a:p>
          <a:p>
            <a:r>
              <a:rPr lang="en-US" dirty="0" smtClean="0"/>
              <a:t>Union County </a:t>
            </a:r>
            <a:r>
              <a:rPr lang="en-US" dirty="0"/>
              <a:t>was the largest coal producer in KY last </a:t>
            </a:r>
            <a:r>
              <a:rPr lang="en-US" dirty="0" smtClean="0"/>
              <a:t>quarter</a:t>
            </a:r>
          </a:p>
          <a:p>
            <a:r>
              <a:rPr lang="en-US" dirty="0" smtClean="0"/>
              <a:t>In </a:t>
            </a:r>
            <a:r>
              <a:rPr lang="en-US" dirty="0"/>
              <a:t>FY12, the coal severance tax yielded $298.3 million in receipts. </a:t>
            </a:r>
            <a:r>
              <a:rPr lang="en-US" dirty="0" smtClean="0"/>
              <a:t>In FY18</a:t>
            </a:r>
            <a:r>
              <a:rPr lang="en-US" dirty="0"/>
              <a:t>, receipts have fallen to $89.6 </a:t>
            </a:r>
            <a:r>
              <a:rPr lang="en-US" dirty="0" smtClean="0"/>
              <a:t>million</a:t>
            </a:r>
            <a:endParaRPr lang="en-US" dirty="0"/>
          </a:p>
          <a:p>
            <a:r>
              <a:rPr lang="en-US" dirty="0" smtClean="0"/>
              <a:t>Severed </a:t>
            </a:r>
            <a:r>
              <a:rPr lang="en-US" dirty="0"/>
              <a:t>tons have fallen from 109.2 million to 43.1 million short tons</a:t>
            </a:r>
          </a:p>
          <a:p>
            <a:r>
              <a:rPr lang="en-US" dirty="0" smtClean="0"/>
              <a:t>These </a:t>
            </a:r>
            <a:r>
              <a:rPr lang="en-US" dirty="0"/>
              <a:t>declines correspond to additional federal government regulations which </a:t>
            </a:r>
            <a:r>
              <a:rPr lang="en-US" dirty="0" smtClean="0"/>
              <a:t>made it </a:t>
            </a:r>
            <a:r>
              <a:rPr lang="en-US" dirty="0"/>
              <a:t>harder a) to open new coal mines; and b) for power plants to burn </a:t>
            </a:r>
            <a:r>
              <a:rPr lang="en-US" dirty="0" smtClean="0"/>
              <a:t>coal</a:t>
            </a:r>
            <a:endParaRPr lang="en-US" dirty="0"/>
          </a:p>
          <a:p>
            <a:r>
              <a:rPr lang="en-US" dirty="0" smtClean="0"/>
              <a:t>The recent larger drops correspond </a:t>
            </a:r>
            <a:r>
              <a:rPr lang="en-US" dirty="0"/>
              <a:t>to the permanent closure of major </a:t>
            </a:r>
            <a:r>
              <a:rPr lang="en-US" dirty="0" smtClean="0"/>
              <a:t>coal-fired power plants</a:t>
            </a:r>
            <a:endParaRPr lang="en-US" dirty="0"/>
          </a:p>
        </p:txBody>
      </p:sp>
    </p:spTree>
    <p:extLst>
      <p:ext uri="{BB962C8B-B14F-4D97-AF65-F5344CB8AC3E}">
        <p14:creationId xmlns:p14="http://schemas.microsoft.com/office/powerpoint/2010/main" val="377838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99" y="2249557"/>
            <a:ext cx="10353761" cy="1326321"/>
          </a:xfrm>
        </p:spPr>
        <p:txBody>
          <a:bodyPr>
            <a:noAutofit/>
          </a:bodyPr>
          <a:lstStyle/>
          <a:p>
            <a:r>
              <a:rPr lang="en-US" sz="5400" b="0" dirty="0" smtClean="0"/>
              <a:t>Union County </a:t>
            </a:r>
            <a:br>
              <a:rPr lang="en-US" sz="5400" b="0" dirty="0" smtClean="0"/>
            </a:br>
            <a:r>
              <a:rPr lang="en-US" sz="5400" b="0" dirty="0" smtClean="0"/>
              <a:t>Judge/Executive: </a:t>
            </a:r>
            <a:br>
              <a:rPr lang="en-US" sz="5400" b="0" dirty="0" smtClean="0"/>
            </a:br>
            <a:r>
              <a:rPr lang="en-US" sz="5400" u="sng" dirty="0" smtClean="0"/>
              <a:t>Adam </a:t>
            </a:r>
            <a:r>
              <a:rPr lang="en-US" sz="5400" u="sng" dirty="0" err="1" smtClean="0"/>
              <a:t>O’Nan</a:t>
            </a:r>
            <a:r>
              <a:rPr lang="en-US" sz="5400" u="sng" dirty="0" smtClean="0"/>
              <a:t> </a:t>
            </a:r>
            <a:endParaRPr lang="en-US" sz="5400" u="sng" dirty="0"/>
          </a:p>
        </p:txBody>
      </p:sp>
    </p:spTree>
    <p:extLst>
      <p:ext uri="{BB962C8B-B14F-4D97-AF65-F5344CB8AC3E}">
        <p14:creationId xmlns:p14="http://schemas.microsoft.com/office/powerpoint/2010/main" val="320772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99" y="2249557"/>
            <a:ext cx="10353761" cy="1326321"/>
          </a:xfrm>
        </p:spPr>
        <p:txBody>
          <a:bodyPr>
            <a:noAutofit/>
          </a:bodyPr>
          <a:lstStyle/>
          <a:p>
            <a:r>
              <a:rPr lang="en-US" sz="5400" b="0" dirty="0" smtClean="0"/>
              <a:t>Union County Senior Services Director: </a:t>
            </a:r>
            <a:r>
              <a:rPr lang="en-US" sz="5400" u="sng" dirty="0" smtClean="0"/>
              <a:t>Melissa </a:t>
            </a:r>
            <a:r>
              <a:rPr lang="en-US" sz="5400" u="sng" dirty="0" err="1" smtClean="0"/>
              <a:t>Polites</a:t>
            </a:r>
            <a:r>
              <a:rPr lang="en-US" sz="5400" u="sng" dirty="0" smtClean="0"/>
              <a:t> </a:t>
            </a:r>
            <a:endParaRPr lang="en-US" sz="5400" u="sng" dirty="0"/>
          </a:p>
        </p:txBody>
      </p:sp>
    </p:spTree>
    <p:extLst>
      <p:ext uri="{BB962C8B-B14F-4D97-AF65-F5344CB8AC3E}">
        <p14:creationId xmlns:p14="http://schemas.microsoft.com/office/powerpoint/2010/main" val="80131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lstStyle/>
          <a:p>
            <a:r>
              <a:rPr lang="en-US" dirty="0" smtClean="0"/>
              <a:t>Items to consider </a:t>
            </a:r>
            <a:endParaRPr lang="en-US" dirty="0"/>
          </a:p>
        </p:txBody>
      </p:sp>
      <p:sp>
        <p:nvSpPr>
          <p:cNvPr id="3" name="Content Placeholder 2"/>
          <p:cNvSpPr>
            <a:spLocks noGrp="1"/>
          </p:cNvSpPr>
          <p:nvPr>
            <p:ph idx="1"/>
          </p:nvPr>
        </p:nvSpPr>
        <p:spPr>
          <a:xfrm>
            <a:off x="913794" y="930905"/>
            <a:ext cx="10353762" cy="5395755"/>
          </a:xfrm>
        </p:spPr>
        <p:txBody>
          <a:bodyPr>
            <a:normAutofit/>
          </a:bodyPr>
          <a:lstStyle/>
          <a:p>
            <a:r>
              <a:rPr lang="en-US" dirty="0" smtClean="0"/>
              <a:t>In the last 6 years, Coal </a:t>
            </a:r>
            <a:r>
              <a:rPr lang="en-US" dirty="0"/>
              <a:t>S</a:t>
            </a:r>
            <a:r>
              <a:rPr lang="en-US" dirty="0" smtClean="0"/>
              <a:t>everance </a:t>
            </a:r>
            <a:r>
              <a:rPr lang="en-US" dirty="0"/>
              <a:t>has dropped from 3.2% of the General Fund to 0.8</a:t>
            </a:r>
            <a:r>
              <a:rPr lang="en-US" dirty="0" smtClean="0"/>
              <a:t>%.  Less than 1% may not be a large portion of the state budget, but that percentage is greatly magnified for coal counties. The State has more tools in the toolbox to make up the revenue than County options.  </a:t>
            </a:r>
          </a:p>
          <a:p>
            <a:pPr marL="0" indent="0">
              <a:buNone/>
            </a:pPr>
            <a:endParaRPr lang="en-US" dirty="0" smtClean="0"/>
          </a:p>
          <a:p>
            <a:r>
              <a:rPr lang="en-US" dirty="0" smtClean="0"/>
              <a:t>State statues control the county budget process.  Counties don’t have the calendar TIME to make up for a drastic change either by budget reductions or increased revenue.  Example, in 2018 when the coal sheet was finalized, the county budget process had begun prior to the general assembly adjourning.  </a:t>
            </a:r>
          </a:p>
          <a:p>
            <a:pPr marL="0" indent="0">
              <a:buNone/>
            </a:pPr>
            <a:endParaRPr lang="en-US" dirty="0" smtClean="0"/>
          </a:p>
          <a:p>
            <a:r>
              <a:rPr lang="en-US" dirty="0" smtClean="0"/>
              <a:t>County </a:t>
            </a:r>
            <a:r>
              <a:rPr lang="en-US" dirty="0"/>
              <a:t>E</a:t>
            </a:r>
            <a:r>
              <a:rPr lang="en-US" dirty="0" smtClean="0"/>
              <a:t>lected Officials are willing to help </a:t>
            </a:r>
            <a:r>
              <a:rPr lang="en-US" dirty="0"/>
              <a:t>legislators regarding Coal &amp; Mineral Severance in anyway possible.  </a:t>
            </a:r>
            <a:r>
              <a:rPr lang="en-US" dirty="0" smtClean="0"/>
              <a:t>Ideally, </a:t>
            </a:r>
            <a:r>
              <a:rPr lang="en-US" dirty="0"/>
              <a:t>to </a:t>
            </a:r>
            <a:r>
              <a:rPr lang="en-US" dirty="0" smtClean="0"/>
              <a:t>proactively devise </a:t>
            </a:r>
            <a:r>
              <a:rPr lang="en-US" dirty="0"/>
              <a:t>a plan </a:t>
            </a:r>
            <a:r>
              <a:rPr lang="en-US" dirty="0" smtClean="0"/>
              <a:t>for 2020 that will help return the severance funding to local communities.  </a:t>
            </a:r>
            <a:endParaRPr lang="en-US" dirty="0"/>
          </a:p>
        </p:txBody>
      </p:sp>
    </p:spTree>
    <p:extLst>
      <p:ext uri="{BB962C8B-B14F-4D97-AF65-F5344CB8AC3E}">
        <p14:creationId xmlns:p14="http://schemas.microsoft.com/office/powerpoint/2010/main" val="283959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917" y="2458278"/>
            <a:ext cx="10353761" cy="1326321"/>
          </a:xfrm>
        </p:spPr>
        <p:txBody>
          <a:bodyPr>
            <a:noAutofit/>
          </a:bodyPr>
          <a:lstStyle/>
          <a:p>
            <a:r>
              <a:rPr lang="en-US" sz="4800" dirty="0" smtClean="0"/>
              <a:t>Thank you Legislators!!!</a:t>
            </a:r>
            <a:endParaRPr lang="en-US" sz="4800" dirty="0"/>
          </a:p>
        </p:txBody>
      </p:sp>
    </p:spTree>
    <p:extLst>
      <p:ext uri="{BB962C8B-B14F-4D97-AF65-F5344CB8AC3E}">
        <p14:creationId xmlns:p14="http://schemas.microsoft.com/office/powerpoint/2010/main" val="1678139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1742</TotalTime>
  <Words>297</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Bookman Old Style</vt:lpstr>
      <vt:lpstr>Rockwell</vt:lpstr>
      <vt:lpstr>Damask</vt:lpstr>
      <vt:lpstr>Kentucky Coal &amp; Mineral County Coalition  </vt:lpstr>
      <vt:lpstr>Thank YOu Legislators!!!</vt:lpstr>
      <vt:lpstr>Current Statistics</vt:lpstr>
      <vt:lpstr>Union County  Judge/Executive:  Adam O’Nan </vt:lpstr>
      <vt:lpstr>Union County Senior Services Director: Melissa Polites </vt:lpstr>
      <vt:lpstr>Items to consider </vt:lpstr>
      <vt:lpstr>Thank you Legislators!!!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Intro Coalition members</dc:title>
  <dc:creator>Young, JC - KMCA</dc:creator>
  <cp:lastModifiedBy>Young, JC - KMCA</cp:lastModifiedBy>
  <cp:revision>21</cp:revision>
  <cp:lastPrinted>2018-10-01T14:08:05Z</cp:lastPrinted>
  <dcterms:created xsi:type="dcterms:W3CDTF">2018-09-27T13:33:21Z</dcterms:created>
  <dcterms:modified xsi:type="dcterms:W3CDTF">2018-10-01T17:11:59Z</dcterms:modified>
</cp:coreProperties>
</file>