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3" r:id="rId2"/>
    <p:sldId id="285" r:id="rId3"/>
    <p:sldId id="458" r:id="rId4"/>
    <p:sldId id="476" r:id="rId5"/>
    <p:sldId id="459" r:id="rId6"/>
    <p:sldId id="454" r:id="rId7"/>
    <p:sldId id="446" r:id="rId8"/>
    <p:sldId id="440" r:id="rId9"/>
    <p:sldId id="475" r:id="rId10"/>
    <p:sldId id="424" r:id="rId11"/>
    <p:sldId id="478" r:id="rId12"/>
    <p:sldId id="477" r:id="rId13"/>
    <p:sldId id="473" r:id="rId14"/>
    <p:sldId id="479" r:id="rId15"/>
    <p:sldId id="480" r:id="rId16"/>
    <p:sldId id="481" r:id="rId17"/>
    <p:sldId id="43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Wright" initials="BW" lastIdx="1" clrIdx="0">
    <p:extLst>
      <p:ext uri="{19B8F6BF-5375-455C-9EA6-DF929625EA0E}">
        <p15:presenceInfo xmlns:p15="http://schemas.microsoft.com/office/powerpoint/2012/main" userId="S-1-5-21-3850624056-2916236047-1196985019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1" autoAdjust="0"/>
    <p:restoredTop sz="94633" autoAdjust="0"/>
  </p:normalViewPr>
  <p:slideViewPr>
    <p:cSldViewPr>
      <p:cViewPr varScale="1">
        <p:scale>
          <a:sx n="84" d="100"/>
          <a:sy n="84" d="100"/>
        </p:scale>
        <p:origin x="86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erver\data\Board%20Meetings-Agenda%20and%20Member%20Listing\Board%20Presentations\Copy%20of%20Historical%20Data%20Transports%20Terminal%20as%20of%2012-31-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-server\data\Board%20Meetings-Agenda%20and%20Member%20Listing\Board%20Presentations\Copy%20of%20Historical%20Data%20Transports%20Terminal%20as%20of%2012-31-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5455066524341E-2"/>
          <c:y val="9.0544488711819401E-2"/>
          <c:w val="0.9057090793587107"/>
          <c:h val="0.77911451307630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Graph!$J$34</c:f>
              <c:strCache>
                <c:ptCount val="1"/>
                <c:pt idx="0">
                  <c:v>Aluminum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Graph!$J$35:$J$40</c:f>
              <c:numCache>
                <c:formatCode>_(* #,##0_);_(* \(#,##0\);_(* "-"??_);_(@_)</c:formatCode>
                <c:ptCount val="6"/>
                <c:pt idx="0">
                  <c:v>154642.46000000002</c:v>
                </c:pt>
                <c:pt idx="1">
                  <c:v>119504.63</c:v>
                </c:pt>
                <c:pt idx="2">
                  <c:v>256256.93</c:v>
                </c:pt>
                <c:pt idx="3">
                  <c:v>275302.84999999998</c:v>
                </c:pt>
                <c:pt idx="4">
                  <c:v>287663.05000000005</c:v>
                </c:pt>
                <c:pt idx="5">
                  <c:v>274271.08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97-4BDA-B36E-CA101EB8F341}"/>
            </c:ext>
          </c:extLst>
        </c:ser>
        <c:ser>
          <c:idx val="1"/>
          <c:order val="1"/>
          <c:tx>
            <c:strRef>
              <c:f>Graph!$K$34</c:f>
              <c:strCache>
                <c:ptCount val="1"/>
                <c:pt idx="0">
                  <c:v>Fertilizer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Graph!$K$35:$K$40</c:f>
              <c:numCache>
                <c:formatCode>_(* #,##0_);_(* \(#,##0\);_(* "-"??_);_(@_)</c:formatCode>
                <c:ptCount val="6"/>
                <c:pt idx="0">
                  <c:v>256917.16</c:v>
                </c:pt>
                <c:pt idx="1">
                  <c:v>254190.3</c:v>
                </c:pt>
                <c:pt idx="2">
                  <c:v>271629.52</c:v>
                </c:pt>
                <c:pt idx="3">
                  <c:v>254689.81</c:v>
                </c:pt>
                <c:pt idx="4">
                  <c:v>241353.1</c:v>
                </c:pt>
                <c:pt idx="5">
                  <c:v>300923.93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97-4BDA-B36E-CA101EB8F341}"/>
            </c:ext>
          </c:extLst>
        </c:ser>
        <c:ser>
          <c:idx val="2"/>
          <c:order val="2"/>
          <c:tx>
            <c:strRef>
              <c:f>Graph!$L$34</c:f>
              <c:strCache>
                <c:ptCount val="1"/>
                <c:pt idx="0">
                  <c:v>Grain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Graph!$L$35:$L$40</c:f>
              <c:numCache>
                <c:formatCode>_(* #,##0_);_(* \(#,##0\);_(* "-"??_);_(@_)</c:formatCode>
                <c:ptCount val="6"/>
                <c:pt idx="0">
                  <c:v>115891.31999999998</c:v>
                </c:pt>
                <c:pt idx="1">
                  <c:v>253159.53999999995</c:v>
                </c:pt>
                <c:pt idx="2">
                  <c:v>235367.67</c:v>
                </c:pt>
                <c:pt idx="3">
                  <c:v>221166.06999999998</c:v>
                </c:pt>
                <c:pt idx="4">
                  <c:v>221828.90000000002</c:v>
                </c:pt>
                <c:pt idx="5">
                  <c:v>248119.75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97-4BDA-B36E-CA101EB8F341}"/>
            </c:ext>
          </c:extLst>
        </c:ser>
        <c:ser>
          <c:idx val="4"/>
          <c:order val="3"/>
          <c:tx>
            <c:strRef>
              <c:f>Graph!$M$34</c:f>
              <c:strCache>
                <c:ptCount val="1"/>
                <c:pt idx="0">
                  <c:v>Sodium Bicarb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97-4BDA-B36E-CA101EB8F3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Graph!$M$35:$M$40</c:f>
              <c:numCache>
                <c:formatCode>_(* #,##0_);_(* \(#,##0\);_(* "-"??_);_(@_)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12205.820000000002</c:v>
                </c:pt>
                <c:pt idx="3">
                  <c:v>38316.15</c:v>
                </c:pt>
                <c:pt idx="4">
                  <c:v>49016.900000000009</c:v>
                </c:pt>
                <c:pt idx="5">
                  <c:v>50950.079999999994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97-4BDA-B36E-CA101EB8F341}"/>
            </c:ext>
          </c:extLst>
        </c:ser>
        <c:ser>
          <c:idx val="5"/>
          <c:order val="4"/>
          <c:tx>
            <c:strRef>
              <c:f>Graph!$N$34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Graph!$N$35:$N$40</c:f>
              <c:numCache>
                <c:formatCode>_(* #,##0_);_(* \(#,##0\);_(* "-"??_);_(@_)</c:formatCode>
                <c:ptCount val="6"/>
                <c:pt idx="0">
                  <c:v>231471.44</c:v>
                </c:pt>
                <c:pt idx="1">
                  <c:v>219927.27000000002</c:v>
                </c:pt>
                <c:pt idx="2">
                  <c:v>233608.88</c:v>
                </c:pt>
                <c:pt idx="3">
                  <c:v>256911.68</c:v>
                </c:pt>
                <c:pt idx="4">
                  <c:v>271600.66000000003</c:v>
                </c:pt>
                <c:pt idx="5">
                  <c:v>283141.96000000002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97-4BDA-B36E-CA101EB8F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1097912"/>
        <c:axId val="365537248"/>
      </c:barChart>
      <c:lineChart>
        <c:grouping val="standard"/>
        <c:varyColors val="0"/>
        <c:ser>
          <c:idx val="3"/>
          <c:order val="5"/>
          <c:tx>
            <c:strRef>
              <c:f>Graph!$O$34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727327873824682E-2"/>
                  <c:y val="-5.8432934926958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793448589626983E-2"/>
                  <c:y val="-5.3120849933598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96724294813468E-3"/>
                  <c:y val="-5.843293492695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90931149529876E-2"/>
                  <c:y val="-4.7808764940239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6.108897742363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897-4BDA-B36E-CA101EB8F34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396724294813468E-3"/>
                  <c:y val="-5.8432934926958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897-4BDA-B36E-CA101EB8F3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Graph!$I$35:$I$40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Graph!$O$35:$O$40</c:f>
              <c:numCache>
                <c:formatCode>_(* #,##0_);_(* \(#,##0\);_(* "-"??_);_(@_)</c:formatCode>
                <c:ptCount val="6"/>
                <c:pt idx="0">
                  <c:v>758922.37999999989</c:v>
                </c:pt>
                <c:pt idx="1">
                  <c:v>846781.74</c:v>
                </c:pt>
                <c:pt idx="2">
                  <c:v>1009068.82</c:v>
                </c:pt>
                <c:pt idx="3">
                  <c:v>1046386.5599999998</c:v>
                </c:pt>
                <c:pt idx="4">
                  <c:v>1071462.6100000001</c:v>
                </c:pt>
                <c:pt idx="5">
                  <c:v>1157406.8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897-4BDA-B36E-CA101EB8F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097912"/>
        <c:axId val="365537248"/>
      </c:lineChart>
      <c:catAx>
        <c:axId val="32109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5537248"/>
        <c:crosses val="autoZero"/>
        <c:auto val="1"/>
        <c:lblAlgn val="ctr"/>
        <c:lblOffset val="100"/>
        <c:noMultiLvlLbl val="0"/>
      </c:catAx>
      <c:valAx>
        <c:axId val="365537248"/>
        <c:scaling>
          <c:orientation val="minMax"/>
          <c:max val="13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1097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266100992505284"/>
          <c:y val="0.9360347586033817"/>
          <c:w val="0.65058035452972474"/>
          <c:h val="4.80289864165385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Summary!$A$52:$A$56</c:f>
              <c:strCache>
                <c:ptCount val="5"/>
                <c:pt idx="0">
                  <c:v>Warhousing/Distribution</c:v>
                </c:pt>
                <c:pt idx="1">
                  <c:v>Bulk/Grain</c:v>
                </c:pt>
                <c:pt idx="2">
                  <c:v>Metals</c:v>
                </c:pt>
                <c:pt idx="3">
                  <c:v>Leases</c:v>
                </c:pt>
                <c:pt idx="4">
                  <c:v>Tolling</c:v>
                </c:pt>
              </c:strCache>
            </c:strRef>
          </c:cat>
          <c:val>
            <c:numRef>
              <c:f>Summary!$B$52:$B$56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4-429C-B303-D2F491199B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Pt>
            <c:idx val="4"/>
            <c:bubble3D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14-491D-B103-B39D21881E4D}"/>
              </c:ext>
            </c:extLst>
          </c:dPt>
          <c:dLbls>
            <c:dLbl>
              <c:idx val="0"/>
              <c:layout>
                <c:manualLayout>
                  <c:x val="-8.2412312097351462E-2"/>
                  <c:y val="7.5566179227596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14-491D-B103-B39D21881E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09591982820329"/>
                  <c:y val="-0.119698579344248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14-491D-B103-B39D21881E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567943211643993E-2"/>
                  <c:y val="-0.25946631671041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14-491D-B103-B39D21881E4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552797661655926"/>
                  <c:y val="-0.15014269049702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14-491D-B103-B39D21881E4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136602242901453E-2"/>
                  <c:y val="6.92409282173061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14-491D-B103-B39D21881E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Summary!$A$52:$A$56</c:f>
              <c:strCache>
                <c:ptCount val="5"/>
                <c:pt idx="0">
                  <c:v>Warehousing/Distribution</c:v>
                </c:pt>
                <c:pt idx="1">
                  <c:v>Bulk/Grain</c:v>
                </c:pt>
                <c:pt idx="2">
                  <c:v>Metals</c:v>
                </c:pt>
                <c:pt idx="3">
                  <c:v>Leases</c:v>
                </c:pt>
                <c:pt idx="4">
                  <c:v>Tolling</c:v>
                </c:pt>
              </c:strCache>
            </c:strRef>
          </c:cat>
          <c:val>
            <c:numRef>
              <c:f>Summary!$C$52:$C$56</c:f>
              <c:numCache>
                <c:formatCode>0.00%</c:formatCode>
                <c:ptCount val="5"/>
                <c:pt idx="0" formatCode="0%">
                  <c:v>0.21</c:v>
                </c:pt>
                <c:pt idx="1">
                  <c:v>0.13500000000000001</c:v>
                </c:pt>
                <c:pt idx="2" formatCode="0%">
                  <c:v>0.22</c:v>
                </c:pt>
                <c:pt idx="3">
                  <c:v>0.185</c:v>
                </c:pt>
                <c:pt idx="4" formatCode="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14-491D-B103-B39D21881E4D}"/>
            </c:ext>
          </c:extLst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Summary!$A$52:$A$56</c:f>
              <c:strCache>
                <c:ptCount val="5"/>
                <c:pt idx="0">
                  <c:v>Warehousing/Distribution</c:v>
                </c:pt>
                <c:pt idx="1">
                  <c:v>Bulk/Grain</c:v>
                </c:pt>
                <c:pt idx="2">
                  <c:v>Metals</c:v>
                </c:pt>
                <c:pt idx="3">
                  <c:v>Leases</c:v>
                </c:pt>
                <c:pt idx="4">
                  <c:v>Tolling</c:v>
                </c:pt>
              </c:strCache>
            </c:strRef>
          </c:cat>
          <c:val>
            <c:numRef>
              <c:f>Summary!$B$52:$B$56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14-491D-B103-B39D21881E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PowerPoint]Sheet1'!$F$7:$F$12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'[Chart in Microsoft PowerPoint]Sheet1'!$G$7:$G$12</c:f>
              <c:numCache>
                <c:formatCode>"$"#,##0_);[Red]\("$"#,##0\)</c:formatCode>
                <c:ptCount val="6"/>
                <c:pt idx="0">
                  <c:v>6575617</c:v>
                </c:pt>
                <c:pt idx="1">
                  <c:v>6543102</c:v>
                </c:pt>
                <c:pt idx="2">
                  <c:v>9623210</c:v>
                </c:pt>
                <c:pt idx="3">
                  <c:v>14022952</c:v>
                </c:pt>
                <c:pt idx="4">
                  <c:v>13327539</c:v>
                </c:pt>
                <c:pt idx="5">
                  <c:v>14936428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F0-45DF-8317-AA31A0E4C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099872"/>
        <c:axId val="321104576"/>
      </c:barChart>
      <c:catAx>
        <c:axId val="3210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04576"/>
        <c:crosses val="autoZero"/>
        <c:auto val="1"/>
        <c:lblAlgn val="ctr"/>
        <c:lblOffset val="100"/>
        <c:noMultiLvlLbl val="0"/>
      </c:catAx>
      <c:valAx>
        <c:axId val="3211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0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7499714709577"/>
          <c:y val="0.45382863157679593"/>
          <c:w val="0.83855346342576753"/>
          <c:h val="0.50436397267343525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Summary!$G$53:$J$53</c:f>
              <c:strCache>
                <c:ptCount val="4"/>
                <c:pt idx="0">
                  <c:v>Start-up contributions (EDA, KPRDC, City)</c:v>
                </c:pt>
                <c:pt idx="1">
                  <c:v>Grant Contributions (KRI and Homeland Security)</c:v>
                </c:pt>
                <c:pt idx="2">
                  <c:v>Private Sector Contributions</c:v>
                </c:pt>
                <c:pt idx="3">
                  <c:v>Riverport Contributions</c:v>
                </c:pt>
              </c:strCache>
            </c:strRef>
          </c:cat>
          <c:val>
            <c:numRef>
              <c:f>Summary!$G$54:$J$54</c:f>
              <c:numCache>
                <c:formatCode>_("$"* #,##0_);_("$"* \(#,##0\);_("$"* "-"??_);_(@_)</c:formatCode>
                <c:ptCount val="4"/>
                <c:pt idx="0">
                  <c:v>9683523</c:v>
                </c:pt>
                <c:pt idx="1">
                  <c:v>1828796</c:v>
                </c:pt>
                <c:pt idx="2">
                  <c:v>28636366</c:v>
                </c:pt>
                <c:pt idx="3">
                  <c:v>59854786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14-491D-B103-B39D21881E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"/>
          <c:w val="0.63740753996659505"/>
          <c:h val="0.4521301741889661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</cdr:y>
    </cdr:from>
    <cdr:to>
      <cdr:x>0.31113</cdr:x>
      <cdr:y>0.24658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D1F92CB7-2171-47AE-965B-7EE30901F8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2000" y="0"/>
          <a:ext cx="1798476" cy="114614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0.40909</cdr:x>
      <cdr:y>0.93589</cdr:y>
    </cdr:from>
    <cdr:to>
      <cdr:x>0.43113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8992" y="4492834"/>
          <a:ext cx="184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0.43783</cdr:x>
      <cdr:y>0.91888</cdr:y>
    </cdr:from>
    <cdr:to>
      <cdr:x>0.58073</cdr:x>
      <cdr:y>0.98179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9921" y="4495800"/>
          <a:ext cx="119776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/>
            <a:t>(1966 – 2018)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8BC29D8-1E78-4105-9DB0-1DAC126D7EE0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A2F7531-AF84-4382-AAB6-52CFE96D06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189805B-805E-4A3D-8B62-1979065FF51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E5133DA-928B-40B4-96DB-6CD220196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en-US" dirty="0">
                <a:latin typeface="Copperplate Gothic Bold" pitchFamily="34" charset="0"/>
              </a:rPr>
              <a:t>We have only purchase </a:t>
            </a:r>
            <a:r>
              <a:rPr lang="en-US" altLang="en-US" dirty="0">
                <a:solidFill>
                  <a:srgbClr val="FF3300"/>
                </a:solidFill>
                <a:latin typeface="Copperplate Gothic Bold" pitchFamily="34" charset="0"/>
              </a:rPr>
              <a:t>2 pieces of equipment</a:t>
            </a:r>
            <a:r>
              <a:rPr lang="en-US" altLang="en-US" dirty="0">
                <a:latin typeface="Copperplate Gothic Bold" pitchFamily="34" charset="0"/>
              </a:rPr>
              <a:t> since my tenure as president.</a:t>
            </a:r>
          </a:p>
          <a:p>
            <a:pPr algn="just" eaLnBrk="1" hangingPunct="1"/>
            <a:endParaRPr lang="en-US" altLang="en-US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dirty="0">
                <a:latin typeface="Copperplate Gothic Bold" pitchFamily="34" charset="0"/>
              </a:rPr>
              <a:t>We go to </a:t>
            </a:r>
            <a:r>
              <a:rPr lang="en-US" altLang="en-US" dirty="0">
                <a:solidFill>
                  <a:srgbClr val="FF3300"/>
                </a:solidFill>
                <a:latin typeface="Copperplate Gothic Bold" pitchFamily="34" charset="0"/>
              </a:rPr>
              <a:t>city auction</a:t>
            </a:r>
            <a:r>
              <a:rPr lang="en-US" altLang="en-US" dirty="0">
                <a:latin typeface="Copperplate Gothic Bold" pitchFamily="34" charset="0"/>
              </a:rPr>
              <a:t> and buy other governmental obsolete equipment and make it work for us.  Since my tenure, ORA </a:t>
            </a:r>
            <a:r>
              <a:rPr lang="en-US" altLang="en-US" dirty="0">
                <a:solidFill>
                  <a:srgbClr val="FF3300"/>
                </a:solidFill>
                <a:latin typeface="Copperplate Gothic Bold" pitchFamily="34" charset="0"/>
              </a:rPr>
              <a:t>does not replace equipment</a:t>
            </a:r>
            <a:r>
              <a:rPr lang="en-US" altLang="en-US" dirty="0">
                <a:latin typeface="Copperplate Gothic Bold" pitchFamily="34" charset="0"/>
              </a:rPr>
              <a:t> every 3, 4, or 5 years as does City, OMU&lt; and RWRA.</a:t>
            </a:r>
          </a:p>
          <a:p>
            <a:pPr algn="just" eaLnBrk="1" hangingPunct="1"/>
            <a:endParaRPr lang="en-US" altLang="en-US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dirty="0">
                <a:latin typeface="Copperplate Gothic Bold" pitchFamily="34" charset="0"/>
              </a:rPr>
              <a:t>ORA load an </a:t>
            </a:r>
            <a:r>
              <a:rPr lang="en-US" altLang="en-US" dirty="0">
                <a:solidFill>
                  <a:srgbClr val="FF3300"/>
                </a:solidFill>
                <a:latin typeface="Copperplate Gothic Bold" pitchFamily="34" charset="0"/>
              </a:rPr>
              <a:t>average of 150 semi-trucks</a:t>
            </a:r>
            <a:r>
              <a:rPr lang="en-US" altLang="en-US" dirty="0">
                <a:latin typeface="Copperplate Gothic Bold" pitchFamily="34" charset="0"/>
              </a:rPr>
              <a:t> per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33DA-928B-40B4-96DB-6CD220196F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81330"/>
            <a:fld id="{70648F97-86AC-4946-88D0-67B71DDEC92A}" type="slidenum">
              <a:rPr lang="en-US" altLang="en-US" smtClean="0"/>
              <a:pPr defTabSz="1081330"/>
              <a:t>13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From a Management position we are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self sufficient</a:t>
            </a:r>
            <a:r>
              <a:rPr lang="en-US" altLang="en-US" sz="2000" dirty="0">
                <a:latin typeface="Copperplate Gothic Bold" pitchFamily="34" charset="0"/>
              </a:rPr>
              <a:t>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We are an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Operational Port</a:t>
            </a:r>
            <a:r>
              <a:rPr lang="en-US" altLang="en-US" sz="2000" dirty="0">
                <a:latin typeface="Copperplate Gothic Bold" pitchFamily="34" charset="0"/>
              </a:rPr>
              <a:t> instead of a Land Lord Port.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All of our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processes are done in-house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Purchasing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187158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81330"/>
            <a:fld id="{70648F97-86AC-4946-88D0-67B71DDEC92A}" type="slidenum">
              <a:rPr lang="en-US" altLang="en-US" smtClean="0"/>
              <a:pPr defTabSz="1081330"/>
              <a:t>14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From a Management position we are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self sufficient</a:t>
            </a:r>
            <a:r>
              <a:rPr lang="en-US" altLang="en-US" sz="2000" dirty="0">
                <a:latin typeface="Copperplate Gothic Bold" pitchFamily="34" charset="0"/>
              </a:rPr>
              <a:t>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We are an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Operational Port</a:t>
            </a:r>
            <a:r>
              <a:rPr lang="en-US" altLang="en-US" sz="2000" dirty="0">
                <a:latin typeface="Copperplate Gothic Bold" pitchFamily="34" charset="0"/>
              </a:rPr>
              <a:t> instead of a Land Lord Port.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All of our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processes are done in-house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Purchasing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285138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81330"/>
            <a:fld id="{70648F97-86AC-4946-88D0-67B71DDEC92A}" type="slidenum">
              <a:rPr lang="en-US" altLang="en-US" smtClean="0"/>
              <a:pPr defTabSz="1081330"/>
              <a:t>15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From a Management position we are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self sufficient</a:t>
            </a:r>
            <a:r>
              <a:rPr lang="en-US" altLang="en-US" sz="2000" dirty="0">
                <a:latin typeface="Copperplate Gothic Bold" pitchFamily="34" charset="0"/>
              </a:rPr>
              <a:t>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We are an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Operational Port</a:t>
            </a:r>
            <a:r>
              <a:rPr lang="en-US" altLang="en-US" sz="2000" dirty="0">
                <a:latin typeface="Copperplate Gothic Bold" pitchFamily="34" charset="0"/>
              </a:rPr>
              <a:t> instead of a Land Lord Port.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All of our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processes are done in-house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Purchasing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32477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81330"/>
            <a:fld id="{70648F97-86AC-4946-88D0-67B71DDEC92A}" type="slidenum">
              <a:rPr lang="en-US" altLang="en-US" smtClean="0"/>
              <a:pPr defTabSz="1081330"/>
              <a:t>16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From a Management position we are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self sufficient</a:t>
            </a:r>
            <a:r>
              <a:rPr lang="en-US" altLang="en-US" sz="2000" dirty="0">
                <a:latin typeface="Copperplate Gothic Bold" pitchFamily="34" charset="0"/>
              </a:rPr>
              <a:t>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We are an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Operational Port</a:t>
            </a:r>
            <a:r>
              <a:rPr lang="en-US" altLang="en-US" sz="2000" dirty="0">
                <a:latin typeface="Copperplate Gothic Bold" pitchFamily="34" charset="0"/>
              </a:rPr>
              <a:t> instead of a Land Lord Port.</a:t>
            </a:r>
          </a:p>
          <a:p>
            <a:pPr algn="just" eaLnBrk="1" hangingPunct="1"/>
            <a:endParaRPr lang="en-US" altLang="en-US" sz="2000" dirty="0">
              <a:latin typeface="Copperplate Gothic Bold" pitchFamily="34" charset="0"/>
            </a:endParaRP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All of our </a:t>
            </a:r>
            <a:r>
              <a:rPr lang="en-US" altLang="en-US" sz="2000" dirty="0">
                <a:solidFill>
                  <a:srgbClr val="FF3300"/>
                </a:solidFill>
                <a:latin typeface="Copperplate Gothic Bold" pitchFamily="34" charset="0"/>
              </a:rPr>
              <a:t>processes are done in-house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Purchasing</a:t>
            </a:r>
          </a:p>
          <a:p>
            <a:pPr algn="just" eaLnBrk="1" hangingPunct="1"/>
            <a:r>
              <a:rPr lang="en-US" altLang="en-US" sz="2000" dirty="0">
                <a:latin typeface="Copperplate Gothic Bold" pitchFamily="34" charset="0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67649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/>
            </a:lvl1pPr>
          </a:lstStyle>
          <a:p>
            <a:r>
              <a:rPr lang="en-US" dirty="0"/>
              <a:t>Experience · Performance · Excellence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4E751D-83BB-4C55-A776-6337D2F7CB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C:\Users\bwright\APPDATA\LOCAL\TEMP\wz77d9\40th Anniversary\web\Owensboro-Riverport-40-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339"/>
            <a:ext cx="4590288" cy="19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1479610"/>
            <a:ext cx="8382000" cy="0"/>
          </a:xfrm>
          <a:prstGeom prst="line">
            <a:avLst/>
          </a:prstGeom>
          <a:ln w="69850" cap="rnd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/>
            </a:lvl1pPr>
          </a:lstStyle>
          <a:p>
            <a:r>
              <a:rPr lang="en-US" dirty="0"/>
              <a:t>Experience · Performance · Excellence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4E751D-83BB-4C55-A776-6337D2F7CB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1479610"/>
            <a:ext cx="8382000" cy="0"/>
          </a:xfrm>
          <a:prstGeom prst="line">
            <a:avLst/>
          </a:prstGeom>
          <a:ln w="69850" cap="rnd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bwright\APPDATA\LOCAL\TEMP\wz77d9\40th Anniversary\web\Owensboro-Riverport-40-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18"/>
            <a:ext cx="1600200" cy="6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C:\Users\bwright\APPDATA\LOCAL\TEMP\wz77d9\40th Anniversary\web\Owensboro-Riverport-40-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6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479610"/>
            <a:ext cx="8382000" cy="0"/>
          </a:xfrm>
          <a:prstGeom prst="line">
            <a:avLst/>
          </a:prstGeom>
          <a:ln w="69850" cap="rnd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1479610"/>
            <a:ext cx="8382000" cy="0"/>
          </a:xfrm>
          <a:prstGeom prst="line">
            <a:avLst/>
          </a:prstGeom>
          <a:ln w="69850" cap="rnd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1"/>
            <a:ext cx="38100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Experience · Performance · Excellence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6248"/>
            <a:ext cx="2133600" cy="301752"/>
          </a:xfrm>
          <a:prstGeom prst="rect">
            <a:avLst/>
          </a:prstGeom>
        </p:spPr>
        <p:txBody>
          <a:bodyPr/>
          <a:lstStyle/>
          <a:p>
            <a:fld id="{07BCCB69-3A63-49CD-B036-DB4EFE238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wensboroRiverpor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5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smtClean="0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en-US" dirty="0"/>
              <a:t>Experience · Performance · Excellence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4E751D-83BB-4C55-A776-6337D2F7C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399"/>
            <a:ext cx="8991600" cy="2301875"/>
          </a:xfrm>
        </p:spPr>
        <p:txBody>
          <a:bodyPr>
            <a:noAutofit/>
          </a:bodyPr>
          <a:lstStyle/>
          <a:p>
            <a:r>
              <a:rPr lang="en-US" b="1" dirty="0"/>
              <a:t>Interim Joint Committee on Transportation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3600" b="1" dirty="0"/>
              <a:t>10-04-2018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158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Brian Wright – President/CEO</a:t>
            </a:r>
          </a:p>
          <a:p>
            <a:r>
              <a:rPr lang="en-US" dirty="0"/>
              <a:t>Rod </a:t>
            </a:r>
            <a:r>
              <a:rPr lang="en-US" dirty="0" err="1"/>
              <a:t>Kuegel</a:t>
            </a:r>
            <a:r>
              <a:rPr lang="en-US" dirty="0"/>
              <a:t> – Chairman of the 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EAF63-A70E-4F53-BB6C-182AF3D1D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Market Diversification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105237"/>
              </p:ext>
            </p:extLst>
          </p:nvPr>
        </p:nvGraphicFramePr>
        <p:xfrm>
          <a:off x="304800" y="1600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0F3AC-C49E-4D11-9ABD-4E6DDD4DB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0ED69-0C30-472D-BAAB-F8F79067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ORA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F4B8D-3B9E-4B73-A06D-5CAF0DDEB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6CFE76A-9CFE-4B0F-A2A9-C32992D3B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197420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EC312BF-9BF3-43AC-AD7A-5E401D96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C369E-B683-4B68-BDD5-F971F459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Capital Investments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5D224-54C2-4582-9CAB-AA68488AA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8661244-A38A-438A-80FB-1631348D1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43306"/>
              </p:ext>
            </p:extLst>
          </p:nvPr>
        </p:nvGraphicFramePr>
        <p:xfrm>
          <a:off x="0" y="1600200"/>
          <a:ext cx="876300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E54AA0-0998-4B5F-B6FE-76C08D6E5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Economic Impact</a:t>
            </a:r>
            <a:endParaRPr lang="en-US" altLang="en-US" sz="5400" b="1" dirty="0"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10200" y="3962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Copperplate Gothic Bold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573225-FAB7-4672-99D4-DA04999ADAF6}"/>
              </a:ext>
            </a:extLst>
          </p:cNvPr>
          <p:cNvSpPr/>
          <p:nvPr/>
        </p:nvSpPr>
        <p:spPr>
          <a:xfrm>
            <a:off x="457200" y="16764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Operational Impact </a:t>
            </a:r>
            <a:r>
              <a:rPr lang="en-US" sz="2400" dirty="0"/>
              <a:t>– It is estimated that the total economic impact of Owensboro Riverport operations 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FY2018, </a:t>
            </a:r>
            <a:r>
              <a:rPr lang="en-US" sz="2400" b="1" u="sng" dirty="0"/>
              <a:t>$16.1 </a:t>
            </a:r>
            <a:r>
              <a:rPr lang="en-US" sz="2400" dirty="0"/>
              <a:t>million of total output </a:t>
            </a:r>
            <a:r>
              <a:rPr lang="en-US" sz="2400" b="1" u="sng" dirty="0"/>
              <a:t>$8.6 </a:t>
            </a:r>
            <a:r>
              <a:rPr lang="en-US" sz="2400" dirty="0"/>
              <a:t>million of labor income, and support for </a:t>
            </a:r>
            <a:r>
              <a:rPr lang="en-US" sz="2400" b="1" u="sng" dirty="0"/>
              <a:t>197</a:t>
            </a:r>
            <a:r>
              <a:rPr lang="en-US" sz="2400" dirty="0"/>
              <a:t> jobs annually throughout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2013-2018, </a:t>
            </a:r>
            <a:r>
              <a:rPr lang="en-US" sz="2400" b="1" u="sng" dirty="0"/>
              <a:t>$13.8 </a:t>
            </a:r>
            <a:r>
              <a:rPr lang="en-US" sz="2400" dirty="0"/>
              <a:t>million of total output, </a:t>
            </a:r>
            <a:r>
              <a:rPr lang="en-US" sz="2400" b="1" u="sng" dirty="0"/>
              <a:t>$7.0 </a:t>
            </a:r>
            <a:r>
              <a:rPr lang="en-US" sz="2400" dirty="0"/>
              <a:t>million of labor income, and support for </a:t>
            </a:r>
            <a:r>
              <a:rPr lang="en-US" sz="2400" b="1" u="sng" dirty="0"/>
              <a:t>161</a:t>
            </a:r>
            <a:r>
              <a:rPr lang="en-US" sz="2400" dirty="0"/>
              <a:t> jobs annually throughout the region.</a:t>
            </a:r>
          </a:p>
          <a:p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2BC1B6-A2C2-4C4A-AAB6-B35A0C13E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BCDD8F-1825-4142-83BC-0BC23FA2C05E}"/>
              </a:ext>
            </a:extLst>
          </p:cNvPr>
          <p:cNvSpPr txBox="1"/>
          <p:nvPr/>
        </p:nvSpPr>
        <p:spPr>
          <a:xfrm>
            <a:off x="0" y="5967035"/>
            <a:ext cx="917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Commonwealth Economics</a:t>
            </a:r>
            <a:r>
              <a:rPr lang="en-US" dirty="0"/>
              <a:t>: Economic Impact Analysis of Owensboro Riverport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4158728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Economic Impact</a:t>
            </a:r>
            <a:endParaRPr lang="en-US" altLang="en-US" sz="5400" b="1" dirty="0"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10200" y="3962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Copperplate Gothic Bold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573225-FAB7-4672-99D4-DA04999ADAF6}"/>
              </a:ext>
            </a:extLst>
          </p:cNvPr>
          <p:cNvSpPr/>
          <p:nvPr/>
        </p:nvSpPr>
        <p:spPr>
          <a:xfrm>
            <a:off x="457200" y="16764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Capital Investment </a:t>
            </a:r>
            <a:r>
              <a:rPr lang="en-US" sz="2400" dirty="0"/>
              <a:t>- The Authority, with support from grant contributions and private sector funding, has invested more than </a:t>
            </a:r>
            <a:r>
              <a:rPr lang="en-US" sz="2400" b="1" u="sng" dirty="0"/>
              <a:t>$46.1 </a:t>
            </a:r>
            <a:r>
              <a:rPr lang="en-US" sz="2400" dirty="0"/>
              <a:t>million in construction projects at the riverport between 2013 and 2018. The impacts associated with these initial injections into the local economy are estimated to have contributed;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</a:t>
            </a:r>
            <a:r>
              <a:rPr lang="en-US" sz="2400" b="1" u="sng" dirty="0"/>
              <a:t>67.7</a:t>
            </a:r>
            <a:r>
              <a:rPr lang="en-US" sz="2400" dirty="0"/>
              <a:t> million in total economic impact, including total employment for </a:t>
            </a:r>
            <a:r>
              <a:rPr lang="en-US" sz="2400" b="1" u="sng" dirty="0"/>
              <a:t>590</a:t>
            </a:r>
            <a:r>
              <a:rPr lang="en-US" sz="2400" dirty="0"/>
              <a:t> people and </a:t>
            </a:r>
            <a:r>
              <a:rPr lang="en-US" sz="2400" b="1" u="sng" dirty="0"/>
              <a:t>$20.3</a:t>
            </a:r>
            <a:r>
              <a:rPr lang="en-US" sz="2400" b="1" dirty="0"/>
              <a:t> </a:t>
            </a:r>
            <a:r>
              <a:rPr lang="en-US" sz="2400" dirty="0"/>
              <a:t>million in total wages during construction. </a:t>
            </a:r>
            <a:r>
              <a:rPr lang="en-US" sz="1600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C372A00-5EDC-4295-A4BC-7E934A41E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74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Economic Impact</a:t>
            </a:r>
            <a:endParaRPr lang="en-US" altLang="en-US" sz="5400" b="1" dirty="0"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10200" y="3962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Copperplate Gothic Bold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3882DD-6564-4FA4-85C9-A94265F4FA6F}"/>
              </a:ext>
            </a:extLst>
          </p:cNvPr>
          <p:cNvSpPr/>
          <p:nvPr/>
        </p:nvSpPr>
        <p:spPr>
          <a:xfrm>
            <a:off x="447964" y="1661003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Industry Impact 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- In 2016, out of an estimated $10.7 billion in output, 57,898</a:t>
            </a:r>
            <a:r>
              <a:rPr lang="en-US" sz="2000" spc="-11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jobs, and $2.6 billion in labor income within Daviess County;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$1.6 billion (15.2%) in output, 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3,225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5.6%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) jobs, and $155.3 million (5.9%) in income was supported by 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commodity-driven industries.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In addition, out of an estimated $23.3 billion in output, 114,589 jobs, and $5.3 billion in labor income within the </a:t>
            </a: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reen </a:t>
            </a: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iver </a:t>
            </a: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rea </a:t>
            </a: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evelopment </a:t>
            </a: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istrict </a:t>
            </a:r>
            <a:r>
              <a:rPr lang="en-US" sz="2000" i="1" dirty="0">
                <a:ea typeface="Times New Roman" panose="02020603050405020304" pitchFamily="18" charset="0"/>
                <a:cs typeface="Calibri" panose="020F0502020204030204" pitchFamily="34" charset="0"/>
              </a:rPr>
              <a:t>(Daviess, Hancock, Ohio, Henderson, McClean, Webster, and Union)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, $3.5 billion (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14.9%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) in output, 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8,020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7.0%</a:t>
            </a: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) jobs, and $385.7 million (7.3%) in income was supported by 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commodity-driven</a:t>
            </a:r>
            <a:r>
              <a:rPr lang="en-US" sz="2000" b="1" u="sng" spc="-5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u="sng" dirty="0">
                <a:ea typeface="Times New Roman" panose="02020603050405020304" pitchFamily="18" charset="0"/>
                <a:cs typeface="Calibri" panose="020F0502020204030204" pitchFamily="34" charset="0"/>
              </a:rPr>
              <a:t>industries.</a:t>
            </a:r>
            <a:endParaRPr lang="en-US" sz="2000" b="1" u="sng" dirty="0"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DFFE9A-1E17-4796-83E3-8E35BF30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707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latin typeface="Monotype Corsiva" panose="03010101010201010101" pitchFamily="66" charset="0"/>
                <a:cs typeface="Times New Roman" pitchFamily="18" charset="0"/>
              </a:rPr>
              <a:t>Looking Forward</a:t>
            </a:r>
            <a:endParaRPr lang="en-US" altLang="en-US" sz="5400" b="1" dirty="0"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10200" y="3962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Copperplate Gothic Bold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3882DD-6564-4FA4-85C9-A94265F4FA6F}"/>
              </a:ext>
            </a:extLst>
          </p:cNvPr>
          <p:cNvSpPr/>
          <p:nvPr/>
        </p:nvSpPr>
        <p:spPr>
          <a:xfrm>
            <a:off x="447964" y="1661003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Given the projected population growth over the next 25 years, the USDOT has estimated 10 billion additional tons will move domestically throughout the United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Centered in the Midwest, Kentucky’s multimodal transportation network is critical to the long-term balance of road, rail, river, and air transportation.</a:t>
            </a:r>
          </a:p>
          <a:p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The Owensboro Riverport Authority Master Plan defined in 2016, calls for over $40 Million in capital and infrastructure improvements through 2026 to support this long-term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Calibri" panose="020F0502020204030204" pitchFamily="34" charset="0"/>
              </a:rPr>
              <a:t>The Kentucky Association of Riverports along with the Kentucky Infrastructure Coalition supports increased sources of funding to meet the long-term multimodal transportation demands in Kentucky.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7E0434-930E-4910-AC34-E92A3C061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086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477000" cy="1752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Our mission is to establish the Owensboro Riverport as the premier inland port in the Ohio River Valley by providing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dynamic, efficient, customer oriented, and market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focused intermodal facility that </a:t>
            </a:r>
            <a:r>
              <a:rPr lang="en-US" sz="2000" b="1" i="1" u="sng" dirty="0"/>
              <a:t>contributes </a:t>
            </a:r>
            <a:br>
              <a:rPr lang="en-US" sz="2000" b="1" i="1" u="sng" dirty="0"/>
            </a:br>
            <a:r>
              <a:rPr lang="en-US" sz="2000" b="1" i="1" u="sng" dirty="0"/>
              <a:t>to commerce and economic growth </a:t>
            </a:r>
            <a:br>
              <a:rPr lang="en-US" sz="2000" b="1" i="1" u="sng" dirty="0"/>
            </a:br>
            <a:r>
              <a:rPr lang="en-US" sz="2000" b="1" i="1" u="sng" dirty="0"/>
              <a:t>for Owensboro and </a:t>
            </a:r>
            <a:br>
              <a:rPr lang="en-US" sz="2000" b="1" i="1" u="sng" dirty="0"/>
            </a:br>
            <a:r>
              <a:rPr lang="en-US" sz="2000" b="1" i="1" u="sng" dirty="0"/>
              <a:t>the region.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2847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Experience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29129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Performance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365887"/>
            <a:ext cx="273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Excellence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9F52A4-0CA8-4D46-B73C-91A128BF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477000" cy="1752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Our mission is to establish the Owensboro Riverport as the premier inland port in the Ohio River Valley by providing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dynamic, efficient, customer oriented, and market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focused intermodal facility that </a:t>
            </a:r>
            <a: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  <a:t>contributes </a:t>
            </a:r>
            <a:b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  <a:t>to commerce and economic growth </a:t>
            </a:r>
            <a:b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  <a:t>for Owensboro and </a:t>
            </a:r>
            <a:b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i="1" u="sng" dirty="0">
                <a:solidFill>
                  <a:schemeClr val="bg1">
                    <a:lumMod val="95000"/>
                  </a:schemeClr>
                </a:solidFill>
              </a:rPr>
              <a:t>the region.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818" y="4353581"/>
            <a:ext cx="7659469" cy="10464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CC"/>
                  </a:outerShdw>
                </a:effectLst>
                <a:latin typeface="Monotype Corsiva" panose="03010101010201010101" pitchFamily="66" charset="0"/>
              </a:rPr>
              <a:t>Chartered 1966 by City of Owensboro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296665"/>
            <a:ext cx="4187365" cy="172354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CC"/>
                  </a:outerShdw>
                </a:effectLst>
                <a:latin typeface="Monotype Corsiva" panose="03010101010201010101" pitchFamily="66" charset="0"/>
              </a:rPr>
              <a:t>Operational in 1976</a:t>
            </a:r>
          </a:p>
          <a:p>
            <a:endParaRPr lang="en-US" sz="4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6B432-93A8-43CD-AF78-F53CBDEE9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1 0-04-2018</a:t>
            </a:r>
            <a:endParaRPr 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55"/>
            <a:ext cx="9144000" cy="68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5BDD8E-1CDE-4309-93DA-B18F1749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Impact of Public Ports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429000"/>
            <a:ext cx="7467600" cy="2962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9144000" cy="11870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234A88-552A-457A-9D07-CC8FC82D6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B044A-CCAE-44A5-80B1-386941A3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E0BA4C19-7F66-4D56-8531-E68DB766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8001000" cy="565844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837EE6-2291-4CDA-A032-4FD62039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25AAED-564F-4482-A5DB-01F40453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9A5CF214-289E-45BF-8D5C-320368D7C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27252"/>
            <a:ext cx="8534400" cy="56497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B49B1A-2A06-4643-A606-2DE18E77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Owensboro Riverport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4910544"/>
          </a:xfrm>
        </p:spPr>
        <p:txBody>
          <a:bodyPr>
            <a:noAutofit/>
          </a:bodyPr>
          <a:lstStyle/>
          <a:p>
            <a:r>
              <a:rPr lang="en-US" sz="2400" dirty="0"/>
              <a:t>340 Acre “Working” Terminal    </a:t>
            </a:r>
          </a:p>
          <a:p>
            <a:pPr lvl="1"/>
            <a:r>
              <a:rPr lang="en-US" sz="2000" dirty="0"/>
              <a:t>100 acre rail loop (90 railcars)</a:t>
            </a:r>
          </a:p>
          <a:p>
            <a:pPr lvl="1"/>
            <a:r>
              <a:rPr lang="en-US" sz="2000" dirty="0"/>
              <a:t>2.5 miles of port owned rail</a:t>
            </a:r>
          </a:p>
          <a:p>
            <a:r>
              <a:rPr lang="en-US" sz="2400" dirty="0"/>
              <a:t>500,000 sq. ft. of warehousing</a:t>
            </a:r>
          </a:p>
          <a:p>
            <a:r>
              <a:rPr lang="en-US" sz="2400" dirty="0"/>
              <a:t>New cargo dock in 2014</a:t>
            </a:r>
          </a:p>
          <a:p>
            <a:r>
              <a:rPr lang="en-US" sz="2400" dirty="0"/>
              <a:t>110-ton Friction Crane </a:t>
            </a:r>
          </a:p>
          <a:p>
            <a:r>
              <a:rPr lang="en-US" sz="2400" dirty="0"/>
              <a:t>Material Handler (Spud Barge)</a:t>
            </a:r>
          </a:p>
          <a:p>
            <a:r>
              <a:rPr lang="en-US" sz="2400" dirty="0"/>
              <a:t>40-ton Crane</a:t>
            </a:r>
          </a:p>
          <a:p>
            <a:r>
              <a:rPr lang="en-US" sz="2400" dirty="0"/>
              <a:t>Lift Truck Fleet (5,000–52,000) </a:t>
            </a:r>
          </a:p>
          <a:p>
            <a:r>
              <a:rPr lang="en-US" sz="2400" dirty="0"/>
              <a:t>2016 Liebherr LHM 280 w/ 84t capacity</a:t>
            </a:r>
          </a:p>
        </p:txBody>
      </p:sp>
      <p:pic>
        <p:nvPicPr>
          <p:cNvPr id="8" name="Picture 7" descr="_N6B0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4464080"/>
            <a:ext cx="1905000" cy="2065713"/>
          </a:xfrm>
          <a:prstGeom prst="rect">
            <a:avLst/>
          </a:prstGeom>
          <a:noFill/>
        </p:spPr>
      </p:pic>
      <p:pic>
        <p:nvPicPr>
          <p:cNvPr id="9" name="Picture 4" descr="Front"/>
          <p:cNvPicPr>
            <a:picLocks noChangeAspect="1" noChangeArrowheads="1"/>
          </p:cNvPicPr>
          <p:nvPr/>
        </p:nvPicPr>
        <p:blipFill>
          <a:blip r:embed="rId4" cstate="print"/>
          <a:srcRect t="17096"/>
          <a:stretch>
            <a:fillRect/>
          </a:stretch>
        </p:blipFill>
        <p:spPr bwMode="auto">
          <a:xfrm>
            <a:off x="4572000" y="1600200"/>
            <a:ext cx="4191000" cy="27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oader 2 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64081"/>
            <a:ext cx="2200072" cy="20657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A2A72-78C0-4389-B04C-97D0E6A74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48" y="3429000"/>
            <a:ext cx="2853872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Designations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" y="2074430"/>
            <a:ext cx="2315688" cy="99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73933"/>
            <a:ext cx="1962150" cy="1962150"/>
          </a:xfrm>
          <a:prstGeom prst="rect">
            <a:avLst/>
          </a:prstGeom>
        </p:spPr>
      </p:pic>
      <p:pic>
        <p:nvPicPr>
          <p:cNvPr id="1026" name="Picture 2" descr="https://tse1.mm.bing.net/th?&amp;id=OIP.M1103f75e4a5da3b7d5719a91cfb3e229o0&amp;w=150&amp;h=164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29" y="1828800"/>
            <a:ext cx="193833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012373-B3F0-42D9-8498-7B6CC1E2B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224C6-D05C-4454-BE27-7F91963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notype Corsiva" panose="03010101010201010101" pitchFamily="66" charset="0"/>
              </a:rPr>
              <a:t>Volume (Net Tons)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A53CB2-E4FE-41BC-A969-FE8745E077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 0-04-2018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DEE75BAD-157A-492D-B988-E01A23923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314908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65DE4E-CE5D-4911-A0EE-F2BDD65CC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Experience · Performance ·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16934</TotalTime>
  <Words>866</Words>
  <Application>Microsoft Office PowerPoint</Application>
  <PresentationFormat>On-screen Show (4:3)</PresentationFormat>
  <Paragraphs>124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Copperplate Gothic Bold</vt:lpstr>
      <vt:lpstr>Monotype Corsiva</vt:lpstr>
      <vt:lpstr>Times New Roman</vt:lpstr>
      <vt:lpstr>Office Theme</vt:lpstr>
      <vt:lpstr>Interim Joint Committee on Transportation 10-04-2018 </vt:lpstr>
      <vt:lpstr>Our mission is to establish the Owensboro Riverport as the premier inland port in the Ohio River Valley by providing a dynamic, efficient, customer oriented, and market  focused intermodal facility that contributes  to commerce and economic growth  for Owensboro and  the region.</vt:lpstr>
      <vt:lpstr>PowerPoint Presentation</vt:lpstr>
      <vt:lpstr>Impact of Public Ports</vt:lpstr>
      <vt:lpstr>PowerPoint Presentation</vt:lpstr>
      <vt:lpstr>PowerPoint Presentation</vt:lpstr>
      <vt:lpstr>Owensboro Riverport</vt:lpstr>
      <vt:lpstr>Designations</vt:lpstr>
      <vt:lpstr>Volume (Net Tons)</vt:lpstr>
      <vt:lpstr>Market Diversification</vt:lpstr>
      <vt:lpstr>ORA Revenue</vt:lpstr>
      <vt:lpstr>Capital Investments</vt:lpstr>
      <vt:lpstr>Economic Impact</vt:lpstr>
      <vt:lpstr>Economic Impact</vt:lpstr>
      <vt:lpstr>Economic Impact</vt:lpstr>
      <vt:lpstr>Looking Forward</vt:lpstr>
      <vt:lpstr>Our mission is to establish the Owensboro Riverport as the premier inland port in the Ohio River Valley by providing a dynamic, efficient, customer oriented, and market  focused intermodal facility that contributes  to commerce and economic growth  for Owensboro and  the region.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gward</dc:creator>
  <cp:lastModifiedBy>Spoonamore, Susan (LRC)</cp:lastModifiedBy>
  <cp:revision>953</cp:revision>
  <cp:lastPrinted>2018-09-20T13:43:35Z</cp:lastPrinted>
  <dcterms:created xsi:type="dcterms:W3CDTF">2013-11-22T18:55:22Z</dcterms:created>
  <dcterms:modified xsi:type="dcterms:W3CDTF">2018-10-03T18:23:17Z</dcterms:modified>
</cp:coreProperties>
</file>