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76" r:id="rId12"/>
    <p:sldId id="271" r:id="rId13"/>
    <p:sldId id="278" r:id="rId14"/>
    <p:sldId id="280" r:id="rId15"/>
    <p:sldId id="279" r:id="rId16"/>
    <p:sldId id="272" r:id="rId17"/>
    <p:sldId id="273" r:id="rId18"/>
    <p:sldId id="265" r:id="rId19"/>
    <p:sldId id="274" r:id="rId2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0"/>
    <p:restoredTop sz="94660"/>
  </p:normalViewPr>
  <p:slideViewPr>
    <p:cSldViewPr snapToGrid="0">
      <p:cViewPr>
        <p:scale>
          <a:sx n="85" d="100"/>
          <a:sy n="85" d="100"/>
        </p:scale>
        <p:origin x="-230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60784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5"/>
          <p:cNvSpPr txBox="1">
            <a:spLocks noGrp="1"/>
          </p:cNvSpPr>
          <p:nvPr>
            <p:ph type="ctrTitle"/>
          </p:nvPr>
        </p:nvSpPr>
        <p:spPr>
          <a:xfrm>
            <a:off x="5059971" y="685800"/>
            <a:ext cx="3483937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Calibri"/>
              <a:buNone/>
            </a:pPr>
            <a:r>
              <a:rPr lang="en-US" sz="3700" b="1">
                <a:solidFill>
                  <a:schemeClr val="lt1"/>
                </a:solidFill>
              </a:rPr>
              <a:t>KENTUCKY COAL</a:t>
            </a:r>
            <a:r>
              <a:rPr lang="en-US" sz="3700" b="1" i="1">
                <a:solidFill>
                  <a:schemeClr val="lt1"/>
                </a:solidFill>
              </a:rPr>
              <a:t/>
            </a:r>
            <a:br>
              <a:rPr lang="en-US" sz="3700" b="1" i="1">
                <a:solidFill>
                  <a:schemeClr val="lt1"/>
                </a:solidFill>
              </a:rPr>
            </a:br>
            <a:r>
              <a:rPr lang="en-US" sz="3000" b="1" i="1">
                <a:solidFill>
                  <a:schemeClr val="lt1"/>
                </a:solidFill>
              </a:rPr>
              <a:t>Production, Policy &amp; The Future of Coal</a:t>
            </a:r>
            <a:r>
              <a:rPr lang="en-US" sz="3700" b="1" i="1">
                <a:solidFill>
                  <a:schemeClr val="lt1"/>
                </a:solidFill>
              </a:rPr>
              <a:t> </a:t>
            </a:r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subTitle" idx="1"/>
          </p:nvPr>
        </p:nvSpPr>
        <p:spPr>
          <a:xfrm>
            <a:off x="5105400" y="4369893"/>
            <a:ext cx="3483937" cy="2183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sz="1600" b="1" dirty="0">
                <a:solidFill>
                  <a:schemeClr val="lt1"/>
                </a:solidFill>
              </a:rPr>
              <a:t>Tyler White, President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sz="1600" b="1" dirty="0">
                <a:solidFill>
                  <a:schemeClr val="lt1"/>
                </a:solidFill>
              </a:rPr>
              <a:t>Kentucky Coal Association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sz="1600" b="1" dirty="0" smtClean="0">
                <a:solidFill>
                  <a:schemeClr val="lt1"/>
                </a:solidFill>
              </a:rPr>
              <a:t>880 Corporate </a:t>
            </a:r>
            <a:r>
              <a:rPr lang="en-US" sz="1600" b="1" dirty="0" smtClean="0">
                <a:solidFill>
                  <a:schemeClr val="lt1"/>
                </a:solidFill>
              </a:rPr>
              <a:t>Dr</a:t>
            </a:r>
            <a:r>
              <a:rPr lang="en-US" sz="1600" b="1" dirty="0" smtClean="0">
                <a:solidFill>
                  <a:schemeClr val="lt1"/>
                </a:solidFill>
              </a:rPr>
              <a:t>ive, </a:t>
            </a:r>
            <a:r>
              <a:rPr lang="en-US" sz="1600" b="1" dirty="0">
                <a:solidFill>
                  <a:schemeClr val="lt1"/>
                </a:solidFill>
              </a:rPr>
              <a:t>Suite </a:t>
            </a:r>
            <a:r>
              <a:rPr lang="en-US" sz="1600" b="1" dirty="0" smtClean="0">
                <a:solidFill>
                  <a:schemeClr val="lt1"/>
                </a:solidFill>
              </a:rPr>
              <a:t>101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sz="1600" b="1" dirty="0">
                <a:solidFill>
                  <a:schemeClr val="lt1"/>
                </a:solidFill>
              </a:rPr>
              <a:t>Lexington, KY </a:t>
            </a:r>
            <a:r>
              <a:rPr lang="en-US" sz="1600" b="1" dirty="0" smtClean="0">
                <a:solidFill>
                  <a:schemeClr val="lt1"/>
                </a:solidFill>
              </a:rPr>
              <a:t>40503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sz="1600" b="1" dirty="0">
                <a:solidFill>
                  <a:schemeClr val="lt1"/>
                </a:solidFill>
              </a:rPr>
              <a:t>859/233-4743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sz="1600" b="1" u="sng" dirty="0" err="1">
                <a:solidFill>
                  <a:schemeClr val="lt1"/>
                </a:solidFill>
              </a:rPr>
              <a:t>twhitekentuckycoal.com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sz="1600" b="1" u="sng" dirty="0" err="1">
                <a:solidFill>
                  <a:schemeClr val="lt1"/>
                </a:solidFill>
              </a:rPr>
              <a:t>www.KentuckyCoal.com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</a:pPr>
            <a:endParaRPr sz="16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</a:pPr>
            <a:endParaRPr sz="1600" dirty="0">
              <a:solidFill>
                <a:schemeClr val="lt1"/>
              </a:solidFill>
            </a:endParaRPr>
          </a:p>
        </p:txBody>
      </p:sp>
      <p:sp>
        <p:nvSpPr>
          <p:cNvPr id="162" name="Google Shape;162;p25"/>
          <p:cNvSpPr/>
          <p:nvPr/>
        </p:nvSpPr>
        <p:spPr>
          <a:xfrm flipH="1">
            <a:off x="0" y="0"/>
            <a:ext cx="4629586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5"/>
          <p:cNvSpPr/>
          <p:nvPr/>
        </p:nvSpPr>
        <p:spPr>
          <a:xfrm>
            <a:off x="0" y="0"/>
            <a:ext cx="4518115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75" y="1737675"/>
            <a:ext cx="3716917" cy="218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/>
          <p:nvPr/>
        </p:nvSpPr>
        <p:spPr>
          <a:xfrm>
            <a:off x="3498000" y="1326500"/>
            <a:ext cx="2247000" cy="618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1C232"/>
              </a:solidFill>
            </a:endParaRPr>
          </a:p>
        </p:txBody>
      </p:sp>
      <p:sp>
        <p:nvSpPr>
          <p:cNvPr id="227" name="Google Shape;227;p32"/>
          <p:cNvSpPr txBox="1">
            <a:spLocks noGrp="1"/>
          </p:cNvSpPr>
          <p:nvPr>
            <p:ph type="title"/>
          </p:nvPr>
        </p:nvSpPr>
        <p:spPr>
          <a:xfrm>
            <a:off x="367949" y="527317"/>
            <a:ext cx="8408100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2800"/>
            </a:pPr>
            <a:r>
              <a:rPr lang="en-US" sz="2800" dirty="0"/>
              <a:t>KY Coal Consumption </a:t>
            </a:r>
            <a:endParaRPr b="1" dirty="0">
              <a:solidFill>
                <a:srgbClr val="4C4C4C"/>
              </a:solidFill>
            </a:endParaRPr>
          </a:p>
        </p:txBody>
      </p:sp>
      <p:pic>
        <p:nvPicPr>
          <p:cNvPr id="5" name="Picture 4" descr="Screen Shot 2019-06-03 at 10.19.1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3" y="1449294"/>
            <a:ext cx="8212027" cy="2646454"/>
          </a:xfrm>
          <a:prstGeom prst="rect">
            <a:avLst/>
          </a:prstGeom>
        </p:spPr>
      </p:pic>
      <p:pic>
        <p:nvPicPr>
          <p:cNvPr id="6" name="Picture 5" descr="Screen Shot 2019-06-03 at 10.12.4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25" y="4183529"/>
            <a:ext cx="8379669" cy="204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36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0"/>
          <p:cNvSpPr/>
          <p:nvPr/>
        </p:nvSpPr>
        <p:spPr>
          <a:xfrm>
            <a:off x="363072" y="470925"/>
            <a:ext cx="3285757" cy="5892104"/>
          </a:xfrm>
          <a:custGeom>
            <a:avLst/>
            <a:gdLst/>
            <a:ahLst/>
            <a:cxnLst/>
            <a:rect l="l" t="t" r="r" b="b"/>
            <a:pathLst>
              <a:path w="4381009" h="5892104" extrusionOk="0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40"/>
          <p:cNvSpPr txBox="1"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alibri"/>
              <a:buNone/>
            </a:pPr>
            <a:r>
              <a:rPr lang="en-US" sz="3600" b="1" dirty="0" smtClean="0">
                <a:solidFill>
                  <a:srgbClr val="FFFFFF"/>
                </a:solidFill>
              </a:rPr>
              <a:t>Thank You!</a:t>
            </a:r>
            <a:endParaRPr sz="3600" b="1" dirty="0"/>
          </a:p>
        </p:txBody>
      </p:sp>
      <p:cxnSp>
        <p:nvCxnSpPr>
          <p:cNvPr id="306" name="Google Shape;306;p40"/>
          <p:cNvCxnSpPr/>
          <p:nvPr/>
        </p:nvCxnSpPr>
        <p:spPr>
          <a:xfrm>
            <a:off x="1385925" y="3910275"/>
            <a:ext cx="10374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TextBox 2"/>
          <p:cNvSpPr txBox="1"/>
          <p:nvPr/>
        </p:nvSpPr>
        <p:spPr>
          <a:xfrm>
            <a:off x="4586941" y="1150478"/>
            <a:ext cx="3989294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House Resolution 144: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A resolution urging the PSC to consider all costs related to the importation of coal for electricity generation. 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/>
          <p:nvPr/>
        </p:nvSpPr>
        <p:spPr>
          <a:xfrm>
            <a:off x="3498000" y="1326500"/>
            <a:ext cx="2247000" cy="618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1C232"/>
              </a:solidFill>
            </a:endParaRPr>
          </a:p>
        </p:txBody>
      </p:sp>
      <p:sp>
        <p:nvSpPr>
          <p:cNvPr id="227" name="Google Shape;227;p32"/>
          <p:cNvSpPr txBox="1">
            <a:spLocks noGrp="1"/>
          </p:cNvSpPr>
          <p:nvPr>
            <p:ph type="title"/>
          </p:nvPr>
        </p:nvSpPr>
        <p:spPr>
          <a:xfrm>
            <a:off x="367949" y="318143"/>
            <a:ext cx="8408100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dirty="0" smtClean="0"/>
              <a:t>PSC proposed </a:t>
            </a:r>
            <a:r>
              <a:rPr lang="en-US" dirty="0"/>
              <a:t>amendment to </a:t>
            </a:r>
            <a:br>
              <a:rPr lang="en-US" dirty="0"/>
            </a:br>
            <a:r>
              <a:rPr lang="en-US" dirty="0"/>
              <a:t>807 KAR 5:056</a:t>
            </a:r>
            <a:endParaRPr b="1" dirty="0">
              <a:solidFill>
                <a:srgbClr val="4C4C4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2587" y="1688355"/>
            <a:ext cx="7963647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*</a:t>
            </a:r>
            <a:r>
              <a:rPr lang="en-US" sz="2400" dirty="0"/>
              <a:t>R</a:t>
            </a:r>
            <a:r>
              <a:rPr lang="en-US" sz="2400" dirty="0" smtClean="0"/>
              <a:t>equires </a:t>
            </a:r>
            <a:r>
              <a:rPr lang="en-US" sz="2400" dirty="0"/>
              <a:t>the PSC, when evaluating the reasonableness of a utility’s fuel purchase decision, to deduct from the purchase price of the coal the amount of Kentucky severance tax assessed on the coal to be purchased.</a:t>
            </a:r>
            <a:endParaRPr lang="en-US" sz="2400" dirty="0" smtClean="0"/>
          </a:p>
          <a:p>
            <a:pPr marL="457200" indent="-457200">
              <a:buFont typeface="Arial"/>
              <a:buChar char="•"/>
            </a:pPr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Illinois </a:t>
            </a:r>
            <a:r>
              <a:rPr lang="en-US" sz="2400" dirty="0"/>
              <a:t>N</a:t>
            </a:r>
            <a:r>
              <a:rPr lang="en-US" sz="2400" dirty="0" smtClean="0"/>
              <a:t>o Severance Tax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Indiana No Severance Tax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West Virginia </a:t>
            </a:r>
            <a:r>
              <a:rPr lang="en-US" sz="2400" dirty="0"/>
              <a:t>R</a:t>
            </a:r>
            <a:r>
              <a:rPr lang="en-US" sz="2400" dirty="0" smtClean="0"/>
              <a:t>educed Severance Tax in 2019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Kentucky Coal Severance is 4.5%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0561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/>
          <p:nvPr/>
        </p:nvSpPr>
        <p:spPr>
          <a:xfrm>
            <a:off x="3498000" y="1326500"/>
            <a:ext cx="2247000" cy="618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1C232"/>
              </a:solidFill>
            </a:endParaRPr>
          </a:p>
        </p:txBody>
      </p:sp>
      <p:sp>
        <p:nvSpPr>
          <p:cNvPr id="227" name="Google Shape;227;p32"/>
          <p:cNvSpPr txBox="1">
            <a:spLocks noGrp="1"/>
          </p:cNvSpPr>
          <p:nvPr>
            <p:ph type="title"/>
          </p:nvPr>
        </p:nvSpPr>
        <p:spPr>
          <a:xfrm>
            <a:off x="367949" y="318143"/>
            <a:ext cx="8408100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dirty="0" smtClean="0"/>
              <a:t>Next steps?</a:t>
            </a:r>
            <a:endParaRPr b="1" dirty="0">
              <a:solidFill>
                <a:srgbClr val="4C4C4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059" y="2241176"/>
            <a:ext cx="8745954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can we make KY Coal more competitive?</a:t>
            </a:r>
          </a:p>
          <a:p>
            <a:endParaRPr lang="en-US" sz="2800" dirty="0"/>
          </a:p>
          <a:p>
            <a:r>
              <a:rPr lang="en-US" sz="2800" dirty="0" smtClean="0"/>
              <a:t>Cycle of life = more coal = increase demand for load =</a:t>
            </a:r>
          </a:p>
          <a:p>
            <a:r>
              <a:rPr lang="en-US" sz="2800" dirty="0" smtClean="0"/>
              <a:t>lower cost electricity = more jobs =more payroll taxes</a:t>
            </a:r>
          </a:p>
          <a:p>
            <a:endParaRPr lang="en-US" sz="2800" dirty="0"/>
          </a:p>
          <a:p>
            <a:r>
              <a:rPr lang="en-US" sz="2800" dirty="0" smtClean="0"/>
              <a:t>Building a New Coal Plant next to the coal source?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400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05525" y="492575"/>
            <a:ext cx="4235200" cy="588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0"/>
          <p:cNvSpPr/>
          <p:nvPr/>
        </p:nvSpPr>
        <p:spPr>
          <a:xfrm>
            <a:off x="363072" y="470925"/>
            <a:ext cx="3285757" cy="5892104"/>
          </a:xfrm>
          <a:custGeom>
            <a:avLst/>
            <a:gdLst/>
            <a:ahLst/>
            <a:cxnLst/>
            <a:rect l="l" t="t" r="r" b="b"/>
            <a:pathLst>
              <a:path w="4381009" h="5892104" extrusionOk="0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40"/>
          <p:cNvSpPr txBox="1"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alibri"/>
              <a:buNone/>
            </a:pPr>
            <a:r>
              <a:rPr lang="en-US" sz="3600" b="1">
                <a:solidFill>
                  <a:srgbClr val="FFFFFF"/>
                </a:solidFill>
              </a:rPr>
              <a:t>JA Biztown</a:t>
            </a:r>
            <a:endParaRPr sz="3600" b="1"/>
          </a:p>
        </p:txBody>
      </p:sp>
      <p:cxnSp>
        <p:nvCxnSpPr>
          <p:cNvPr id="306" name="Google Shape;306;p40"/>
          <p:cNvCxnSpPr/>
          <p:nvPr/>
        </p:nvCxnSpPr>
        <p:spPr>
          <a:xfrm>
            <a:off x="1385925" y="3910275"/>
            <a:ext cx="10374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804186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4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4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8469" r="-2" b="10654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4"/>
          <p:cNvSpPr/>
          <p:nvPr/>
        </p:nvSpPr>
        <p:spPr>
          <a:xfrm>
            <a:off x="363072" y="470925"/>
            <a:ext cx="3285756" cy="5892104"/>
          </a:xfrm>
          <a:custGeom>
            <a:avLst/>
            <a:gdLst/>
            <a:ahLst/>
            <a:cxnLst/>
            <a:rect l="l" t="t" r="r" b="b"/>
            <a:pathLst>
              <a:path w="4381009" h="5892104" extrusionOk="0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4"/>
          <p:cNvSpPr txBox="1"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Arial"/>
              <a:buNone/>
            </a:pPr>
            <a:r>
              <a:rPr lang="en-US" sz="36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Safety</a:t>
            </a:r>
            <a:endParaRPr sz="3600" dirty="0"/>
          </a:p>
        </p:txBody>
      </p:sp>
      <p:grpSp>
        <p:nvGrpSpPr>
          <p:cNvPr id="242" name="Google Shape;242;p34"/>
          <p:cNvGrpSpPr/>
          <p:nvPr/>
        </p:nvGrpSpPr>
        <p:grpSpPr>
          <a:xfrm>
            <a:off x="4030196" y="2563406"/>
            <a:ext cx="4885203" cy="5883988"/>
            <a:chOff x="0" y="718"/>
            <a:chExt cx="4885203" cy="5883988"/>
          </a:xfrm>
        </p:grpSpPr>
        <p:sp>
          <p:nvSpPr>
            <p:cNvPr id="243" name="Google Shape;243;p34"/>
            <p:cNvSpPr/>
            <p:nvPr/>
          </p:nvSpPr>
          <p:spPr>
            <a:xfrm>
              <a:off x="0" y="718"/>
              <a:ext cx="4885203" cy="1681139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4"/>
            <p:cNvSpPr/>
            <p:nvPr/>
          </p:nvSpPr>
          <p:spPr>
            <a:xfrm>
              <a:off x="508544" y="378974"/>
              <a:ext cx="924600" cy="9246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4"/>
            <p:cNvSpPr/>
            <p:nvPr/>
          </p:nvSpPr>
          <p:spPr>
            <a:xfrm>
              <a:off x="1941716" y="718"/>
              <a:ext cx="2198341" cy="1681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4"/>
            <p:cNvSpPr txBox="1"/>
            <p:nvPr/>
          </p:nvSpPr>
          <p:spPr>
            <a:xfrm>
              <a:off x="1941716" y="718"/>
              <a:ext cx="2198341" cy="1681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900" tIns="177900" rIns="177900" bIns="177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lang="en-US" sz="23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Update on HB 384 Mine Safety Modernization</a:t>
              </a:r>
              <a:endParaRPr/>
            </a:p>
          </p:txBody>
        </p:sp>
        <p:sp>
          <p:nvSpPr>
            <p:cNvPr id="247" name="Google Shape;247;p34"/>
            <p:cNvSpPr/>
            <p:nvPr/>
          </p:nvSpPr>
          <p:spPr>
            <a:xfrm>
              <a:off x="4140057" y="718"/>
              <a:ext cx="745145" cy="1681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4"/>
            <p:cNvSpPr txBox="1"/>
            <p:nvPr/>
          </p:nvSpPr>
          <p:spPr>
            <a:xfrm>
              <a:off x="4140057" y="718"/>
              <a:ext cx="745145" cy="1681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900" tIns="177900" rIns="177900" bIns="177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Signed into law 2017</a:t>
              </a:r>
              <a:endParaRPr/>
            </a:p>
          </p:txBody>
        </p:sp>
        <p:sp>
          <p:nvSpPr>
            <p:cNvPr id="253" name="Google Shape;253;p34"/>
            <p:cNvSpPr/>
            <p:nvPr/>
          </p:nvSpPr>
          <p:spPr>
            <a:xfrm>
              <a:off x="4140057" y="2102143"/>
              <a:ext cx="745145" cy="1681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4"/>
            <p:cNvSpPr/>
            <p:nvPr/>
          </p:nvSpPr>
          <p:spPr>
            <a:xfrm>
              <a:off x="1941716" y="4203567"/>
              <a:ext cx="2198341" cy="1681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4"/>
            <p:cNvSpPr/>
            <p:nvPr/>
          </p:nvSpPr>
          <p:spPr>
            <a:xfrm>
              <a:off x="4140057" y="4203567"/>
              <a:ext cx="745145" cy="1681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5158" y="890400"/>
            <a:ext cx="5873674" cy="345017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3"/>
          <p:cNvSpPr/>
          <p:nvPr/>
        </p:nvSpPr>
        <p:spPr>
          <a:xfrm>
            <a:off x="-30900" y="4753950"/>
            <a:ext cx="9205800" cy="1362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43"/>
          <p:cNvSpPr/>
          <p:nvPr/>
        </p:nvSpPr>
        <p:spPr>
          <a:xfrm>
            <a:off x="-30900" y="4890300"/>
            <a:ext cx="9205800" cy="1967700"/>
          </a:xfrm>
          <a:prstGeom prst="rect">
            <a:avLst/>
          </a:prstGeom>
          <a:solidFill>
            <a:srgbClr val="4C4C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>
            <a:spLocks noGrp="1"/>
          </p:cNvSpPr>
          <p:nvPr>
            <p:ph type="body" idx="1"/>
          </p:nvPr>
        </p:nvSpPr>
        <p:spPr>
          <a:xfrm>
            <a:off x="4635900" y="2880225"/>
            <a:ext cx="2720400" cy="3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Represents </a:t>
            </a:r>
            <a:r>
              <a:rPr lang="en-US" sz="1800" b="1"/>
              <a:t>Kentucky’s Coal Production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Member Companies &amp; Associate Member Companies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Provides a “</a:t>
            </a:r>
            <a:r>
              <a:rPr lang="en-US" sz="1800" b="1"/>
              <a:t>Voice</a:t>
            </a:r>
            <a:r>
              <a:rPr lang="en-US" sz="1800"/>
              <a:t>” for Kentucky Coal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Coordinates the </a:t>
            </a:r>
            <a:r>
              <a:rPr lang="en-US" sz="1800" b="1" i="1"/>
              <a:t>Friends of Coal-Kentucky </a:t>
            </a:r>
            <a:r>
              <a:rPr lang="en-US" sz="1800"/>
              <a:t>and the </a:t>
            </a:r>
            <a:r>
              <a:rPr lang="en-US" sz="1800" b="1" i="1"/>
              <a:t>Friends of Coal </a:t>
            </a:r>
            <a:r>
              <a:rPr lang="en-US" sz="1800" b="1"/>
              <a:t>License Plate Program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</p:txBody>
      </p:sp>
      <p:sp>
        <p:nvSpPr>
          <p:cNvPr id="170" name="Google Shape;170;p2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888888"/>
                </a:solidFill>
              </a:rPr>
              <a:t>2</a:t>
            </a:fld>
            <a:endParaRPr sz="1000">
              <a:solidFill>
                <a:srgbClr val="888888"/>
              </a:solidFill>
            </a:endParaRPr>
          </a:p>
        </p:txBody>
      </p:sp>
      <p:sp>
        <p:nvSpPr>
          <p:cNvPr id="171" name="Google Shape;171;p26"/>
          <p:cNvSpPr/>
          <p:nvPr/>
        </p:nvSpPr>
        <p:spPr>
          <a:xfrm>
            <a:off x="363072" y="470925"/>
            <a:ext cx="3285757" cy="5892104"/>
          </a:xfrm>
          <a:custGeom>
            <a:avLst/>
            <a:gdLst/>
            <a:ahLst/>
            <a:cxnLst/>
            <a:rect l="l" t="t" r="r" b="b"/>
            <a:pathLst>
              <a:path w="4381009" h="5892104" extrusionOk="0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6"/>
          <p:cNvSpPr txBox="1">
            <a:spLocks noGrp="1"/>
          </p:cNvSpPr>
          <p:nvPr>
            <p:ph type="title"/>
          </p:nvPr>
        </p:nvSpPr>
        <p:spPr>
          <a:xfrm>
            <a:off x="647271" y="826179"/>
            <a:ext cx="2562000" cy="47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3600" b="1">
                <a:solidFill>
                  <a:srgbClr val="FFFFFF"/>
                </a:solidFill>
              </a:rPr>
              <a:t>About Kentucky Coal Association</a:t>
            </a:r>
            <a:endParaRPr sz="3600">
              <a:solidFill>
                <a:srgbClr val="FFFFFF"/>
              </a:solidFill>
            </a:endParaRPr>
          </a:p>
        </p:txBody>
      </p:sp>
      <p:pic>
        <p:nvPicPr>
          <p:cNvPr id="173" name="Google Shape;17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4025" y="387075"/>
            <a:ext cx="3412126" cy="20042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Google Shape;174;p26"/>
          <p:cNvCxnSpPr/>
          <p:nvPr/>
        </p:nvCxnSpPr>
        <p:spPr>
          <a:xfrm>
            <a:off x="1385925" y="4506450"/>
            <a:ext cx="10374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/>
          <p:nvPr/>
        </p:nvSpPr>
        <p:spPr>
          <a:xfrm>
            <a:off x="363072" y="470925"/>
            <a:ext cx="3285756" cy="5892104"/>
          </a:xfrm>
          <a:custGeom>
            <a:avLst/>
            <a:gdLst/>
            <a:ahLst/>
            <a:cxnLst/>
            <a:rect l="l" t="t" r="r" b="b"/>
            <a:pathLst>
              <a:path w="4381009" h="5892104" extrusionOk="0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7"/>
          <p:cNvSpPr txBox="1">
            <a:spLocks noGrp="1"/>
          </p:cNvSpPr>
          <p:nvPr>
            <p:ph type="title"/>
          </p:nvPr>
        </p:nvSpPr>
        <p:spPr>
          <a:xfrm>
            <a:off x="647271" y="686804"/>
            <a:ext cx="2562000" cy="47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3600" b="1">
                <a:solidFill>
                  <a:srgbClr val="FFFFFF"/>
                </a:solidFill>
              </a:rPr>
              <a:t>About Kentucky Coal - 2018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181" name="Google Shape;181;p27"/>
          <p:cNvSpPr txBox="1">
            <a:spLocks noGrp="1"/>
          </p:cNvSpPr>
          <p:nvPr>
            <p:ph type="sldNum" idx="12"/>
          </p:nvPr>
        </p:nvSpPr>
        <p:spPr>
          <a:xfrm>
            <a:off x="8044665" y="6356350"/>
            <a:ext cx="4706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rgbClr val="888888"/>
                </a:solidFill>
              </a:rPr>
              <a:t>3</a:t>
            </a:fld>
            <a:endParaRPr sz="1000">
              <a:solidFill>
                <a:srgbClr val="888888"/>
              </a:solidFill>
            </a:endParaRPr>
          </a:p>
        </p:txBody>
      </p:sp>
      <p:grpSp>
        <p:nvGrpSpPr>
          <p:cNvPr id="182" name="Google Shape;182;p27"/>
          <p:cNvGrpSpPr/>
          <p:nvPr/>
        </p:nvGrpSpPr>
        <p:grpSpPr>
          <a:xfrm>
            <a:off x="3895725" y="971035"/>
            <a:ext cx="4885200" cy="4885200"/>
            <a:chOff x="0" y="500111"/>
            <a:chExt cx="4885200" cy="4885200"/>
          </a:xfrm>
        </p:grpSpPr>
        <p:sp>
          <p:nvSpPr>
            <p:cNvPr id="183" name="Google Shape;183;p27"/>
            <p:cNvSpPr/>
            <p:nvPr/>
          </p:nvSpPr>
          <p:spPr>
            <a:xfrm>
              <a:off x="0" y="500111"/>
              <a:ext cx="4885200" cy="4885200"/>
            </a:xfrm>
            <a:prstGeom prst="diamond">
              <a:avLst/>
            </a:prstGeom>
            <a:solidFill>
              <a:srgbClr val="FFD96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7"/>
            <p:cNvSpPr/>
            <p:nvPr/>
          </p:nvSpPr>
          <p:spPr>
            <a:xfrm>
              <a:off x="464094" y="964205"/>
              <a:ext cx="1905229" cy="190522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96969"/>
                </a:gs>
                <a:gs pos="100000">
                  <a:srgbClr val="1D1D1D"/>
                </a:gs>
              </a:gsLst>
              <a:lin ang="5400012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2515879" y="964205"/>
              <a:ext cx="1905229" cy="190522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96969"/>
                </a:gs>
                <a:gs pos="100000">
                  <a:srgbClr val="1D1D1D"/>
                </a:gs>
              </a:gsLst>
              <a:lin ang="5400012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7"/>
            <p:cNvSpPr txBox="1"/>
            <p:nvPr/>
          </p:nvSpPr>
          <p:spPr>
            <a:xfrm>
              <a:off x="2608885" y="1057211"/>
              <a:ext cx="1719217" cy="17192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n-US" sz="17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Two Coalfields – </a:t>
              </a:r>
              <a:r>
                <a:rPr lang="en-US" sz="1700" b="0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Appalachian Coal Basin </a:t>
              </a:r>
              <a:r>
                <a:rPr lang="en-US" sz="1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and</a:t>
              </a:r>
              <a:r>
                <a:rPr lang="en-US" sz="1700" b="0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Illinois Coal Basin</a:t>
              </a:r>
              <a:endParaRPr sz="1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464094" y="3015991"/>
              <a:ext cx="1905229" cy="190522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96969"/>
                </a:gs>
                <a:gs pos="100000">
                  <a:srgbClr val="1D1D1D"/>
                </a:gs>
              </a:gsLst>
              <a:lin ang="5400012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7"/>
            <p:cNvSpPr txBox="1"/>
            <p:nvPr/>
          </p:nvSpPr>
          <p:spPr>
            <a:xfrm>
              <a:off x="557100" y="3108997"/>
              <a:ext cx="1719217" cy="17192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n-US" sz="1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Primarily</a:t>
              </a:r>
              <a:r>
                <a:rPr lang="en-US" sz="17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Steam Coal</a:t>
              </a:r>
              <a:endParaRPr sz="1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7"/>
            <p:cNvSpPr/>
            <p:nvPr/>
          </p:nvSpPr>
          <p:spPr>
            <a:xfrm>
              <a:off x="2471056" y="2986109"/>
              <a:ext cx="1905229" cy="190522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96969"/>
                </a:gs>
                <a:gs pos="100000">
                  <a:srgbClr val="1D1D1D"/>
                </a:gs>
              </a:gsLst>
              <a:lin ang="5400012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7"/>
            <p:cNvSpPr txBox="1"/>
            <p:nvPr/>
          </p:nvSpPr>
          <p:spPr>
            <a:xfrm>
              <a:off x="576885" y="1091938"/>
              <a:ext cx="1719217" cy="17192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n-US" sz="17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Used Domestically in </a:t>
              </a:r>
              <a:r>
                <a:rPr lang="en-US" sz="17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 United States</a:t>
              </a:r>
              <a:endParaRPr sz="17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92" name="Google Shape;192;p27"/>
          <p:cNvCxnSpPr/>
          <p:nvPr/>
        </p:nvCxnSpPr>
        <p:spPr>
          <a:xfrm>
            <a:off x="1385925" y="4142525"/>
            <a:ext cx="10374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85;p27"/>
          <p:cNvSpPr txBox="1"/>
          <p:nvPr/>
        </p:nvSpPr>
        <p:spPr>
          <a:xfrm>
            <a:off x="6469884" y="3541061"/>
            <a:ext cx="1719217" cy="175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750" tIns="64750" rIns="64750" bIns="647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None/>
            </a:pPr>
            <a:r>
              <a:rPr lang="en-US" sz="17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39 million tons </a:t>
            </a:r>
            <a:r>
              <a:rPr lang="en-US" sz="17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 coal </a:t>
            </a:r>
            <a:r>
              <a:rPr lang="en-US" sz="17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production 2018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595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None/>
            </a:pPr>
            <a:r>
              <a:rPr lang="en-US" sz="17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Compared to -28% reduction in 2016</a:t>
            </a:r>
            <a:endParaRPr sz="1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>
            <a:spLocks noGrp="1"/>
          </p:cNvSpPr>
          <p:nvPr>
            <p:ph type="title"/>
          </p:nvPr>
        </p:nvSpPr>
        <p:spPr>
          <a:xfrm>
            <a:off x="367949" y="527317"/>
            <a:ext cx="8408100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4C4C4C"/>
                </a:solidFill>
              </a:rPr>
              <a:t>US Energy Information Administration www.EIA.gov</a:t>
            </a:r>
            <a:endParaRPr b="1">
              <a:solidFill>
                <a:srgbClr val="4C4C4C"/>
              </a:solidFill>
            </a:endParaRPr>
          </a:p>
        </p:txBody>
      </p:sp>
      <p:pic>
        <p:nvPicPr>
          <p:cNvPr id="198" name="Google Shape;198;p28" descr="A screenshot of a cell phon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789406"/>
            <a:ext cx="9144000" cy="486833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8"/>
          <p:cNvSpPr/>
          <p:nvPr/>
        </p:nvSpPr>
        <p:spPr>
          <a:xfrm>
            <a:off x="3569325" y="1328475"/>
            <a:ext cx="2005200" cy="618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1C23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/>
          <p:nvPr/>
        </p:nvSpPr>
        <p:spPr>
          <a:xfrm>
            <a:off x="241173" y="320040"/>
            <a:ext cx="8661654" cy="621792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9"/>
          <p:cNvSpPr txBox="1">
            <a:spLocks noGrp="1"/>
          </p:cNvSpPr>
          <p:nvPr>
            <p:ph type="title"/>
          </p:nvPr>
        </p:nvSpPr>
        <p:spPr>
          <a:xfrm>
            <a:off x="628650" y="6318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Production</a:t>
            </a:r>
            <a:endParaRPr b="1"/>
          </a:p>
        </p:txBody>
      </p:sp>
      <p:sp>
        <p:nvSpPr>
          <p:cNvPr id="206" name="Google Shape;206;p29"/>
          <p:cNvSpPr txBox="1">
            <a:spLocks noGrp="1"/>
          </p:cNvSpPr>
          <p:nvPr>
            <p:ph type="body" idx="1"/>
          </p:nvPr>
        </p:nvSpPr>
        <p:spPr>
          <a:xfrm>
            <a:off x="628650" y="2057400"/>
            <a:ext cx="7886700" cy="387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 b="1" u="sng" dirty="0"/>
              <a:t>PRODUCTION			</a:t>
            </a:r>
            <a:r>
              <a:rPr lang="en-US" sz="2100" b="1" u="sng" dirty="0" smtClean="0"/>
              <a:t>E </a:t>
            </a:r>
            <a:r>
              <a:rPr lang="en-US" sz="2100" b="1" u="sng" dirty="0"/>
              <a:t>KY		W KY</a:t>
            </a:r>
            <a:endParaRPr dirty="0"/>
          </a:p>
          <a:p>
            <a:pPr marL="742950" lvl="1" indent="-2857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</a:pPr>
            <a:r>
              <a:rPr lang="en-US" sz="2100" b="1" dirty="0" smtClean="0"/>
              <a:t>2010</a:t>
            </a:r>
            <a:r>
              <a:rPr lang="en-US" sz="2100" b="1" dirty="0"/>
              <a:t>	</a:t>
            </a:r>
            <a:r>
              <a:rPr lang="en-US" sz="2100" b="1" dirty="0" smtClean="0"/>
              <a:t>105 </a:t>
            </a:r>
            <a:r>
              <a:rPr lang="en-US" sz="2100" b="1" dirty="0"/>
              <a:t>MM		</a:t>
            </a:r>
            <a:r>
              <a:rPr lang="en-US" sz="2100" b="1" dirty="0" smtClean="0"/>
              <a:t>68 </a:t>
            </a:r>
            <a:r>
              <a:rPr lang="en-US" sz="2100" b="1" dirty="0"/>
              <a:t>MM		37 MM</a:t>
            </a:r>
            <a:endParaRPr dirty="0"/>
          </a:p>
          <a:p>
            <a:pPr marL="742950" lvl="1" indent="-2857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</a:pPr>
            <a:r>
              <a:rPr lang="en-US" sz="2100" b="1" dirty="0"/>
              <a:t>2012    </a:t>
            </a:r>
            <a:r>
              <a:rPr lang="en-US" sz="2100" b="1" dirty="0" smtClean="0"/>
              <a:t>	91 </a:t>
            </a:r>
            <a:r>
              <a:rPr lang="en-US" sz="2100" b="1" dirty="0"/>
              <a:t>MM			49 MM		42 MM</a:t>
            </a:r>
            <a:endParaRPr dirty="0"/>
          </a:p>
          <a:p>
            <a:pPr marL="742950" lvl="1" indent="-2857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</a:pPr>
            <a:r>
              <a:rPr lang="en-US" sz="2100" b="1" dirty="0"/>
              <a:t>2013	</a:t>
            </a:r>
            <a:r>
              <a:rPr lang="en-US" sz="2100" b="1" dirty="0" smtClean="0"/>
              <a:t>80 </a:t>
            </a:r>
            <a:r>
              <a:rPr lang="en-US" sz="2100" b="1" dirty="0"/>
              <a:t>MM			39 MM		41 MM</a:t>
            </a:r>
            <a:endParaRPr dirty="0"/>
          </a:p>
          <a:p>
            <a:pPr marL="742950" lvl="1" indent="-2857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</a:pPr>
            <a:r>
              <a:rPr lang="en-US" sz="2100" b="1" dirty="0"/>
              <a:t>2014	</a:t>
            </a:r>
            <a:r>
              <a:rPr lang="en-US" sz="2100" b="1" dirty="0" smtClean="0"/>
              <a:t>77 </a:t>
            </a:r>
            <a:r>
              <a:rPr lang="en-US" sz="2100" b="1" dirty="0"/>
              <a:t>MM			37 MM		40 MM</a:t>
            </a:r>
            <a:endParaRPr dirty="0"/>
          </a:p>
          <a:p>
            <a:pPr marL="742950" lvl="1" indent="-2857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</a:pPr>
            <a:r>
              <a:rPr lang="en-US" sz="2100" b="1" dirty="0" smtClean="0"/>
              <a:t>2015	61 </a:t>
            </a:r>
            <a:r>
              <a:rPr lang="en-US" sz="2100" b="1" dirty="0"/>
              <a:t>MM			28 MM		33 MM</a:t>
            </a:r>
            <a:endParaRPr dirty="0"/>
          </a:p>
          <a:p>
            <a:pPr marL="742950" lvl="1" indent="-2857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</a:pPr>
            <a:r>
              <a:rPr lang="en-US" sz="2100" b="1" dirty="0" smtClean="0"/>
              <a:t>2016	43MM</a:t>
            </a:r>
            <a:r>
              <a:rPr lang="en-US" sz="2100" b="1" dirty="0"/>
              <a:t>			17MM		26MM</a:t>
            </a:r>
            <a:endParaRPr dirty="0"/>
          </a:p>
          <a:p>
            <a:pPr marL="742950" lvl="1" indent="-2857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</a:pPr>
            <a:r>
              <a:rPr lang="en-US" sz="2100" b="1" dirty="0" smtClean="0"/>
              <a:t>2017	42MM</a:t>
            </a:r>
            <a:r>
              <a:rPr lang="en-US" sz="2100" b="1" dirty="0"/>
              <a:t>			18MM		23MM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0" descr="A screenshot of a cell phon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00459" y="1675227"/>
            <a:ext cx="7743000" cy="439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0"/>
          <p:cNvSpPr/>
          <p:nvPr/>
        </p:nvSpPr>
        <p:spPr>
          <a:xfrm>
            <a:off x="3498000" y="1326500"/>
            <a:ext cx="2247000" cy="618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1C232"/>
              </a:solidFill>
            </a:endParaRPr>
          </a:p>
        </p:txBody>
      </p:sp>
      <p:sp>
        <p:nvSpPr>
          <p:cNvPr id="213" name="Google Shape;213;p30"/>
          <p:cNvSpPr txBox="1">
            <a:spLocks noGrp="1"/>
          </p:cNvSpPr>
          <p:nvPr>
            <p:ph type="title"/>
          </p:nvPr>
        </p:nvSpPr>
        <p:spPr>
          <a:xfrm>
            <a:off x="367949" y="527317"/>
            <a:ext cx="8408100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1">
                <a:solidFill>
                  <a:srgbClr val="4C4C4C"/>
                </a:solidFill>
              </a:rPr>
              <a:t>2018 Coal Production</a:t>
            </a:r>
            <a:endParaRPr b="1">
              <a:solidFill>
                <a:srgbClr val="4C4C4C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/>
          <p:nvPr/>
        </p:nvSpPr>
        <p:spPr>
          <a:xfrm>
            <a:off x="241173" y="320040"/>
            <a:ext cx="8661654" cy="621792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1"/>
          <p:cNvSpPr txBox="1">
            <a:spLocks noGrp="1"/>
          </p:cNvSpPr>
          <p:nvPr>
            <p:ph type="title"/>
          </p:nvPr>
        </p:nvSpPr>
        <p:spPr>
          <a:xfrm>
            <a:off x="628650" y="6318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Employment</a:t>
            </a:r>
            <a:endParaRPr b="1" i="1"/>
          </a:p>
        </p:txBody>
      </p:sp>
      <p:sp>
        <p:nvSpPr>
          <p:cNvPr id="220" name="Google Shape;220;p31"/>
          <p:cNvSpPr txBox="1">
            <a:spLocks noGrp="1"/>
          </p:cNvSpPr>
          <p:nvPr>
            <p:ph type="body" idx="1"/>
          </p:nvPr>
        </p:nvSpPr>
        <p:spPr>
          <a:xfrm>
            <a:off x="628650" y="2057400"/>
            <a:ext cx="7886700" cy="387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 b="1" u="sng" dirty="0"/>
              <a:t>EMPLOYMENT	</a:t>
            </a:r>
            <a:r>
              <a:rPr lang="en-US" sz="2100" b="1" u="sng" dirty="0" smtClean="0"/>
              <a:t>E </a:t>
            </a:r>
            <a:r>
              <a:rPr lang="en-US" sz="2100" b="1" u="sng" dirty="0"/>
              <a:t>KY		</a:t>
            </a:r>
            <a:r>
              <a:rPr lang="en-US" sz="2100" b="1" u="sng" dirty="0" smtClean="0"/>
              <a:t>W KY</a:t>
            </a:r>
            <a:r>
              <a:rPr lang="en-US" sz="2100" b="1" dirty="0"/>
              <a:t>		</a:t>
            </a:r>
            <a:endParaRPr dirty="0"/>
          </a:p>
          <a:p>
            <a:pPr marL="742950" lvl="1" indent="-2857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</a:pPr>
            <a:r>
              <a:rPr lang="en-US" sz="2100" b="1" dirty="0"/>
              <a:t>2010	17K	</a:t>
            </a:r>
            <a:r>
              <a:rPr lang="en-US" sz="2100" b="1" dirty="0" smtClean="0"/>
              <a:t>13K</a:t>
            </a:r>
            <a:r>
              <a:rPr lang="en-US" sz="2100" b="1" dirty="0"/>
              <a:t>		</a:t>
            </a:r>
            <a:r>
              <a:rPr lang="en-US" sz="2100" b="1" dirty="0" smtClean="0"/>
              <a:t>4K</a:t>
            </a:r>
            <a:endParaRPr dirty="0"/>
          </a:p>
          <a:p>
            <a:pPr marL="742950" lvl="1" indent="-2857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</a:pPr>
            <a:r>
              <a:rPr lang="en-US" sz="2100" b="1" dirty="0"/>
              <a:t>2012	16K	</a:t>
            </a:r>
            <a:r>
              <a:rPr lang="en-US" sz="2100" b="1" dirty="0" smtClean="0"/>
              <a:t>11K</a:t>
            </a:r>
            <a:r>
              <a:rPr lang="en-US" sz="2100" b="1" dirty="0"/>
              <a:t>		</a:t>
            </a:r>
            <a:r>
              <a:rPr lang="en-US" sz="2100" b="1" dirty="0" smtClean="0"/>
              <a:t>5K</a:t>
            </a:r>
            <a:endParaRPr dirty="0"/>
          </a:p>
          <a:p>
            <a:pPr marL="742950" lvl="1" indent="-2857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</a:pPr>
            <a:r>
              <a:rPr lang="en-US" sz="2100" b="1" dirty="0"/>
              <a:t>2013	13K	</a:t>
            </a:r>
            <a:r>
              <a:rPr lang="en-US" sz="2100" b="1" dirty="0" smtClean="0"/>
              <a:t>8K</a:t>
            </a:r>
            <a:r>
              <a:rPr lang="en-US" sz="2100" b="1" dirty="0"/>
              <a:t>		</a:t>
            </a:r>
            <a:r>
              <a:rPr lang="en-US" sz="2100" b="1" dirty="0" smtClean="0"/>
              <a:t>4K</a:t>
            </a:r>
            <a:endParaRPr dirty="0"/>
          </a:p>
          <a:p>
            <a:pPr marL="742950" lvl="1" indent="-2857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</a:pPr>
            <a:r>
              <a:rPr lang="en-US" sz="2100" b="1" dirty="0"/>
              <a:t>2014	12K	</a:t>
            </a:r>
            <a:r>
              <a:rPr lang="en-US" sz="2100" b="1" dirty="0" smtClean="0"/>
              <a:t>7K</a:t>
            </a:r>
            <a:r>
              <a:rPr lang="en-US" sz="2100" b="1" dirty="0"/>
              <a:t>		</a:t>
            </a:r>
            <a:r>
              <a:rPr lang="en-US" sz="2100" b="1" dirty="0" smtClean="0"/>
              <a:t>4K</a:t>
            </a:r>
            <a:endParaRPr dirty="0"/>
          </a:p>
          <a:p>
            <a:pPr marL="742950" lvl="1" indent="-2857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</a:pPr>
            <a:r>
              <a:rPr lang="en-US" sz="2100" b="1" dirty="0"/>
              <a:t>2015	9K	</a:t>
            </a:r>
            <a:r>
              <a:rPr lang="en-US" sz="2100" b="1" dirty="0" smtClean="0"/>
              <a:t>6K</a:t>
            </a:r>
            <a:r>
              <a:rPr lang="en-US" sz="2100" b="1" dirty="0"/>
              <a:t>		</a:t>
            </a:r>
            <a:r>
              <a:rPr lang="en-US" sz="2100" b="1" dirty="0" smtClean="0"/>
              <a:t>4K</a:t>
            </a:r>
            <a:endParaRPr dirty="0"/>
          </a:p>
          <a:p>
            <a:pPr marL="742950" lvl="1" indent="-2857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</a:pPr>
            <a:r>
              <a:rPr lang="en-US" sz="2100" b="1" dirty="0"/>
              <a:t>2016	6K	</a:t>
            </a:r>
            <a:r>
              <a:rPr lang="en-US" sz="2100" b="1" dirty="0" smtClean="0"/>
              <a:t>3.8K</a:t>
            </a:r>
            <a:r>
              <a:rPr lang="en-US" sz="2100" b="1" dirty="0"/>
              <a:t>		2.6K</a:t>
            </a:r>
            <a:endParaRPr dirty="0"/>
          </a:p>
          <a:p>
            <a:pPr marL="742950" lvl="1" indent="-2857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</a:pPr>
            <a:r>
              <a:rPr lang="en-US" sz="2100" b="1" dirty="0"/>
              <a:t>2017	6K	</a:t>
            </a:r>
            <a:r>
              <a:rPr lang="en-US" sz="2100" b="1" dirty="0" smtClean="0"/>
              <a:t>4.1K</a:t>
            </a:r>
            <a:r>
              <a:rPr lang="en-US" sz="2100" b="1" dirty="0"/>
              <a:t>		2.5K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79216"/>
            <a:ext cx="9144000" cy="384507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2"/>
          <p:cNvSpPr/>
          <p:nvPr/>
        </p:nvSpPr>
        <p:spPr>
          <a:xfrm>
            <a:off x="3498000" y="1326500"/>
            <a:ext cx="2247000" cy="618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1C232"/>
              </a:solidFill>
            </a:endParaRPr>
          </a:p>
        </p:txBody>
      </p:sp>
      <p:sp>
        <p:nvSpPr>
          <p:cNvPr id="227" name="Google Shape;227;p32"/>
          <p:cNvSpPr txBox="1">
            <a:spLocks noGrp="1"/>
          </p:cNvSpPr>
          <p:nvPr>
            <p:ph type="title"/>
          </p:nvPr>
        </p:nvSpPr>
        <p:spPr>
          <a:xfrm>
            <a:off x="367949" y="527317"/>
            <a:ext cx="8408100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1" dirty="0">
                <a:solidFill>
                  <a:srgbClr val="4C4C4C"/>
                </a:solidFill>
              </a:rPr>
              <a:t>2018 Employment</a:t>
            </a:r>
            <a:endParaRPr b="1" dirty="0">
              <a:solidFill>
                <a:srgbClr val="4C4C4C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7"/>
          <p:cNvSpPr/>
          <p:nvPr/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p37" descr="A screenshot of a cell phon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2600" y="699326"/>
            <a:ext cx="8178799" cy="5459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270</Words>
  <Application>Microsoft Macintosh PowerPoint</Application>
  <PresentationFormat>On-screen Show (4:3)</PresentationFormat>
  <Paragraphs>65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1_Office Theme</vt:lpstr>
      <vt:lpstr>KENTUCKY COAL Production, Policy &amp; The Future of Coal </vt:lpstr>
      <vt:lpstr>About Kentucky Coal Association</vt:lpstr>
      <vt:lpstr>About Kentucky Coal - 2018</vt:lpstr>
      <vt:lpstr>US Energy Information Administration www.EIA.gov</vt:lpstr>
      <vt:lpstr>Production</vt:lpstr>
      <vt:lpstr>2018 Coal Production</vt:lpstr>
      <vt:lpstr>Employment</vt:lpstr>
      <vt:lpstr>2018 Employment</vt:lpstr>
      <vt:lpstr>PowerPoint Presentation</vt:lpstr>
      <vt:lpstr>KY Coal Consumption </vt:lpstr>
      <vt:lpstr>Thank You!</vt:lpstr>
      <vt:lpstr>PSC proposed amendment to  807 KAR 5:056</vt:lpstr>
      <vt:lpstr>Next steps?</vt:lpstr>
      <vt:lpstr>JA Biztown</vt:lpstr>
      <vt:lpstr>PowerPoint Presentation</vt:lpstr>
      <vt:lpstr>PowerPoint Presentation</vt:lpstr>
      <vt:lpstr>Safety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KENTUCKY COAL Production, Policy &amp; The Future of Coal </dc:title>
  <cp:lastModifiedBy>Tyler White</cp:lastModifiedBy>
  <cp:revision>9</cp:revision>
  <dcterms:modified xsi:type="dcterms:W3CDTF">2019-06-03T19:01:47Z</dcterms:modified>
</cp:coreProperties>
</file>