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85" r:id="rId6"/>
    <p:sldId id="292" r:id="rId7"/>
    <p:sldId id="258" r:id="rId8"/>
    <p:sldId id="286" r:id="rId9"/>
    <p:sldId id="283" r:id="rId10"/>
    <p:sldId id="261" r:id="rId11"/>
    <p:sldId id="264" r:id="rId12"/>
    <p:sldId id="265" r:id="rId13"/>
    <p:sldId id="275" r:id="rId14"/>
    <p:sldId id="287" r:id="rId15"/>
    <p:sldId id="288" r:id="rId16"/>
    <p:sldId id="289" r:id="rId17"/>
    <p:sldId id="267" r:id="rId18"/>
    <p:sldId id="280" r:id="rId19"/>
    <p:sldId id="260" r:id="rId20"/>
    <p:sldId id="277" r:id="rId21"/>
    <p:sldId id="291" r:id="rId22"/>
    <p:sldId id="281"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arles, Krista (CHFS DCBS DFS)" initials="QK(DD" lastIdx="3" clrIdx="0">
    <p:extLst>
      <p:ext uri="{19B8F6BF-5375-455C-9EA6-DF929625EA0E}">
        <p15:presenceInfo xmlns:p15="http://schemas.microsoft.com/office/powerpoint/2012/main" userId="S-1-5-21-106479517-3547973432-3155052804-15506" providerId="AD"/>
      </p:ext>
    </p:extLst>
  </p:cmAuthor>
  <p:cmAuthor id="2" name="Bowling, Vickie   (CHFS DCBS DFS)" initials="BV(DD" lastIdx="3" clrIdx="1">
    <p:extLst>
      <p:ext uri="{19B8F6BF-5375-455C-9EA6-DF929625EA0E}">
        <p15:presenceInfo xmlns:p15="http://schemas.microsoft.com/office/powerpoint/2012/main" userId="S-1-5-21-106479517-3547973432-3155052804-19668" providerId="AD"/>
      </p:ext>
    </p:extLst>
  </p:cmAuthor>
  <p:cmAuthor id="3" name="Begin, Laura C (CHFS DCBS Commissioner’s Office)" initials="BLC(DCO" lastIdx="11" clrIdx="2">
    <p:extLst>
      <p:ext uri="{19B8F6BF-5375-455C-9EA6-DF929625EA0E}">
        <p15:presenceInfo xmlns:p15="http://schemas.microsoft.com/office/powerpoint/2012/main" userId="S-1-5-21-106479517-3547973432-3155052804-144720" providerId="AD"/>
      </p:ext>
    </p:extLst>
  </p:cmAuthor>
  <p:cmAuthor id="4" name="Beard, Douglas M (CHFS DCBS DFS)" initials="BDM(DD" lastIdx="1" clrIdx="3">
    <p:extLst>
      <p:ext uri="{19B8F6BF-5375-455C-9EA6-DF929625EA0E}">
        <p15:presenceInfo xmlns:p15="http://schemas.microsoft.com/office/powerpoint/2012/main" userId="S-1-5-21-106479517-3547973432-3155052804-2111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E0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74533" autoAdjust="0"/>
  </p:normalViewPr>
  <p:slideViewPr>
    <p:cSldViewPr>
      <p:cViewPr varScale="1">
        <p:scale>
          <a:sx n="82" d="100"/>
          <a:sy n="82" d="100"/>
        </p:scale>
        <p:origin x="2238"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600CFEF5-22FA-4E5E-B07E-E70741252D07}" type="datetimeFigureOut">
              <a:rPr lang="en-US" smtClean="0"/>
              <a:t>6/26/2019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4D3E186D-405C-4F57-B1FC-8967068919B2}" type="slidenum">
              <a:rPr lang="en-US" smtClean="0"/>
              <a:t>‹#›</a:t>
            </a:fld>
            <a:endParaRPr lang="en-US"/>
          </a:p>
        </p:txBody>
      </p:sp>
    </p:spTree>
    <p:extLst>
      <p:ext uri="{BB962C8B-B14F-4D97-AF65-F5344CB8AC3E}">
        <p14:creationId xmlns:p14="http://schemas.microsoft.com/office/powerpoint/2010/main" val="63756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Introductions</a:t>
            </a:r>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a:t>
            </a:fld>
            <a:endParaRPr lang="en-US"/>
          </a:p>
        </p:txBody>
      </p:sp>
    </p:spTree>
    <p:extLst>
      <p:ext uri="{BB962C8B-B14F-4D97-AF65-F5344CB8AC3E}">
        <p14:creationId xmlns:p14="http://schemas.microsoft.com/office/powerpoint/2010/main" val="2127118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10</a:t>
            </a:fld>
            <a:endParaRPr lang="en-US"/>
          </a:p>
        </p:txBody>
      </p:sp>
    </p:spTree>
    <p:extLst>
      <p:ext uri="{BB962C8B-B14F-4D97-AF65-F5344CB8AC3E}">
        <p14:creationId xmlns:p14="http://schemas.microsoft.com/office/powerpoint/2010/main" val="3574358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11</a:t>
            </a:fld>
            <a:endParaRPr lang="en-US"/>
          </a:p>
        </p:txBody>
      </p:sp>
    </p:spTree>
    <p:extLst>
      <p:ext uri="{BB962C8B-B14F-4D97-AF65-F5344CB8AC3E}">
        <p14:creationId xmlns:p14="http://schemas.microsoft.com/office/powerpoint/2010/main" val="103086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12</a:t>
            </a:fld>
            <a:endParaRPr lang="en-US"/>
          </a:p>
        </p:txBody>
      </p:sp>
    </p:spTree>
    <p:extLst>
      <p:ext uri="{BB962C8B-B14F-4D97-AF65-F5344CB8AC3E}">
        <p14:creationId xmlns:p14="http://schemas.microsoft.com/office/powerpoint/2010/main" val="35073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13</a:t>
            </a:fld>
            <a:endParaRPr lang="en-US"/>
          </a:p>
        </p:txBody>
      </p:sp>
    </p:spTree>
    <p:extLst>
      <p:ext uri="{BB962C8B-B14F-4D97-AF65-F5344CB8AC3E}">
        <p14:creationId xmlns:p14="http://schemas.microsoft.com/office/powerpoint/2010/main" val="2906341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TT- </a:t>
            </a:r>
          </a:p>
          <a:p>
            <a:endParaRPr lang="en-US" b="1" dirty="0" smtClean="0"/>
          </a:p>
          <a:p>
            <a:r>
              <a:rPr lang="en-US" b="1" dirty="0" smtClean="0"/>
              <a:t>Due to enhanced</a:t>
            </a:r>
            <a:r>
              <a:rPr lang="en-US" b="1" baseline="0" dirty="0" smtClean="0"/>
              <a:t> federal funding in 2008, the maximum crisis component benefit amount was increased to $400 and has remained unchanged.  The increase in utility benefit was necessary to make certain the federal funds were spent within the fiscal year.  Also, the increase in benefits ensured that the LIHEAP crisis component better met the actual heating costs seen by eligible low-income households as a result of recent utility cost increases.</a:t>
            </a:r>
          </a:p>
          <a:p>
            <a:endParaRPr lang="en-US" b="1" baseline="0" dirty="0" smtClean="0"/>
          </a:p>
          <a:p>
            <a:r>
              <a:rPr lang="en-US" b="1" baseline="0" dirty="0" smtClean="0"/>
              <a:t>These figures are estimated at this point because we will not know expenditures with certainty until the State Fiscal Year close-out.  Some carry-over is expected.</a:t>
            </a:r>
          </a:p>
          <a:p>
            <a:endParaRPr lang="en-US" b="1" baseline="0" dirty="0" smtClean="0"/>
          </a:p>
          <a:p>
            <a:r>
              <a:rPr lang="en-US" b="1" baseline="0" dirty="0" smtClean="0"/>
              <a:t>State Administration and Preventative Assistance $104,000</a:t>
            </a:r>
          </a:p>
          <a:p>
            <a:r>
              <a:rPr lang="en-US" b="1" baseline="0" dirty="0" smtClean="0"/>
              <a:t>Total $57.8M</a:t>
            </a:r>
          </a:p>
          <a:p>
            <a:endParaRPr lang="en-US" b="1" baseline="0" dirty="0" smtClean="0"/>
          </a:p>
          <a:p>
            <a:endParaRPr lang="en-US" b="1" baseline="0" dirty="0" smtClean="0"/>
          </a:p>
          <a:p>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3E186D-405C-4F57-B1FC-8967068919B2}" type="slidenum">
              <a:rPr lang="en-US" smtClean="0"/>
              <a:t>14</a:t>
            </a:fld>
            <a:endParaRPr lang="en-US"/>
          </a:p>
        </p:txBody>
      </p:sp>
    </p:spTree>
    <p:extLst>
      <p:ext uri="{BB962C8B-B14F-4D97-AF65-F5344CB8AC3E}">
        <p14:creationId xmlns:p14="http://schemas.microsoft.com/office/powerpoint/2010/main" val="198754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RM</a:t>
            </a:r>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15</a:t>
            </a:fld>
            <a:endParaRPr lang="en-US"/>
          </a:p>
        </p:txBody>
      </p:sp>
    </p:spTree>
    <p:extLst>
      <p:ext uri="{BB962C8B-B14F-4D97-AF65-F5344CB8AC3E}">
        <p14:creationId xmlns:p14="http://schemas.microsoft.com/office/powerpoint/2010/main" val="1649177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EC </a:t>
            </a:r>
          </a:p>
          <a:p>
            <a:endParaRPr lang="en-US" b="1" dirty="0" smtClean="0"/>
          </a:p>
          <a:p>
            <a:r>
              <a:rPr lang="en-US" b="1" dirty="0" err="1" smtClean="0"/>
              <a:t>LIHEAP</a:t>
            </a:r>
            <a:r>
              <a:rPr lang="en-US" b="1" baseline="0" dirty="0" smtClean="0"/>
              <a:t> services are provided through a historical and largely federally prescribed contractual arrangement. </a:t>
            </a:r>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16</a:t>
            </a:fld>
            <a:endParaRPr lang="en-US"/>
          </a:p>
        </p:txBody>
      </p:sp>
    </p:spTree>
    <p:extLst>
      <p:ext uri="{BB962C8B-B14F-4D97-AF65-F5344CB8AC3E}">
        <p14:creationId xmlns:p14="http://schemas.microsoft.com/office/powerpoint/2010/main" val="3335043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RM</a:t>
            </a:r>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17</a:t>
            </a:fld>
            <a:endParaRPr lang="en-US"/>
          </a:p>
        </p:txBody>
      </p:sp>
    </p:spTree>
    <p:extLst>
      <p:ext uri="{BB962C8B-B14F-4D97-AF65-F5344CB8AC3E}">
        <p14:creationId xmlns:p14="http://schemas.microsoft.com/office/powerpoint/2010/main" val="1223304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RM</a:t>
            </a:r>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18</a:t>
            </a:fld>
            <a:endParaRPr lang="en-US"/>
          </a:p>
        </p:txBody>
      </p:sp>
    </p:spTree>
    <p:extLst>
      <p:ext uri="{BB962C8B-B14F-4D97-AF65-F5344CB8AC3E}">
        <p14:creationId xmlns:p14="http://schemas.microsoft.com/office/powerpoint/2010/main" val="3330424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We would like to thank the committee for this opportunity to present.</a:t>
            </a:r>
            <a:r>
              <a:rPr lang="en-US" b="1" baseline="0" dirty="0" smtClean="0"/>
              <a:t>  We at the table and representatives from the KY Housing Corporation are available to answer any questions.</a:t>
            </a:r>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19</a:t>
            </a:fld>
            <a:endParaRPr lang="en-US"/>
          </a:p>
        </p:txBody>
      </p:sp>
    </p:spTree>
    <p:extLst>
      <p:ext uri="{BB962C8B-B14F-4D97-AF65-F5344CB8AC3E}">
        <p14:creationId xmlns:p14="http://schemas.microsoft.com/office/powerpoint/2010/main" val="396902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E186D-405C-4F57-B1FC-8967068919B2}" type="slidenum">
              <a:rPr lang="en-US" smtClean="0"/>
              <a:t>2</a:t>
            </a:fld>
            <a:endParaRPr lang="en-US"/>
          </a:p>
        </p:txBody>
      </p:sp>
    </p:spTree>
    <p:extLst>
      <p:ext uri="{BB962C8B-B14F-4D97-AF65-F5344CB8AC3E}">
        <p14:creationId xmlns:p14="http://schemas.microsoft.com/office/powerpoint/2010/main" val="395195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E186D-405C-4F57-B1FC-8967068919B2}" type="slidenum">
              <a:rPr lang="en-US" smtClean="0"/>
              <a:t>3</a:t>
            </a:fld>
            <a:endParaRPr lang="en-US"/>
          </a:p>
        </p:txBody>
      </p:sp>
    </p:spTree>
    <p:extLst>
      <p:ext uri="{BB962C8B-B14F-4D97-AF65-F5344CB8AC3E}">
        <p14:creationId xmlns:p14="http://schemas.microsoft.com/office/powerpoint/2010/main" val="47765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4</a:t>
            </a:fld>
            <a:endParaRPr lang="en-US"/>
          </a:p>
        </p:txBody>
      </p:sp>
    </p:spTree>
    <p:extLst>
      <p:ext uri="{BB962C8B-B14F-4D97-AF65-F5344CB8AC3E}">
        <p14:creationId xmlns:p14="http://schemas.microsoft.com/office/powerpoint/2010/main" val="247659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5</a:t>
            </a:fld>
            <a:endParaRPr lang="en-US"/>
          </a:p>
        </p:txBody>
      </p:sp>
    </p:spTree>
    <p:extLst>
      <p:ext uri="{BB962C8B-B14F-4D97-AF65-F5344CB8AC3E}">
        <p14:creationId xmlns:p14="http://schemas.microsoft.com/office/powerpoint/2010/main" val="173703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6</a:t>
            </a:fld>
            <a:endParaRPr lang="en-US"/>
          </a:p>
        </p:txBody>
      </p:sp>
    </p:spTree>
    <p:extLst>
      <p:ext uri="{BB962C8B-B14F-4D97-AF65-F5344CB8AC3E}">
        <p14:creationId xmlns:p14="http://schemas.microsoft.com/office/powerpoint/2010/main" val="153504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7</a:t>
            </a:fld>
            <a:endParaRPr lang="en-US"/>
          </a:p>
        </p:txBody>
      </p:sp>
    </p:spTree>
    <p:extLst>
      <p:ext uri="{BB962C8B-B14F-4D97-AF65-F5344CB8AC3E}">
        <p14:creationId xmlns:p14="http://schemas.microsoft.com/office/powerpoint/2010/main" val="3639017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8</a:t>
            </a:fld>
            <a:endParaRPr lang="en-US"/>
          </a:p>
        </p:txBody>
      </p:sp>
    </p:spTree>
    <p:extLst>
      <p:ext uri="{BB962C8B-B14F-4D97-AF65-F5344CB8AC3E}">
        <p14:creationId xmlns:p14="http://schemas.microsoft.com/office/powerpoint/2010/main" val="419330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3E186D-405C-4F57-B1FC-8967068919B2}" type="slidenum">
              <a:rPr lang="en-US" smtClean="0"/>
              <a:t>9</a:t>
            </a:fld>
            <a:endParaRPr lang="en-US"/>
          </a:p>
        </p:txBody>
      </p:sp>
    </p:spTree>
    <p:extLst>
      <p:ext uri="{BB962C8B-B14F-4D97-AF65-F5344CB8AC3E}">
        <p14:creationId xmlns:p14="http://schemas.microsoft.com/office/powerpoint/2010/main" val="86521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bg1"/>
                </a:solidFill>
              </a:defRPr>
            </a:lvl1pPr>
          </a:lstStyle>
          <a:p>
            <a:fld id="{413B8C1A-B3FA-4E19-85F6-8AA27377C971}" type="slidenum">
              <a:rPr lang="en-US" smtClean="0"/>
              <a:pPr/>
              <a:t>‹#›</a:t>
            </a:fld>
            <a:endParaRPr lang="en-US" dirty="0"/>
          </a:p>
        </p:txBody>
      </p:sp>
    </p:spTree>
    <p:extLst>
      <p:ext uri="{BB962C8B-B14F-4D97-AF65-F5344CB8AC3E}">
        <p14:creationId xmlns:p14="http://schemas.microsoft.com/office/powerpoint/2010/main" val="3990959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6/26/2019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97381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6/26/2019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394039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6/26/2019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3741150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6/26/2019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7467124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6/26/2019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2025758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6/26/2019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42640829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6/26/2019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402013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6/26/2019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426595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6/26/2019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46945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ED996C-894B-4702-A596-BDA65073574B}" type="datetimeFigureOut">
              <a:rPr lang="en-US" smtClean="0"/>
              <a:t>6/26/2019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3B8C1A-B3FA-4E19-85F6-8AA27377C971}" type="slidenum">
              <a:rPr lang="en-US" smtClean="0"/>
              <a:t>‹#›</a:t>
            </a:fld>
            <a:endParaRPr lang="en-US"/>
          </a:p>
        </p:txBody>
      </p:sp>
    </p:spTree>
    <p:extLst>
      <p:ext uri="{BB962C8B-B14F-4D97-AF65-F5344CB8AC3E}">
        <p14:creationId xmlns:p14="http://schemas.microsoft.com/office/powerpoint/2010/main" val="988603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0"/>
            <a:ext cx="9144000" cy="304800"/>
          </a:xfrm>
          <a:prstGeom prst="rect">
            <a:avLst/>
          </a:prstGeom>
          <a:solidFill>
            <a:srgbClr val="6E0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248400"/>
            <a:ext cx="9144000" cy="609600"/>
          </a:xfrm>
          <a:prstGeom prst="rect">
            <a:avLst/>
          </a:prstGeom>
          <a:solidFill>
            <a:srgbClr val="6E0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77200" y="5867400"/>
            <a:ext cx="803311" cy="761326"/>
          </a:xfrm>
          <a:prstGeom prst="rect">
            <a:avLst/>
          </a:prstGeom>
        </p:spPr>
      </p:pic>
    </p:spTree>
    <p:extLst>
      <p:ext uri="{BB962C8B-B14F-4D97-AF65-F5344CB8AC3E}">
        <p14:creationId xmlns:p14="http://schemas.microsoft.com/office/powerpoint/2010/main" val="63773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9175" y="457201"/>
            <a:ext cx="7772400" cy="5410200"/>
          </a:xfrm>
        </p:spPr>
        <p:txBody>
          <a:bodyPr>
            <a:normAutofit lnSpcReduction="10000"/>
          </a:bodyPr>
          <a:lstStyle/>
          <a:p>
            <a:r>
              <a:rPr lang="en-US" sz="3900" dirty="0" smtClean="0">
                <a:ln w="0"/>
                <a:solidFill>
                  <a:schemeClr val="tx1"/>
                </a:solidFill>
                <a:effectLst>
                  <a:outerShdw blurRad="38100" dist="19050" dir="2700000" algn="tl" rotWithShape="0">
                    <a:schemeClr val="dk1">
                      <a:alpha val="40000"/>
                    </a:schemeClr>
                  </a:outerShdw>
                </a:effectLst>
              </a:rPr>
              <a:t>LIHEAP</a:t>
            </a:r>
          </a:p>
          <a:p>
            <a:r>
              <a:rPr lang="en-US" sz="2400" dirty="0" smtClean="0">
                <a:ln w="0"/>
                <a:solidFill>
                  <a:schemeClr val="tx1"/>
                </a:solidFill>
                <a:effectLst>
                  <a:outerShdw blurRad="38100" dist="19050" dir="2700000" algn="tl" rotWithShape="0">
                    <a:schemeClr val="dk1">
                      <a:alpha val="40000"/>
                    </a:schemeClr>
                  </a:outerShdw>
                </a:effectLst>
              </a:rPr>
              <a:t>Preliminary </a:t>
            </a:r>
            <a:r>
              <a:rPr lang="en-US" sz="2400" dirty="0">
                <a:ln w="0"/>
                <a:solidFill>
                  <a:schemeClr val="tx1"/>
                </a:solidFill>
                <a:effectLst>
                  <a:outerShdw blurRad="38100" dist="19050" dir="2700000" algn="tl" rotWithShape="0">
                    <a:schemeClr val="dk1">
                      <a:alpha val="40000"/>
                    </a:schemeClr>
                  </a:outerShdw>
                </a:effectLst>
              </a:rPr>
              <a:t>State Plan</a:t>
            </a:r>
            <a:br>
              <a:rPr lang="en-US" sz="2400" dirty="0">
                <a:ln w="0"/>
                <a:solidFill>
                  <a:schemeClr val="tx1"/>
                </a:solidFill>
                <a:effectLst>
                  <a:outerShdw blurRad="38100" dist="19050" dir="2700000" algn="tl" rotWithShape="0">
                    <a:schemeClr val="dk1">
                      <a:alpha val="40000"/>
                    </a:schemeClr>
                  </a:outerShdw>
                </a:effectLst>
              </a:rPr>
            </a:br>
            <a:r>
              <a:rPr lang="en-US" sz="2400" dirty="0">
                <a:ln w="0"/>
                <a:solidFill>
                  <a:schemeClr val="tx1"/>
                </a:solidFill>
                <a:effectLst>
                  <a:outerShdw blurRad="38100" dist="19050" dir="2700000" algn="tl" rotWithShape="0">
                    <a:schemeClr val="dk1">
                      <a:alpha val="40000"/>
                    </a:schemeClr>
                  </a:outerShdw>
                </a:effectLst>
              </a:rPr>
              <a:t>Federal Fiscal Year </a:t>
            </a:r>
            <a:r>
              <a:rPr lang="en-US" sz="2400" dirty="0" smtClean="0">
                <a:ln w="0"/>
                <a:solidFill>
                  <a:schemeClr val="tx1"/>
                </a:solidFill>
                <a:effectLst>
                  <a:outerShdw blurRad="38100" dist="19050" dir="2700000" algn="tl" rotWithShape="0">
                    <a:schemeClr val="dk1">
                      <a:alpha val="40000"/>
                    </a:schemeClr>
                  </a:outerShdw>
                </a:effectLst>
              </a:rPr>
              <a:t>(FFY) 2020</a:t>
            </a:r>
            <a:endParaRPr lang="en-US" sz="2400" dirty="0">
              <a:ln w="0"/>
              <a:solidFill>
                <a:schemeClr val="tx1"/>
              </a:solidFill>
              <a:effectLst>
                <a:outerShdw blurRad="38100" dist="19050" dir="2700000" algn="tl" rotWithShape="0">
                  <a:schemeClr val="dk1">
                    <a:alpha val="40000"/>
                  </a:schemeClr>
                </a:outerShdw>
              </a:effectLst>
            </a:endParaRPr>
          </a:p>
          <a:p>
            <a:endParaRPr lang="en-US" sz="2400" dirty="0">
              <a:ln w="0"/>
              <a:solidFill>
                <a:schemeClr val="tx1"/>
              </a:solidFill>
              <a:effectLst>
                <a:outerShdw blurRad="38100" dist="19050" dir="2700000" algn="tl" rotWithShape="0">
                  <a:schemeClr val="dk1">
                    <a:alpha val="40000"/>
                  </a:schemeClr>
                </a:outerShdw>
              </a:effectLst>
            </a:endParaRPr>
          </a:p>
          <a:p>
            <a:r>
              <a:rPr lang="en-US" sz="2400" dirty="0" smtClean="0">
                <a:ln w="0"/>
                <a:solidFill>
                  <a:schemeClr val="tx1"/>
                </a:solidFill>
                <a:effectLst>
                  <a:outerShdw blurRad="38100" dist="19050" dir="2700000" algn="tl" rotWithShape="0">
                    <a:schemeClr val="dk1">
                      <a:alpha val="40000"/>
                    </a:schemeClr>
                  </a:outerShdw>
                </a:effectLst>
              </a:rPr>
              <a:t>Cabinet </a:t>
            </a:r>
            <a:r>
              <a:rPr lang="en-US" sz="2400" dirty="0">
                <a:ln w="0"/>
                <a:solidFill>
                  <a:schemeClr val="tx1"/>
                </a:solidFill>
                <a:effectLst>
                  <a:outerShdw blurRad="38100" dist="19050" dir="2700000" algn="tl" rotWithShape="0">
                    <a:schemeClr val="dk1">
                      <a:alpha val="40000"/>
                    </a:schemeClr>
                  </a:outerShdw>
                </a:effectLst>
              </a:rPr>
              <a:t>for Health and Family </a:t>
            </a:r>
            <a:r>
              <a:rPr lang="en-US" sz="2400" dirty="0" smtClean="0">
                <a:ln w="0"/>
                <a:solidFill>
                  <a:schemeClr val="tx1"/>
                </a:solidFill>
                <a:effectLst>
                  <a:outerShdw blurRad="38100" dist="19050" dir="2700000" algn="tl" rotWithShape="0">
                    <a:schemeClr val="dk1">
                      <a:alpha val="40000"/>
                    </a:schemeClr>
                  </a:outerShdw>
                </a:effectLst>
              </a:rPr>
              <a:t>Services (CHFS)</a:t>
            </a:r>
            <a:endParaRPr lang="en-US" sz="2400" dirty="0">
              <a:ln w="0"/>
              <a:solidFill>
                <a:schemeClr val="tx1"/>
              </a:solidFill>
              <a:effectLst>
                <a:outerShdw blurRad="38100" dist="19050" dir="2700000" algn="tl" rotWithShape="0">
                  <a:schemeClr val="dk1">
                    <a:alpha val="40000"/>
                  </a:schemeClr>
                </a:outerShdw>
              </a:effectLst>
            </a:endParaRPr>
          </a:p>
          <a:p>
            <a:r>
              <a:rPr lang="en-US" sz="2400" dirty="0">
                <a:ln w="0"/>
                <a:solidFill>
                  <a:schemeClr val="tx1"/>
                </a:solidFill>
                <a:effectLst>
                  <a:outerShdw blurRad="38100" dist="19050" dir="2700000" algn="tl" rotWithShape="0">
                    <a:schemeClr val="dk1">
                      <a:alpha val="40000"/>
                    </a:schemeClr>
                  </a:outerShdw>
                </a:effectLst>
              </a:rPr>
              <a:t>Department for Community Based </a:t>
            </a:r>
            <a:r>
              <a:rPr lang="en-US" sz="2400" dirty="0" smtClean="0">
                <a:ln w="0"/>
                <a:solidFill>
                  <a:schemeClr val="tx1"/>
                </a:solidFill>
                <a:effectLst>
                  <a:outerShdw blurRad="38100" dist="19050" dir="2700000" algn="tl" rotWithShape="0">
                    <a:schemeClr val="dk1">
                      <a:alpha val="40000"/>
                    </a:schemeClr>
                  </a:outerShdw>
                </a:effectLst>
              </a:rPr>
              <a:t>Services (DCBS)</a:t>
            </a:r>
            <a:endParaRPr lang="en-US" sz="2400" dirty="0">
              <a:ln w="0"/>
              <a:solidFill>
                <a:schemeClr val="tx1"/>
              </a:solidFill>
              <a:effectLst>
                <a:outerShdw blurRad="38100" dist="19050" dir="2700000" algn="tl" rotWithShape="0">
                  <a:schemeClr val="dk1">
                    <a:alpha val="40000"/>
                  </a:schemeClr>
                </a:outerShdw>
              </a:effectLst>
            </a:endParaRPr>
          </a:p>
          <a:p>
            <a:r>
              <a:rPr lang="en-US" sz="2400" dirty="0">
                <a:ln w="0"/>
                <a:solidFill>
                  <a:schemeClr val="tx1"/>
                </a:solidFill>
                <a:effectLst>
                  <a:outerShdw blurRad="38100" dist="19050" dir="2700000" algn="tl" rotWithShape="0">
                    <a:schemeClr val="dk1">
                      <a:alpha val="40000"/>
                    </a:schemeClr>
                  </a:outerShdw>
                </a:effectLst>
              </a:rPr>
              <a:t>Division of Family </a:t>
            </a:r>
            <a:r>
              <a:rPr lang="en-US" sz="2400" dirty="0" smtClean="0">
                <a:ln w="0"/>
                <a:solidFill>
                  <a:schemeClr val="tx1"/>
                </a:solidFill>
                <a:effectLst>
                  <a:outerShdw blurRad="38100" dist="19050" dir="2700000" algn="tl" rotWithShape="0">
                    <a:schemeClr val="dk1">
                      <a:alpha val="40000"/>
                    </a:schemeClr>
                  </a:outerShdw>
                </a:effectLst>
              </a:rPr>
              <a:t>Support</a:t>
            </a:r>
          </a:p>
          <a:p>
            <a:r>
              <a:rPr lang="en-US" sz="2400" dirty="0" smtClean="0">
                <a:ln w="0"/>
                <a:solidFill>
                  <a:schemeClr val="tx1"/>
                </a:solidFill>
                <a:effectLst>
                  <a:outerShdw blurRad="38100" dist="19050" dir="2700000" algn="tl" rotWithShape="0">
                    <a:schemeClr val="dk1">
                      <a:alpha val="40000"/>
                    </a:schemeClr>
                  </a:outerShdw>
                </a:effectLst>
              </a:rPr>
              <a:t>and </a:t>
            </a:r>
          </a:p>
          <a:p>
            <a:r>
              <a:rPr lang="en-US" sz="2400" dirty="0" smtClean="0">
                <a:ln w="0"/>
                <a:solidFill>
                  <a:schemeClr val="tx1"/>
                </a:solidFill>
                <a:effectLst>
                  <a:outerShdw blurRad="38100" dist="19050" dir="2700000" algn="tl" rotWithShape="0">
                    <a:schemeClr val="dk1">
                      <a:alpha val="40000"/>
                    </a:schemeClr>
                  </a:outerShdw>
                </a:effectLst>
              </a:rPr>
              <a:t>Community Action Kentucky, Inc. (CAK)</a:t>
            </a:r>
          </a:p>
          <a:p>
            <a:endParaRPr lang="en-US" sz="2400" dirty="0" smtClean="0">
              <a:ln w="0"/>
              <a:solidFill>
                <a:schemeClr val="tx1"/>
              </a:solidFill>
              <a:effectLst>
                <a:outerShdw blurRad="38100" dist="19050" dir="2700000" algn="tl" rotWithShape="0">
                  <a:schemeClr val="dk1">
                    <a:alpha val="40000"/>
                  </a:schemeClr>
                </a:outerShdw>
              </a:effectLst>
            </a:endParaRPr>
          </a:p>
          <a:p>
            <a:r>
              <a:rPr lang="en-US" sz="2400" dirty="0" smtClean="0">
                <a:ln w="0"/>
                <a:solidFill>
                  <a:schemeClr val="tx1"/>
                </a:solidFill>
                <a:effectLst>
                  <a:outerShdw blurRad="38100" dist="19050" dir="2700000" algn="tl" rotWithShape="0">
                    <a:schemeClr val="dk1">
                      <a:alpha val="40000"/>
                    </a:schemeClr>
                  </a:outerShdw>
                </a:effectLst>
              </a:rPr>
              <a:t>Interim Joint Committee on Natural Resources and Energy</a:t>
            </a:r>
          </a:p>
          <a:p>
            <a:r>
              <a:rPr lang="en-US" sz="2400" dirty="0" smtClean="0">
                <a:ln w="0"/>
                <a:solidFill>
                  <a:schemeClr val="tx1"/>
                </a:solidFill>
                <a:effectLst>
                  <a:outerShdw blurRad="38100" dist="19050" dir="2700000" algn="tl" rotWithShape="0">
                    <a:schemeClr val="dk1">
                      <a:alpha val="40000"/>
                    </a:schemeClr>
                  </a:outerShdw>
                </a:effectLst>
              </a:rPr>
              <a:t>July 9, 2019</a:t>
            </a:r>
          </a:p>
          <a:p>
            <a:endParaRPr lang="en-US" dirty="0"/>
          </a:p>
          <a:p>
            <a:endParaRPr lang="en-US" dirty="0"/>
          </a:p>
        </p:txBody>
      </p:sp>
      <p:sp>
        <p:nvSpPr>
          <p:cNvPr id="4"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spTree>
    <p:extLst>
      <p:ext uri="{BB962C8B-B14F-4D97-AF65-F5344CB8AC3E}">
        <p14:creationId xmlns:p14="http://schemas.microsoft.com/office/powerpoint/2010/main" val="2759422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219200"/>
            <a:ext cx="8229600" cy="4952999"/>
          </a:xfrm>
        </p:spPr>
        <p:txBody>
          <a:bodyPr>
            <a:noAutofit/>
          </a:bodyPr>
          <a:lstStyle/>
          <a:p>
            <a:pPr marL="457200" indent="-457200" algn="l">
              <a:buFont typeface="Arial" panose="020B0604020202020204" pitchFamily="34" charset="0"/>
              <a:buChar char="•"/>
            </a:pPr>
            <a:endParaRPr lang="en-US" sz="2400" dirty="0" smtClean="0">
              <a:ln w="0"/>
              <a:solidFill>
                <a:schemeClr val="tx1"/>
              </a:solidFill>
            </a:endParaRPr>
          </a:p>
          <a:p>
            <a:pPr marL="457200" indent="-457200" algn="l">
              <a:buFont typeface="Arial" panose="020B0604020202020204" pitchFamily="34" charset="0"/>
              <a:buChar char="•"/>
            </a:pPr>
            <a:r>
              <a:rPr lang="en-US" sz="2400" dirty="0" smtClean="0">
                <a:ln w="0"/>
                <a:solidFill>
                  <a:schemeClr val="tx1"/>
                </a:solidFill>
              </a:rPr>
              <a:t>Funds home repairs related to energy efficiency  </a:t>
            </a:r>
          </a:p>
          <a:p>
            <a:pPr marL="457200" indent="-457200" algn="l">
              <a:buFont typeface="Arial" panose="020B0604020202020204" pitchFamily="34" charset="0"/>
              <a:buChar char="•"/>
            </a:pPr>
            <a:r>
              <a:rPr lang="en-US" sz="2400" dirty="0" smtClean="0">
                <a:ln w="0"/>
                <a:solidFill>
                  <a:schemeClr val="tx1"/>
                </a:solidFill>
              </a:rPr>
              <a:t>Serves low-income households whose incomes do not exceed 200% of the Federal Poverty Level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352800"/>
            <a:ext cx="6197601" cy="1828799"/>
          </a:xfrm>
          <a:prstGeom prst="rect">
            <a:avLst/>
          </a:prstGeom>
        </p:spPr>
      </p:pic>
      <p:sp>
        <p:nvSpPr>
          <p:cNvPr id="5"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sp>
        <p:nvSpPr>
          <p:cNvPr id="6" name="Title 1"/>
          <p:cNvSpPr txBox="1">
            <a:spLocks/>
          </p:cNvSpPr>
          <p:nvPr/>
        </p:nvSpPr>
        <p:spPr>
          <a:xfrm>
            <a:off x="457200" y="2746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a:solidFill>
                  <a:schemeClr val="accent2">
                    <a:lumMod val="75000"/>
                  </a:schemeClr>
                </a:solidFill>
              </a:rPr>
              <a:t>Weatherization Program…</a:t>
            </a:r>
          </a:p>
        </p:txBody>
      </p:sp>
    </p:spTree>
    <p:extLst>
      <p:ext uri="{BB962C8B-B14F-4D97-AF65-F5344CB8AC3E}">
        <p14:creationId xmlns:p14="http://schemas.microsoft.com/office/powerpoint/2010/main" val="2398102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981200"/>
            <a:ext cx="8229600" cy="4191000"/>
          </a:xfrm>
        </p:spPr>
        <p:txBody>
          <a:bodyPr>
            <a:noAutofit/>
          </a:bodyPr>
          <a:lstStyle/>
          <a:p>
            <a:pPr marL="457200" indent="-457200" algn="l">
              <a:buFont typeface="Arial" panose="020B0604020202020204" pitchFamily="34" charset="0"/>
              <a:buChar char="•"/>
            </a:pPr>
            <a:r>
              <a:rPr lang="en-US" sz="2400" dirty="0" smtClean="0">
                <a:ln w="0"/>
                <a:solidFill>
                  <a:schemeClr val="tx1"/>
                </a:solidFill>
              </a:rPr>
              <a:t>Prioritizes households containing elderly, disabled, or children</a:t>
            </a:r>
          </a:p>
          <a:p>
            <a:pPr marL="457200" indent="-457200" algn="l">
              <a:buFont typeface="Arial" panose="020B0604020202020204" pitchFamily="34" charset="0"/>
              <a:buChar char="•"/>
            </a:pPr>
            <a:r>
              <a:rPr lang="en-US" sz="2400" dirty="0" smtClean="0">
                <a:ln w="0"/>
                <a:solidFill>
                  <a:schemeClr val="tx1"/>
                </a:solidFill>
              </a:rPr>
              <a:t>Prioritizes eligible </a:t>
            </a:r>
            <a:r>
              <a:rPr lang="en-US" sz="2400" dirty="0">
                <a:ln w="0"/>
                <a:solidFill>
                  <a:schemeClr val="tx1"/>
                </a:solidFill>
              </a:rPr>
              <a:t>households with young </a:t>
            </a:r>
            <a:r>
              <a:rPr lang="en-US" sz="2400" dirty="0" smtClean="0">
                <a:ln w="0"/>
                <a:solidFill>
                  <a:schemeClr val="tx1"/>
                </a:solidFill>
              </a:rPr>
              <a:t>children at </a:t>
            </a:r>
            <a:r>
              <a:rPr lang="en-US" sz="2400" dirty="0">
                <a:ln w="0"/>
                <a:solidFill>
                  <a:schemeClr val="tx1"/>
                </a:solidFill>
              </a:rPr>
              <a:t>risk of removal from the </a:t>
            </a:r>
            <a:r>
              <a:rPr lang="en-US" sz="2400" dirty="0" smtClean="0">
                <a:ln w="0"/>
                <a:solidFill>
                  <a:schemeClr val="tx1"/>
                </a:solidFill>
              </a:rPr>
              <a:t>home due to substandard conditions</a:t>
            </a:r>
          </a:p>
          <a:p>
            <a:pPr marL="457200" indent="-457200" algn="l">
              <a:buFont typeface="Arial" panose="020B0604020202020204" pitchFamily="34" charset="0"/>
              <a:buChar char="•"/>
            </a:pPr>
            <a:r>
              <a:rPr lang="en-US" sz="2400" dirty="0" smtClean="0">
                <a:ln w="0"/>
                <a:solidFill>
                  <a:schemeClr val="tx1"/>
                </a:solidFill>
              </a:rPr>
              <a:t>Prioritizes high energy burden households, where the energy costs exceed 15% or more of the household’s income</a:t>
            </a:r>
            <a:endParaRPr lang="en-US" sz="2400" dirty="0">
              <a:ln w="0"/>
              <a:solidFill>
                <a:schemeClr val="tx1"/>
              </a:solidFill>
            </a:endParaRPr>
          </a:p>
        </p:txBody>
      </p:sp>
      <p:sp>
        <p:nvSpPr>
          <p:cNvPr id="5"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sp>
        <p:nvSpPr>
          <p:cNvPr id="6" name="Title 1"/>
          <p:cNvSpPr txBox="1">
            <a:spLocks/>
          </p:cNvSpPr>
          <p:nvPr/>
        </p:nvSpPr>
        <p:spPr>
          <a:xfrm>
            <a:off x="457200" y="2746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a:solidFill>
                  <a:schemeClr val="accent2">
                    <a:lumMod val="75000"/>
                  </a:schemeClr>
                </a:solidFill>
              </a:rPr>
              <a:t>Weatherization Program…</a:t>
            </a:r>
          </a:p>
        </p:txBody>
      </p:sp>
    </p:spTree>
    <p:extLst>
      <p:ext uri="{BB962C8B-B14F-4D97-AF65-F5344CB8AC3E}">
        <p14:creationId xmlns:p14="http://schemas.microsoft.com/office/powerpoint/2010/main" val="110599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600200"/>
            <a:ext cx="8229600" cy="4191000"/>
          </a:xfrm>
        </p:spPr>
        <p:txBody>
          <a:bodyPr>
            <a:noAutofit/>
          </a:bodyPr>
          <a:lstStyle/>
          <a:p>
            <a:pPr marL="457200" indent="-457200" algn="l">
              <a:buFont typeface="Arial" panose="020B0604020202020204" pitchFamily="34" charset="0"/>
              <a:buChar char="•"/>
            </a:pPr>
            <a:r>
              <a:rPr lang="en-US" sz="2400" dirty="0">
                <a:ln w="0"/>
                <a:solidFill>
                  <a:schemeClr val="tx1"/>
                </a:solidFill>
              </a:rPr>
              <a:t>Weatherization Program includes activities </a:t>
            </a:r>
            <a:r>
              <a:rPr lang="en-US" sz="2400" dirty="0" smtClean="0">
                <a:ln w="0"/>
                <a:solidFill>
                  <a:schemeClr val="tx1"/>
                </a:solidFill>
              </a:rPr>
              <a:t>to increase </a:t>
            </a:r>
            <a:r>
              <a:rPr lang="en-US" sz="2400" dirty="0">
                <a:ln w="0"/>
                <a:solidFill>
                  <a:schemeClr val="tx1"/>
                </a:solidFill>
              </a:rPr>
              <a:t>the energy efficiency and reduce heating costs of </a:t>
            </a:r>
            <a:r>
              <a:rPr lang="en-US" sz="2400" dirty="0" smtClean="0">
                <a:ln w="0"/>
                <a:solidFill>
                  <a:schemeClr val="tx1"/>
                </a:solidFill>
              </a:rPr>
              <a:t>dwellings: </a:t>
            </a:r>
            <a:endParaRPr lang="en-US" sz="2400" dirty="0">
              <a:ln w="0"/>
              <a:solidFill>
                <a:schemeClr val="tx1"/>
              </a:solidFill>
            </a:endParaRPr>
          </a:p>
          <a:p>
            <a:pPr algn="l"/>
            <a:r>
              <a:rPr lang="en-US" sz="2400" dirty="0">
                <a:ln w="0"/>
                <a:solidFill>
                  <a:schemeClr val="tx1"/>
                </a:solidFill>
              </a:rPr>
              <a:t>	-Installing </a:t>
            </a:r>
            <a:r>
              <a:rPr lang="en-US" sz="2400" dirty="0" smtClean="0">
                <a:ln w="0"/>
                <a:solidFill>
                  <a:schemeClr val="tx1"/>
                </a:solidFill>
              </a:rPr>
              <a:t>insulation</a:t>
            </a:r>
            <a:endParaRPr lang="en-US" sz="2400" dirty="0">
              <a:ln w="0"/>
              <a:solidFill>
                <a:schemeClr val="tx1"/>
              </a:solidFill>
            </a:endParaRPr>
          </a:p>
          <a:p>
            <a:pPr algn="l"/>
            <a:r>
              <a:rPr lang="en-US" sz="2400" dirty="0">
                <a:ln w="0"/>
                <a:solidFill>
                  <a:schemeClr val="tx1"/>
                </a:solidFill>
              </a:rPr>
              <a:t>	-Refrigerator </a:t>
            </a:r>
            <a:r>
              <a:rPr lang="en-US" sz="2400" dirty="0" smtClean="0">
                <a:ln w="0"/>
                <a:solidFill>
                  <a:schemeClr val="tx1"/>
                </a:solidFill>
              </a:rPr>
              <a:t>replacement</a:t>
            </a:r>
            <a:endParaRPr lang="en-US" sz="2400" dirty="0">
              <a:ln w="0"/>
              <a:solidFill>
                <a:schemeClr val="tx1"/>
              </a:solidFill>
            </a:endParaRPr>
          </a:p>
          <a:p>
            <a:pPr algn="l"/>
            <a:r>
              <a:rPr lang="en-US" sz="2400" dirty="0">
                <a:ln w="0"/>
                <a:solidFill>
                  <a:schemeClr val="tx1"/>
                </a:solidFill>
              </a:rPr>
              <a:t>	-Sealing air </a:t>
            </a:r>
            <a:r>
              <a:rPr lang="en-US" sz="2400" dirty="0" smtClean="0">
                <a:ln w="0"/>
                <a:solidFill>
                  <a:schemeClr val="tx1"/>
                </a:solidFill>
              </a:rPr>
              <a:t>infiltration</a:t>
            </a:r>
            <a:endParaRPr lang="en-US" sz="2400" dirty="0">
              <a:ln w="0"/>
              <a:solidFill>
                <a:schemeClr val="tx1"/>
              </a:solidFill>
            </a:endParaRPr>
          </a:p>
          <a:p>
            <a:pPr algn="l"/>
            <a:r>
              <a:rPr lang="en-US" sz="2400" dirty="0">
                <a:ln w="0"/>
                <a:solidFill>
                  <a:schemeClr val="tx1"/>
                </a:solidFill>
              </a:rPr>
              <a:t>	-Heating system or water heater repair or placement</a:t>
            </a:r>
          </a:p>
          <a:p>
            <a:pPr algn="l"/>
            <a:endParaRPr lang="en-US" sz="2400" dirty="0">
              <a:ln w="0"/>
              <a:solidFill>
                <a:schemeClr val="tx1"/>
              </a:solidFill>
            </a:endParaRPr>
          </a:p>
        </p:txBody>
      </p:sp>
      <p:sp>
        <p:nvSpPr>
          <p:cNvPr id="4"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sp>
        <p:nvSpPr>
          <p:cNvPr id="5" name="Title 1"/>
          <p:cNvSpPr txBox="1">
            <a:spLocks/>
          </p:cNvSpPr>
          <p:nvPr/>
        </p:nvSpPr>
        <p:spPr>
          <a:xfrm>
            <a:off x="457200" y="2746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a:solidFill>
                  <a:schemeClr val="accent2">
                    <a:lumMod val="75000"/>
                  </a:schemeClr>
                </a:solidFill>
              </a:rPr>
              <a:t>Weatherization Program…</a:t>
            </a:r>
          </a:p>
        </p:txBody>
      </p:sp>
    </p:spTree>
    <p:extLst>
      <p:ext uri="{BB962C8B-B14F-4D97-AF65-F5344CB8AC3E}">
        <p14:creationId xmlns:p14="http://schemas.microsoft.com/office/powerpoint/2010/main" val="3659039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447800"/>
            <a:ext cx="8229600" cy="4724400"/>
          </a:xfrm>
        </p:spPr>
        <p:txBody>
          <a:bodyPr>
            <a:noAutofit/>
          </a:bodyPr>
          <a:lstStyle/>
          <a:p>
            <a:pPr marL="457200" indent="-457200" algn="l">
              <a:buFont typeface="Arial" panose="020B0604020202020204" pitchFamily="34" charset="0"/>
              <a:buChar char="•"/>
            </a:pPr>
            <a:r>
              <a:rPr lang="en-US" sz="2400" dirty="0" smtClean="0">
                <a:ln w="0"/>
                <a:solidFill>
                  <a:schemeClr val="tx1"/>
                </a:solidFill>
              </a:rPr>
              <a:t>Improve the health and safety of the dwelling and heating systems:</a:t>
            </a:r>
          </a:p>
          <a:p>
            <a:pPr algn="l"/>
            <a:r>
              <a:rPr lang="en-US" sz="2400" dirty="0">
                <a:ln w="0"/>
                <a:solidFill>
                  <a:schemeClr val="tx1"/>
                </a:solidFill>
              </a:rPr>
              <a:t>	-Testing for gas leaks, carbon monoxide, and other health </a:t>
            </a:r>
            <a:r>
              <a:rPr lang="en-US" sz="2400" dirty="0" smtClean="0">
                <a:ln w="0"/>
                <a:solidFill>
                  <a:schemeClr val="tx1"/>
                </a:solidFill>
              </a:rPr>
              <a:t>	and </a:t>
            </a:r>
            <a:r>
              <a:rPr lang="en-US" sz="2400" dirty="0">
                <a:ln w="0"/>
                <a:solidFill>
                  <a:schemeClr val="tx1"/>
                </a:solidFill>
              </a:rPr>
              <a:t>safety </a:t>
            </a:r>
            <a:r>
              <a:rPr lang="en-US" sz="2400" dirty="0" smtClean="0">
                <a:ln w="0"/>
                <a:solidFill>
                  <a:schemeClr val="tx1"/>
                </a:solidFill>
              </a:rPr>
              <a:t>issues</a:t>
            </a:r>
            <a:endParaRPr lang="en-US" sz="2400" dirty="0">
              <a:ln w="0"/>
              <a:solidFill>
                <a:schemeClr val="tx1"/>
              </a:solidFill>
            </a:endParaRPr>
          </a:p>
          <a:p>
            <a:pPr algn="l"/>
            <a:r>
              <a:rPr lang="en-US" sz="2400" dirty="0">
                <a:ln w="0"/>
                <a:solidFill>
                  <a:schemeClr val="tx1"/>
                </a:solidFill>
              </a:rPr>
              <a:t>	-Checking combustible appliances, such as stoves, </a:t>
            </a:r>
            <a:r>
              <a:rPr lang="en-US" sz="2400" dirty="0" smtClean="0">
                <a:ln w="0"/>
                <a:solidFill>
                  <a:schemeClr val="tx1"/>
                </a:solidFill>
              </a:rPr>
              <a:t>		furnaces</a:t>
            </a:r>
            <a:r>
              <a:rPr lang="en-US" sz="2400" dirty="0">
                <a:ln w="0"/>
                <a:solidFill>
                  <a:schemeClr val="tx1"/>
                </a:solidFill>
              </a:rPr>
              <a:t>, and </a:t>
            </a:r>
            <a:r>
              <a:rPr lang="en-US" sz="2400" dirty="0" smtClean="0">
                <a:ln w="0"/>
                <a:solidFill>
                  <a:schemeClr val="tx1"/>
                </a:solidFill>
              </a:rPr>
              <a:t>water heaters</a:t>
            </a:r>
            <a:endParaRPr lang="en-US" sz="2400" dirty="0">
              <a:ln w="0"/>
              <a:solidFill>
                <a:schemeClr val="tx1"/>
              </a:solidFill>
            </a:endParaRPr>
          </a:p>
          <a:p>
            <a:pPr algn="l"/>
            <a:r>
              <a:rPr lang="en-US" sz="2400" dirty="0">
                <a:ln w="0"/>
                <a:solidFill>
                  <a:schemeClr val="tx1"/>
                </a:solidFill>
              </a:rPr>
              <a:t>	-Installing fire and carbon monoxide </a:t>
            </a:r>
            <a:r>
              <a:rPr lang="en-US" sz="2400" dirty="0" smtClean="0">
                <a:ln w="0"/>
                <a:solidFill>
                  <a:schemeClr val="tx1"/>
                </a:solidFill>
              </a:rPr>
              <a:t>detectors</a:t>
            </a:r>
            <a:endParaRPr lang="en-US" sz="2400" dirty="0">
              <a:ln w="0"/>
              <a:solidFill>
                <a:schemeClr val="tx1"/>
              </a:solidFill>
            </a:endParaRPr>
          </a:p>
          <a:p>
            <a:pPr algn="l"/>
            <a:r>
              <a:rPr lang="en-US" sz="2400" dirty="0">
                <a:ln w="0"/>
                <a:solidFill>
                  <a:schemeClr val="tx1"/>
                </a:solidFill>
              </a:rPr>
              <a:t>	-Energy education </a:t>
            </a:r>
            <a:r>
              <a:rPr lang="en-US" sz="2400" dirty="0" smtClean="0">
                <a:ln w="0"/>
                <a:solidFill>
                  <a:schemeClr val="tx1"/>
                </a:solidFill>
              </a:rPr>
              <a:t>prioritizes households containing 	elderly, disabled, or children</a:t>
            </a:r>
          </a:p>
        </p:txBody>
      </p:sp>
      <p:sp>
        <p:nvSpPr>
          <p:cNvPr id="4"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sp>
        <p:nvSpPr>
          <p:cNvPr id="5" name="Title 1"/>
          <p:cNvSpPr txBox="1">
            <a:spLocks/>
          </p:cNvSpPr>
          <p:nvPr/>
        </p:nvSpPr>
        <p:spPr>
          <a:xfrm>
            <a:off x="457200" y="2746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smtClean="0">
                <a:solidFill>
                  <a:schemeClr val="accent2">
                    <a:lumMod val="75000"/>
                  </a:schemeClr>
                </a:solidFill>
              </a:rPr>
              <a:t>Weatherization Program…</a:t>
            </a:r>
            <a:endParaRPr lang="en-US" sz="3200" i="1" dirty="0">
              <a:solidFill>
                <a:schemeClr val="accent2">
                  <a:lumMod val="75000"/>
                </a:schemeClr>
              </a:solidFill>
            </a:endParaRPr>
          </a:p>
        </p:txBody>
      </p:sp>
    </p:spTree>
    <p:extLst>
      <p:ext uri="{BB962C8B-B14F-4D97-AF65-F5344CB8AC3E}">
        <p14:creationId xmlns:p14="http://schemas.microsoft.com/office/powerpoint/2010/main" val="3087010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dirty="0"/>
              <a:t>	</a:t>
            </a:r>
            <a:r>
              <a:rPr lang="en-US" sz="2400" dirty="0" smtClean="0"/>
              <a:t>	</a:t>
            </a:r>
          </a:p>
          <a:p>
            <a:r>
              <a:rPr lang="en-US" sz="2400" dirty="0" smtClean="0"/>
              <a:t>78,306 households received Subsidy benefits 	</a:t>
            </a:r>
          </a:p>
          <a:p>
            <a:pPr marL="0" indent="0">
              <a:buNone/>
            </a:pPr>
            <a:r>
              <a:rPr lang="en-US" sz="2400" dirty="0" smtClean="0"/>
              <a:t>	-Average benefit: $137.78</a:t>
            </a:r>
          </a:p>
          <a:p>
            <a:pPr marL="457200" lvl="1" indent="0">
              <a:buNone/>
            </a:pPr>
            <a:r>
              <a:rPr lang="en-US" sz="2400" dirty="0" smtClean="0"/>
              <a:t>	-$10.8 Million</a:t>
            </a:r>
          </a:p>
          <a:p>
            <a:r>
              <a:rPr lang="en-US" sz="2400" dirty="0" smtClean="0"/>
              <a:t>78,388 households received Crisis benefits </a:t>
            </a:r>
          </a:p>
          <a:p>
            <a:pPr marL="457200" lvl="1" indent="0">
              <a:buNone/>
            </a:pPr>
            <a:r>
              <a:rPr lang="en-US" sz="2400" dirty="0" smtClean="0"/>
              <a:t>	-Average benefit: $327.97</a:t>
            </a:r>
          </a:p>
          <a:p>
            <a:pPr marL="457200" lvl="1" indent="0">
              <a:buNone/>
            </a:pPr>
            <a:r>
              <a:rPr lang="en-US" sz="2400" dirty="0" smtClean="0"/>
              <a:t>	-$41.2 Million</a:t>
            </a:r>
          </a:p>
          <a:p>
            <a:r>
              <a:rPr lang="en-US" sz="2400" dirty="0" smtClean="0"/>
              <a:t>360 dwellings weatherized </a:t>
            </a:r>
          </a:p>
          <a:p>
            <a:pPr marL="457200" lvl="1" indent="0">
              <a:buNone/>
            </a:pPr>
            <a:r>
              <a:rPr lang="en-US" sz="2400" dirty="0" smtClean="0"/>
              <a:t>	-Average benefit: $7,171</a:t>
            </a:r>
          </a:p>
          <a:p>
            <a:pPr marL="457200" lvl="1" indent="0">
              <a:buNone/>
            </a:pPr>
            <a:r>
              <a:rPr lang="en-US" sz="2400" dirty="0"/>
              <a:t>	</a:t>
            </a:r>
            <a:r>
              <a:rPr lang="en-US" sz="2400" dirty="0" smtClean="0"/>
              <a:t>-$2.6 Million</a:t>
            </a:r>
          </a:p>
          <a:p>
            <a:endParaRPr lang="en-US" dirty="0"/>
          </a:p>
        </p:txBody>
      </p:sp>
      <p:sp>
        <p:nvSpPr>
          <p:cNvPr id="4"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sp>
        <p:nvSpPr>
          <p:cNvPr id="5" name="Title 1"/>
          <p:cNvSpPr txBox="1">
            <a:spLocks/>
          </p:cNvSpPr>
          <p:nvPr/>
        </p:nvSpPr>
        <p:spPr>
          <a:xfrm>
            <a:off x="457200" y="2746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smtClean="0">
                <a:solidFill>
                  <a:schemeClr val="accent2">
                    <a:lumMod val="75000"/>
                  </a:schemeClr>
                </a:solidFill>
              </a:rPr>
              <a:t>State Fiscal Year 2019…</a:t>
            </a:r>
            <a:endParaRPr lang="en-US" sz="3200" i="1" dirty="0">
              <a:solidFill>
                <a:schemeClr val="accent2">
                  <a:lumMod val="75000"/>
                </a:schemeClr>
              </a:solidFill>
            </a:endParaRPr>
          </a:p>
        </p:txBody>
      </p:sp>
    </p:spTree>
    <p:extLst>
      <p:ext uri="{BB962C8B-B14F-4D97-AF65-F5344CB8AC3E}">
        <p14:creationId xmlns:p14="http://schemas.microsoft.com/office/powerpoint/2010/main" val="277216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pic>
        <p:nvPicPr>
          <p:cNvPr id="5" name="Picture 4"/>
          <p:cNvPicPr>
            <a:picLocks noChangeAspect="1"/>
          </p:cNvPicPr>
          <p:nvPr/>
        </p:nvPicPr>
        <p:blipFill>
          <a:blip r:embed="rId3"/>
          <a:stretch>
            <a:fillRect/>
          </a:stretch>
        </p:blipFill>
        <p:spPr>
          <a:xfrm>
            <a:off x="1257300" y="1297374"/>
            <a:ext cx="6019800" cy="4339453"/>
          </a:xfrm>
          <a:prstGeom prst="rect">
            <a:avLst/>
          </a:prstGeom>
        </p:spPr>
      </p:pic>
      <p:sp>
        <p:nvSpPr>
          <p:cNvPr id="7" name="Title 1"/>
          <p:cNvSpPr txBox="1">
            <a:spLocks/>
          </p:cNvSpPr>
          <p:nvPr/>
        </p:nvSpPr>
        <p:spPr>
          <a:xfrm>
            <a:off x="609600" y="4270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smtClean="0">
                <a:solidFill>
                  <a:schemeClr val="accent2">
                    <a:lumMod val="75000"/>
                  </a:schemeClr>
                </a:solidFill>
              </a:rPr>
              <a:t>Partnerships…</a:t>
            </a:r>
            <a:endParaRPr lang="en-US" sz="3200" i="1" dirty="0">
              <a:solidFill>
                <a:schemeClr val="accent2">
                  <a:lumMod val="75000"/>
                </a:schemeClr>
              </a:solidFill>
            </a:endParaRPr>
          </a:p>
        </p:txBody>
      </p:sp>
    </p:spTree>
    <p:extLst>
      <p:ext uri="{BB962C8B-B14F-4D97-AF65-F5344CB8AC3E}">
        <p14:creationId xmlns:p14="http://schemas.microsoft.com/office/powerpoint/2010/main" val="1342572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normAutofit/>
          </a:bodyPr>
          <a:lstStyle/>
          <a:p>
            <a:r>
              <a:rPr lang="en-US" sz="2400" dirty="0" smtClean="0"/>
              <a:t>Partnership with Community </a:t>
            </a:r>
            <a:r>
              <a:rPr lang="en-US" sz="2400" dirty="0"/>
              <a:t>Action </a:t>
            </a:r>
            <a:r>
              <a:rPr lang="en-US" sz="2400" dirty="0" smtClean="0"/>
              <a:t>Kentucky</a:t>
            </a:r>
            <a:r>
              <a:rPr lang="en-US" sz="2400" dirty="0"/>
              <a:t>, Inc. (CAK) </a:t>
            </a:r>
            <a:r>
              <a:rPr lang="en-US" sz="2400" dirty="0" smtClean="0"/>
              <a:t>and the Kentucky Housing Corporation (KHC) </a:t>
            </a:r>
          </a:p>
          <a:p>
            <a:r>
              <a:rPr lang="en-US" sz="2400" dirty="0" smtClean="0"/>
              <a:t>23 subcontracting agencies</a:t>
            </a:r>
            <a:endParaRPr lang="en-US" sz="2400" dirty="0"/>
          </a:p>
          <a:p>
            <a:r>
              <a:rPr lang="en-US" sz="2400" dirty="0"/>
              <a:t>Kentucky’s Community Action Agencies </a:t>
            </a:r>
            <a:r>
              <a:rPr lang="en-US" sz="2400" dirty="0" smtClean="0"/>
              <a:t>administer </a:t>
            </a:r>
            <a:r>
              <a:rPr lang="en-US" sz="2400" dirty="0"/>
              <a:t>LIHEAP benefits </a:t>
            </a:r>
            <a:r>
              <a:rPr lang="en-US" sz="2400" dirty="0" smtClean="0"/>
              <a:t>in </a:t>
            </a:r>
            <a:r>
              <a:rPr lang="en-US" sz="2400" dirty="0"/>
              <a:t>all Kentucky </a:t>
            </a:r>
            <a:r>
              <a:rPr lang="en-US" sz="2400" dirty="0" smtClean="0"/>
              <a:t>counties</a:t>
            </a:r>
            <a:endParaRPr lang="en-US" sz="2400" dirty="0"/>
          </a:p>
        </p:txBody>
      </p:sp>
      <p:sp>
        <p:nvSpPr>
          <p:cNvPr id="4"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sp>
        <p:nvSpPr>
          <p:cNvPr id="5" name="Title 1"/>
          <p:cNvSpPr txBox="1">
            <a:spLocks/>
          </p:cNvSpPr>
          <p:nvPr/>
        </p:nvSpPr>
        <p:spPr>
          <a:xfrm>
            <a:off x="609600" y="4270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smtClean="0">
                <a:solidFill>
                  <a:schemeClr val="accent2">
                    <a:lumMod val="75000"/>
                  </a:schemeClr>
                </a:solidFill>
              </a:rPr>
              <a:t>Partnerships…</a:t>
            </a:r>
            <a:endParaRPr lang="en-US" sz="3200" i="1" dirty="0">
              <a:solidFill>
                <a:schemeClr val="accent2">
                  <a:lumMod val="75000"/>
                </a:schemeClr>
              </a:solidFill>
            </a:endParaRPr>
          </a:p>
        </p:txBody>
      </p:sp>
    </p:spTree>
    <p:extLst>
      <p:ext uri="{BB962C8B-B14F-4D97-AF65-F5344CB8AC3E}">
        <p14:creationId xmlns:p14="http://schemas.microsoft.com/office/powerpoint/2010/main" val="1338571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4294967295"/>
            <p:extLst>
              <p:ext uri="{D42A27DB-BD31-4B8C-83A1-F6EECF244321}">
                <p14:modId xmlns:p14="http://schemas.microsoft.com/office/powerpoint/2010/main" val="10929522"/>
              </p:ext>
            </p:extLst>
          </p:nvPr>
        </p:nvGraphicFramePr>
        <p:xfrm>
          <a:off x="25791" y="990600"/>
          <a:ext cx="8686800" cy="4953000"/>
        </p:xfrm>
        <a:graphic>
          <a:graphicData uri="http://schemas.openxmlformats.org/presentationml/2006/ole">
            <mc:AlternateContent xmlns:mc="http://schemas.openxmlformats.org/markup-compatibility/2006">
              <mc:Choice xmlns:v="urn:schemas-microsoft-com:vml" Requires="v">
                <p:oleObj spid="_x0000_s2114" name="Acrobat Document" r:id="rId4" imgW="7543768" imgH="5829216" progId="AcroExch.Document.11">
                  <p:embed/>
                </p:oleObj>
              </mc:Choice>
              <mc:Fallback>
                <p:oleObj name="Acrobat Document" r:id="rId4" imgW="7543768" imgH="5829216" progId="AcroExch.Document.11">
                  <p:embed/>
                  <p:pic>
                    <p:nvPicPr>
                      <p:cNvPr id="4" name="Content Placeholder 3"/>
                      <p:cNvPicPr/>
                      <p:nvPr/>
                    </p:nvPicPr>
                    <p:blipFill>
                      <a:blip r:embed="rId5"/>
                      <a:stretch>
                        <a:fillRect/>
                      </a:stretch>
                    </p:blipFill>
                    <p:spPr>
                      <a:xfrm>
                        <a:off x="25791" y="990600"/>
                        <a:ext cx="8686800" cy="4953000"/>
                      </a:xfrm>
                      <a:prstGeom prst="rect">
                        <a:avLst/>
                      </a:prstGeom>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err="1" smtClean="0"/>
              <a:t>LIHEAP</a:t>
            </a:r>
            <a:r>
              <a:rPr lang="en-US" dirty="0" smtClean="0"/>
              <a:t/>
            </a:r>
            <a:br>
              <a:rPr lang="en-US" dirty="0" smtClean="0"/>
            </a:br>
            <a:endParaRPr lang="en-US" dirty="0"/>
          </a:p>
        </p:txBody>
      </p:sp>
      <p:sp>
        <p:nvSpPr>
          <p:cNvPr id="5"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dirty="0" smtClean="0">
                <a:ln w="0"/>
                <a:solidFill>
                  <a:schemeClr val="accent2">
                    <a:lumMod val="75000"/>
                  </a:schemeClr>
                </a:solidFill>
              </a:rPr>
              <a:t>Low Income Home Energy Assistance Program  (LIHEAP)</a:t>
            </a:r>
            <a:r>
              <a:rPr lang="en-US" sz="2700" i="1" dirty="0" smtClean="0">
                <a:ln w="0"/>
                <a:solidFill>
                  <a:schemeClr val="accent2">
                    <a:lumMod val="75000"/>
                  </a:schemeClr>
                </a:solidFill>
              </a:rPr>
              <a:t> </a:t>
            </a:r>
            <a:r>
              <a:rPr lang="en-US" sz="3200" b="1" dirty="0" smtClean="0">
                <a:solidFill>
                  <a:schemeClr val="accent2">
                    <a:lumMod val="75000"/>
                  </a:schemeClr>
                </a:solidFill>
              </a:rPr>
              <a:t/>
            </a:r>
            <a:br>
              <a:rPr lang="en-US" sz="3200" b="1" dirty="0" smtClean="0">
                <a:solidFill>
                  <a:schemeClr val="accent2">
                    <a:lumMod val="75000"/>
                  </a:schemeClr>
                </a:solidFill>
              </a:rPr>
            </a:br>
            <a:endParaRPr lang="en-US" sz="2400" dirty="0">
              <a:solidFill>
                <a:schemeClr val="accent2">
                  <a:lumMod val="75000"/>
                </a:schemeClr>
              </a:solidFill>
            </a:endParaRPr>
          </a:p>
        </p:txBody>
      </p:sp>
    </p:spTree>
    <p:extLst>
      <p:ext uri="{BB962C8B-B14F-4D97-AF65-F5344CB8AC3E}">
        <p14:creationId xmlns:p14="http://schemas.microsoft.com/office/powerpoint/2010/main" val="4050074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dirty="0" smtClean="0">
                <a:ln w="0"/>
                <a:solidFill>
                  <a:schemeClr val="accent2">
                    <a:lumMod val="75000"/>
                  </a:schemeClr>
                </a:solidFill>
              </a:rPr>
              <a:t>Low Income Home Energy Assistance Program  (LIHEAP)</a:t>
            </a:r>
            <a:r>
              <a:rPr lang="en-US" sz="2700" i="1" dirty="0" smtClean="0">
                <a:ln w="0"/>
                <a:solidFill>
                  <a:schemeClr val="accent2">
                    <a:lumMod val="75000"/>
                  </a:schemeClr>
                </a:solidFill>
              </a:rPr>
              <a:t> </a:t>
            </a:r>
            <a:r>
              <a:rPr lang="en-US" sz="3200" b="1" dirty="0" smtClean="0">
                <a:solidFill>
                  <a:schemeClr val="accent2">
                    <a:lumMod val="75000"/>
                  </a:schemeClr>
                </a:solidFill>
              </a:rPr>
              <a:t/>
            </a:r>
            <a:br>
              <a:rPr lang="en-US" sz="3200" b="1" dirty="0" smtClean="0">
                <a:solidFill>
                  <a:schemeClr val="accent2">
                    <a:lumMod val="75000"/>
                  </a:schemeClr>
                </a:solidFill>
              </a:rPr>
            </a:br>
            <a:endParaRPr lang="en-US" sz="2400" dirty="0">
              <a:solidFill>
                <a:schemeClr val="accent2">
                  <a:lumMod val="75000"/>
                </a:schemeClr>
              </a:solidFill>
            </a:endParaRPr>
          </a:p>
        </p:txBody>
      </p:sp>
      <p:pic>
        <p:nvPicPr>
          <p:cNvPr id="7" name="Content Placeholder 6"/>
          <p:cNvPicPr>
            <a:picLocks noChangeAspect="1"/>
          </p:cNvPicPr>
          <p:nvPr/>
        </p:nvPicPr>
        <p:blipFill>
          <a:blip r:embed="rId3"/>
          <a:stretch>
            <a:fillRect/>
          </a:stretch>
        </p:blipFill>
        <p:spPr>
          <a:xfrm>
            <a:off x="4572000" y="812158"/>
            <a:ext cx="4154487" cy="4293494"/>
          </a:xfrm>
          <a:prstGeom prst="rect">
            <a:avLst/>
          </a:prstGeom>
        </p:spPr>
      </p:pic>
      <p:sp>
        <p:nvSpPr>
          <p:cNvPr id="6" name="Text Placeholder 3"/>
          <p:cNvSpPr txBox="1">
            <a:spLocks/>
          </p:cNvSpPr>
          <p:nvPr/>
        </p:nvSpPr>
        <p:spPr>
          <a:xfrm>
            <a:off x="304800" y="812158"/>
            <a:ext cx="4531141" cy="458514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CAK employs continuous quality improvement processes, including:</a:t>
            </a:r>
          </a:p>
          <a:p>
            <a:pPr lvl="1"/>
            <a:r>
              <a:rPr lang="en-US" sz="2000" dirty="0" smtClean="0"/>
              <a:t>Change Committee</a:t>
            </a:r>
          </a:p>
          <a:p>
            <a:pPr lvl="1"/>
            <a:r>
              <a:rPr lang="en-US" sz="2000" dirty="0" smtClean="0"/>
              <a:t>Manual updates based on technical assistance and monitoring trends for prior year</a:t>
            </a:r>
          </a:p>
          <a:p>
            <a:pPr lvl="1"/>
            <a:r>
              <a:rPr lang="en-US" sz="2000" dirty="0" smtClean="0"/>
              <a:t>Data collection and analysis</a:t>
            </a:r>
          </a:p>
          <a:p>
            <a:pPr lvl="1"/>
            <a:r>
              <a:rPr lang="en-US" sz="2000" dirty="0" smtClean="0"/>
              <a:t>Training and technical assistance to the Community Action Network</a:t>
            </a:r>
          </a:p>
          <a:p>
            <a:endParaRPr lang="en-US" sz="2400" dirty="0" smtClean="0"/>
          </a:p>
          <a:p>
            <a:endParaRPr lang="en-US" sz="2400" dirty="0"/>
          </a:p>
        </p:txBody>
      </p:sp>
    </p:spTree>
    <p:extLst>
      <p:ext uri="{BB962C8B-B14F-4D97-AF65-F5344CB8AC3E}">
        <p14:creationId xmlns:p14="http://schemas.microsoft.com/office/powerpoint/2010/main" val="1680330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62600"/>
            <a:ext cx="8534400" cy="1295400"/>
          </a:xfrm>
        </p:spPr>
        <p:txBody>
          <a:bodyPr>
            <a:normAutofit/>
          </a:bodyPr>
          <a:lstStyle/>
          <a:p>
            <a:r>
              <a:rPr lang="en-US" sz="2800" i="1" spc="-150" dirty="0" smtClean="0">
                <a:ln w="0"/>
                <a:solidFill>
                  <a:schemeClr val="accent2">
                    <a:lumMod val="75000"/>
                  </a:schemeClr>
                </a:solidFill>
              </a:rPr>
              <a:t>Low Income Home Energy Assistance Program  (LIHEAP)</a:t>
            </a:r>
            <a:r>
              <a:rPr lang="en-US" sz="2700" i="1" dirty="0" smtClean="0">
                <a:ln w="0"/>
                <a:solidFill>
                  <a:schemeClr val="accent2">
                    <a:lumMod val="75000"/>
                  </a:schemeClr>
                </a:solidFill>
              </a:rPr>
              <a:t> </a:t>
            </a:r>
            <a:r>
              <a:rPr lang="en-US" sz="3200" b="1" dirty="0" smtClean="0">
                <a:solidFill>
                  <a:schemeClr val="accent2">
                    <a:lumMod val="75000"/>
                  </a:schemeClr>
                </a:solidFill>
              </a:rPr>
              <a:t/>
            </a:r>
            <a:br>
              <a:rPr lang="en-US" sz="3200" b="1" dirty="0" smtClean="0">
                <a:solidFill>
                  <a:schemeClr val="accent2">
                    <a:lumMod val="75000"/>
                  </a:schemeClr>
                </a:solidFill>
              </a:rPr>
            </a:br>
            <a:endParaRPr lang="en-US" sz="2400" dirty="0">
              <a:solidFill>
                <a:schemeClr val="accent2">
                  <a:lumMod val="75000"/>
                </a:schemeClr>
              </a:solidFill>
            </a:endParaRPr>
          </a:p>
        </p:txBody>
      </p:sp>
      <p:sp>
        <p:nvSpPr>
          <p:cNvPr id="3" name="Subtitle 2"/>
          <p:cNvSpPr>
            <a:spLocks noGrp="1"/>
          </p:cNvSpPr>
          <p:nvPr>
            <p:ph type="subTitle" idx="1"/>
          </p:nvPr>
        </p:nvSpPr>
        <p:spPr>
          <a:xfrm>
            <a:off x="533400" y="1524000"/>
            <a:ext cx="7772400" cy="3657600"/>
          </a:xfrm>
        </p:spPr>
        <p:txBody>
          <a:bodyPr>
            <a:normAutofit/>
          </a:bodyPr>
          <a:lstStyle/>
          <a:p>
            <a:r>
              <a:rPr lang="en-US" sz="4800" b="1" dirty="0" smtClean="0">
                <a:ln w="0"/>
                <a:solidFill>
                  <a:schemeClr val="tx1"/>
                </a:solidFill>
              </a:rPr>
              <a:t>Questions?</a:t>
            </a:r>
          </a:p>
          <a:p>
            <a:endParaRPr lang="en-US" sz="2400" dirty="0" smtClean="0">
              <a:ln w="0"/>
              <a:solidFill>
                <a:schemeClr val="tx1"/>
              </a:solidFill>
              <a:effectLst>
                <a:outerShdw blurRad="38100" dist="19050" dir="2700000" algn="tl" rotWithShape="0">
                  <a:schemeClr val="dk1">
                    <a:alpha val="40000"/>
                  </a:schemeClr>
                </a:outerShdw>
              </a:effectLst>
            </a:endParaRPr>
          </a:p>
          <a:p>
            <a:endParaRPr lang="en-US" dirty="0"/>
          </a:p>
          <a:p>
            <a:endParaRPr lang="en-US" dirty="0">
              <a:solidFill>
                <a:schemeClr val="accent2">
                  <a:lumMod val="75000"/>
                </a:schemeClr>
              </a:solidFill>
            </a:endParaRPr>
          </a:p>
        </p:txBody>
      </p:sp>
    </p:spTree>
    <p:extLst>
      <p:ext uri="{BB962C8B-B14F-4D97-AF65-F5344CB8AC3E}">
        <p14:creationId xmlns:p14="http://schemas.microsoft.com/office/powerpoint/2010/main" val="523233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5715000"/>
            <a:ext cx="8534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dirty="0" smtClean="0">
                <a:ln w="0"/>
                <a:solidFill>
                  <a:schemeClr val="accent2">
                    <a:lumMod val="75000"/>
                  </a:schemeClr>
                </a:solidFill>
              </a:rPr>
              <a:t>Low Income Home Energy Assistance Program  (LIHEAP)</a:t>
            </a:r>
            <a:r>
              <a:rPr lang="en-US" sz="2700" i="1" dirty="0" smtClean="0">
                <a:ln w="0"/>
                <a:solidFill>
                  <a:schemeClr val="accent2">
                    <a:lumMod val="75000"/>
                  </a:schemeClr>
                </a:solidFill>
              </a:rPr>
              <a:t> </a:t>
            </a:r>
            <a:r>
              <a:rPr lang="en-US" sz="3200" b="1" dirty="0" smtClean="0">
                <a:solidFill>
                  <a:schemeClr val="accent2">
                    <a:lumMod val="75000"/>
                  </a:schemeClr>
                </a:solidFill>
              </a:rPr>
              <a:t/>
            </a:r>
            <a:br>
              <a:rPr lang="en-US" sz="3200" b="1" dirty="0" smtClean="0">
                <a:solidFill>
                  <a:schemeClr val="accent2">
                    <a:lumMod val="75000"/>
                  </a:schemeClr>
                </a:solidFill>
              </a:rPr>
            </a:br>
            <a:endParaRPr lang="en-US" sz="2400" dirty="0">
              <a:solidFill>
                <a:schemeClr val="accent2">
                  <a:lumMod val="75000"/>
                </a:schemeClr>
              </a:solidFill>
            </a:endParaRPr>
          </a:p>
        </p:txBody>
      </p:sp>
      <p:sp>
        <p:nvSpPr>
          <p:cNvPr id="2" name="Rounded Rectangle 1"/>
          <p:cNvSpPr/>
          <p:nvPr/>
        </p:nvSpPr>
        <p:spPr>
          <a:xfrm>
            <a:off x="762000" y="999513"/>
            <a:ext cx="7848600" cy="609600"/>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ounded Rectangle 5"/>
          <p:cNvSpPr/>
          <p:nvPr/>
        </p:nvSpPr>
        <p:spPr>
          <a:xfrm>
            <a:off x="3318802" y="1692594"/>
            <a:ext cx="5291798" cy="609600"/>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6"/>
          <p:cNvSpPr/>
          <p:nvPr/>
        </p:nvSpPr>
        <p:spPr>
          <a:xfrm>
            <a:off x="3318802" y="2385675"/>
            <a:ext cx="5291798" cy="609600"/>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3318803" y="3078756"/>
            <a:ext cx="5291798" cy="609600"/>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ounded Rectangle 8"/>
          <p:cNvSpPr/>
          <p:nvPr/>
        </p:nvSpPr>
        <p:spPr>
          <a:xfrm>
            <a:off x="3318802" y="4450280"/>
            <a:ext cx="5315244" cy="609600"/>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ounded Rectangle 9"/>
          <p:cNvSpPr/>
          <p:nvPr/>
        </p:nvSpPr>
        <p:spPr>
          <a:xfrm>
            <a:off x="3318802" y="3762323"/>
            <a:ext cx="5275386" cy="609600"/>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609600" y="1043813"/>
            <a:ext cx="8153400" cy="461665"/>
          </a:xfrm>
          <a:prstGeom prst="rect">
            <a:avLst/>
          </a:prstGeom>
          <a:noFill/>
        </p:spPr>
        <p:txBody>
          <a:bodyPr wrap="square" rtlCol="0">
            <a:spAutoFit/>
          </a:bodyPr>
          <a:lstStyle/>
          <a:p>
            <a:pPr algn="ctr"/>
            <a:r>
              <a:rPr lang="en-US" sz="2400" spc="-150" dirty="0" smtClean="0"/>
              <a:t>Department for Community Based Services: Eric T. Clark, Commissioner</a:t>
            </a:r>
            <a:endParaRPr lang="en-US" sz="2400" spc="-150" dirty="0"/>
          </a:p>
        </p:txBody>
      </p:sp>
      <p:sp>
        <p:nvSpPr>
          <p:cNvPr id="11" name="TextBox 10"/>
          <p:cNvSpPr txBox="1"/>
          <p:nvPr/>
        </p:nvSpPr>
        <p:spPr>
          <a:xfrm>
            <a:off x="3200400" y="4509476"/>
            <a:ext cx="5492261" cy="461665"/>
          </a:xfrm>
          <a:prstGeom prst="rect">
            <a:avLst/>
          </a:prstGeom>
          <a:noFill/>
        </p:spPr>
        <p:txBody>
          <a:bodyPr wrap="square" rtlCol="0">
            <a:spAutoFit/>
          </a:bodyPr>
          <a:lstStyle/>
          <a:p>
            <a:pPr algn="ctr"/>
            <a:r>
              <a:rPr lang="en-US" sz="2400" spc="-150" dirty="0" smtClean="0"/>
              <a:t>Division of Program Performance Quality Control</a:t>
            </a:r>
            <a:endParaRPr lang="en-US" sz="2400" spc="-150" dirty="0"/>
          </a:p>
        </p:txBody>
      </p:sp>
      <p:sp>
        <p:nvSpPr>
          <p:cNvPr id="12" name="TextBox 11"/>
          <p:cNvSpPr txBox="1"/>
          <p:nvPr/>
        </p:nvSpPr>
        <p:spPr>
          <a:xfrm>
            <a:off x="2963594" y="1768300"/>
            <a:ext cx="6172200" cy="461665"/>
          </a:xfrm>
          <a:prstGeom prst="rect">
            <a:avLst/>
          </a:prstGeom>
          <a:noFill/>
        </p:spPr>
        <p:txBody>
          <a:bodyPr wrap="square" rtlCol="0">
            <a:spAutoFit/>
          </a:bodyPr>
          <a:lstStyle/>
          <a:p>
            <a:pPr algn="ctr"/>
            <a:r>
              <a:rPr lang="en-US" sz="2400" spc="-150" dirty="0" smtClean="0"/>
              <a:t>Division of Service Regions</a:t>
            </a:r>
            <a:endParaRPr lang="en-US" sz="2400" spc="-150" dirty="0"/>
          </a:p>
        </p:txBody>
      </p:sp>
      <p:sp>
        <p:nvSpPr>
          <p:cNvPr id="13" name="TextBox 12"/>
          <p:cNvSpPr txBox="1"/>
          <p:nvPr/>
        </p:nvSpPr>
        <p:spPr>
          <a:xfrm>
            <a:off x="3031588" y="3164451"/>
            <a:ext cx="5943600" cy="461665"/>
          </a:xfrm>
          <a:prstGeom prst="rect">
            <a:avLst/>
          </a:prstGeom>
          <a:noFill/>
        </p:spPr>
        <p:txBody>
          <a:bodyPr wrap="square" rtlCol="0">
            <a:spAutoFit/>
          </a:bodyPr>
          <a:lstStyle/>
          <a:p>
            <a:pPr algn="ctr"/>
            <a:r>
              <a:rPr lang="en-US" sz="2400" spc="-150" dirty="0" smtClean="0"/>
              <a:t>Division of Child Care </a:t>
            </a:r>
            <a:endParaRPr lang="en-US" sz="2400" spc="-150" dirty="0"/>
          </a:p>
        </p:txBody>
      </p:sp>
      <p:sp>
        <p:nvSpPr>
          <p:cNvPr id="14" name="TextBox 13"/>
          <p:cNvSpPr txBox="1"/>
          <p:nvPr/>
        </p:nvSpPr>
        <p:spPr>
          <a:xfrm>
            <a:off x="2155288" y="2430598"/>
            <a:ext cx="7696200" cy="461665"/>
          </a:xfrm>
          <a:prstGeom prst="rect">
            <a:avLst/>
          </a:prstGeom>
          <a:noFill/>
        </p:spPr>
        <p:txBody>
          <a:bodyPr wrap="square" rtlCol="0">
            <a:spAutoFit/>
          </a:bodyPr>
          <a:lstStyle/>
          <a:p>
            <a:pPr algn="ctr"/>
            <a:r>
              <a:rPr lang="en-US" sz="2400" spc="-150" dirty="0" smtClean="0"/>
              <a:t>Division of Administration and Financial Mgmt.</a:t>
            </a:r>
            <a:endParaRPr lang="en-US" sz="2400" spc="-150" dirty="0"/>
          </a:p>
        </p:txBody>
      </p:sp>
      <p:sp>
        <p:nvSpPr>
          <p:cNvPr id="15" name="TextBox 14"/>
          <p:cNvSpPr txBox="1"/>
          <p:nvPr/>
        </p:nvSpPr>
        <p:spPr>
          <a:xfrm>
            <a:off x="3318802" y="3839637"/>
            <a:ext cx="5579012" cy="461665"/>
          </a:xfrm>
          <a:prstGeom prst="rect">
            <a:avLst/>
          </a:prstGeom>
          <a:noFill/>
        </p:spPr>
        <p:txBody>
          <a:bodyPr wrap="square" rtlCol="0">
            <a:spAutoFit/>
          </a:bodyPr>
          <a:lstStyle/>
          <a:p>
            <a:pPr algn="ctr"/>
            <a:r>
              <a:rPr lang="en-US" sz="2400" spc="-150" dirty="0" smtClean="0"/>
              <a:t>Division of Family Support</a:t>
            </a:r>
            <a:endParaRPr lang="en-US" sz="2400" spc="-150" dirty="0"/>
          </a:p>
        </p:txBody>
      </p:sp>
      <p:sp>
        <p:nvSpPr>
          <p:cNvPr id="16" name="Rounded Rectangle 15"/>
          <p:cNvSpPr/>
          <p:nvPr/>
        </p:nvSpPr>
        <p:spPr>
          <a:xfrm>
            <a:off x="3318802" y="5138225"/>
            <a:ext cx="5315244" cy="609600"/>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TextBox 16"/>
          <p:cNvSpPr txBox="1"/>
          <p:nvPr/>
        </p:nvSpPr>
        <p:spPr>
          <a:xfrm>
            <a:off x="3383866" y="5212192"/>
            <a:ext cx="5239043" cy="461665"/>
          </a:xfrm>
          <a:prstGeom prst="rect">
            <a:avLst/>
          </a:prstGeom>
          <a:noFill/>
        </p:spPr>
        <p:txBody>
          <a:bodyPr wrap="square" rtlCol="0">
            <a:spAutoFit/>
          </a:bodyPr>
          <a:lstStyle/>
          <a:p>
            <a:pPr algn="ctr"/>
            <a:r>
              <a:rPr lang="en-US" sz="2400" spc="-150" dirty="0" smtClean="0"/>
              <a:t>Division of Protection and Permanency</a:t>
            </a:r>
            <a:endParaRPr lang="en-US" sz="2400" spc="-150" dirty="0"/>
          </a:p>
        </p:txBody>
      </p:sp>
    </p:spTree>
    <p:extLst>
      <p:ext uri="{BB962C8B-B14F-4D97-AF65-F5344CB8AC3E}">
        <p14:creationId xmlns:p14="http://schemas.microsoft.com/office/powerpoint/2010/main" val="3281256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5715000"/>
            <a:ext cx="85344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dirty="0" smtClean="0">
                <a:ln w="0"/>
                <a:solidFill>
                  <a:schemeClr val="accent2">
                    <a:lumMod val="75000"/>
                  </a:schemeClr>
                </a:solidFill>
              </a:rPr>
              <a:t>Low Income Home Energy Assistance Program  (LIHEAP)</a:t>
            </a:r>
            <a:r>
              <a:rPr lang="en-US" sz="2700" i="1" dirty="0" smtClean="0">
                <a:ln w="0"/>
                <a:solidFill>
                  <a:schemeClr val="accent2">
                    <a:lumMod val="75000"/>
                  </a:schemeClr>
                </a:solidFill>
              </a:rPr>
              <a:t> </a:t>
            </a:r>
            <a:r>
              <a:rPr lang="en-US" sz="3200" b="1" dirty="0" smtClean="0">
                <a:solidFill>
                  <a:schemeClr val="accent2">
                    <a:lumMod val="75000"/>
                  </a:schemeClr>
                </a:solidFill>
              </a:rPr>
              <a:t/>
            </a:r>
            <a:br>
              <a:rPr lang="en-US" sz="3200" b="1" dirty="0" smtClean="0">
                <a:solidFill>
                  <a:schemeClr val="accent2">
                    <a:lumMod val="75000"/>
                  </a:schemeClr>
                </a:solidFill>
              </a:rPr>
            </a:br>
            <a:endParaRPr lang="en-US" sz="2400" dirty="0">
              <a:solidFill>
                <a:schemeClr val="accent2">
                  <a:lumMod val="75000"/>
                </a:schemeClr>
              </a:solidFill>
            </a:endParaRPr>
          </a:p>
        </p:txBody>
      </p:sp>
      <p:sp>
        <p:nvSpPr>
          <p:cNvPr id="2" name="Rounded Rectangle 1"/>
          <p:cNvSpPr/>
          <p:nvPr/>
        </p:nvSpPr>
        <p:spPr>
          <a:xfrm>
            <a:off x="702212" y="832338"/>
            <a:ext cx="7848600" cy="609600"/>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ounded Rectangle 5"/>
          <p:cNvSpPr/>
          <p:nvPr/>
        </p:nvSpPr>
        <p:spPr>
          <a:xfrm>
            <a:off x="3429000" y="1678746"/>
            <a:ext cx="5121812" cy="609600"/>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ounded Rectangle 6"/>
          <p:cNvSpPr/>
          <p:nvPr/>
        </p:nvSpPr>
        <p:spPr>
          <a:xfrm>
            <a:off x="3429000" y="2540978"/>
            <a:ext cx="5121812" cy="609600"/>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ounded Rectangle 7"/>
          <p:cNvSpPr/>
          <p:nvPr/>
        </p:nvSpPr>
        <p:spPr>
          <a:xfrm>
            <a:off x="3429000" y="3404966"/>
            <a:ext cx="5101883" cy="609600"/>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ounded Rectangle 8"/>
          <p:cNvSpPr/>
          <p:nvPr/>
        </p:nvSpPr>
        <p:spPr>
          <a:xfrm>
            <a:off x="3429000" y="5099538"/>
            <a:ext cx="5121812" cy="609600"/>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ounded Rectangle 9"/>
          <p:cNvSpPr/>
          <p:nvPr/>
        </p:nvSpPr>
        <p:spPr>
          <a:xfrm>
            <a:off x="3429000" y="4251374"/>
            <a:ext cx="5107744" cy="609600"/>
          </a:xfrm>
          <a:prstGeom prst="roundRect">
            <a:avLst/>
          </a:prstGeom>
          <a:solidFill>
            <a:schemeClr val="accent2">
              <a:lumMod val="40000"/>
              <a:lumOff val="6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extBox 3"/>
          <p:cNvSpPr txBox="1"/>
          <p:nvPr/>
        </p:nvSpPr>
        <p:spPr>
          <a:xfrm>
            <a:off x="1143000" y="891271"/>
            <a:ext cx="7010400" cy="461665"/>
          </a:xfrm>
          <a:prstGeom prst="rect">
            <a:avLst/>
          </a:prstGeom>
          <a:noFill/>
        </p:spPr>
        <p:txBody>
          <a:bodyPr wrap="square" rtlCol="0">
            <a:spAutoFit/>
          </a:bodyPr>
          <a:lstStyle/>
          <a:p>
            <a:pPr algn="ctr"/>
            <a:r>
              <a:rPr lang="en-US" sz="2400" dirty="0" smtClean="0"/>
              <a:t>Division of Family Support</a:t>
            </a:r>
            <a:endParaRPr lang="en-US" sz="2400" dirty="0"/>
          </a:p>
        </p:txBody>
      </p:sp>
      <p:sp>
        <p:nvSpPr>
          <p:cNvPr id="11" name="TextBox 10"/>
          <p:cNvSpPr txBox="1"/>
          <p:nvPr/>
        </p:nvSpPr>
        <p:spPr>
          <a:xfrm>
            <a:off x="3428999" y="5173505"/>
            <a:ext cx="5239043" cy="461665"/>
          </a:xfrm>
          <a:prstGeom prst="rect">
            <a:avLst/>
          </a:prstGeom>
          <a:noFill/>
        </p:spPr>
        <p:txBody>
          <a:bodyPr wrap="square" rtlCol="0">
            <a:spAutoFit/>
          </a:bodyPr>
          <a:lstStyle/>
          <a:p>
            <a:pPr algn="ctr"/>
            <a:r>
              <a:rPr lang="en-US" sz="2400" spc="-150" dirty="0" smtClean="0"/>
              <a:t>Medical Support and Benefits Branch</a:t>
            </a:r>
            <a:endParaRPr lang="en-US" sz="2400" spc="-150" dirty="0"/>
          </a:p>
        </p:txBody>
      </p:sp>
      <p:sp>
        <p:nvSpPr>
          <p:cNvPr id="12" name="TextBox 11"/>
          <p:cNvSpPr txBox="1"/>
          <p:nvPr/>
        </p:nvSpPr>
        <p:spPr>
          <a:xfrm>
            <a:off x="2971800" y="1755867"/>
            <a:ext cx="6172200" cy="461665"/>
          </a:xfrm>
          <a:prstGeom prst="rect">
            <a:avLst/>
          </a:prstGeom>
          <a:noFill/>
        </p:spPr>
        <p:txBody>
          <a:bodyPr wrap="square" rtlCol="0">
            <a:spAutoFit/>
          </a:bodyPr>
          <a:lstStyle/>
          <a:p>
            <a:pPr algn="ctr"/>
            <a:r>
              <a:rPr lang="en-US" sz="2400" spc="-150" dirty="0" smtClean="0"/>
              <a:t>Nutrition Assistance Branch</a:t>
            </a:r>
            <a:endParaRPr lang="en-US" sz="2400" spc="-150" dirty="0"/>
          </a:p>
        </p:txBody>
      </p:sp>
      <p:sp>
        <p:nvSpPr>
          <p:cNvPr id="13" name="TextBox 12"/>
          <p:cNvSpPr txBox="1"/>
          <p:nvPr/>
        </p:nvSpPr>
        <p:spPr>
          <a:xfrm>
            <a:off x="2971800" y="2643777"/>
            <a:ext cx="5943600" cy="461665"/>
          </a:xfrm>
          <a:prstGeom prst="rect">
            <a:avLst/>
          </a:prstGeom>
          <a:noFill/>
        </p:spPr>
        <p:txBody>
          <a:bodyPr wrap="square" rtlCol="0">
            <a:spAutoFit/>
          </a:bodyPr>
          <a:lstStyle/>
          <a:p>
            <a:pPr algn="ctr"/>
            <a:r>
              <a:rPr lang="en-US" sz="2400" spc="-150" dirty="0" smtClean="0"/>
              <a:t>Program Integrity Branch</a:t>
            </a:r>
            <a:endParaRPr lang="en-US" sz="2400" spc="-150" dirty="0"/>
          </a:p>
        </p:txBody>
      </p:sp>
      <p:sp>
        <p:nvSpPr>
          <p:cNvPr id="14" name="TextBox 13"/>
          <p:cNvSpPr txBox="1"/>
          <p:nvPr/>
        </p:nvSpPr>
        <p:spPr>
          <a:xfrm>
            <a:off x="2133600" y="3485059"/>
            <a:ext cx="7696200" cy="461665"/>
          </a:xfrm>
          <a:prstGeom prst="rect">
            <a:avLst/>
          </a:prstGeom>
          <a:noFill/>
        </p:spPr>
        <p:txBody>
          <a:bodyPr wrap="square" rtlCol="0">
            <a:spAutoFit/>
          </a:bodyPr>
          <a:lstStyle/>
          <a:p>
            <a:pPr algn="ctr"/>
            <a:r>
              <a:rPr lang="en-US" sz="2400" spc="-150" dirty="0" smtClean="0"/>
              <a:t>Policy Development Branch</a:t>
            </a:r>
            <a:endParaRPr lang="en-US" sz="2400" spc="-150" dirty="0"/>
          </a:p>
        </p:txBody>
      </p:sp>
      <p:sp>
        <p:nvSpPr>
          <p:cNvPr id="15" name="TextBox 14"/>
          <p:cNvSpPr txBox="1"/>
          <p:nvPr/>
        </p:nvSpPr>
        <p:spPr>
          <a:xfrm>
            <a:off x="3154094" y="4305522"/>
            <a:ext cx="5579012" cy="461665"/>
          </a:xfrm>
          <a:prstGeom prst="rect">
            <a:avLst/>
          </a:prstGeom>
          <a:noFill/>
        </p:spPr>
        <p:txBody>
          <a:bodyPr wrap="square" rtlCol="0">
            <a:spAutoFit/>
          </a:bodyPr>
          <a:lstStyle/>
          <a:p>
            <a:pPr algn="ctr"/>
            <a:r>
              <a:rPr lang="en-US" sz="2400" spc="-150" dirty="0" smtClean="0"/>
              <a:t>Family Self Sufficiency Branch</a:t>
            </a:r>
            <a:endParaRPr lang="en-US" sz="2400" spc="-150" dirty="0"/>
          </a:p>
        </p:txBody>
      </p:sp>
    </p:spTree>
    <p:extLst>
      <p:ext uri="{BB962C8B-B14F-4D97-AF65-F5344CB8AC3E}">
        <p14:creationId xmlns:p14="http://schemas.microsoft.com/office/powerpoint/2010/main" val="2812871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gn="r"/>
            <a:r>
              <a:rPr lang="en-US" sz="3200" i="1" dirty="0" smtClean="0">
                <a:solidFill>
                  <a:schemeClr val="accent2">
                    <a:lumMod val="75000"/>
                  </a:schemeClr>
                </a:solidFill>
              </a:rPr>
              <a:t>HISTORY…</a:t>
            </a:r>
            <a:endParaRPr lang="en-US" sz="3200" i="1" dirty="0">
              <a:solidFill>
                <a:schemeClr val="accent2">
                  <a:lumMod val="75000"/>
                </a:schemeClr>
              </a:solidFill>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2400" dirty="0"/>
              <a:t>E</a:t>
            </a:r>
            <a:r>
              <a:rPr lang="en-US" sz="2400" dirty="0" smtClean="0"/>
              <a:t>stablished </a:t>
            </a:r>
            <a:r>
              <a:rPr lang="en-US" sz="2400" dirty="0"/>
              <a:t>in </a:t>
            </a:r>
            <a:r>
              <a:rPr lang="en-US" sz="2400" dirty="0" smtClean="0"/>
              <a:t>1982</a:t>
            </a:r>
            <a:endParaRPr lang="en-US" sz="2400" dirty="0"/>
          </a:p>
          <a:p>
            <a:pPr>
              <a:buSzPct val="100000"/>
            </a:pPr>
            <a:r>
              <a:rPr lang="en-US" sz="2400" dirty="0" smtClean="0"/>
              <a:t>Safety net focusing on energy conservation and heating </a:t>
            </a:r>
            <a:r>
              <a:rPr lang="en-US" sz="2400" dirty="0"/>
              <a:t>and </a:t>
            </a:r>
            <a:r>
              <a:rPr lang="en-US" sz="2400" dirty="0" smtClean="0"/>
              <a:t>cooling</a:t>
            </a:r>
            <a:endParaRPr lang="en-US" sz="2400" dirty="0"/>
          </a:p>
          <a:p>
            <a:pPr>
              <a:buSzPct val="100000"/>
            </a:pPr>
            <a:r>
              <a:rPr lang="en-US" sz="2400" dirty="0" smtClean="0"/>
              <a:t>Meet </a:t>
            </a:r>
            <a:r>
              <a:rPr lang="en-US" sz="2400" dirty="0"/>
              <a:t>immediate home energy </a:t>
            </a:r>
            <a:r>
              <a:rPr lang="en-US" sz="2400" dirty="0" smtClean="0"/>
              <a:t>needs</a:t>
            </a:r>
            <a:endParaRPr lang="en-US" sz="2400" dirty="0"/>
          </a:p>
          <a:p>
            <a:pPr>
              <a:buSzPct val="100000"/>
            </a:pPr>
            <a:r>
              <a:rPr lang="en-US" sz="2400" dirty="0" smtClean="0"/>
              <a:t>Households </a:t>
            </a:r>
            <a:r>
              <a:rPr lang="en-US" sz="2400" dirty="0"/>
              <a:t>with the lowest incomes that pay a high proportion of income for home </a:t>
            </a:r>
            <a:r>
              <a:rPr lang="en-US" sz="2400" dirty="0" smtClean="0"/>
              <a:t>energy</a:t>
            </a:r>
            <a:endParaRPr lang="en-US" dirty="0" smtClean="0"/>
          </a:p>
          <a:p>
            <a:pPr>
              <a:buSzPct val="100000"/>
            </a:pPr>
            <a:r>
              <a:rPr lang="en-US" sz="2400" dirty="0"/>
              <a:t>Anticipated $57.8M for 2020 Program </a:t>
            </a:r>
            <a:r>
              <a:rPr lang="en-US" sz="2400" dirty="0" smtClean="0"/>
              <a:t>Year</a:t>
            </a:r>
            <a:endParaRPr lang="en-US" sz="2400" dirty="0"/>
          </a:p>
          <a:p>
            <a:r>
              <a:rPr lang="en-US" sz="2400" dirty="0"/>
              <a:t>100% federally funded </a:t>
            </a:r>
          </a:p>
          <a:p>
            <a:endParaRPr lang="en-US" dirty="0"/>
          </a:p>
          <a:p>
            <a:endParaRPr lang="en-US" dirty="0"/>
          </a:p>
        </p:txBody>
      </p:sp>
      <p:sp>
        <p:nvSpPr>
          <p:cNvPr id="4"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spTree>
    <p:extLst>
      <p:ext uri="{BB962C8B-B14F-4D97-AF65-F5344CB8AC3E}">
        <p14:creationId xmlns:p14="http://schemas.microsoft.com/office/powerpoint/2010/main" val="724123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LIHEAP HISTORY</a:t>
            </a:r>
            <a:endParaRPr lang="en-US" sz="3200" dirty="0"/>
          </a:p>
        </p:txBody>
      </p:sp>
      <p:sp>
        <p:nvSpPr>
          <p:cNvPr id="3" name="Content Placeholder 2"/>
          <p:cNvSpPr>
            <a:spLocks noGrp="1"/>
          </p:cNvSpPr>
          <p:nvPr>
            <p:ph idx="1"/>
          </p:nvPr>
        </p:nvSpPr>
        <p:spPr>
          <a:xfrm>
            <a:off x="457200" y="1371600"/>
            <a:ext cx="8229600" cy="4754563"/>
          </a:xfrm>
        </p:spPr>
        <p:txBody>
          <a:bodyPr>
            <a:normAutofit/>
          </a:bodyPr>
          <a:lstStyle/>
          <a:p>
            <a:r>
              <a:rPr lang="en-US" sz="2400" dirty="0"/>
              <a:t>90% used for Kentucky </a:t>
            </a:r>
            <a:r>
              <a:rPr lang="en-US" sz="2400" dirty="0" smtClean="0"/>
              <a:t>citizens</a:t>
            </a:r>
            <a:endParaRPr lang="en-US" sz="2400" dirty="0"/>
          </a:p>
          <a:p>
            <a:r>
              <a:rPr lang="en-US" sz="2400" dirty="0"/>
              <a:t>Less than </a:t>
            </a:r>
            <a:r>
              <a:rPr lang="en-US" sz="2400" dirty="0" smtClean="0"/>
              <a:t>.2</a:t>
            </a:r>
            <a:r>
              <a:rPr lang="en-US" sz="2400" dirty="0"/>
              <a:t>% is retained by DCBS for the Preventive Assistance Program to assist families receiving child protective services with an energy </a:t>
            </a:r>
            <a:r>
              <a:rPr lang="en-US" sz="2400" dirty="0" smtClean="0"/>
              <a:t>payment</a:t>
            </a:r>
            <a:endParaRPr lang="en-US" sz="2400" dirty="0"/>
          </a:p>
          <a:p>
            <a:r>
              <a:rPr lang="en-US" sz="2400" dirty="0" smtClean="0"/>
              <a:t>Kentucky Community Action agencies </a:t>
            </a:r>
            <a:r>
              <a:rPr lang="en-US" sz="2400" dirty="0"/>
              <a:t>retain up to 5% of their </a:t>
            </a:r>
            <a:r>
              <a:rPr lang="en-US" sz="2400" dirty="0" smtClean="0"/>
              <a:t>allocation</a:t>
            </a:r>
            <a:endParaRPr lang="en-US" sz="2400" dirty="0"/>
          </a:p>
          <a:p>
            <a:r>
              <a:rPr lang="en-US" sz="2400" dirty="0"/>
              <a:t>Up to 15% can be allocated for </a:t>
            </a:r>
            <a:r>
              <a:rPr lang="en-US" sz="2400" dirty="0" smtClean="0"/>
              <a:t>weatherization</a:t>
            </a:r>
            <a:endParaRPr lang="en-US" sz="2400" dirty="0"/>
          </a:p>
          <a:p>
            <a:r>
              <a:rPr lang="en-US" sz="2400" dirty="0"/>
              <a:t>Less than 10% of the award is used for administrative </a:t>
            </a:r>
            <a:r>
              <a:rPr lang="en-US" sz="2400" dirty="0" smtClean="0"/>
              <a:t>costs</a:t>
            </a:r>
            <a:endParaRPr lang="en-US" sz="2400" dirty="0"/>
          </a:p>
          <a:p>
            <a:pPr marL="0" indent="0">
              <a:buNone/>
            </a:pPr>
            <a:endParaRPr lang="en-US" dirty="0"/>
          </a:p>
          <a:p>
            <a:endParaRPr lang="en-US" dirty="0"/>
          </a:p>
        </p:txBody>
      </p:sp>
      <p:sp>
        <p:nvSpPr>
          <p:cNvPr id="4"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sp>
        <p:nvSpPr>
          <p:cNvPr id="6" name="Title 1"/>
          <p:cNvSpPr txBox="1">
            <a:spLocks/>
          </p:cNvSpPr>
          <p:nvPr/>
        </p:nvSpPr>
        <p:spPr>
          <a:xfrm>
            <a:off x="609600" y="4270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smtClean="0">
                <a:solidFill>
                  <a:schemeClr val="accent2">
                    <a:lumMod val="75000"/>
                  </a:schemeClr>
                </a:solidFill>
              </a:rPr>
              <a:t>HISTORY…</a:t>
            </a:r>
            <a:endParaRPr lang="en-US" sz="3200" i="1" dirty="0">
              <a:solidFill>
                <a:schemeClr val="accent2">
                  <a:lumMod val="75000"/>
                </a:schemeClr>
              </a:solidFill>
            </a:endParaRPr>
          </a:p>
        </p:txBody>
      </p:sp>
    </p:spTree>
    <p:extLst>
      <p:ext uri="{BB962C8B-B14F-4D97-AF65-F5344CB8AC3E}">
        <p14:creationId xmlns:p14="http://schemas.microsoft.com/office/powerpoint/2010/main" val="375196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2400" dirty="0"/>
              <a:t>LIHEAP offers </a:t>
            </a:r>
            <a:r>
              <a:rPr lang="en-US" sz="2400" dirty="0" smtClean="0"/>
              <a:t>the following types </a:t>
            </a:r>
            <a:r>
              <a:rPr lang="en-US" sz="2400" dirty="0"/>
              <a:t>of benefits to Kentucky </a:t>
            </a:r>
            <a:r>
              <a:rPr lang="en-US" sz="2400" dirty="0" smtClean="0"/>
              <a:t>citizens:</a:t>
            </a:r>
          </a:p>
          <a:p>
            <a:r>
              <a:rPr lang="en-US" sz="2400" dirty="0" smtClean="0"/>
              <a:t>Bill payment assistance:</a:t>
            </a:r>
            <a:endParaRPr lang="en-US" sz="2400" dirty="0"/>
          </a:p>
          <a:p>
            <a:pPr marL="457200" lvl="1" indent="0">
              <a:buNone/>
            </a:pPr>
            <a:r>
              <a:rPr lang="en-US" sz="2400" dirty="0" smtClean="0"/>
              <a:t>- Subsidy component</a:t>
            </a:r>
            <a:endParaRPr lang="en-US" sz="2400" dirty="0"/>
          </a:p>
          <a:p>
            <a:pPr marL="457200" lvl="1" indent="0">
              <a:buNone/>
            </a:pPr>
            <a:r>
              <a:rPr lang="en-US" sz="2400" dirty="0" smtClean="0"/>
              <a:t>- Crisis component</a:t>
            </a:r>
          </a:p>
          <a:p>
            <a:r>
              <a:rPr lang="en-US" sz="2400" dirty="0" smtClean="0"/>
              <a:t>Emergency assistance </a:t>
            </a:r>
          </a:p>
          <a:p>
            <a:r>
              <a:rPr lang="en-US" sz="2400" dirty="0" smtClean="0"/>
              <a:t>Summer </a:t>
            </a:r>
            <a:r>
              <a:rPr lang="en-US" sz="2400" dirty="0"/>
              <a:t>cooling </a:t>
            </a:r>
            <a:r>
              <a:rPr lang="en-US" sz="2400" dirty="0" smtClean="0"/>
              <a:t>(rarely instituted crisis component contingent </a:t>
            </a:r>
            <a:r>
              <a:rPr lang="en-US" sz="2400" dirty="0"/>
              <a:t>upon </a:t>
            </a:r>
            <a:r>
              <a:rPr lang="en-US" sz="2400" dirty="0" smtClean="0"/>
              <a:t>available funding)</a:t>
            </a:r>
            <a:endParaRPr lang="en-US" sz="2400" dirty="0"/>
          </a:p>
          <a:p>
            <a:r>
              <a:rPr lang="en-US" sz="2400" dirty="0" smtClean="0"/>
              <a:t>Weatherization activities to increase the energy efficiency, health, and safety of eligible low-income individual’s dwellings </a:t>
            </a:r>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828800"/>
            <a:ext cx="3695700" cy="1981200"/>
          </a:xfrm>
          <a:prstGeom prst="rect">
            <a:avLst/>
          </a:prstGeom>
        </p:spPr>
      </p:pic>
      <p:sp>
        <p:nvSpPr>
          <p:cNvPr id="5"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sp>
        <p:nvSpPr>
          <p:cNvPr id="6" name="Title 1"/>
          <p:cNvSpPr txBox="1">
            <a:spLocks/>
          </p:cNvSpPr>
          <p:nvPr/>
        </p:nvSpPr>
        <p:spPr>
          <a:xfrm>
            <a:off x="457200" y="2746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smtClean="0">
                <a:solidFill>
                  <a:schemeClr val="accent2">
                    <a:lumMod val="75000"/>
                  </a:schemeClr>
                </a:solidFill>
              </a:rPr>
              <a:t>Benefits…</a:t>
            </a:r>
            <a:endParaRPr lang="en-US" sz="3200" i="1" dirty="0">
              <a:solidFill>
                <a:schemeClr val="accent2">
                  <a:lumMod val="75000"/>
                </a:schemeClr>
              </a:solidFill>
            </a:endParaRPr>
          </a:p>
        </p:txBody>
      </p:sp>
    </p:spTree>
    <p:extLst>
      <p:ext uri="{BB962C8B-B14F-4D97-AF65-F5344CB8AC3E}">
        <p14:creationId xmlns:p14="http://schemas.microsoft.com/office/powerpoint/2010/main" val="1669292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r>
              <a:rPr lang="en-US" sz="2400" dirty="0" smtClean="0"/>
              <a:t>130</a:t>
            </a:r>
            <a:r>
              <a:rPr lang="en-US" sz="2400" dirty="0"/>
              <a:t>% of the Federal Poverty Level </a:t>
            </a:r>
            <a:endParaRPr lang="en-US" sz="2400" dirty="0" smtClean="0"/>
          </a:p>
          <a:p>
            <a:r>
              <a:rPr lang="en-US" sz="2400" dirty="0" smtClean="0"/>
              <a:t>Household </a:t>
            </a:r>
            <a:r>
              <a:rPr lang="en-US" sz="2400" dirty="0"/>
              <a:t>income must be at or below the following, relative to household size:</a:t>
            </a:r>
          </a:p>
          <a:p>
            <a:pPr marL="400050" lvl="1" indent="0">
              <a:spcBef>
                <a:spcPts val="0"/>
              </a:spcBef>
              <a:buNone/>
            </a:pPr>
            <a:r>
              <a:rPr lang="en-US" sz="2400" dirty="0"/>
              <a:t>	Household Size 		Gross Monthly Income 	</a:t>
            </a:r>
            <a:r>
              <a:rPr lang="en-US" sz="2400" dirty="0" smtClean="0"/>
              <a:t>	1 </a:t>
            </a:r>
            <a:r>
              <a:rPr lang="en-US" sz="2400" dirty="0"/>
              <a:t>			</a:t>
            </a:r>
            <a:r>
              <a:rPr lang="en-US" sz="2400" dirty="0" smtClean="0"/>
              <a:t>	$ 1,353</a:t>
            </a:r>
            <a:endParaRPr lang="en-US" sz="2400" dirty="0"/>
          </a:p>
          <a:p>
            <a:pPr marL="0" indent="0">
              <a:spcBef>
                <a:spcPts val="0"/>
              </a:spcBef>
              <a:buNone/>
            </a:pPr>
            <a:r>
              <a:rPr lang="en-US" sz="2400" dirty="0">
                <a:solidFill>
                  <a:srgbClr val="0000FF"/>
                </a:solidFill>
              </a:rPr>
              <a:t>	</a:t>
            </a:r>
            <a:r>
              <a:rPr lang="en-US" sz="2400" dirty="0" smtClean="0">
                <a:solidFill>
                  <a:srgbClr val="0000FF"/>
                </a:solidFill>
              </a:rPr>
              <a:t>	</a:t>
            </a:r>
            <a:r>
              <a:rPr lang="en-US" sz="2400" dirty="0" smtClean="0"/>
              <a:t>2 </a:t>
            </a:r>
            <a:r>
              <a:rPr lang="en-US" sz="2400" dirty="0"/>
              <a:t>			</a:t>
            </a:r>
            <a:r>
              <a:rPr lang="en-US" sz="2400" dirty="0" smtClean="0"/>
              <a:t>	$ 1,832 </a:t>
            </a:r>
            <a:endParaRPr lang="en-US" sz="2400" dirty="0"/>
          </a:p>
          <a:p>
            <a:pPr marL="0" indent="0">
              <a:spcBef>
                <a:spcPts val="0"/>
              </a:spcBef>
              <a:buNone/>
            </a:pPr>
            <a:r>
              <a:rPr lang="en-US" sz="2400" dirty="0"/>
              <a:t>	</a:t>
            </a:r>
            <a:r>
              <a:rPr lang="en-US" sz="2400" dirty="0" smtClean="0"/>
              <a:t>	3 </a:t>
            </a:r>
            <a:r>
              <a:rPr lang="en-US" sz="2400" dirty="0"/>
              <a:t>			</a:t>
            </a:r>
            <a:r>
              <a:rPr lang="en-US" sz="2400" dirty="0" smtClean="0"/>
              <a:t>	$ 2,311 </a:t>
            </a:r>
            <a:endParaRPr lang="en-US" sz="2400" dirty="0"/>
          </a:p>
          <a:p>
            <a:pPr marL="0" indent="0">
              <a:spcBef>
                <a:spcPts val="0"/>
              </a:spcBef>
              <a:buNone/>
            </a:pPr>
            <a:r>
              <a:rPr lang="en-US" sz="2400" dirty="0"/>
              <a:t>	</a:t>
            </a:r>
            <a:r>
              <a:rPr lang="en-US" sz="2400" dirty="0" smtClean="0"/>
              <a:t>	4 </a:t>
            </a:r>
            <a:r>
              <a:rPr lang="en-US" sz="2400" dirty="0"/>
              <a:t>			</a:t>
            </a:r>
            <a:r>
              <a:rPr lang="en-US" sz="2400" dirty="0" smtClean="0"/>
              <a:t>	$ 2,790 </a:t>
            </a:r>
            <a:endParaRPr lang="en-US" sz="2400" dirty="0"/>
          </a:p>
          <a:p>
            <a:pPr marL="0" indent="0">
              <a:spcBef>
                <a:spcPts val="0"/>
              </a:spcBef>
              <a:buNone/>
            </a:pPr>
            <a:r>
              <a:rPr lang="en-US" sz="2400" dirty="0"/>
              <a:t>	</a:t>
            </a:r>
            <a:r>
              <a:rPr lang="en-US" sz="2400" dirty="0" smtClean="0"/>
              <a:t>	5 </a:t>
            </a:r>
            <a:r>
              <a:rPr lang="en-US" sz="2400" dirty="0"/>
              <a:t>			</a:t>
            </a:r>
            <a:r>
              <a:rPr lang="en-US" sz="2400" dirty="0" smtClean="0"/>
              <a:t>	$ 3,268 </a:t>
            </a:r>
            <a:endParaRPr lang="en-US" sz="2400" dirty="0"/>
          </a:p>
          <a:p>
            <a:pPr marL="0" indent="0">
              <a:buNone/>
            </a:pPr>
            <a:r>
              <a:rPr lang="en-US" sz="2400" dirty="0"/>
              <a:t>	</a:t>
            </a:r>
            <a:r>
              <a:rPr lang="en-US" sz="2400" dirty="0" smtClean="0"/>
              <a:t>*Add $479 </a:t>
            </a:r>
            <a:r>
              <a:rPr lang="en-US" sz="2400" dirty="0"/>
              <a:t>for each additional family member</a:t>
            </a:r>
          </a:p>
          <a:p>
            <a:r>
              <a:rPr lang="en-US" sz="2400" dirty="0" smtClean="0"/>
              <a:t>The </a:t>
            </a:r>
            <a:r>
              <a:rPr lang="en-US" sz="2400" dirty="0"/>
              <a:t>applicant must be responsible for the home heating costs or pay heating costs as a designated portion of </a:t>
            </a:r>
            <a:r>
              <a:rPr lang="en-US" sz="2400" dirty="0" smtClean="0"/>
              <a:t>rent</a:t>
            </a:r>
            <a:endParaRPr lang="en-US" sz="2400" dirty="0"/>
          </a:p>
          <a:p>
            <a:pPr marL="0" indent="0">
              <a:buNone/>
            </a:pPr>
            <a:endParaRPr lang="en-US" sz="1800" dirty="0"/>
          </a:p>
        </p:txBody>
      </p:sp>
      <p:sp>
        <p:nvSpPr>
          <p:cNvPr id="4"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sp>
        <p:nvSpPr>
          <p:cNvPr id="5" name="Title 1"/>
          <p:cNvSpPr txBox="1">
            <a:spLocks/>
          </p:cNvSpPr>
          <p:nvPr/>
        </p:nvSpPr>
        <p:spPr>
          <a:xfrm>
            <a:off x="457200" y="2746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smtClean="0">
                <a:solidFill>
                  <a:schemeClr val="accent2">
                    <a:lumMod val="75000"/>
                  </a:schemeClr>
                </a:solidFill>
              </a:rPr>
              <a:t>Eligibility…</a:t>
            </a:r>
            <a:endParaRPr lang="en-US" sz="3200" i="1" dirty="0">
              <a:solidFill>
                <a:schemeClr val="accent2">
                  <a:lumMod val="75000"/>
                </a:schemeClr>
              </a:solidFill>
            </a:endParaRPr>
          </a:p>
        </p:txBody>
      </p:sp>
    </p:spTree>
    <p:extLst>
      <p:ext uri="{BB962C8B-B14F-4D97-AF65-F5344CB8AC3E}">
        <p14:creationId xmlns:p14="http://schemas.microsoft.com/office/powerpoint/2010/main" val="4152329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2400" dirty="0"/>
              <a:t>LIHEAP Subsidy Component:</a:t>
            </a:r>
          </a:p>
          <a:p>
            <a:r>
              <a:rPr lang="en-US" sz="2400" dirty="0"/>
              <a:t>Offsets home heating costs </a:t>
            </a:r>
            <a:endParaRPr lang="en-US" sz="2400" dirty="0" smtClean="0"/>
          </a:p>
          <a:p>
            <a:r>
              <a:rPr lang="en-US" sz="2400" dirty="0" smtClean="0"/>
              <a:t>Has </a:t>
            </a:r>
            <a:r>
              <a:rPr lang="en-US" sz="2400" dirty="0"/>
              <a:t>benefit amounts structured by a percentage of the household’s annual heating costs and  percentage of poverty met by the </a:t>
            </a:r>
            <a:r>
              <a:rPr lang="en-US" sz="2400" dirty="0" smtClean="0"/>
              <a:t>household</a:t>
            </a:r>
            <a:endParaRPr lang="en-US" sz="2400" dirty="0"/>
          </a:p>
          <a:p>
            <a:r>
              <a:rPr lang="en-US" sz="2400" dirty="0" smtClean="0"/>
              <a:t>Application process runs early </a:t>
            </a:r>
            <a:r>
              <a:rPr lang="en-US" sz="2400" dirty="0"/>
              <a:t>November </a:t>
            </a:r>
            <a:r>
              <a:rPr lang="en-US" sz="2400" dirty="0" smtClean="0"/>
              <a:t>through Mid-December</a:t>
            </a:r>
          </a:p>
          <a:p>
            <a:pPr marL="457200" lvl="1" indent="0">
              <a:buNone/>
            </a:pPr>
            <a:r>
              <a:rPr lang="en-US" sz="2400" dirty="0" smtClean="0"/>
              <a:t>- Early applications occur in October for the elderly, and those with disabilities  </a:t>
            </a:r>
          </a:p>
          <a:p>
            <a:pPr marL="457200" lvl="1" indent="0">
              <a:buNone/>
            </a:pPr>
            <a:r>
              <a:rPr lang="en-US" sz="2400" dirty="0" smtClean="0"/>
              <a:t>- Appointments are available for working individuals </a:t>
            </a:r>
            <a:endParaRPr lang="en-US" sz="2400" dirty="0"/>
          </a:p>
        </p:txBody>
      </p:sp>
      <p:sp>
        <p:nvSpPr>
          <p:cNvPr id="4"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sp>
        <p:nvSpPr>
          <p:cNvPr id="5" name="Title 1"/>
          <p:cNvSpPr txBox="1">
            <a:spLocks/>
          </p:cNvSpPr>
          <p:nvPr/>
        </p:nvSpPr>
        <p:spPr>
          <a:xfrm>
            <a:off x="457200" y="2746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smtClean="0">
                <a:solidFill>
                  <a:schemeClr val="accent2">
                    <a:lumMod val="75000"/>
                  </a:schemeClr>
                </a:solidFill>
              </a:rPr>
              <a:t>Subsidy…</a:t>
            </a:r>
            <a:endParaRPr lang="en-US" sz="3200" i="1" dirty="0">
              <a:solidFill>
                <a:schemeClr val="accent2">
                  <a:lumMod val="75000"/>
                </a:schemeClr>
              </a:solidFill>
            </a:endParaRPr>
          </a:p>
        </p:txBody>
      </p:sp>
    </p:spTree>
    <p:extLst>
      <p:ext uri="{BB962C8B-B14F-4D97-AF65-F5344CB8AC3E}">
        <p14:creationId xmlns:p14="http://schemas.microsoft.com/office/powerpoint/2010/main" val="1086501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3916364"/>
          </a:xfrm>
        </p:spPr>
        <p:txBody>
          <a:bodyPr>
            <a:normAutofit/>
          </a:bodyPr>
          <a:lstStyle/>
          <a:p>
            <a:pPr marL="0" indent="0">
              <a:buNone/>
            </a:pPr>
            <a:r>
              <a:rPr lang="en-US" sz="2400" dirty="0" smtClean="0"/>
              <a:t>LIHEAP Crisis Component:</a:t>
            </a:r>
          </a:p>
          <a:p>
            <a:r>
              <a:rPr lang="en-US" sz="2400" dirty="0" smtClean="0"/>
              <a:t>Offers assistance for an energy emergency</a:t>
            </a:r>
          </a:p>
          <a:p>
            <a:r>
              <a:rPr lang="en-US" sz="2400" dirty="0" smtClean="0"/>
              <a:t>Includes application processing beginning in January and typically running through March</a:t>
            </a:r>
          </a:p>
          <a:p>
            <a:r>
              <a:rPr lang="en-US" sz="2400" dirty="0" smtClean="0"/>
              <a:t>Requires that all households with incomes above 74% of the Federal Poverty Level to pay a co-payment or a percentage of the crisis component benefit</a:t>
            </a:r>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267200"/>
            <a:ext cx="2457450" cy="1428750"/>
          </a:xfrm>
          <a:prstGeom prst="rect">
            <a:avLst/>
          </a:prstGeom>
        </p:spPr>
      </p:pic>
      <p:sp>
        <p:nvSpPr>
          <p:cNvPr id="6" name="Title 1"/>
          <p:cNvSpPr txBox="1">
            <a:spLocks/>
          </p:cNvSpPr>
          <p:nvPr/>
        </p:nvSpPr>
        <p:spPr>
          <a:xfrm>
            <a:off x="0" y="5562600"/>
            <a:ext cx="853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i="1" spc="-150" smtClean="0">
                <a:ln w="0"/>
                <a:solidFill>
                  <a:schemeClr val="accent2">
                    <a:lumMod val="75000"/>
                  </a:schemeClr>
                </a:solidFill>
              </a:rPr>
              <a:t>Low Income Home Energy Assistance Program  (LIHEAP)</a:t>
            </a:r>
            <a:r>
              <a:rPr lang="en-US" sz="2700" i="1" smtClean="0">
                <a:ln w="0"/>
                <a:solidFill>
                  <a:schemeClr val="accent2">
                    <a:lumMod val="75000"/>
                  </a:schemeClr>
                </a:solidFill>
              </a:rPr>
              <a:t> </a:t>
            </a:r>
            <a:r>
              <a:rPr lang="en-US" sz="3200" b="1" smtClean="0">
                <a:solidFill>
                  <a:schemeClr val="accent2">
                    <a:lumMod val="75000"/>
                  </a:schemeClr>
                </a:solidFill>
              </a:rPr>
              <a:t/>
            </a:r>
            <a:br>
              <a:rPr lang="en-US" sz="3200" b="1" smtClean="0">
                <a:solidFill>
                  <a:schemeClr val="accent2">
                    <a:lumMod val="75000"/>
                  </a:schemeClr>
                </a:solidFill>
              </a:rPr>
            </a:br>
            <a:endParaRPr lang="en-US" sz="2400" dirty="0">
              <a:solidFill>
                <a:schemeClr val="accent2">
                  <a:lumMod val="75000"/>
                </a:schemeClr>
              </a:solidFill>
            </a:endParaRPr>
          </a:p>
        </p:txBody>
      </p:sp>
      <p:sp>
        <p:nvSpPr>
          <p:cNvPr id="7" name="Title 1"/>
          <p:cNvSpPr txBox="1">
            <a:spLocks/>
          </p:cNvSpPr>
          <p:nvPr/>
        </p:nvSpPr>
        <p:spPr>
          <a:xfrm>
            <a:off x="457200" y="2746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i="1" dirty="0" smtClean="0">
                <a:solidFill>
                  <a:schemeClr val="accent2">
                    <a:lumMod val="75000"/>
                  </a:schemeClr>
                </a:solidFill>
              </a:rPr>
              <a:t>Crisis…</a:t>
            </a:r>
            <a:endParaRPr lang="en-US" sz="3200" i="1" dirty="0">
              <a:solidFill>
                <a:schemeClr val="accent2">
                  <a:lumMod val="75000"/>
                </a:schemeClr>
              </a:solidFill>
            </a:endParaRPr>
          </a:p>
        </p:txBody>
      </p:sp>
    </p:spTree>
    <p:extLst>
      <p:ext uri="{BB962C8B-B14F-4D97-AF65-F5344CB8AC3E}">
        <p14:creationId xmlns:p14="http://schemas.microsoft.com/office/powerpoint/2010/main" val="3319870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IHEAP Presentation 2017.potx" id="{63E625C4-43D0-49B8-A27A-9F808643D5BD}" vid="{9E10CD8D-297D-4ED3-947B-1AF7CD31FF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olOlraDocsTopic xmlns="2d358368-4c4d-4f0d-9f49-2da6e9c2d673">Legislative</solOlraDocsTopic>
    <solOlraDocsType xmlns="2d358368-4c4d-4f0d-9f49-2da6e9c2d673">Misc/Other</solOlraDocs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FE22FCF9783F418BC9B06C4BD96DEA" ma:contentTypeVersion="3" ma:contentTypeDescription="Create a new document." ma:contentTypeScope="" ma:versionID="fdf4ae1f163485e0287d5a3cd5e1ee75">
  <xsd:schema xmlns:xsd="http://www.w3.org/2001/XMLSchema" xmlns:xs="http://www.w3.org/2001/XMLSchema" xmlns:p="http://schemas.microsoft.com/office/2006/metadata/properties" xmlns:ns2="2d358368-4c4d-4f0d-9f49-2da6e9c2d673" targetNamespace="http://schemas.microsoft.com/office/2006/metadata/properties" ma:root="true" ma:fieldsID="bc268829961e6fc181e458cc419618da" ns2:_="">
    <xsd:import namespace="2d358368-4c4d-4f0d-9f49-2da6e9c2d673"/>
    <xsd:element name="properties">
      <xsd:complexType>
        <xsd:sequence>
          <xsd:element name="documentManagement">
            <xsd:complexType>
              <xsd:all>
                <xsd:element ref="ns2:solOlraDocsTopic" minOccurs="0"/>
                <xsd:element ref="ns2:solOlraDocs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58368-4c4d-4f0d-9f49-2da6e9c2d673" elementFormDefault="qualified">
    <xsd:import namespace="http://schemas.microsoft.com/office/2006/documentManagement/types"/>
    <xsd:import namespace="http://schemas.microsoft.com/office/infopath/2007/PartnerControls"/>
    <xsd:element name="solOlraDocsTopic" ma:index="2" nillable="true" ma:displayName="Topic" ma:description="Select the topic to which this file is relevant: Legislative, Regulatory or Other." ma:format="Dropdown" ma:internalName="solOlraDocsTopic">
      <xsd:simpleType>
        <xsd:restriction base="dms:Choice">
          <xsd:enumeration value="Legislative"/>
          <xsd:enumeration value="Regulatory"/>
          <xsd:enumeration value="Other"/>
        </xsd:restriction>
      </xsd:simpleType>
    </xsd:element>
    <xsd:element name="solOlraDocsType" ma:index="3" nillable="true" ma:displayName="Document Type" ma:format="Dropdown" ma:internalName="solOlraDocsType">
      <xsd:simpleType>
        <xsd:restriction base="dms:Choice">
          <xsd:enumeration value="Forms"/>
          <xsd:enumeration value="Prefiled bill"/>
          <xsd:enumeration value="Tracking sheet"/>
          <xsd:enumeration value="Training"/>
          <xsd:enumeration value="Misc/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1430D4-1E45-4348-B0A1-D218A8F2B350}">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2d358368-4c4d-4f0d-9f49-2da6e9c2d673"/>
    <ds:schemaRef ds:uri="http://purl.org/dc/terms/"/>
    <ds:schemaRef ds:uri="http://www.w3.org/XML/1998/namespace"/>
    <ds:schemaRef ds:uri="http://purl.org/dc/elements/1.1/"/>
  </ds:schemaRefs>
</ds:datastoreItem>
</file>

<file path=customXml/itemProps2.xml><?xml version="1.0" encoding="utf-8"?>
<ds:datastoreItem xmlns:ds="http://schemas.openxmlformats.org/officeDocument/2006/customXml" ds:itemID="{E3F86BFC-2703-46EF-AA94-DCA51ABFD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358368-4c4d-4f0d-9f49-2da6e9c2d6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31711D-CD04-4094-B544-E7A20F2A06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LIHEAP Presentation 2017</Template>
  <TotalTime>2426</TotalTime>
  <Words>911</Words>
  <Application>Microsoft Office PowerPoint</Application>
  <PresentationFormat>On-screen Show (4:3)</PresentationFormat>
  <Paragraphs>168</Paragraphs>
  <Slides>19</Slides>
  <Notes>19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Arial</vt:lpstr>
      <vt:lpstr>Calibri</vt:lpstr>
      <vt:lpstr>Office Theme</vt:lpstr>
      <vt:lpstr>Acrobat Document</vt:lpstr>
      <vt:lpstr>PowerPoint Presentation</vt:lpstr>
      <vt:lpstr>PowerPoint Presentation</vt:lpstr>
      <vt:lpstr>PowerPoint Presentation</vt:lpstr>
      <vt:lpstr>HISTORY…</vt:lpstr>
      <vt:lpstr>LIHEAP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LIHEAP </vt:lpstr>
      <vt:lpstr>PowerPoint Presentation</vt:lpstr>
      <vt:lpstr>Low Income Home Energy Assistance Program  (LIHEAP)  </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Income Home Energy Assistance Program (LIHEAP)</dc:title>
  <dc:creator>Bowling, Vickie   (CHFS DCBS DFS)</dc:creator>
  <cp:lastModifiedBy>Begin, Laura C (CHFS DCBS Commissioner’s Office)</cp:lastModifiedBy>
  <cp:revision>134</cp:revision>
  <cp:lastPrinted>2019-06-25T18:58:03Z</cp:lastPrinted>
  <dcterms:created xsi:type="dcterms:W3CDTF">2017-06-27T11:55:35Z</dcterms:created>
  <dcterms:modified xsi:type="dcterms:W3CDTF">2019-06-26T14:03:37Z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0x01010072FE22FCF9783F418BC9B06C4BD96DEA</vt:lpwstr>
  </property>
</Properties>
</file>