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257" r:id="rId3"/>
    <p:sldId id="259" r:id="rId4"/>
    <p:sldId id="290" r:id="rId5"/>
    <p:sldId id="260" r:id="rId6"/>
    <p:sldId id="264" r:id="rId7"/>
    <p:sldId id="261" r:id="rId8"/>
    <p:sldId id="274" r:id="rId9"/>
    <p:sldId id="277" r:id="rId10"/>
    <p:sldId id="297" r:id="rId11"/>
    <p:sldId id="262" r:id="rId12"/>
    <p:sldId id="269" r:id="rId13"/>
    <p:sldId id="299" r:id="rId14"/>
    <p:sldId id="271" r:id="rId15"/>
    <p:sldId id="279" r:id="rId16"/>
    <p:sldId id="284" r:id="rId17"/>
    <p:sldId id="280" r:id="rId18"/>
    <p:sldId id="283" r:id="rId19"/>
    <p:sldId id="295" r:id="rId20"/>
    <p:sldId id="298" r:id="rId21"/>
    <p:sldId id="265" r:id="rId22"/>
    <p:sldId id="278" r:id="rId23"/>
    <p:sldId id="267" r:id="rId24"/>
    <p:sldId id="282" r:id="rId25"/>
    <p:sldId id="281" r:id="rId26"/>
    <p:sldId id="291" r:id="rId27"/>
    <p:sldId id="258" r:id="rId28"/>
    <p:sldId id="292" r:id="rId29"/>
    <p:sldId id="275" r:id="rId30"/>
    <p:sldId id="286" r:id="rId31"/>
    <p:sldId id="294" r:id="rId32"/>
    <p:sldId id="288" r:id="rId33"/>
    <p:sldId id="285" r:id="rId34"/>
    <p:sldId id="287" r:id="rId3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09" autoAdjust="0"/>
  </p:normalViewPr>
  <p:slideViewPr>
    <p:cSldViewPr snapToGrid="0" showGuides="1">
      <p:cViewPr varScale="1">
        <p:scale>
          <a:sx n="120" d="100"/>
          <a:sy n="120" d="100"/>
        </p:scale>
        <p:origin x="12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4A90C22-FBE7-4216-B9D6-ABAA81A16EC1}" type="datetimeFigureOut">
              <a:rPr lang="en-US" smtClean="0"/>
              <a:t>8/19/2019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8DD54BC1-E203-43D6-ADBC-7700A5EC775C}" type="slidenum">
              <a:rPr lang="en-US" smtClean="0"/>
              <a:t>‹#›</a:t>
            </a:fld>
            <a:endParaRPr lang="en-US"/>
          </a:p>
        </p:txBody>
      </p:sp>
    </p:spTree>
    <p:extLst>
      <p:ext uri="{BB962C8B-B14F-4D97-AF65-F5344CB8AC3E}">
        <p14:creationId xmlns:p14="http://schemas.microsoft.com/office/powerpoint/2010/main" val="48567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54BC1-E203-43D6-ADBC-7700A5EC775C}" type="slidenum">
              <a:rPr lang="en-US" smtClean="0"/>
              <a:t>7</a:t>
            </a:fld>
            <a:endParaRPr lang="en-US"/>
          </a:p>
        </p:txBody>
      </p:sp>
    </p:spTree>
    <p:extLst>
      <p:ext uri="{BB962C8B-B14F-4D97-AF65-F5344CB8AC3E}">
        <p14:creationId xmlns:p14="http://schemas.microsoft.com/office/powerpoint/2010/main" val="163612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54BC1-E203-43D6-ADBC-7700A5EC775C}" type="slidenum">
              <a:rPr lang="en-US" smtClean="0"/>
              <a:t>11</a:t>
            </a:fld>
            <a:endParaRPr lang="en-US"/>
          </a:p>
        </p:txBody>
      </p:sp>
    </p:spTree>
    <p:extLst>
      <p:ext uri="{BB962C8B-B14F-4D97-AF65-F5344CB8AC3E}">
        <p14:creationId xmlns:p14="http://schemas.microsoft.com/office/powerpoint/2010/main" val="216460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54BC1-E203-43D6-ADBC-7700A5EC775C}" type="slidenum">
              <a:rPr lang="en-US" smtClean="0"/>
              <a:t>14</a:t>
            </a:fld>
            <a:endParaRPr lang="en-US"/>
          </a:p>
        </p:txBody>
      </p:sp>
    </p:spTree>
    <p:extLst>
      <p:ext uri="{BB962C8B-B14F-4D97-AF65-F5344CB8AC3E}">
        <p14:creationId xmlns:p14="http://schemas.microsoft.com/office/powerpoint/2010/main" val="710991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54BC1-E203-43D6-ADBC-7700A5EC775C}" type="slidenum">
              <a:rPr lang="en-US" smtClean="0"/>
              <a:t>18</a:t>
            </a:fld>
            <a:endParaRPr lang="en-US"/>
          </a:p>
        </p:txBody>
      </p:sp>
    </p:spTree>
    <p:extLst>
      <p:ext uri="{BB962C8B-B14F-4D97-AF65-F5344CB8AC3E}">
        <p14:creationId xmlns:p14="http://schemas.microsoft.com/office/powerpoint/2010/main" val="2175696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54BC1-E203-43D6-ADBC-7700A5EC775C}" type="slidenum">
              <a:rPr lang="en-US" smtClean="0"/>
              <a:t>28</a:t>
            </a:fld>
            <a:endParaRPr lang="en-US"/>
          </a:p>
        </p:txBody>
      </p:sp>
    </p:spTree>
    <p:extLst>
      <p:ext uri="{BB962C8B-B14F-4D97-AF65-F5344CB8AC3E}">
        <p14:creationId xmlns:p14="http://schemas.microsoft.com/office/powerpoint/2010/main" val="211963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D54BC1-E203-43D6-ADBC-7700A5EC775C}" type="slidenum">
              <a:rPr lang="en-US" smtClean="0"/>
              <a:t>32</a:t>
            </a:fld>
            <a:endParaRPr lang="en-US"/>
          </a:p>
        </p:txBody>
      </p:sp>
    </p:spTree>
    <p:extLst>
      <p:ext uri="{BB962C8B-B14F-4D97-AF65-F5344CB8AC3E}">
        <p14:creationId xmlns:p14="http://schemas.microsoft.com/office/powerpoint/2010/main" val="3103193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5">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C6C4E94-7198-4E1A-918C-A2727EA36087}" type="datetime1">
              <a:rPr lang="en-US" smtClean="0"/>
              <a:t>8/19/2019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2344714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75000"/>
                  </a:schemeClr>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1C68C00-B2C7-441A-8459-CDF79BEE5009}" type="datetime1">
              <a:rPr lang="en-US" smtClean="0"/>
              <a:t>8/19/2019</a:t>
            </a:fld>
            <a:endParaRPr lang="en-US"/>
          </a:p>
        </p:txBody>
      </p:sp>
      <p:sp>
        <p:nvSpPr>
          <p:cNvPr id="5" name="Footer Placeholder 4"/>
          <p:cNvSpPr>
            <a:spLocks noGrp="1"/>
          </p:cNvSpPr>
          <p:nvPr>
            <p:ph type="ftr" sz="quarter" idx="11"/>
          </p:nvPr>
        </p:nvSpPr>
        <p:spPr/>
        <p:txBody>
          <a:bodyPr/>
          <a:lstStyle/>
          <a:p>
            <a:r>
              <a:rPr lang="en-US" dirty="0" smtClean="0"/>
              <a:t>Kentucky Public Service Commission</a:t>
            </a:r>
          </a:p>
          <a:p>
            <a:endParaRPr lang="en-US" dirty="0"/>
          </a:p>
        </p:txBody>
      </p:sp>
      <p:sp>
        <p:nvSpPr>
          <p:cNvPr id="6" name="Slide Number Placeholder 5"/>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1993809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57BD15-E2EA-4197-B3FF-9B9B52140524}" type="datetime1">
              <a:rPr lang="en-US" smtClean="0"/>
              <a:t>8/19/2019</a:t>
            </a:fld>
            <a:endParaRPr lang="en-US"/>
          </a:p>
        </p:txBody>
      </p:sp>
      <p:sp>
        <p:nvSpPr>
          <p:cNvPr id="5" name="Footer Placeholder 4"/>
          <p:cNvSpPr>
            <a:spLocks noGrp="1"/>
          </p:cNvSpPr>
          <p:nvPr>
            <p:ph type="ftr" sz="quarter" idx="11"/>
          </p:nvPr>
        </p:nvSpPr>
        <p:spPr/>
        <p:txBody>
          <a:bodyPr/>
          <a:lstStyle/>
          <a:p>
            <a:r>
              <a:rPr lang="en-US" dirty="0" smtClean="0"/>
              <a:t>Kentucky Public Service Commission</a:t>
            </a:r>
          </a:p>
          <a:p>
            <a:endParaRPr lang="en-US" dirty="0"/>
          </a:p>
        </p:txBody>
      </p:sp>
      <p:sp>
        <p:nvSpPr>
          <p:cNvPr id="6" name="Slide Number Placeholder 5"/>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119420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F92AA55-B267-4AF6-A9DF-3C1594F387DC}" type="datetime1">
              <a:rPr lang="en-US" smtClean="0"/>
              <a:t>8/19/2019</a:t>
            </a:fld>
            <a:endParaRPr lang="en-US"/>
          </a:p>
        </p:txBody>
      </p:sp>
      <p:sp>
        <p:nvSpPr>
          <p:cNvPr id="5" name="Footer Placeholder 4"/>
          <p:cNvSpPr>
            <a:spLocks noGrp="1"/>
          </p:cNvSpPr>
          <p:nvPr>
            <p:ph type="ftr" sz="quarter" idx="11"/>
          </p:nvPr>
        </p:nvSpPr>
        <p:spPr/>
        <p:txBody>
          <a:bodyPr/>
          <a:lstStyle/>
          <a:p>
            <a:r>
              <a:rPr lang="en-US" dirty="0" smtClean="0"/>
              <a:t>Kentucky Public Service Commission</a:t>
            </a:r>
            <a:endParaRPr lang="en-US" dirty="0"/>
          </a:p>
        </p:txBody>
      </p:sp>
      <p:sp>
        <p:nvSpPr>
          <p:cNvPr id="6" name="Slide Number Placeholder 5"/>
          <p:cNvSpPr>
            <a:spLocks noGrp="1"/>
          </p:cNvSpPr>
          <p:nvPr>
            <p:ph type="sldNum" sz="quarter" idx="12"/>
          </p:nvPr>
        </p:nvSpPr>
        <p:spPr/>
        <p:txBody>
          <a:bodyPr/>
          <a:lstStyle>
            <a:lvl1pPr>
              <a:defRPr/>
            </a:lvl1pPr>
          </a:lstStyle>
          <a:p>
            <a:fld id="{B5B60515-9764-43B8-B3EB-AA7427414835}" type="slidenum">
              <a:rPr lang="en-US" smtClean="0"/>
              <a:pPr/>
              <a:t>‹#›</a:t>
            </a:fld>
            <a:endParaRPr lang="en-US" dirty="0"/>
          </a:p>
        </p:txBody>
      </p:sp>
      <p:cxnSp>
        <p:nvCxnSpPr>
          <p:cNvPr id="7" name="Straight Connector 6"/>
          <p:cNvCxnSpPr/>
          <p:nvPr userDrawn="1"/>
        </p:nvCxnSpPr>
        <p:spPr>
          <a:xfrm flipV="1">
            <a:off x="838200" y="1508289"/>
            <a:ext cx="10515600" cy="18853"/>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557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accent5">
                    <a:lumMod val="7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5">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sp>
        <p:nvSpPr>
          <p:cNvPr id="4" name="Date Placeholder 3"/>
          <p:cNvSpPr>
            <a:spLocks noGrp="1"/>
          </p:cNvSpPr>
          <p:nvPr>
            <p:ph type="dt" sz="half" idx="10"/>
          </p:nvPr>
        </p:nvSpPr>
        <p:spPr/>
        <p:txBody>
          <a:bodyPr/>
          <a:lstStyle/>
          <a:p>
            <a:fld id="{96DD7842-D92B-42FB-B04A-BE6F0B5D0E61}" type="datetime1">
              <a:rPr lang="en-US" smtClean="0"/>
              <a:t>8/19/2019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391684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FECBF2A-A421-4AF5-A2A4-3849516E571B}" type="datetime1">
              <a:rPr lang="en-US" smtClean="0"/>
              <a:t>8/19/2019</a:t>
            </a:fld>
            <a:endParaRPr lang="en-US"/>
          </a:p>
        </p:txBody>
      </p:sp>
      <p:sp>
        <p:nvSpPr>
          <p:cNvPr id="6" name="Footer Placeholder 5"/>
          <p:cNvSpPr>
            <a:spLocks noGrp="1"/>
          </p:cNvSpPr>
          <p:nvPr>
            <p:ph type="ftr" sz="quarter" idx="11"/>
          </p:nvPr>
        </p:nvSpPr>
        <p:spPr/>
        <p:txBody>
          <a:bodyPr/>
          <a:lstStyle/>
          <a:p>
            <a:r>
              <a:rPr lang="en-US" dirty="0" smtClean="0"/>
              <a:t>Kentucky Public Service Commission</a:t>
            </a:r>
          </a:p>
          <a:p>
            <a:endParaRPr lang="en-US" dirty="0"/>
          </a:p>
        </p:txBody>
      </p:sp>
      <p:sp>
        <p:nvSpPr>
          <p:cNvPr id="7" name="Slide Number Placeholder 6"/>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422242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4F6393-92EF-4D10-8DDC-9B3215B0B9A5}" type="datetime1">
              <a:rPr lang="en-US" smtClean="0"/>
              <a:t>8/19/2019</a:t>
            </a:fld>
            <a:endParaRPr lang="en-US"/>
          </a:p>
        </p:txBody>
      </p:sp>
      <p:sp>
        <p:nvSpPr>
          <p:cNvPr id="8" name="Footer Placeholder 7"/>
          <p:cNvSpPr>
            <a:spLocks noGrp="1"/>
          </p:cNvSpPr>
          <p:nvPr>
            <p:ph type="ftr" sz="quarter" idx="11"/>
          </p:nvPr>
        </p:nvSpPr>
        <p:spPr/>
        <p:txBody>
          <a:bodyPr/>
          <a:lstStyle/>
          <a:p>
            <a:r>
              <a:rPr lang="en-US" dirty="0" smtClean="0"/>
              <a:t>Kentucky Public Service Commission</a:t>
            </a:r>
          </a:p>
          <a:p>
            <a:endParaRPr lang="en-US" dirty="0"/>
          </a:p>
        </p:txBody>
      </p:sp>
      <p:sp>
        <p:nvSpPr>
          <p:cNvPr id="9" name="Slide Number Placeholder 8"/>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80828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75000"/>
                  </a:schemeClr>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4A020125-94CE-4358-A11B-69A0D5190046}" type="datetime1">
              <a:rPr lang="en-US" smtClean="0"/>
              <a:t>8/19/2019</a:t>
            </a:fld>
            <a:endParaRPr lang="en-US"/>
          </a:p>
        </p:txBody>
      </p:sp>
      <p:sp>
        <p:nvSpPr>
          <p:cNvPr id="4" name="Footer Placeholder 3"/>
          <p:cNvSpPr>
            <a:spLocks noGrp="1"/>
          </p:cNvSpPr>
          <p:nvPr>
            <p:ph type="ftr" sz="quarter" idx="11"/>
          </p:nvPr>
        </p:nvSpPr>
        <p:spPr/>
        <p:txBody>
          <a:bodyPr/>
          <a:lstStyle/>
          <a:p>
            <a:r>
              <a:rPr lang="en-US" dirty="0" smtClean="0"/>
              <a:t>Kentucky Public Service Commission</a:t>
            </a:r>
          </a:p>
          <a:p>
            <a:endParaRPr lang="en-US" dirty="0"/>
          </a:p>
        </p:txBody>
      </p:sp>
      <p:sp>
        <p:nvSpPr>
          <p:cNvPr id="5" name="Slide Number Placeholder 4"/>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169771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C6B95-0E90-44C2-AA43-E91564549260}" type="datetime1">
              <a:rPr lang="en-US" smtClean="0"/>
              <a:t>8/19/2019</a:t>
            </a:fld>
            <a:endParaRPr lang="en-US"/>
          </a:p>
        </p:txBody>
      </p:sp>
      <p:sp>
        <p:nvSpPr>
          <p:cNvPr id="3" name="Footer Placeholder 2"/>
          <p:cNvSpPr>
            <a:spLocks noGrp="1"/>
          </p:cNvSpPr>
          <p:nvPr>
            <p:ph type="ftr" sz="quarter" idx="11"/>
          </p:nvPr>
        </p:nvSpPr>
        <p:spPr/>
        <p:txBody>
          <a:bodyPr/>
          <a:lstStyle/>
          <a:p>
            <a:r>
              <a:rPr lang="en-US" dirty="0" smtClean="0"/>
              <a:t>Kentucky Public Service Commission</a:t>
            </a:r>
          </a:p>
          <a:p>
            <a:endParaRPr lang="en-US" dirty="0"/>
          </a:p>
        </p:txBody>
      </p:sp>
      <p:sp>
        <p:nvSpPr>
          <p:cNvPr id="4" name="Slide Number Placeholder 3"/>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2529727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5">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solidFill>
                  <a:schemeClr val="accent5">
                    <a:lumMod val="75000"/>
                  </a:schemeClr>
                </a:solidFill>
              </a:defRPr>
            </a:lvl1pPr>
            <a:lvl2pPr>
              <a:defRPr sz="2800">
                <a:solidFill>
                  <a:schemeClr val="accent5">
                    <a:lumMod val="75000"/>
                  </a:schemeClr>
                </a:solidFill>
              </a:defRPr>
            </a:lvl2pPr>
            <a:lvl3pPr>
              <a:defRPr sz="2400">
                <a:solidFill>
                  <a:schemeClr val="accent5">
                    <a:lumMod val="75000"/>
                  </a:schemeClr>
                </a:solidFill>
              </a:defRPr>
            </a:lvl3pPr>
            <a:lvl4pPr>
              <a:defRPr sz="2000">
                <a:solidFill>
                  <a:schemeClr val="accent5">
                    <a:lumMod val="75000"/>
                  </a:schemeClr>
                </a:solidFill>
              </a:defRPr>
            </a:lvl4pPr>
            <a:lvl5pPr>
              <a:defRPr sz="2000">
                <a:solidFill>
                  <a:schemeClr val="accent5">
                    <a:lumMod val="75000"/>
                  </a:schemeClr>
                </a:solidFill>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5">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3BC84307-D69E-401F-BFFB-F7067FC579D3}" type="datetime1">
              <a:rPr lang="en-US" smtClean="0"/>
              <a:t>8/19/2019</a:t>
            </a:fld>
            <a:endParaRPr lang="en-US"/>
          </a:p>
        </p:txBody>
      </p:sp>
      <p:sp>
        <p:nvSpPr>
          <p:cNvPr id="6" name="Footer Placeholder 5"/>
          <p:cNvSpPr>
            <a:spLocks noGrp="1"/>
          </p:cNvSpPr>
          <p:nvPr>
            <p:ph type="ftr" sz="quarter" idx="11"/>
          </p:nvPr>
        </p:nvSpPr>
        <p:spPr/>
        <p:txBody>
          <a:bodyPr/>
          <a:lstStyle/>
          <a:p>
            <a:r>
              <a:rPr lang="en-US" dirty="0" smtClean="0"/>
              <a:t>Kentucky Public Service Commission</a:t>
            </a:r>
          </a:p>
          <a:p>
            <a:endParaRPr lang="en-US" dirty="0"/>
          </a:p>
        </p:txBody>
      </p:sp>
      <p:sp>
        <p:nvSpPr>
          <p:cNvPr id="7" name="Slide Number Placeholder 6"/>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454802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accent5">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chemeClr val="accent5">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
        <p:nvSpPr>
          <p:cNvPr id="5" name="Date Placeholder 4"/>
          <p:cNvSpPr>
            <a:spLocks noGrp="1"/>
          </p:cNvSpPr>
          <p:nvPr>
            <p:ph type="dt" sz="half" idx="10"/>
          </p:nvPr>
        </p:nvSpPr>
        <p:spPr/>
        <p:txBody>
          <a:bodyPr/>
          <a:lstStyle/>
          <a:p>
            <a:fld id="{34A67798-E148-4D5A-AD7F-BE95205C2B4B}" type="datetime1">
              <a:rPr lang="en-US" smtClean="0"/>
              <a:t>8/19/2019</a:t>
            </a:fld>
            <a:endParaRPr lang="en-US"/>
          </a:p>
        </p:txBody>
      </p:sp>
      <p:sp>
        <p:nvSpPr>
          <p:cNvPr id="6" name="Footer Placeholder 5"/>
          <p:cNvSpPr>
            <a:spLocks noGrp="1"/>
          </p:cNvSpPr>
          <p:nvPr>
            <p:ph type="ftr" sz="quarter" idx="11"/>
          </p:nvPr>
        </p:nvSpPr>
        <p:spPr/>
        <p:txBody>
          <a:bodyPr/>
          <a:lstStyle/>
          <a:p>
            <a:r>
              <a:rPr lang="en-US" dirty="0" smtClean="0"/>
              <a:t>Kentucky Public Service Commission</a:t>
            </a:r>
          </a:p>
          <a:p>
            <a:endParaRPr lang="en-US" dirty="0"/>
          </a:p>
        </p:txBody>
      </p:sp>
      <p:sp>
        <p:nvSpPr>
          <p:cNvPr id="7" name="Slide Number Placeholder 6"/>
          <p:cNvSpPr>
            <a:spLocks noGrp="1"/>
          </p:cNvSpPr>
          <p:nvPr>
            <p:ph type="sldNum" sz="quarter" idx="12"/>
          </p:nvPr>
        </p:nvSpPr>
        <p:spPr/>
        <p:txBody>
          <a:bodyPr/>
          <a:lstStyle/>
          <a:p>
            <a:fld id="{64D25607-309F-4D30-9ECA-33A53AAAC199}" type="slidenum">
              <a:rPr lang="en-US" smtClean="0"/>
              <a:t>‹#›</a:t>
            </a:fld>
            <a:endParaRPr lang="en-US"/>
          </a:p>
        </p:txBody>
      </p:sp>
    </p:spTree>
    <p:extLst>
      <p:ext uri="{BB962C8B-B14F-4D97-AF65-F5344CB8AC3E}">
        <p14:creationId xmlns:p14="http://schemas.microsoft.com/office/powerpoint/2010/main" val="306111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9CE0D-2DA6-4A8B-B032-34753A510C0F}" type="datetime1">
              <a:rPr lang="en-US" smtClean="0"/>
              <a:t>8/19/2019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25607-309F-4D30-9ECA-33A53AAAC199}" type="slidenum">
              <a:rPr lang="en-US" smtClean="0"/>
              <a:t>‹#›</a:t>
            </a:fld>
            <a:endParaRPr lang="en-US"/>
          </a:p>
        </p:txBody>
      </p:sp>
    </p:spTree>
    <p:extLst>
      <p:ext uri="{BB962C8B-B14F-4D97-AF65-F5344CB8AC3E}">
        <p14:creationId xmlns:p14="http://schemas.microsoft.com/office/powerpoint/2010/main" val="1075289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mailto:Karenl.Wilson@ky.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latin typeface="Century" panose="02040604050505020304" pitchFamily="18" charset="0"/>
              </a:rPr>
              <a:t>Utility Ratemaking 101</a:t>
            </a:r>
            <a:br>
              <a:rPr lang="en-US" sz="4000" dirty="0" smtClean="0">
                <a:latin typeface="Century" panose="02040604050505020304" pitchFamily="18" charset="0"/>
              </a:rPr>
            </a:br>
            <a:r>
              <a:rPr lang="en-US" sz="4000" dirty="0" smtClean="0">
                <a:latin typeface="Century" panose="02040604050505020304" pitchFamily="18" charset="0"/>
              </a:rPr>
              <a:t>&amp; PSC Update</a:t>
            </a:r>
            <a:endParaRPr lang="en-US" sz="4000" dirty="0">
              <a:latin typeface="Century" panose="02040604050505020304" pitchFamily="18" charset="0"/>
            </a:endParaRPr>
          </a:p>
        </p:txBody>
      </p:sp>
      <p:sp>
        <p:nvSpPr>
          <p:cNvPr id="4" name="Subtitle 3"/>
          <p:cNvSpPr>
            <a:spLocks noGrp="1"/>
          </p:cNvSpPr>
          <p:nvPr>
            <p:ph type="subTitle" idx="1"/>
          </p:nvPr>
        </p:nvSpPr>
        <p:spPr>
          <a:xfrm>
            <a:off x="1524000" y="3657697"/>
            <a:ext cx="9144000" cy="1655762"/>
          </a:xfrm>
        </p:spPr>
        <p:txBody>
          <a:bodyPr>
            <a:normAutofit lnSpcReduction="10000"/>
          </a:bodyPr>
          <a:lstStyle/>
          <a:p>
            <a:r>
              <a:rPr lang="en-US" dirty="0" smtClean="0"/>
              <a:t>Presented by Commissioner Talina Mathews, PhD</a:t>
            </a:r>
          </a:p>
          <a:p>
            <a:r>
              <a:rPr lang="en-US" dirty="0" smtClean="0"/>
              <a:t>Kentucky Public Service Commission</a:t>
            </a:r>
          </a:p>
          <a:p>
            <a:r>
              <a:rPr lang="en-US" dirty="0" smtClean="0"/>
              <a:t>To the Interim Joint Committee on Natural Resources and Energy</a:t>
            </a:r>
          </a:p>
          <a:p>
            <a:r>
              <a:rPr lang="en-US" dirty="0" smtClean="0"/>
              <a:t>August 20, 2019</a:t>
            </a:r>
          </a:p>
        </p:txBody>
      </p:sp>
      <p:sp>
        <p:nvSpPr>
          <p:cNvPr id="3" name="TextBox 2"/>
          <p:cNvSpPr txBox="1"/>
          <p:nvPr/>
        </p:nvSpPr>
        <p:spPr>
          <a:xfrm>
            <a:off x="1" y="6416702"/>
            <a:ext cx="12191999" cy="307777"/>
          </a:xfrm>
          <a:prstGeom prst="rect">
            <a:avLst/>
          </a:prstGeom>
          <a:noFill/>
        </p:spPr>
        <p:txBody>
          <a:bodyPr wrap="square" rtlCol="0">
            <a:spAutoFit/>
          </a:bodyPr>
          <a:lstStyle/>
          <a:p>
            <a:pPr algn="ctr"/>
            <a:r>
              <a:rPr lang="en-US" sz="1400" dirty="0">
                <a:solidFill>
                  <a:schemeClr val="accent5">
                    <a:lumMod val="75000"/>
                  </a:schemeClr>
                </a:solidFill>
              </a:rPr>
              <a:t>Any views expressed in this presentation are those of the presenter and do not reflect official positions of the PSC.</a:t>
            </a:r>
          </a:p>
        </p:txBody>
      </p:sp>
    </p:spTree>
    <p:extLst>
      <p:ext uri="{BB962C8B-B14F-4D97-AF65-F5344CB8AC3E}">
        <p14:creationId xmlns:p14="http://schemas.microsoft.com/office/powerpoint/2010/main" val="3578188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Design</a:t>
            </a:r>
            <a:endParaRPr lang="en-US" dirty="0"/>
          </a:p>
        </p:txBody>
      </p:sp>
      <p:sp>
        <p:nvSpPr>
          <p:cNvPr id="4" name="Slide Number Placeholder 3"/>
          <p:cNvSpPr>
            <a:spLocks noGrp="1"/>
          </p:cNvSpPr>
          <p:nvPr>
            <p:ph type="sldNum" sz="quarter" idx="12"/>
          </p:nvPr>
        </p:nvSpPr>
        <p:spPr/>
        <p:txBody>
          <a:bodyPr/>
          <a:lstStyle/>
          <a:p>
            <a:fld id="{64D25607-309F-4D30-9ECA-33A53AAAC199}" type="slidenum">
              <a:rPr lang="en-US" smtClean="0"/>
              <a:t>10</a:t>
            </a:fld>
            <a:endParaRPr lang="en-US"/>
          </a:p>
        </p:txBody>
      </p:sp>
    </p:spTree>
    <p:extLst>
      <p:ext uri="{BB962C8B-B14F-4D97-AF65-F5344CB8AC3E}">
        <p14:creationId xmlns:p14="http://schemas.microsoft.com/office/powerpoint/2010/main" val="29154956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Two: Rate Design</a:t>
            </a:r>
            <a:endParaRPr lang="en-US" dirty="0"/>
          </a:p>
        </p:txBody>
      </p:sp>
      <p:sp>
        <p:nvSpPr>
          <p:cNvPr id="3" name="Content Placeholder 2"/>
          <p:cNvSpPr>
            <a:spLocks noGrp="1"/>
          </p:cNvSpPr>
          <p:nvPr>
            <p:ph idx="1"/>
          </p:nvPr>
        </p:nvSpPr>
        <p:spPr>
          <a:xfrm>
            <a:off x="838200" y="1825625"/>
            <a:ext cx="10515600" cy="4895850"/>
          </a:xfrm>
        </p:spPr>
        <p:txBody>
          <a:bodyPr>
            <a:normAutofit/>
          </a:bodyPr>
          <a:lstStyle/>
          <a:p>
            <a:r>
              <a:rPr lang="en-US" dirty="0" smtClean="0"/>
              <a:t>Allocation of rate (revenue requirement) to each customer class</a:t>
            </a:r>
          </a:p>
          <a:p>
            <a:pPr lvl="1"/>
            <a:r>
              <a:rPr lang="en-US" dirty="0" smtClean="0"/>
              <a:t>Usually at least three—residential, commercial, industrial. Some utilities have more depending on the type of customers. Rate allocation among customer classes attempts to reflect the difference in costs to serve.</a:t>
            </a:r>
          </a:p>
          <a:p>
            <a:pPr lvl="2"/>
            <a:r>
              <a:rPr lang="en-US" dirty="0" smtClean="0"/>
              <a:t>General principle is not to have one class subsidize others. In general, larger customers have lower cost of service (economies of scale). </a:t>
            </a:r>
          </a:p>
          <a:p>
            <a:pPr lvl="3"/>
            <a:r>
              <a:rPr lang="en-US" dirty="0" smtClean="0"/>
              <a:t>In the past, in Kentucky, the industrial class has subsidized the residential class. It costs less to serve 1 MW load than 1,000 1kW loads.</a:t>
            </a:r>
          </a:p>
          <a:p>
            <a:pPr lvl="2"/>
            <a:r>
              <a:rPr lang="en-US" dirty="0" smtClean="0"/>
              <a:t>Cost of Service Study (submitted by utility) and billing analysis</a:t>
            </a:r>
          </a:p>
          <a:p>
            <a:pPr lvl="3"/>
            <a:r>
              <a:rPr lang="en-US" dirty="0" smtClean="0"/>
              <a:t>Part science, part art—goal is to identify the cost of providing service to each customer rate class.</a:t>
            </a:r>
          </a:p>
          <a:p>
            <a:pPr marL="1371600" lvl="3" indent="0">
              <a:buNone/>
            </a:pPr>
            <a:endParaRPr lang="en-US" dirty="0" smtClean="0"/>
          </a:p>
        </p:txBody>
      </p:sp>
      <p:sp>
        <p:nvSpPr>
          <p:cNvPr id="4" name="Slide Number Placeholder 3"/>
          <p:cNvSpPr>
            <a:spLocks noGrp="1"/>
          </p:cNvSpPr>
          <p:nvPr>
            <p:ph type="sldNum" sz="quarter" idx="12"/>
          </p:nvPr>
        </p:nvSpPr>
        <p:spPr/>
        <p:txBody>
          <a:bodyPr/>
          <a:lstStyle/>
          <a:p>
            <a:fld id="{B5B60515-9764-43B8-B3EB-AA7427414835}" type="slidenum">
              <a:rPr lang="en-US" smtClean="0"/>
              <a:pPr/>
              <a:t>11</a:t>
            </a:fld>
            <a:endParaRPr lang="en-US" dirty="0"/>
          </a:p>
        </p:txBody>
      </p:sp>
    </p:spTree>
    <p:extLst>
      <p:ext uri="{BB962C8B-B14F-4D97-AF65-F5344CB8AC3E}">
        <p14:creationId xmlns:p14="http://schemas.microsoft.com/office/powerpoint/2010/main" val="8125167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Design</a:t>
            </a:r>
            <a:endParaRPr lang="en-US" dirty="0"/>
          </a:p>
        </p:txBody>
      </p:sp>
      <p:sp>
        <p:nvSpPr>
          <p:cNvPr id="3" name="Content Placeholder 2"/>
          <p:cNvSpPr>
            <a:spLocks noGrp="1"/>
          </p:cNvSpPr>
          <p:nvPr>
            <p:ph idx="1"/>
          </p:nvPr>
        </p:nvSpPr>
        <p:spPr/>
        <p:txBody>
          <a:bodyPr>
            <a:normAutofit lnSpcReduction="10000"/>
          </a:bodyPr>
          <a:lstStyle/>
          <a:p>
            <a:r>
              <a:rPr lang="en-US" dirty="0"/>
              <a:t>Allocation between </a:t>
            </a:r>
            <a:r>
              <a:rPr lang="en-US" dirty="0" smtClean="0"/>
              <a:t>fixed (independent of consumption) </a:t>
            </a:r>
            <a:r>
              <a:rPr lang="en-US" dirty="0"/>
              <a:t>and </a:t>
            </a:r>
            <a:r>
              <a:rPr lang="en-US" dirty="0" smtClean="0"/>
              <a:t>variable  costs:</a:t>
            </a:r>
            <a:endParaRPr lang="en-US" dirty="0"/>
          </a:p>
          <a:p>
            <a:pPr lvl="3"/>
            <a:r>
              <a:rPr lang="en-US" dirty="0"/>
              <a:t>Residential and Commercial typically two-part rates</a:t>
            </a:r>
          </a:p>
          <a:p>
            <a:pPr lvl="4"/>
            <a:r>
              <a:rPr lang="en-US" dirty="0"/>
              <a:t>Customer or meter charge</a:t>
            </a:r>
          </a:p>
          <a:p>
            <a:pPr lvl="4"/>
            <a:r>
              <a:rPr lang="en-US" dirty="0"/>
              <a:t>Volumetric charge</a:t>
            </a:r>
          </a:p>
          <a:p>
            <a:pPr lvl="3"/>
            <a:r>
              <a:rPr lang="en-US" dirty="0"/>
              <a:t>Industrial rates are typically three parts</a:t>
            </a:r>
          </a:p>
          <a:p>
            <a:pPr lvl="4"/>
            <a:r>
              <a:rPr lang="en-US" dirty="0"/>
              <a:t>Customer charge</a:t>
            </a:r>
          </a:p>
          <a:p>
            <a:pPr lvl="4"/>
            <a:r>
              <a:rPr lang="en-US" dirty="0"/>
              <a:t>Demand charge</a:t>
            </a:r>
          </a:p>
          <a:p>
            <a:pPr lvl="4"/>
            <a:r>
              <a:rPr lang="en-US" dirty="0"/>
              <a:t>Volumetric charge</a:t>
            </a:r>
          </a:p>
          <a:p>
            <a:r>
              <a:rPr lang="en-US" sz="2000" dirty="0" smtClean="0"/>
              <a:t>PSC </a:t>
            </a:r>
            <a:r>
              <a:rPr lang="en-US" sz="2000" dirty="0"/>
              <a:t>uses cost of service study as a guideline—but rates are not set </a:t>
            </a:r>
            <a:r>
              <a:rPr lang="en-US" sz="2000" dirty="0" smtClean="0"/>
              <a:t>strictly </a:t>
            </a:r>
            <a:r>
              <a:rPr lang="en-US" sz="2000" dirty="0"/>
              <a:t>to reflect costs</a:t>
            </a:r>
            <a:r>
              <a:rPr lang="en-US" sz="2000" dirty="0" smtClean="0"/>
              <a:t>.</a:t>
            </a:r>
          </a:p>
          <a:p>
            <a:r>
              <a:rPr lang="en-US" sz="2000" dirty="0" smtClean="0"/>
              <a:t>Fixed and variable costs are not allocated on a strictly proportional basis to fixed and variable charges. Variable (consumption based) generally recover a portion of fixed costs; of late, PSC is trying to more closely align fixed/variable costs and rates.</a:t>
            </a:r>
            <a:endParaRPr lang="en-US" sz="2000" dirty="0"/>
          </a:p>
          <a:p>
            <a:endParaRPr lang="en-US" sz="2000" dirty="0"/>
          </a:p>
        </p:txBody>
      </p:sp>
      <p:sp>
        <p:nvSpPr>
          <p:cNvPr id="4" name="Slide Number Placeholder 3"/>
          <p:cNvSpPr>
            <a:spLocks noGrp="1"/>
          </p:cNvSpPr>
          <p:nvPr>
            <p:ph type="sldNum" sz="quarter" idx="12"/>
          </p:nvPr>
        </p:nvSpPr>
        <p:spPr/>
        <p:txBody>
          <a:bodyPr/>
          <a:lstStyle/>
          <a:p>
            <a:fld id="{213992D6-AFD0-47D1-9D7F-586DB625FC1F}" type="slidenum">
              <a:rPr lang="en-US" smtClean="0"/>
              <a:t>12</a:t>
            </a:fld>
            <a:endParaRPr lang="en-US"/>
          </a:p>
        </p:txBody>
      </p:sp>
    </p:spTree>
    <p:extLst>
      <p:ext uri="{BB962C8B-B14F-4D97-AF65-F5344CB8AC3E}">
        <p14:creationId xmlns:p14="http://schemas.microsoft.com/office/powerpoint/2010/main" val="40852765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Balancing Act</a:t>
            </a:r>
          </a:p>
        </p:txBody>
      </p:sp>
      <p:sp>
        <p:nvSpPr>
          <p:cNvPr id="3" name="Content Placeholder 2"/>
          <p:cNvSpPr>
            <a:spLocks noGrp="1"/>
          </p:cNvSpPr>
          <p:nvPr>
            <p:ph idx="1"/>
          </p:nvPr>
        </p:nvSpPr>
        <p:spPr/>
        <p:txBody>
          <a:bodyPr>
            <a:normAutofit/>
          </a:bodyPr>
          <a:lstStyle/>
          <a:p>
            <a:pPr marL="0" indent="0">
              <a:buNone/>
              <a:defRPr/>
            </a:pPr>
            <a:r>
              <a:rPr lang="en-US" b="1" dirty="0">
                <a:cs typeface="Calibri" pitchFamily="34" charset="0"/>
              </a:rPr>
              <a:t>The bottom line – what is fair, just &amp; reasonable?</a:t>
            </a:r>
          </a:p>
          <a:p>
            <a:pPr lvl="1">
              <a:buFontTx/>
              <a:buChar char="•"/>
              <a:defRPr/>
            </a:pPr>
            <a:r>
              <a:rPr lang="en-US" dirty="0">
                <a:cs typeface="Calibri" pitchFamily="34" charset="0"/>
              </a:rPr>
              <a:t>Fair to investors.</a:t>
            </a:r>
          </a:p>
          <a:p>
            <a:pPr lvl="1">
              <a:buFontTx/>
              <a:buChar char="•"/>
              <a:defRPr/>
            </a:pPr>
            <a:r>
              <a:rPr lang="en-US" dirty="0">
                <a:cs typeface="Calibri" pitchFamily="34" charset="0"/>
              </a:rPr>
              <a:t>Sufficient to support safe and reliable service.</a:t>
            </a:r>
          </a:p>
          <a:p>
            <a:pPr lvl="1">
              <a:buFontTx/>
              <a:buChar char="•"/>
              <a:defRPr/>
            </a:pPr>
            <a:r>
              <a:rPr lang="en-US" dirty="0">
                <a:cs typeface="Calibri" pitchFamily="34" charset="0"/>
              </a:rPr>
              <a:t>Not unduly burdensome on ratepayers.</a:t>
            </a:r>
          </a:p>
          <a:p>
            <a:pPr lvl="1">
              <a:buFontTx/>
              <a:buChar char="•"/>
              <a:defRPr/>
            </a:pPr>
            <a:r>
              <a:rPr lang="en-US" dirty="0">
                <a:cs typeface="Calibri" pitchFamily="34" charset="0"/>
              </a:rPr>
              <a:t>Ratemaking is prospective—rates set today are to recover future cost of service.</a:t>
            </a:r>
          </a:p>
          <a:p>
            <a:pPr lvl="1">
              <a:buFontTx/>
              <a:buChar char="•"/>
              <a:defRPr/>
            </a:pPr>
            <a:r>
              <a:rPr lang="en-US" dirty="0">
                <a:cs typeface="Calibri" pitchFamily="34" charset="0"/>
              </a:rPr>
              <a:t>PSC has discretion, but only within the legal limits.</a:t>
            </a:r>
          </a:p>
          <a:p>
            <a:pPr lvl="1">
              <a:buFontTx/>
              <a:buChar char="•"/>
              <a:defRPr/>
            </a:pPr>
            <a:r>
              <a:rPr lang="en-US" dirty="0">
                <a:cs typeface="Calibri" pitchFamily="34" charset="0"/>
              </a:rPr>
              <a:t>Ratemaking and rate design—states follow principles grounded in </a:t>
            </a:r>
            <a:r>
              <a:rPr lang="en-US" dirty="0" smtClean="0">
                <a:cs typeface="Calibri" pitchFamily="34" charset="0"/>
              </a:rPr>
              <a:t>decades- </a:t>
            </a:r>
            <a:r>
              <a:rPr lang="en-US" dirty="0">
                <a:cs typeface="Calibri" pitchFamily="34" charset="0"/>
              </a:rPr>
              <a:t>long practices and standards—fair, just and reasonable have generally accepted meaning. </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B5B60515-9764-43B8-B3EB-AA7427414835}" type="slidenum">
              <a:rPr lang="en-US" smtClean="0"/>
              <a:pPr/>
              <a:t>13</a:t>
            </a:fld>
            <a:endParaRPr lang="en-US" dirty="0"/>
          </a:p>
        </p:txBody>
      </p:sp>
    </p:spTree>
    <p:extLst>
      <p:ext uri="{BB962C8B-B14F-4D97-AF65-F5344CB8AC3E}">
        <p14:creationId xmlns:p14="http://schemas.microsoft.com/office/powerpoint/2010/main" val="3682237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t>Public Comment</a:t>
            </a:r>
            <a:endParaRPr lang="en-US" dirty="0"/>
          </a:p>
        </p:txBody>
      </p:sp>
      <p:sp>
        <p:nvSpPr>
          <p:cNvPr id="3" name="Content Placeholder 2"/>
          <p:cNvSpPr>
            <a:spLocks noGrp="1"/>
          </p:cNvSpPr>
          <p:nvPr>
            <p:ph idx="1"/>
          </p:nvPr>
        </p:nvSpPr>
        <p:spPr>
          <a:xfrm>
            <a:off x="838200" y="1690688"/>
            <a:ext cx="10515600" cy="4924797"/>
          </a:xfrm>
        </p:spPr>
        <p:txBody>
          <a:bodyPr/>
          <a:lstStyle/>
          <a:p>
            <a:pPr>
              <a:spcBef>
                <a:spcPct val="0"/>
              </a:spcBef>
              <a:buFontTx/>
              <a:buChar char="•"/>
            </a:pPr>
            <a:r>
              <a:rPr lang="en-US" altLang="en-US" dirty="0">
                <a:cs typeface="Calibri" panose="020F0502020204030204" pitchFamily="34" charset="0"/>
              </a:rPr>
              <a:t>Intervention – may come before filing of application</a:t>
            </a:r>
          </a:p>
          <a:p>
            <a:pPr lvl="1">
              <a:spcBef>
                <a:spcPct val="0"/>
              </a:spcBef>
            </a:pPr>
            <a:r>
              <a:rPr lang="en-US" altLang="en-US" sz="2000" dirty="0">
                <a:cs typeface="Calibri" panose="020F0502020204030204" pitchFamily="34" charset="0"/>
              </a:rPr>
              <a:t>Kentucky Attorney General - statutory representative of  ratepayers in general</a:t>
            </a:r>
          </a:p>
          <a:p>
            <a:pPr lvl="1">
              <a:spcBef>
                <a:spcPct val="0"/>
              </a:spcBef>
            </a:pPr>
            <a:r>
              <a:rPr lang="en-US" altLang="en-US" sz="2000" dirty="0">
                <a:cs typeface="Calibri" panose="020F0502020204030204" pitchFamily="34" charset="0"/>
              </a:rPr>
              <a:t>Full intervenors – must show they represent unique interests and will contribute evidence that otherwise might not be brought before the PSC – testimony, discovery, cross-examination.</a:t>
            </a:r>
          </a:p>
          <a:p>
            <a:pPr marL="502920" lvl="1" indent="0">
              <a:spcBef>
                <a:spcPct val="0"/>
              </a:spcBef>
              <a:buNone/>
            </a:pPr>
            <a:endParaRPr lang="en-US" altLang="en-US" sz="1600" dirty="0">
              <a:cs typeface="Calibri" panose="020F0502020204030204" pitchFamily="34" charset="0"/>
            </a:endParaRPr>
          </a:p>
          <a:p>
            <a:pPr>
              <a:spcBef>
                <a:spcPct val="0"/>
              </a:spcBef>
              <a:buFontTx/>
              <a:buChar char="•"/>
            </a:pPr>
            <a:r>
              <a:rPr lang="en-US" altLang="en-US" dirty="0">
                <a:cs typeface="Calibri" panose="020F0502020204030204" pitchFamily="34" charset="0"/>
              </a:rPr>
              <a:t>Discovery – one or more rounds of data requests to/from parties; from PSC staff</a:t>
            </a:r>
          </a:p>
          <a:p>
            <a:pPr>
              <a:spcBef>
                <a:spcPct val="0"/>
              </a:spcBef>
              <a:buFontTx/>
              <a:buChar char="•"/>
            </a:pPr>
            <a:r>
              <a:rPr lang="en-US" altLang="en-US" dirty="0">
                <a:cs typeface="Calibri" panose="020F0502020204030204" pitchFamily="34" charset="0"/>
              </a:rPr>
              <a:t>Public meetings – at PSC discretion</a:t>
            </a:r>
          </a:p>
          <a:p>
            <a:pPr>
              <a:spcBef>
                <a:spcPct val="0"/>
              </a:spcBef>
              <a:buFontTx/>
              <a:buChar char="•"/>
            </a:pPr>
            <a:r>
              <a:rPr lang="en-US" altLang="en-US" dirty="0">
                <a:cs typeface="Calibri" panose="020F0502020204030204" pitchFamily="34" charset="0"/>
              </a:rPr>
              <a:t>Public comment</a:t>
            </a:r>
          </a:p>
          <a:p>
            <a:pPr>
              <a:spcBef>
                <a:spcPct val="0"/>
              </a:spcBef>
              <a:buFontTx/>
              <a:buChar char="•"/>
            </a:pPr>
            <a:r>
              <a:rPr lang="en-US" altLang="en-US" dirty="0">
                <a:cs typeface="Calibri" panose="020F0502020204030204" pitchFamily="34" charset="0"/>
              </a:rPr>
              <a:t>Evidentiary hearing – not required</a:t>
            </a:r>
          </a:p>
          <a:p>
            <a:pPr>
              <a:spcBef>
                <a:spcPct val="0"/>
              </a:spcBef>
              <a:buFontTx/>
              <a:buChar char="•"/>
            </a:pPr>
            <a:r>
              <a:rPr lang="en-US" altLang="en-US" dirty="0">
                <a:cs typeface="Calibri" panose="020F0502020204030204" pitchFamily="34" charset="0"/>
              </a:rPr>
              <a:t>Post-hearing filings</a:t>
            </a:r>
          </a:p>
          <a:p>
            <a:pPr>
              <a:spcBef>
                <a:spcPct val="0"/>
              </a:spcBef>
              <a:buFontTx/>
              <a:buChar char="•"/>
            </a:pPr>
            <a:r>
              <a:rPr lang="en-US" altLang="en-US" dirty="0">
                <a:cs typeface="Calibri" panose="020F0502020204030204" pitchFamily="34" charset="0"/>
              </a:rPr>
              <a:t>Final </a:t>
            </a:r>
            <a:r>
              <a:rPr lang="en-US" altLang="en-US" dirty="0" smtClean="0">
                <a:cs typeface="Calibri" panose="020F0502020204030204" pitchFamily="34" charset="0"/>
              </a:rPr>
              <a:t>order </a:t>
            </a:r>
            <a:r>
              <a:rPr lang="en-US" altLang="en-US" dirty="0">
                <a:cs typeface="Calibri" panose="020F0502020204030204" pitchFamily="34" charset="0"/>
              </a:rPr>
              <a:t>based upon the record in the </a:t>
            </a:r>
            <a:r>
              <a:rPr lang="en-US" altLang="en-US" dirty="0" smtClean="0">
                <a:cs typeface="Calibri" panose="020F0502020204030204" pitchFamily="34" charset="0"/>
              </a:rPr>
              <a:t>case</a:t>
            </a:r>
            <a:endParaRPr lang="en-US" dirty="0"/>
          </a:p>
        </p:txBody>
      </p:sp>
      <p:sp>
        <p:nvSpPr>
          <p:cNvPr id="4" name="Slide Number Placeholder 3"/>
          <p:cNvSpPr>
            <a:spLocks noGrp="1"/>
          </p:cNvSpPr>
          <p:nvPr>
            <p:ph type="sldNum" sz="quarter" idx="12"/>
          </p:nvPr>
        </p:nvSpPr>
        <p:spPr/>
        <p:txBody>
          <a:bodyPr/>
          <a:lstStyle/>
          <a:p>
            <a:fld id="{213992D6-AFD0-47D1-9D7F-586DB625FC1F}" type="slidenum">
              <a:rPr lang="en-US" smtClean="0"/>
              <a:t>14</a:t>
            </a:fld>
            <a:endParaRPr lang="en-US"/>
          </a:p>
        </p:txBody>
      </p:sp>
    </p:spTree>
    <p:extLst>
      <p:ext uri="{BB962C8B-B14F-4D97-AF65-F5344CB8AC3E}">
        <p14:creationId xmlns:p14="http://schemas.microsoft.com/office/powerpoint/2010/main" val="60496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Gas</a:t>
            </a:r>
            <a:endParaRPr lang="en-US" dirty="0"/>
          </a:p>
        </p:txBody>
      </p:sp>
      <p:sp>
        <p:nvSpPr>
          <p:cNvPr id="3" name="Content Placeholder 2"/>
          <p:cNvSpPr>
            <a:spLocks noGrp="1"/>
          </p:cNvSpPr>
          <p:nvPr>
            <p:ph idx="1"/>
          </p:nvPr>
        </p:nvSpPr>
        <p:spPr>
          <a:xfrm>
            <a:off x="838200" y="1825624"/>
            <a:ext cx="10515600" cy="4530725"/>
          </a:xfrm>
        </p:spPr>
        <p:txBody>
          <a:bodyPr>
            <a:normAutofit fontScale="92500" lnSpcReduction="10000"/>
          </a:bodyPr>
          <a:lstStyle/>
          <a:p>
            <a:r>
              <a:rPr lang="en-US" dirty="0" smtClean="0"/>
              <a:t>PSC regulates the rates and service of jurisdictional natural gas distribution utilities. By federal law, the wholesale price of natural gas is unregulated and fluctuates with market conditions. </a:t>
            </a:r>
          </a:p>
          <a:p>
            <a:r>
              <a:rPr lang="en-US" dirty="0" smtClean="0"/>
              <a:t>Natural gas distribution companies regulated by the PSC can adjust the amount they charge their customers to pass through the actual cost of the gas—the Purchased Gas Adjustment (KRS 278.040).</a:t>
            </a:r>
          </a:p>
          <a:p>
            <a:r>
              <a:rPr lang="en-US" dirty="0" smtClean="0"/>
              <a:t>PSC approves rates to recover cost of distributing gas to customers (including some pipeline replacement programs designed to accelerate the replacement of primarily cast iron, bare steel, and plastic pipe of a vintage known to cause concern).</a:t>
            </a:r>
          </a:p>
          <a:p>
            <a:r>
              <a:rPr lang="en-US" dirty="0" smtClean="0"/>
              <a:t>PSC reviews PGA and has the authority to review natural gas utility’s purchasing practices and disallow costs that are not deemed to be prudent. </a:t>
            </a:r>
            <a:endParaRPr lang="en-US" dirty="0"/>
          </a:p>
        </p:txBody>
      </p:sp>
      <p:sp>
        <p:nvSpPr>
          <p:cNvPr id="4" name="Slide Number Placeholder 3"/>
          <p:cNvSpPr>
            <a:spLocks noGrp="1"/>
          </p:cNvSpPr>
          <p:nvPr>
            <p:ph type="sldNum" sz="quarter" idx="12"/>
          </p:nvPr>
        </p:nvSpPr>
        <p:spPr/>
        <p:txBody>
          <a:bodyPr/>
          <a:lstStyle/>
          <a:p>
            <a:fld id="{B5B60515-9764-43B8-B3EB-AA7427414835}" type="slidenum">
              <a:rPr lang="en-US" smtClean="0"/>
              <a:pPr/>
              <a:t>15</a:t>
            </a:fld>
            <a:endParaRPr lang="en-US" dirty="0"/>
          </a:p>
        </p:txBody>
      </p:sp>
    </p:spTree>
    <p:extLst>
      <p:ext uri="{BB962C8B-B14F-4D97-AF65-F5344CB8AC3E}">
        <p14:creationId xmlns:p14="http://schemas.microsoft.com/office/powerpoint/2010/main" val="1986507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Pipeline Safety</a:t>
            </a:r>
            <a:endParaRPr lang="en-US" dirty="0"/>
          </a:p>
        </p:txBody>
      </p:sp>
      <p:sp>
        <p:nvSpPr>
          <p:cNvPr id="3" name="Content Placeholder 2"/>
          <p:cNvSpPr>
            <a:spLocks noGrp="1"/>
          </p:cNvSpPr>
          <p:nvPr>
            <p:ph idx="1"/>
          </p:nvPr>
        </p:nvSpPr>
        <p:spPr>
          <a:xfrm>
            <a:off x="838200" y="1690688"/>
            <a:ext cx="10515600" cy="5030787"/>
          </a:xfrm>
        </p:spPr>
        <p:txBody>
          <a:bodyPr>
            <a:normAutofit fontScale="92500" lnSpcReduction="20000"/>
          </a:bodyPr>
          <a:lstStyle/>
          <a:p>
            <a:r>
              <a:rPr lang="en-US" dirty="0"/>
              <a:t>Interstate Pipelines are regulated by the Pipeline and Hazardous Materials Safety Administration (PHMSA), within the U.S. Dep. of Transportation</a:t>
            </a:r>
            <a:r>
              <a:rPr lang="en-US" dirty="0" smtClean="0"/>
              <a:t>.</a:t>
            </a:r>
          </a:p>
          <a:p>
            <a:r>
              <a:rPr lang="en-US" dirty="0" smtClean="0"/>
              <a:t>Per </a:t>
            </a:r>
            <a:r>
              <a:rPr lang="en-US" dirty="0"/>
              <a:t>agreement with PHMSA, Kentucky and most other </a:t>
            </a:r>
            <a:r>
              <a:rPr lang="en-US" dirty="0" smtClean="0"/>
              <a:t>states </a:t>
            </a:r>
            <a:r>
              <a:rPr lang="en-US" dirty="0"/>
              <a:t>assume safety authority over intrastate gas pipelines and hazardous liquid pipelines.</a:t>
            </a:r>
          </a:p>
          <a:p>
            <a:pPr lvl="1"/>
            <a:r>
              <a:rPr lang="en-US" dirty="0"/>
              <a:t>PSC pipeline safety jurisdiction covers </a:t>
            </a:r>
            <a:r>
              <a:rPr lang="en-US" dirty="0" smtClean="0"/>
              <a:t>more than 200 natural </a:t>
            </a:r>
            <a:r>
              <a:rPr lang="en-US" dirty="0"/>
              <a:t>gas distribution systems: LDCs, municipal gas systems, master meter operators, and some universities.</a:t>
            </a:r>
          </a:p>
          <a:p>
            <a:r>
              <a:rPr lang="en-US" dirty="0" smtClean="0"/>
              <a:t>SB 104 </a:t>
            </a:r>
            <a:r>
              <a:rPr lang="en-US" dirty="0"/>
              <a:t>(2018 GA</a:t>
            </a:r>
            <a:r>
              <a:rPr lang="en-US" dirty="0" smtClean="0"/>
              <a:t>) designated PSC statewide authority to enforce </a:t>
            </a:r>
            <a:r>
              <a:rPr lang="en-US" dirty="0"/>
              <a:t>and assess </a:t>
            </a:r>
            <a:r>
              <a:rPr lang="en-US" dirty="0" smtClean="0"/>
              <a:t>penalties </a:t>
            </a:r>
            <a:r>
              <a:rPr lang="en-US" dirty="0"/>
              <a:t>for any violation that results in damage to an underground facility used to transport gas or hazardous liquids subject to federal pipeline safety laws</a:t>
            </a:r>
            <a:r>
              <a:rPr lang="en-US" dirty="0" smtClean="0"/>
              <a:t>…”</a:t>
            </a:r>
          </a:p>
          <a:p>
            <a:r>
              <a:rPr lang="en-US" dirty="0" smtClean="0"/>
              <a:t>To date, ~1,000 reports of excavation-caused damage to natural gas pipelines with more than 400 citations for violations issued. </a:t>
            </a:r>
          </a:p>
          <a:p>
            <a:r>
              <a:rPr lang="en-US" dirty="0" smtClean="0"/>
              <a:t>Education, outreach, and training integral parts of the program to reduce violations and protect public safety. </a:t>
            </a:r>
            <a:r>
              <a:rPr lang="en-US" dirty="0" smtClean="0">
                <a:solidFill>
                  <a:schemeClr val="accent2"/>
                </a:solidFill>
              </a:rPr>
              <a:t>Remember—CALL BEFORE YOU DIG!</a:t>
            </a:r>
            <a:endParaRPr lang="en-US" dirty="0">
              <a:solidFill>
                <a:schemeClr val="accent2"/>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B5B60515-9764-43B8-B3EB-AA7427414835}" type="slidenum">
              <a:rPr lang="en-US" smtClean="0"/>
              <a:pPr/>
              <a:t>16</a:t>
            </a:fld>
            <a:endParaRPr lang="en-US" dirty="0"/>
          </a:p>
        </p:txBody>
      </p:sp>
    </p:spTree>
    <p:extLst>
      <p:ext uri="{BB962C8B-B14F-4D97-AF65-F5344CB8AC3E}">
        <p14:creationId xmlns:p14="http://schemas.microsoft.com/office/powerpoint/2010/main" val="1880275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and Wastewater—Regulated by PSC</a:t>
            </a:r>
            <a:endParaRPr lang="en-US" dirty="0"/>
          </a:p>
        </p:txBody>
      </p:sp>
      <p:sp>
        <p:nvSpPr>
          <p:cNvPr id="3" name="Content Placeholder 2"/>
          <p:cNvSpPr>
            <a:spLocks noGrp="1"/>
          </p:cNvSpPr>
          <p:nvPr>
            <p:ph idx="1"/>
          </p:nvPr>
        </p:nvSpPr>
        <p:spPr/>
        <p:txBody>
          <a:bodyPr/>
          <a:lstStyle/>
          <a:p>
            <a:r>
              <a:rPr lang="en-US" dirty="0" smtClean="0"/>
              <a:t>Water districts</a:t>
            </a:r>
          </a:p>
          <a:p>
            <a:r>
              <a:rPr lang="en-US" dirty="0" smtClean="0"/>
              <a:t>Water associations</a:t>
            </a:r>
          </a:p>
          <a:p>
            <a:r>
              <a:rPr lang="en-US" dirty="0" smtClean="0"/>
              <a:t>Investor-owned water utilities</a:t>
            </a:r>
          </a:p>
          <a:p>
            <a:r>
              <a:rPr lang="en-US" dirty="0" smtClean="0"/>
              <a:t>Some sewer utilities (not SD1 or MSD)</a:t>
            </a:r>
            <a:endParaRPr lang="en-US" dirty="0"/>
          </a:p>
        </p:txBody>
      </p:sp>
      <p:sp>
        <p:nvSpPr>
          <p:cNvPr id="4" name="Slide Number Placeholder 3"/>
          <p:cNvSpPr>
            <a:spLocks noGrp="1"/>
          </p:cNvSpPr>
          <p:nvPr>
            <p:ph type="sldNum" sz="quarter" idx="12"/>
          </p:nvPr>
        </p:nvSpPr>
        <p:spPr/>
        <p:txBody>
          <a:bodyPr/>
          <a:lstStyle/>
          <a:p>
            <a:fld id="{B5B60515-9764-43B8-B3EB-AA7427414835}" type="slidenum">
              <a:rPr lang="en-US" smtClean="0"/>
              <a:pPr/>
              <a:t>17</a:t>
            </a:fld>
            <a:endParaRPr lang="en-US" dirty="0"/>
          </a:p>
        </p:txBody>
      </p:sp>
    </p:spTree>
    <p:extLst>
      <p:ext uri="{BB962C8B-B14F-4D97-AF65-F5344CB8AC3E}">
        <p14:creationId xmlns:p14="http://schemas.microsoft.com/office/powerpoint/2010/main" val="3051166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PSC Updates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July 30, 2019—opened an administrative case (2019-00256) to take comments on implementation of SB 100 (net metering revisions). </a:t>
            </a:r>
          </a:p>
          <a:p>
            <a:pPr lvl="1"/>
            <a:r>
              <a:rPr lang="en-US" dirty="0" smtClean="0"/>
              <a:t>PSC will make no decision on net metering rates in this proceeding. Written comments due Sept. 20, and hearing to receive comments on Oct. 1 at 9 a.m.</a:t>
            </a:r>
          </a:p>
          <a:p>
            <a:pPr lvl="1"/>
            <a:r>
              <a:rPr lang="en-US" dirty="0" smtClean="0"/>
              <a:t>Comments received will be incorporated into the initial rate proceeding filed by utilities. </a:t>
            </a:r>
          </a:p>
          <a:p>
            <a:pPr lvl="1"/>
            <a:r>
              <a:rPr lang="en-US" dirty="0" smtClean="0"/>
              <a:t>SB 100 takes effect Jan. 1, 2020, but new net metered compensation will vary by individual utility. </a:t>
            </a:r>
          </a:p>
          <a:p>
            <a:r>
              <a:rPr lang="en-US" dirty="0" smtClean="0"/>
              <a:t>Completed water loss hearings per case 2019-00041.</a:t>
            </a:r>
          </a:p>
          <a:p>
            <a:r>
              <a:rPr lang="en-US" dirty="0" smtClean="0"/>
              <a:t>Completed investigation of ~1,000 damages to gas pipelines in last 12 months. </a:t>
            </a:r>
          </a:p>
          <a:p>
            <a:r>
              <a:rPr lang="en-US" dirty="0" smtClean="0"/>
              <a:t>Issued ruling on June 14, 2019, on electric vehicle charging states, determining these facilities are not utilities and therefore not subject to PSC regulation. </a:t>
            </a:r>
          </a:p>
          <a:p>
            <a:r>
              <a:rPr lang="en-US" dirty="0" smtClean="0"/>
              <a:t>In last 12 months, conducted 13 major rate cases.</a:t>
            </a:r>
          </a:p>
          <a:p>
            <a:r>
              <a:rPr lang="en-US" dirty="0" smtClean="0"/>
              <a:t>Opened an investigation and adjusted rates downward after the Tax Cuts and Jobs Act to reflect the lower corporate income tax.  (Only applicable to investor owned utilities)</a:t>
            </a:r>
            <a:endParaRPr lang="en-US" dirty="0"/>
          </a:p>
        </p:txBody>
      </p:sp>
      <p:sp>
        <p:nvSpPr>
          <p:cNvPr id="4" name="Slide Number Placeholder 3"/>
          <p:cNvSpPr>
            <a:spLocks noGrp="1"/>
          </p:cNvSpPr>
          <p:nvPr>
            <p:ph type="sldNum" sz="quarter" idx="12"/>
          </p:nvPr>
        </p:nvSpPr>
        <p:spPr/>
        <p:txBody>
          <a:bodyPr/>
          <a:lstStyle/>
          <a:p>
            <a:fld id="{B5B60515-9764-43B8-B3EB-AA7427414835}" type="slidenum">
              <a:rPr lang="en-US" smtClean="0"/>
              <a:pPr/>
              <a:t>18</a:t>
            </a:fld>
            <a:endParaRPr lang="en-US" dirty="0"/>
          </a:p>
        </p:txBody>
      </p:sp>
    </p:spTree>
    <p:extLst>
      <p:ext uri="{BB962C8B-B14F-4D97-AF65-F5344CB8AC3E}">
        <p14:creationId xmlns:p14="http://schemas.microsoft.com/office/powerpoint/2010/main" val="18172818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Demand Side Management Programs</a:t>
            </a:r>
            <a:endParaRPr lang="en-US" dirty="0"/>
          </a:p>
        </p:txBody>
      </p:sp>
      <p:sp>
        <p:nvSpPr>
          <p:cNvPr id="5" name="Content Placeholder 4"/>
          <p:cNvSpPr>
            <a:spLocks noGrp="1"/>
          </p:cNvSpPr>
          <p:nvPr>
            <p:ph idx="1"/>
          </p:nvPr>
        </p:nvSpPr>
        <p:spPr/>
        <p:txBody>
          <a:bodyPr>
            <a:normAutofit lnSpcReduction="10000"/>
          </a:bodyPr>
          <a:lstStyle/>
          <a:p>
            <a:r>
              <a:rPr lang="en-US" dirty="0" smtClean="0"/>
              <a:t>KRS 278.285—The Commission may determine the reasonableness of DSM plans proposed by a jurisdictional utility.</a:t>
            </a:r>
            <a:r>
              <a:rPr lang="en-US" dirty="0"/>
              <a:t> Factors to </a:t>
            </a:r>
            <a:r>
              <a:rPr lang="en-US" dirty="0" smtClean="0"/>
              <a:t>consider:</a:t>
            </a:r>
          </a:p>
          <a:p>
            <a:r>
              <a:rPr lang="en-US" dirty="0" smtClean="0"/>
              <a:t>Cost-benefit analysis; whether a DSM plan disadvantages any customer class; extent to which a DSM program is affordable and useful to all of a utility’s customers. </a:t>
            </a:r>
          </a:p>
          <a:p>
            <a:r>
              <a:rPr lang="en-US" dirty="0" smtClean="0"/>
              <a:t>PSC has denied continuation of some programs in which benefits do not justify costs or that are no longer affordable or useful to certain customers. </a:t>
            </a:r>
          </a:p>
          <a:p>
            <a:r>
              <a:rPr lang="en-US" dirty="0" smtClean="0"/>
              <a:t>Review criteria on a case-by-case basis. Discontinued </a:t>
            </a:r>
            <a:r>
              <a:rPr lang="en-US" dirty="0" err="1" smtClean="0"/>
              <a:t>Ky</a:t>
            </a:r>
            <a:r>
              <a:rPr lang="en-US" dirty="0" smtClean="0"/>
              <a:t> Power because customers were paying up to $10/month in a utility service area that has declining load. </a:t>
            </a:r>
          </a:p>
        </p:txBody>
      </p:sp>
      <p:sp>
        <p:nvSpPr>
          <p:cNvPr id="2" name="Slide Number Placeholder 1"/>
          <p:cNvSpPr>
            <a:spLocks noGrp="1"/>
          </p:cNvSpPr>
          <p:nvPr>
            <p:ph type="sldNum" sz="quarter" idx="12"/>
          </p:nvPr>
        </p:nvSpPr>
        <p:spPr/>
        <p:txBody>
          <a:bodyPr/>
          <a:lstStyle/>
          <a:p>
            <a:fld id="{64D25607-309F-4D30-9ECA-33A53AAAC199}" type="slidenum">
              <a:rPr lang="en-US" smtClean="0"/>
              <a:t>19</a:t>
            </a:fld>
            <a:endParaRPr lang="en-US"/>
          </a:p>
        </p:txBody>
      </p:sp>
    </p:spTree>
    <p:extLst>
      <p:ext uri="{BB962C8B-B14F-4D97-AF65-F5344CB8AC3E}">
        <p14:creationId xmlns:p14="http://schemas.microsoft.com/office/powerpoint/2010/main" val="2706211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4004" cy="4939645"/>
          </a:xfrm>
          <a:prstGeom prst="rect">
            <a:avLst/>
          </a:prstGeom>
        </p:spPr>
      </p:pic>
      <p:sp>
        <p:nvSpPr>
          <p:cNvPr id="2" name="Title 1"/>
          <p:cNvSpPr>
            <a:spLocks noGrp="1"/>
          </p:cNvSpPr>
          <p:nvPr>
            <p:ph type="title"/>
          </p:nvPr>
        </p:nvSpPr>
        <p:spPr/>
        <p:txBody>
          <a:bodyPr/>
          <a:lstStyle/>
          <a:p>
            <a:r>
              <a:rPr lang="en-US" b="1" dirty="0" smtClean="0">
                <a:solidFill>
                  <a:schemeClr val="bg1"/>
                </a:solidFill>
              </a:rPr>
              <a:t>PSC Mission</a:t>
            </a:r>
            <a:endParaRPr lang="en-US" b="1" dirty="0">
              <a:solidFill>
                <a:schemeClr val="bg1"/>
              </a:solidFill>
            </a:endParaRPr>
          </a:p>
        </p:txBody>
      </p:sp>
      <p:sp>
        <p:nvSpPr>
          <p:cNvPr id="5" name="Text Placeholder 4"/>
          <p:cNvSpPr>
            <a:spLocks noGrp="1"/>
          </p:cNvSpPr>
          <p:nvPr>
            <p:ph type="body" idx="1"/>
          </p:nvPr>
        </p:nvSpPr>
        <p:spPr>
          <a:xfrm>
            <a:off x="803685" y="5038725"/>
            <a:ext cx="10515600" cy="1500187"/>
          </a:xfrm>
        </p:spPr>
        <p:txBody>
          <a:bodyPr/>
          <a:lstStyle/>
          <a:p>
            <a:pPr algn="ctr"/>
            <a:r>
              <a:rPr lang="en-US" dirty="0" smtClean="0"/>
              <a:t>To ensure that utility rates are fair, just, and reasonable for the provision of safe and reliable services.</a:t>
            </a:r>
            <a:endParaRPr lang="en-US" dirty="0"/>
          </a:p>
        </p:txBody>
      </p:sp>
      <p:sp>
        <p:nvSpPr>
          <p:cNvPr id="4" name="Slide Number Placeholder 3"/>
          <p:cNvSpPr>
            <a:spLocks noGrp="1"/>
          </p:cNvSpPr>
          <p:nvPr>
            <p:ph type="sldNum" sz="quarter" idx="12"/>
          </p:nvPr>
        </p:nvSpPr>
        <p:spPr/>
        <p:txBody>
          <a:bodyPr/>
          <a:lstStyle/>
          <a:p>
            <a:fld id="{B5B60515-9764-43B8-B3EB-AA7427414835}" type="slidenum">
              <a:rPr lang="en-US" smtClean="0"/>
              <a:pPr/>
              <a:t>2</a:t>
            </a:fld>
            <a:endParaRPr lang="en-US" dirty="0"/>
          </a:p>
        </p:txBody>
      </p:sp>
    </p:spTree>
    <p:extLst>
      <p:ext uri="{BB962C8B-B14F-4D97-AF65-F5344CB8AC3E}">
        <p14:creationId xmlns:p14="http://schemas.microsoft.com/office/powerpoint/2010/main" val="3482450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Additional Material</a:t>
            </a:r>
            <a:endParaRPr lang="en-US" dirty="0"/>
          </a:p>
        </p:txBody>
      </p:sp>
      <p:sp>
        <p:nvSpPr>
          <p:cNvPr id="2" name="Slide Number Placeholder 1"/>
          <p:cNvSpPr>
            <a:spLocks noGrp="1"/>
          </p:cNvSpPr>
          <p:nvPr>
            <p:ph type="sldNum" sz="quarter" idx="12"/>
          </p:nvPr>
        </p:nvSpPr>
        <p:spPr/>
        <p:txBody>
          <a:bodyPr/>
          <a:lstStyle/>
          <a:p>
            <a:fld id="{64D25607-309F-4D30-9ECA-33A53AAAC199}" type="slidenum">
              <a:rPr lang="en-US" smtClean="0"/>
              <a:t>20</a:t>
            </a:fld>
            <a:endParaRPr lang="en-US"/>
          </a:p>
        </p:txBody>
      </p:sp>
    </p:spTree>
    <p:extLst>
      <p:ext uri="{BB962C8B-B14F-4D97-AF65-F5344CB8AC3E}">
        <p14:creationId xmlns:p14="http://schemas.microsoft.com/office/powerpoint/2010/main" val="4146828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1545996"/>
            <a:ext cx="12206581" cy="3632910"/>
          </a:xfrm>
          <a:prstGeom prst="rect">
            <a:avLst/>
          </a:prstGeom>
        </p:spPr>
      </p:pic>
      <p:sp>
        <p:nvSpPr>
          <p:cNvPr id="4" name="Slide Number Placeholder 3"/>
          <p:cNvSpPr>
            <a:spLocks noGrp="1"/>
          </p:cNvSpPr>
          <p:nvPr>
            <p:ph type="sldNum" sz="quarter" idx="12"/>
          </p:nvPr>
        </p:nvSpPr>
        <p:spPr/>
        <p:txBody>
          <a:bodyPr/>
          <a:lstStyle/>
          <a:p>
            <a:fld id="{64D25607-309F-4D30-9ECA-33A53AAAC199}" type="slidenum">
              <a:rPr lang="en-US" smtClean="0"/>
              <a:t>21</a:t>
            </a:fld>
            <a:endParaRPr lang="en-US"/>
          </a:p>
        </p:txBody>
      </p:sp>
      <p:sp>
        <p:nvSpPr>
          <p:cNvPr id="6" name="Content Placeholder 5"/>
          <p:cNvSpPr>
            <a:spLocks noGrp="1"/>
          </p:cNvSpPr>
          <p:nvPr>
            <p:ph idx="4294967295"/>
          </p:nvPr>
        </p:nvSpPr>
        <p:spPr>
          <a:xfrm>
            <a:off x="122548" y="1825625"/>
            <a:ext cx="10515600" cy="2794000"/>
          </a:xfrm>
        </p:spPr>
        <p:txBody>
          <a:bodyPr>
            <a:normAutofit fontScale="77500" lnSpcReduction="20000"/>
          </a:bodyPr>
          <a:lstStyle/>
          <a:p>
            <a:pPr marL="0" indent="0">
              <a:buNone/>
            </a:pPr>
            <a:r>
              <a:rPr lang="en-US" sz="4800" dirty="0" smtClean="0">
                <a:solidFill>
                  <a:schemeClr val="accent5">
                    <a:lumMod val="75000"/>
                  </a:schemeClr>
                </a:solidFill>
              </a:rPr>
              <a:t>Ratemaking</a:t>
            </a:r>
          </a:p>
          <a:p>
            <a:r>
              <a:rPr lang="en-US" b="1" dirty="0" smtClean="0">
                <a:solidFill>
                  <a:schemeClr val="accent5">
                    <a:lumMod val="75000"/>
                  </a:schemeClr>
                </a:solidFill>
              </a:rPr>
              <a:t>Is governed by statute—KRS 278</a:t>
            </a:r>
          </a:p>
          <a:p>
            <a:r>
              <a:rPr lang="en-US" b="1" dirty="0" smtClean="0">
                <a:solidFill>
                  <a:schemeClr val="accent5">
                    <a:lumMod val="75000"/>
                  </a:schemeClr>
                </a:solidFill>
              </a:rPr>
              <a:t>Rates must be “fair, just and reasonable</a:t>
            </a:r>
          </a:p>
          <a:p>
            <a:r>
              <a:rPr lang="en-US" b="1" dirty="0" smtClean="0">
                <a:solidFill>
                  <a:schemeClr val="accent5">
                    <a:lumMod val="75000"/>
                  </a:schemeClr>
                </a:solidFill>
              </a:rPr>
              <a:t>For investor-owned utilities, investors are entitled to an opportunity to earn a return on equity</a:t>
            </a:r>
          </a:p>
          <a:p>
            <a:r>
              <a:rPr lang="en-US" b="1" dirty="0" smtClean="0">
                <a:solidFill>
                  <a:schemeClr val="accent5">
                    <a:lumMod val="75000"/>
                  </a:schemeClr>
                </a:solidFill>
              </a:rPr>
              <a:t>For non-profit utilities, rates are adequate to meet lender requirements and maintain financial stability.</a:t>
            </a:r>
          </a:p>
          <a:p>
            <a:r>
              <a:rPr lang="en-US" b="1" dirty="0" smtClean="0">
                <a:solidFill>
                  <a:schemeClr val="accent5">
                    <a:lumMod val="75000"/>
                  </a:schemeClr>
                </a:solidFill>
              </a:rPr>
              <a:t>Rate setting is prospective—rates set today are to recover future cost of service. </a:t>
            </a:r>
            <a:endParaRPr lang="en-US" b="1" dirty="0">
              <a:solidFill>
                <a:schemeClr val="accent5">
                  <a:lumMod val="75000"/>
                </a:schemeClr>
              </a:solidFill>
            </a:endParaRPr>
          </a:p>
        </p:txBody>
      </p:sp>
    </p:spTree>
    <p:extLst>
      <p:ext uri="{BB962C8B-B14F-4D97-AF65-F5344CB8AC3E}">
        <p14:creationId xmlns:p14="http://schemas.microsoft.com/office/powerpoint/2010/main" val="290968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D25607-309F-4D30-9ECA-33A53AAAC199}" type="slidenum">
              <a:rPr lang="en-US" smtClean="0"/>
              <a:t>22</a:t>
            </a:fld>
            <a:endParaRPr lang="en-US"/>
          </a:p>
        </p:txBody>
      </p:sp>
      <p:sp>
        <p:nvSpPr>
          <p:cNvPr id="3" name="Rectangle 2"/>
          <p:cNvSpPr/>
          <p:nvPr/>
        </p:nvSpPr>
        <p:spPr>
          <a:xfrm>
            <a:off x="1574276" y="1357459"/>
            <a:ext cx="9478216" cy="3785652"/>
          </a:xfrm>
          <a:prstGeom prst="rect">
            <a:avLst/>
          </a:prstGeom>
          <a:ln>
            <a:solidFill>
              <a:schemeClr val="accent5">
                <a:lumMod val="75000"/>
              </a:schemeClr>
            </a:solidFill>
          </a:ln>
        </p:spPr>
        <p:txBody>
          <a:bodyPr wrap="square">
            <a:spAutoFit/>
          </a:bodyPr>
          <a:lstStyle/>
          <a:p>
            <a:r>
              <a:rPr lang="en-US" dirty="0" smtClean="0">
                <a:solidFill>
                  <a:srgbClr val="000000"/>
                </a:solidFill>
                <a:latin typeface="Times New Roman" panose="02020603050405020304" pitchFamily="18" charset="0"/>
              </a:rPr>
              <a:t> </a:t>
            </a:r>
            <a:r>
              <a:rPr lang="en-US" sz="2000" b="1" dirty="0">
                <a:solidFill>
                  <a:srgbClr val="000000"/>
                </a:solidFill>
                <a:latin typeface="Times New Roman" panose="02020603050405020304" pitchFamily="18" charset="0"/>
              </a:rPr>
              <a:t>278.016 Commonwealth to be divided into geographical service areas. </a:t>
            </a:r>
            <a:endParaRPr lang="en-US" sz="2000" dirty="0">
              <a:solidFill>
                <a:srgbClr val="000000"/>
              </a:solidFill>
              <a:latin typeface="Times New Roman" panose="02020603050405020304" pitchFamily="18" charset="0"/>
            </a:endParaRPr>
          </a:p>
          <a:p>
            <a:r>
              <a:rPr lang="en-US" sz="2000" dirty="0">
                <a:solidFill>
                  <a:srgbClr val="000000"/>
                </a:solidFill>
                <a:latin typeface="Times New Roman" panose="02020603050405020304" pitchFamily="18" charset="0"/>
              </a:rPr>
              <a:t>It is hereby declared to be in the public interest that, in order to encourage the orderly development of retail electric service, to avoid wasteful duplication of distribution facilities, to avoid unnecessary encumbering of the landscape of the Commonwealth of Kentucky, to prevent the waste of materials and natural resources, for the public convenience and necessity and to minimize disputes between retail electric suppliers which may result in inconvenience, diminished efficiency and higher costs in serving the consumer, the state be divided into geographical areas, establishing the areas within which each retail electric supplier is to provide the retail electric service as provided in KRS 278.016 to 278.020 and, except as otherwise provided, no retail electric supplier shall furnish retail electric service in the certified territory of another retail electric supplier. </a:t>
            </a:r>
          </a:p>
          <a:p>
            <a:r>
              <a:rPr lang="en-US" sz="2000" b="1" dirty="0">
                <a:solidFill>
                  <a:srgbClr val="000000"/>
                </a:solidFill>
                <a:latin typeface="Times New Roman" panose="02020603050405020304" pitchFamily="18" charset="0"/>
              </a:rPr>
              <a:t>History: </a:t>
            </a:r>
            <a:r>
              <a:rPr lang="en-US" sz="2000" dirty="0">
                <a:solidFill>
                  <a:srgbClr val="000000"/>
                </a:solidFill>
                <a:latin typeface="Times New Roman" panose="02020603050405020304" pitchFamily="18" charset="0"/>
              </a:rPr>
              <a:t>Created 1972 Ky. Acts </a:t>
            </a:r>
            <a:r>
              <a:rPr lang="en-US" sz="2000" dirty="0" err="1">
                <a:solidFill>
                  <a:srgbClr val="000000"/>
                </a:solidFill>
                <a:latin typeface="Times New Roman" panose="02020603050405020304" pitchFamily="18" charset="0"/>
              </a:rPr>
              <a:t>ch.</a:t>
            </a:r>
            <a:r>
              <a:rPr lang="en-US" sz="2000" dirty="0">
                <a:solidFill>
                  <a:srgbClr val="000000"/>
                </a:solidFill>
                <a:latin typeface="Times New Roman" panose="02020603050405020304" pitchFamily="18" charset="0"/>
              </a:rPr>
              <a:t> 83, sec. 2. </a:t>
            </a:r>
            <a:endParaRPr lang="en-US" sz="2000" dirty="0"/>
          </a:p>
        </p:txBody>
      </p:sp>
    </p:spTree>
    <p:extLst>
      <p:ext uri="{BB962C8B-B14F-4D97-AF65-F5344CB8AC3E}">
        <p14:creationId xmlns:p14="http://schemas.microsoft.com/office/powerpoint/2010/main" val="15407685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53997" y="0"/>
            <a:ext cx="13619" cy="6858000"/>
          </a:xfrm>
          <a:prstGeom prst="line">
            <a:avLst/>
          </a:prstGeom>
          <a:ln w="60325">
            <a:gradFill flip="none" rotWithShape="1">
              <a:gsLst>
                <a:gs pos="100000">
                  <a:schemeClr val="accent2"/>
                </a:gs>
                <a:gs pos="100000">
                  <a:schemeClr val="accent1">
                    <a:lumMod val="45000"/>
                    <a:lumOff val="55000"/>
                  </a:schemeClr>
                </a:gs>
                <a:gs pos="100000">
                  <a:schemeClr val="accent1">
                    <a:lumMod val="45000"/>
                    <a:lumOff val="55000"/>
                  </a:schemeClr>
                </a:gs>
                <a:gs pos="100000">
                  <a:schemeClr val="accent1">
                    <a:lumMod val="30000"/>
                    <a:lumOff val="70000"/>
                  </a:schemeClr>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6583" y="1117799"/>
            <a:ext cx="11469154" cy="5001264"/>
          </a:xfrm>
          <a:prstGeom prst="rect">
            <a:avLst/>
          </a:prstGeom>
          <a:solidFill>
            <a:schemeClr val="accent3">
              <a:lumMod val="20000"/>
              <a:lumOff val="80000"/>
              <a:alpha val="50000"/>
            </a:schemeClr>
          </a:solidFill>
        </p:spPr>
        <p:txBody>
          <a:bodyPr wrap="square" rtlCol="0">
            <a:spAutoFit/>
          </a:bodyPr>
          <a:lstStyle/>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
        <p:nvSpPr>
          <p:cNvPr id="6" name="Content Placeholder 5"/>
          <p:cNvSpPr>
            <a:spLocks noGrp="1"/>
          </p:cNvSpPr>
          <p:nvPr>
            <p:ph sz="half" idx="2"/>
          </p:nvPr>
        </p:nvSpPr>
        <p:spPr>
          <a:xfrm>
            <a:off x="6776750" y="1614657"/>
            <a:ext cx="5181600" cy="4120550"/>
          </a:xfrm>
        </p:spPr>
        <p:txBody>
          <a:bodyPr>
            <a:normAutofit/>
          </a:bodyPr>
          <a:lstStyle/>
          <a:p>
            <a:r>
              <a:rPr lang="en-US" sz="2000" dirty="0"/>
              <a:t>Rural Electric Utilities</a:t>
            </a:r>
          </a:p>
          <a:p>
            <a:pPr lvl="1"/>
            <a:r>
              <a:rPr lang="en-US" sz="2000" dirty="0"/>
              <a:t>East Kentucky Power Cooperative (EKPC)-16 cooperatives</a:t>
            </a:r>
          </a:p>
          <a:p>
            <a:pPr lvl="1"/>
            <a:r>
              <a:rPr lang="en-US" sz="2000" dirty="0"/>
              <a:t>Big Rivers Electric Corporation-3 cooperatives</a:t>
            </a:r>
          </a:p>
          <a:p>
            <a:r>
              <a:rPr lang="en-US" sz="2000" dirty="0"/>
              <a:t>Investor </a:t>
            </a:r>
            <a:r>
              <a:rPr lang="en-US" sz="2000" dirty="0" smtClean="0"/>
              <a:t>Owned Electric </a:t>
            </a:r>
            <a:r>
              <a:rPr lang="en-US" sz="2000" dirty="0"/>
              <a:t>Utilities</a:t>
            </a:r>
          </a:p>
          <a:p>
            <a:pPr lvl="1"/>
            <a:r>
              <a:rPr lang="en-US" sz="2000" dirty="0"/>
              <a:t>Kentucky Power (KY Power)</a:t>
            </a:r>
          </a:p>
          <a:p>
            <a:pPr lvl="1"/>
            <a:r>
              <a:rPr lang="en-US" sz="2000" dirty="0"/>
              <a:t>Duke Energy Kentucky (Duke)</a:t>
            </a:r>
          </a:p>
          <a:p>
            <a:pPr lvl="1"/>
            <a:r>
              <a:rPr lang="en-US" sz="2000" dirty="0"/>
              <a:t>Kentucky Utilities Company (KU)</a:t>
            </a:r>
          </a:p>
          <a:p>
            <a:pPr lvl="1"/>
            <a:r>
              <a:rPr lang="en-US" sz="2000" dirty="0"/>
              <a:t>Louisville Gas and Electric Company (LG&amp;E)</a:t>
            </a:r>
          </a:p>
        </p:txBody>
      </p:sp>
      <p:sp>
        <p:nvSpPr>
          <p:cNvPr id="2" name="Slide Number Placeholder 1"/>
          <p:cNvSpPr>
            <a:spLocks noGrp="1"/>
          </p:cNvSpPr>
          <p:nvPr>
            <p:ph type="sldNum" sz="quarter" idx="12"/>
          </p:nvPr>
        </p:nvSpPr>
        <p:spPr/>
        <p:txBody>
          <a:bodyPr/>
          <a:lstStyle/>
          <a:p>
            <a:fld id="{3067C3B5-8A1F-4506-9B9D-5F47FCC08D04}" type="slidenum">
              <a:rPr lang="en-US" smtClean="0"/>
              <a:t>23</a:t>
            </a:fld>
            <a:endParaRPr lang="en-US"/>
          </a:p>
        </p:txBody>
      </p:sp>
      <p:sp>
        <p:nvSpPr>
          <p:cNvPr id="12" name="TextBox 11"/>
          <p:cNvSpPr txBox="1"/>
          <p:nvPr/>
        </p:nvSpPr>
        <p:spPr>
          <a:xfrm>
            <a:off x="1037594" y="334806"/>
            <a:ext cx="10501745" cy="769441"/>
          </a:xfrm>
          <a:prstGeom prst="rect">
            <a:avLst/>
          </a:prstGeom>
          <a:noFill/>
        </p:spPr>
        <p:txBody>
          <a:bodyPr wrap="square" rtlCol="0">
            <a:spAutoFit/>
          </a:bodyPr>
          <a:lstStyle/>
          <a:p>
            <a:pPr algn="ctr"/>
            <a:r>
              <a:rPr lang="en-US" sz="4400" dirty="0">
                <a:solidFill>
                  <a:schemeClr val="accent5">
                    <a:lumMod val="75000"/>
                  </a:schemeClr>
                </a:solidFill>
              </a:rPr>
              <a:t>Regulated Electric </a:t>
            </a:r>
            <a:r>
              <a:rPr lang="en-US" sz="4400" dirty="0" smtClean="0">
                <a:solidFill>
                  <a:schemeClr val="accent5">
                    <a:lumMod val="75000"/>
                  </a:schemeClr>
                </a:solidFill>
              </a:rPr>
              <a:t>Utilities—Service Territory</a:t>
            </a:r>
            <a:endParaRPr lang="en-US" sz="4400" dirty="0">
              <a:solidFill>
                <a:schemeClr val="accent5">
                  <a:lumMod val="75000"/>
                </a:schemeClr>
              </a:solidFill>
            </a:endParaRPr>
          </a:p>
        </p:txBody>
      </p:sp>
      <p:pic>
        <p:nvPicPr>
          <p:cNvPr id="9" name="Picture 8" descr="\\eas.ds.ky.gov\dfs\PSC\Common\InformationServices\GIS_Library\Maps_PDF\Electric\Electric_Servi - Internet Explorer"/>
          <p:cNvPicPr>
            <a:picLocks noChangeAspect="1"/>
          </p:cNvPicPr>
          <p:nvPr/>
        </p:nvPicPr>
        <p:blipFill rotWithShape="1">
          <a:blip r:embed="rId2">
            <a:extLst>
              <a:ext uri="{28A0092B-C50C-407E-A947-70E740481C1C}">
                <a14:useLocalDpi xmlns:a14="http://schemas.microsoft.com/office/drawing/2010/main" val="0"/>
              </a:ext>
            </a:extLst>
          </a:blip>
          <a:srcRect l="15982" t="15519" r="15729" b="7819"/>
          <a:stretch/>
        </p:blipFill>
        <p:spPr>
          <a:xfrm>
            <a:off x="606583" y="1489237"/>
            <a:ext cx="6335690" cy="3879525"/>
          </a:xfrm>
          <a:prstGeom prst="rect">
            <a:avLst/>
          </a:prstGeom>
        </p:spPr>
      </p:pic>
    </p:spTree>
    <p:extLst>
      <p:ext uri="{BB962C8B-B14F-4D97-AF65-F5344CB8AC3E}">
        <p14:creationId xmlns:p14="http://schemas.microsoft.com/office/powerpoint/2010/main" val="970875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980" y="113634"/>
            <a:ext cx="10515600" cy="1325563"/>
          </a:xfrm>
        </p:spPr>
        <p:txBody>
          <a:bodyPr/>
          <a:lstStyle/>
          <a:p>
            <a:r>
              <a:rPr lang="en-US" dirty="0" smtClean="0"/>
              <a:t>Cooperatives Served by TVA—Not Regulated by PSC</a:t>
            </a:r>
            <a:endParaRPr lang="en-US" dirty="0"/>
          </a:p>
        </p:txBody>
      </p:sp>
      <p:sp>
        <p:nvSpPr>
          <p:cNvPr id="3" name="Content Placeholder 2"/>
          <p:cNvSpPr>
            <a:spLocks noGrp="1"/>
          </p:cNvSpPr>
          <p:nvPr>
            <p:ph idx="1"/>
          </p:nvPr>
        </p:nvSpPr>
        <p:spPr/>
        <p:txBody>
          <a:bodyPr/>
          <a:lstStyle/>
          <a:p>
            <a:r>
              <a:rPr lang="en-US" dirty="0"/>
              <a:t>Hickman-Fulton Counties RECC</a:t>
            </a:r>
          </a:p>
          <a:p>
            <a:r>
              <a:rPr lang="en-US" dirty="0" err="1"/>
              <a:t>Pennyrile</a:t>
            </a:r>
            <a:r>
              <a:rPr lang="en-US" dirty="0"/>
              <a:t> RECC</a:t>
            </a:r>
          </a:p>
          <a:p>
            <a:r>
              <a:rPr lang="en-US" dirty="0"/>
              <a:t>Tri-County REMC</a:t>
            </a:r>
          </a:p>
          <a:p>
            <a:r>
              <a:rPr lang="en-US" dirty="0"/>
              <a:t>Warren RECC</a:t>
            </a:r>
          </a:p>
          <a:p>
            <a:r>
              <a:rPr lang="en-US" dirty="0"/>
              <a:t>West Kentucky RECC</a:t>
            </a:r>
          </a:p>
        </p:txBody>
      </p:sp>
      <p:sp>
        <p:nvSpPr>
          <p:cNvPr id="4" name="Slide Number Placeholder 3"/>
          <p:cNvSpPr>
            <a:spLocks noGrp="1"/>
          </p:cNvSpPr>
          <p:nvPr>
            <p:ph type="sldNum" sz="quarter" idx="12"/>
          </p:nvPr>
        </p:nvSpPr>
        <p:spPr/>
        <p:txBody>
          <a:bodyPr/>
          <a:lstStyle/>
          <a:p>
            <a:fld id="{B5B60515-9764-43B8-B3EB-AA7427414835}" type="slidenum">
              <a:rPr lang="en-US" smtClean="0"/>
              <a:pPr/>
              <a:t>24</a:t>
            </a:fld>
            <a:endParaRPr lang="en-US" dirty="0"/>
          </a:p>
        </p:txBody>
      </p:sp>
      <p:sp>
        <p:nvSpPr>
          <p:cNvPr id="5" name="TextBox 4"/>
          <p:cNvSpPr txBox="1"/>
          <p:nvPr/>
        </p:nvSpPr>
        <p:spPr>
          <a:xfrm>
            <a:off x="838200" y="4703975"/>
            <a:ext cx="10587087" cy="1323439"/>
          </a:xfrm>
          <a:prstGeom prst="rect">
            <a:avLst/>
          </a:prstGeom>
          <a:noFill/>
          <a:ln>
            <a:solidFill>
              <a:schemeClr val="accent2"/>
            </a:solidFill>
          </a:ln>
        </p:spPr>
        <p:txBody>
          <a:bodyPr wrap="square" rtlCol="0">
            <a:spAutoFit/>
          </a:bodyPr>
          <a:lstStyle/>
          <a:p>
            <a:r>
              <a:rPr lang="en-US" sz="2000" dirty="0" smtClean="0">
                <a:solidFill>
                  <a:schemeClr val="accent5">
                    <a:lumMod val="75000"/>
                  </a:schemeClr>
                </a:solidFill>
              </a:rPr>
              <a:t>These distribution cooperatives </a:t>
            </a:r>
            <a:r>
              <a:rPr lang="en-US" sz="2000" dirty="0">
                <a:solidFill>
                  <a:schemeClr val="accent5">
                    <a:lumMod val="75000"/>
                  </a:schemeClr>
                </a:solidFill>
              </a:rPr>
              <a:t>serve all or a portion of the following </a:t>
            </a:r>
            <a:r>
              <a:rPr lang="en-US" sz="2000" dirty="0" smtClean="0">
                <a:solidFill>
                  <a:schemeClr val="accent5">
                    <a:lumMod val="75000"/>
                  </a:schemeClr>
                </a:solidFill>
              </a:rPr>
              <a:t>counties: Adair</a:t>
            </a:r>
            <a:r>
              <a:rPr lang="en-US" sz="2000" dirty="0">
                <a:solidFill>
                  <a:schemeClr val="accent5">
                    <a:lumMod val="75000"/>
                  </a:schemeClr>
                </a:solidFill>
              </a:rPr>
              <a:t>, Allen, Barren, Butler, Caldwell, Calloway, Carlisle, Christian, Clinton, Cumberland, Edmonson, Fulton, Graves, Grayson, Hickman, Livingston, Logan, Lyon, Marshall, Metcalfe, Monroe, Muhlenberg, Ohio, Simpson, Todd, Trigg, Warren and Whitley.</a:t>
            </a:r>
          </a:p>
        </p:txBody>
      </p:sp>
    </p:spTree>
    <p:extLst>
      <p:ext uri="{BB962C8B-B14F-4D97-AF65-F5344CB8AC3E}">
        <p14:creationId xmlns:p14="http://schemas.microsoft.com/office/powerpoint/2010/main" val="2601598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115" y="101174"/>
            <a:ext cx="10515600" cy="1325563"/>
          </a:xfrm>
        </p:spPr>
        <p:txBody>
          <a:bodyPr/>
          <a:lstStyle/>
          <a:p>
            <a:r>
              <a:rPr lang="en-US" dirty="0" smtClean="0"/>
              <a:t>Municipal Electric Utilities—Not Regulated by the PSC</a:t>
            </a:r>
            <a:endParaRPr lang="en-US" dirty="0"/>
          </a:p>
        </p:txBody>
      </p:sp>
      <p:sp>
        <p:nvSpPr>
          <p:cNvPr id="3" name="Content Placeholder 2"/>
          <p:cNvSpPr>
            <a:spLocks noGrp="1"/>
          </p:cNvSpPr>
          <p:nvPr>
            <p:ph sz="half" idx="1"/>
          </p:nvPr>
        </p:nvSpPr>
        <p:spPr>
          <a:xfrm>
            <a:off x="339365" y="1891584"/>
            <a:ext cx="5133680" cy="4656868"/>
          </a:xfrm>
        </p:spPr>
        <p:txBody>
          <a:bodyPr>
            <a:normAutofit fontScale="55000" lnSpcReduction="20000"/>
          </a:bodyPr>
          <a:lstStyle/>
          <a:p>
            <a:r>
              <a:rPr lang="en-US" dirty="0"/>
              <a:t>Barbourville</a:t>
            </a:r>
          </a:p>
          <a:p>
            <a:r>
              <a:rPr lang="en-US" dirty="0"/>
              <a:t>Bardstown Municipal Electric Light &amp;</a:t>
            </a:r>
          </a:p>
          <a:p>
            <a:r>
              <a:rPr lang="en-US" dirty="0"/>
              <a:t>Bardwell City Utilities</a:t>
            </a:r>
          </a:p>
          <a:p>
            <a:r>
              <a:rPr lang="en-US" dirty="0" err="1"/>
              <a:t>Benham</a:t>
            </a:r>
            <a:r>
              <a:rPr lang="en-US" dirty="0"/>
              <a:t> City Utilities</a:t>
            </a:r>
          </a:p>
          <a:p>
            <a:r>
              <a:rPr lang="en-US" dirty="0"/>
              <a:t>Benton Electric &amp; Gas Systems</a:t>
            </a:r>
          </a:p>
          <a:p>
            <a:r>
              <a:rPr lang="en-US" dirty="0"/>
              <a:t>Bowling Green Municipal</a:t>
            </a:r>
          </a:p>
          <a:p>
            <a:r>
              <a:rPr lang="en-US" dirty="0"/>
              <a:t>City of Monticello</a:t>
            </a:r>
          </a:p>
          <a:p>
            <a:r>
              <a:rPr lang="en-US" dirty="0"/>
              <a:t>Corbin</a:t>
            </a:r>
          </a:p>
          <a:p>
            <a:r>
              <a:rPr lang="en-US" dirty="0"/>
              <a:t>Falmouth City Utilities</a:t>
            </a:r>
          </a:p>
          <a:p>
            <a:r>
              <a:rPr lang="en-US" dirty="0"/>
              <a:t>Frankfort Electric and Water Plant</a:t>
            </a:r>
          </a:p>
          <a:p>
            <a:r>
              <a:rPr lang="en-US" dirty="0"/>
              <a:t>Franklin Electric Plant Board</a:t>
            </a:r>
          </a:p>
          <a:p>
            <a:r>
              <a:rPr lang="en-US" dirty="0"/>
              <a:t>Fulton Electric &amp; Gas Systems</a:t>
            </a:r>
          </a:p>
          <a:p>
            <a:r>
              <a:rPr lang="en-US" dirty="0"/>
              <a:t>Glasgow Electric Plant Board</a:t>
            </a:r>
          </a:p>
          <a:p>
            <a:r>
              <a:rPr lang="en-US" dirty="0"/>
              <a:t>Henderson City Utility </a:t>
            </a:r>
            <a:r>
              <a:rPr lang="en-US" dirty="0" smtClean="0"/>
              <a:t>Commission</a:t>
            </a:r>
          </a:p>
          <a:p>
            <a:r>
              <a:rPr lang="en-US" dirty="0" smtClean="0"/>
              <a:t>Hickman </a:t>
            </a:r>
            <a:r>
              <a:rPr lang="en-US" dirty="0"/>
              <a:t>Electric &amp; Gas Systems</a:t>
            </a:r>
          </a:p>
          <a:p>
            <a:endParaRPr lang="en-US" dirty="0" smtClean="0"/>
          </a:p>
        </p:txBody>
      </p:sp>
      <p:sp>
        <p:nvSpPr>
          <p:cNvPr id="8" name="Content Placeholder 7"/>
          <p:cNvSpPr>
            <a:spLocks noGrp="1"/>
          </p:cNvSpPr>
          <p:nvPr>
            <p:ph sz="half" idx="2"/>
          </p:nvPr>
        </p:nvSpPr>
        <p:spPr>
          <a:xfrm>
            <a:off x="6266467" y="1891584"/>
            <a:ext cx="5375635" cy="4823902"/>
          </a:xfrm>
        </p:spPr>
        <p:txBody>
          <a:bodyPr>
            <a:normAutofit fontScale="55000" lnSpcReduction="20000"/>
          </a:bodyPr>
          <a:lstStyle/>
          <a:p>
            <a:r>
              <a:rPr lang="en-US" dirty="0" smtClean="0"/>
              <a:t>Hopkinsville </a:t>
            </a:r>
            <a:r>
              <a:rPr lang="en-US" dirty="0"/>
              <a:t>Electric System</a:t>
            </a:r>
          </a:p>
          <a:p>
            <a:r>
              <a:rPr lang="en-US" dirty="0" smtClean="0"/>
              <a:t>Jellico </a:t>
            </a:r>
            <a:r>
              <a:rPr lang="en-US" dirty="0"/>
              <a:t>Electric &amp; Water System</a:t>
            </a:r>
          </a:p>
          <a:p>
            <a:r>
              <a:rPr lang="en-US" dirty="0"/>
              <a:t>Madisonville Municipal Light &amp; Power</a:t>
            </a:r>
          </a:p>
          <a:p>
            <a:r>
              <a:rPr lang="en-US" dirty="0"/>
              <a:t>Mayfield Electric &amp; Water Systems</a:t>
            </a:r>
          </a:p>
          <a:p>
            <a:r>
              <a:rPr lang="en-US" dirty="0"/>
              <a:t>Murray Electric and Natural Gas </a:t>
            </a:r>
            <a:r>
              <a:rPr lang="en-US" dirty="0" smtClean="0"/>
              <a:t>System</a:t>
            </a:r>
            <a:endParaRPr lang="en-US" dirty="0"/>
          </a:p>
          <a:p>
            <a:r>
              <a:rPr lang="en-US" dirty="0"/>
              <a:t>Nicholasville Municipal Electric Sys</a:t>
            </a:r>
          </a:p>
          <a:p>
            <a:r>
              <a:rPr lang="en-US" dirty="0"/>
              <a:t>Olive Hill Municipal Lighting and Ga</a:t>
            </a:r>
          </a:p>
          <a:p>
            <a:r>
              <a:rPr lang="en-US" dirty="0"/>
              <a:t>Owensboro Municipal Utilities</a:t>
            </a:r>
          </a:p>
          <a:p>
            <a:r>
              <a:rPr lang="en-US" dirty="0"/>
              <a:t>Paducah Power System</a:t>
            </a:r>
          </a:p>
          <a:p>
            <a:r>
              <a:rPr lang="en-US" dirty="0"/>
              <a:t>Paris Combined Utilities</a:t>
            </a:r>
          </a:p>
          <a:p>
            <a:r>
              <a:rPr lang="en-US" dirty="0"/>
              <a:t>Princeton Electric Plant </a:t>
            </a:r>
            <a:r>
              <a:rPr lang="en-US" dirty="0" smtClean="0"/>
              <a:t>Board</a:t>
            </a:r>
          </a:p>
          <a:p>
            <a:r>
              <a:rPr lang="en-US" dirty="0" smtClean="0"/>
              <a:t>Providence </a:t>
            </a:r>
            <a:r>
              <a:rPr lang="en-US" dirty="0"/>
              <a:t>Electric &amp; Gas Dept.</a:t>
            </a:r>
          </a:p>
          <a:p>
            <a:r>
              <a:rPr lang="en-US" dirty="0"/>
              <a:t>Russellville Electric Plant Board</a:t>
            </a:r>
          </a:p>
          <a:p>
            <a:r>
              <a:rPr lang="en-US" dirty="0"/>
              <a:t>Vanceburg Electric &amp; Gas Systems</a:t>
            </a:r>
          </a:p>
          <a:p>
            <a:r>
              <a:rPr lang="en-US" dirty="0"/>
              <a:t>Williamstown Utility Commission</a:t>
            </a:r>
          </a:p>
          <a:p>
            <a:endParaRPr lang="en-US" dirty="0"/>
          </a:p>
        </p:txBody>
      </p:sp>
      <p:sp>
        <p:nvSpPr>
          <p:cNvPr id="4" name="Slide Number Placeholder 3"/>
          <p:cNvSpPr>
            <a:spLocks noGrp="1"/>
          </p:cNvSpPr>
          <p:nvPr>
            <p:ph type="sldNum" sz="quarter" idx="12"/>
          </p:nvPr>
        </p:nvSpPr>
        <p:spPr/>
        <p:txBody>
          <a:bodyPr/>
          <a:lstStyle/>
          <a:p>
            <a:fld id="{B5B60515-9764-43B8-B3EB-AA7427414835}" type="slidenum">
              <a:rPr lang="en-US" smtClean="0"/>
              <a:pPr/>
              <a:t>25</a:t>
            </a:fld>
            <a:endParaRPr lang="en-US" dirty="0"/>
          </a:p>
        </p:txBody>
      </p:sp>
      <p:sp>
        <p:nvSpPr>
          <p:cNvPr id="6" name="TextBox 5"/>
          <p:cNvSpPr txBox="1"/>
          <p:nvPr/>
        </p:nvSpPr>
        <p:spPr>
          <a:xfrm>
            <a:off x="2705493" y="968254"/>
            <a:ext cx="9059158" cy="646331"/>
          </a:xfrm>
          <a:prstGeom prst="rect">
            <a:avLst/>
          </a:prstGeom>
          <a:noFill/>
          <a:ln>
            <a:solidFill>
              <a:schemeClr val="accent2"/>
            </a:solidFill>
          </a:ln>
        </p:spPr>
        <p:txBody>
          <a:bodyPr wrap="square" rtlCol="0">
            <a:spAutoFit/>
          </a:bodyPr>
          <a:lstStyle/>
          <a:p>
            <a:r>
              <a:rPr lang="en-US" dirty="0">
                <a:solidFill>
                  <a:schemeClr val="accent5">
                    <a:lumMod val="75000"/>
                  </a:schemeClr>
                </a:solidFill>
              </a:rPr>
              <a:t>While state Commissions and FERC adhere to similar rate design and rate-making practices and principles, municipalities are governed by city councils or boards and therefore practices vary. </a:t>
            </a:r>
          </a:p>
        </p:txBody>
      </p:sp>
    </p:spTree>
    <p:extLst>
      <p:ext uri="{BB962C8B-B14F-4D97-AF65-F5344CB8AC3E}">
        <p14:creationId xmlns:p14="http://schemas.microsoft.com/office/powerpoint/2010/main" val="2425332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D25607-309F-4D30-9ECA-33A53AAAC199}" type="slidenum">
              <a:rPr lang="en-US" smtClean="0"/>
              <a:t>26</a:t>
            </a:fld>
            <a:endParaRPr lang="en-US"/>
          </a:p>
        </p:txBody>
      </p:sp>
      <p:pic>
        <p:nvPicPr>
          <p:cNvPr id="7" name="Picture 6" descr="GasDist_Wall.pdf - Adobe Reader"/>
          <p:cNvPicPr>
            <a:picLocks noChangeAspect="1"/>
          </p:cNvPicPr>
          <p:nvPr/>
        </p:nvPicPr>
        <p:blipFill rotWithShape="1">
          <a:blip r:embed="rId2">
            <a:extLst>
              <a:ext uri="{28A0092B-C50C-407E-A947-70E740481C1C}">
                <a14:useLocalDpi xmlns:a14="http://schemas.microsoft.com/office/drawing/2010/main" val="0"/>
              </a:ext>
            </a:extLst>
          </a:blip>
          <a:srcRect l="16595" t="14890" r="14446" b="7479"/>
          <a:stretch/>
        </p:blipFill>
        <p:spPr>
          <a:xfrm>
            <a:off x="739278" y="170065"/>
            <a:ext cx="10614522" cy="6517869"/>
          </a:xfrm>
          <a:prstGeom prst="rect">
            <a:avLst/>
          </a:prstGeom>
        </p:spPr>
      </p:pic>
    </p:spTree>
    <p:extLst>
      <p:ext uri="{BB962C8B-B14F-4D97-AF65-F5344CB8AC3E}">
        <p14:creationId xmlns:p14="http://schemas.microsoft.com/office/powerpoint/2010/main" val="3864976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PSC: Background, Function and Funding</a:t>
            </a:r>
            <a:endParaRPr lang="en-US" dirty="0"/>
          </a:p>
        </p:txBody>
      </p:sp>
      <p:sp>
        <p:nvSpPr>
          <p:cNvPr id="3" name="Content Placeholder 2"/>
          <p:cNvSpPr>
            <a:spLocks noGrp="1"/>
          </p:cNvSpPr>
          <p:nvPr>
            <p:ph idx="1"/>
          </p:nvPr>
        </p:nvSpPr>
        <p:spPr/>
        <p:txBody>
          <a:bodyPr/>
          <a:lstStyle/>
          <a:p>
            <a:r>
              <a:rPr lang="en-US" dirty="0" smtClean="0"/>
              <a:t>Created by the Kentucky General Assembly in 1934.</a:t>
            </a:r>
          </a:p>
          <a:p>
            <a:r>
              <a:rPr lang="en-US" dirty="0" smtClean="0"/>
              <a:t>Independent Regulatory Agency</a:t>
            </a:r>
          </a:p>
          <a:p>
            <a:r>
              <a:rPr lang="en-US" dirty="0" smtClean="0"/>
              <a:t>Quasi-judicial function</a:t>
            </a:r>
          </a:p>
          <a:p>
            <a:r>
              <a:rPr lang="en-US" dirty="0" smtClean="0"/>
              <a:t>Regulates </a:t>
            </a:r>
            <a:r>
              <a:rPr lang="en-US" b="1" dirty="0" smtClean="0"/>
              <a:t>rates and service </a:t>
            </a:r>
            <a:r>
              <a:rPr lang="en-US" dirty="0" smtClean="0"/>
              <a:t>provided by jurisdictional utilities.</a:t>
            </a:r>
          </a:p>
          <a:p>
            <a:r>
              <a:rPr lang="en-US" dirty="0" smtClean="0"/>
              <a:t>Operates in accordance with statutes, regulations, and judicial precedent.</a:t>
            </a:r>
          </a:p>
          <a:p>
            <a:r>
              <a:rPr lang="en-US" dirty="0" smtClean="0"/>
              <a:t>Funded by assessment on regulated utilities</a:t>
            </a:r>
          </a:p>
          <a:p>
            <a:pPr marL="0" indent="0">
              <a:buNone/>
            </a:pPr>
            <a:endParaRPr lang="en-US" dirty="0"/>
          </a:p>
        </p:txBody>
      </p:sp>
      <p:sp>
        <p:nvSpPr>
          <p:cNvPr id="4" name="Slide Number Placeholder 3"/>
          <p:cNvSpPr>
            <a:spLocks noGrp="1"/>
          </p:cNvSpPr>
          <p:nvPr>
            <p:ph type="sldNum" sz="quarter" idx="12"/>
          </p:nvPr>
        </p:nvSpPr>
        <p:spPr/>
        <p:txBody>
          <a:bodyPr/>
          <a:lstStyle/>
          <a:p>
            <a:fld id="{B5B60515-9764-43B8-B3EB-AA7427414835}" type="slidenum">
              <a:rPr lang="en-US" smtClean="0"/>
              <a:pPr/>
              <a:t>27</a:t>
            </a:fld>
            <a:endParaRPr lang="en-US" dirty="0"/>
          </a:p>
        </p:txBody>
      </p:sp>
    </p:spTree>
    <p:extLst>
      <p:ext uri="{BB962C8B-B14F-4D97-AF65-F5344CB8AC3E}">
        <p14:creationId xmlns:p14="http://schemas.microsoft.com/office/powerpoint/2010/main" val="24098263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D25607-309F-4D30-9ECA-33A53AAAC199}" type="slidenum">
              <a:rPr lang="en-US" smtClean="0"/>
              <a:t>28</a:t>
            </a:fld>
            <a:endParaRPr lang="en-US"/>
          </a:p>
        </p:txBody>
      </p:sp>
      <p:pic>
        <p:nvPicPr>
          <p:cNvPr id="3" name="Picture 2" descr="https://psc.ky.gov/agencies/psc/consumer/report/2019/2nd_qrt_2019sum.pdf - Internet Explorer"/>
          <p:cNvPicPr>
            <a:picLocks noChangeAspect="1"/>
          </p:cNvPicPr>
          <p:nvPr/>
        </p:nvPicPr>
        <p:blipFill rotWithShape="1">
          <a:blip r:embed="rId3">
            <a:extLst>
              <a:ext uri="{28A0092B-C50C-407E-A947-70E740481C1C}">
                <a14:useLocalDpi xmlns:a14="http://schemas.microsoft.com/office/drawing/2010/main" val="0"/>
              </a:ext>
            </a:extLst>
          </a:blip>
          <a:srcRect l="18282" t="17628" r="21176" b="17073"/>
          <a:stretch/>
        </p:blipFill>
        <p:spPr>
          <a:xfrm>
            <a:off x="832452" y="160255"/>
            <a:ext cx="10335132" cy="6080289"/>
          </a:xfrm>
          <a:prstGeom prst="rect">
            <a:avLst/>
          </a:prstGeom>
        </p:spPr>
      </p:pic>
    </p:spTree>
    <p:extLst>
      <p:ext uri="{BB962C8B-B14F-4D97-AF65-F5344CB8AC3E}">
        <p14:creationId xmlns:p14="http://schemas.microsoft.com/office/powerpoint/2010/main" val="840251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PSC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Commissioners</a:t>
            </a:r>
          </a:p>
          <a:p>
            <a:pPr lvl="1"/>
            <a:r>
              <a:rPr lang="en-US" dirty="0" smtClean="0"/>
              <a:t>Chairman Michael Schmitt</a:t>
            </a:r>
          </a:p>
          <a:p>
            <a:pPr lvl="1"/>
            <a:r>
              <a:rPr lang="en-US" dirty="0" smtClean="0"/>
              <a:t>Vice Chairman Robert Cicero</a:t>
            </a:r>
          </a:p>
          <a:p>
            <a:pPr lvl="1"/>
            <a:r>
              <a:rPr lang="en-US" dirty="0" smtClean="0"/>
              <a:t>Commissioner Talina Mathews</a:t>
            </a:r>
          </a:p>
          <a:p>
            <a:r>
              <a:rPr lang="en-US" dirty="0" smtClean="0"/>
              <a:t>Executive </a:t>
            </a:r>
            <a:r>
              <a:rPr lang="en-US" dirty="0"/>
              <a:t>Director—Gwen </a:t>
            </a:r>
            <a:r>
              <a:rPr lang="en-US" dirty="0" smtClean="0"/>
              <a:t>Pinson</a:t>
            </a:r>
          </a:p>
          <a:p>
            <a:r>
              <a:rPr lang="en-US" dirty="0" smtClean="0"/>
              <a:t>Professional </a:t>
            </a:r>
            <a:r>
              <a:rPr lang="en-US" dirty="0"/>
              <a:t>staff: </a:t>
            </a:r>
            <a:r>
              <a:rPr lang="en-US" dirty="0" smtClean="0"/>
              <a:t>attorneys, </a:t>
            </a:r>
            <a:r>
              <a:rPr lang="en-US" dirty="0"/>
              <a:t>accountants, </a:t>
            </a:r>
            <a:r>
              <a:rPr lang="en-US" dirty="0" smtClean="0"/>
              <a:t>economists, financial and </a:t>
            </a:r>
            <a:r>
              <a:rPr lang="en-US" dirty="0"/>
              <a:t>policy </a:t>
            </a:r>
            <a:r>
              <a:rPr lang="en-US" dirty="0" smtClean="0"/>
              <a:t>experts, communications and IT, etc. </a:t>
            </a:r>
          </a:p>
          <a:p>
            <a:pPr marL="0" indent="0" algn="ctr">
              <a:buNone/>
            </a:pPr>
            <a:endParaRPr lang="en-US" dirty="0" smtClean="0"/>
          </a:p>
          <a:p>
            <a:pPr marL="0" indent="0" algn="ctr">
              <a:buNone/>
            </a:pPr>
            <a:r>
              <a:rPr lang="en-US" dirty="0" smtClean="0"/>
              <a:t>Contact: ky.psc.org </a:t>
            </a:r>
          </a:p>
          <a:p>
            <a:pPr marL="0" indent="0" algn="ctr">
              <a:buNone/>
            </a:pPr>
            <a:r>
              <a:rPr lang="en-US" dirty="0" smtClean="0"/>
              <a:t>502.564.3940</a:t>
            </a:r>
          </a:p>
          <a:p>
            <a:pPr marL="0" indent="0" algn="ctr">
              <a:buNone/>
            </a:pPr>
            <a:r>
              <a:rPr lang="en-US" dirty="0" smtClean="0">
                <a:hlinkClick r:id="rId2"/>
              </a:rPr>
              <a:t>Karenl.Wilson@ky.gov</a:t>
            </a:r>
            <a:r>
              <a:rPr lang="en-US" dirty="0" smtClean="0"/>
              <a:t> (legislative liaison)</a:t>
            </a:r>
          </a:p>
          <a:p>
            <a:pPr marL="0" indent="0">
              <a:buNone/>
            </a:pPr>
            <a:endParaRPr lang="en-US" dirty="0"/>
          </a:p>
          <a:p>
            <a:endParaRPr lang="en-US"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B5B60515-9764-43B8-B3EB-AA7427414835}" type="slidenum">
              <a:rPr lang="en-US" smtClean="0"/>
              <a:pPr/>
              <a:t>29</a:t>
            </a:fld>
            <a:endParaRPr lang="en-US" dirty="0"/>
          </a:p>
        </p:txBody>
      </p:sp>
    </p:spTree>
    <p:extLst>
      <p:ext uri="{BB962C8B-B14F-4D97-AF65-F5344CB8AC3E}">
        <p14:creationId xmlns:p14="http://schemas.microsoft.com/office/powerpoint/2010/main" val="2579951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PSC Regulated Entities</a:t>
            </a:r>
            <a:endParaRPr lang="en-US" dirty="0"/>
          </a:p>
        </p:txBody>
      </p:sp>
      <p:sp>
        <p:nvSpPr>
          <p:cNvPr id="6" name="Content Placeholder 5"/>
          <p:cNvSpPr>
            <a:spLocks noGrp="1"/>
          </p:cNvSpPr>
          <p:nvPr>
            <p:ph idx="1"/>
          </p:nvPr>
        </p:nvSpPr>
        <p:spPr/>
        <p:txBody>
          <a:bodyPr/>
          <a:lstStyle/>
          <a:p>
            <a:r>
              <a:rPr lang="en-US" dirty="0" smtClean="0"/>
              <a:t>1,100 jurisdictional utilities:</a:t>
            </a:r>
          </a:p>
          <a:p>
            <a:pPr lvl="1"/>
            <a:r>
              <a:rPr lang="en-US" dirty="0" smtClean="0"/>
              <a:t>Water and sewer utilities (small systems comprise the bulk of regulated utilities)</a:t>
            </a:r>
          </a:p>
          <a:p>
            <a:pPr lvl="1"/>
            <a:r>
              <a:rPr lang="en-US" dirty="0" smtClean="0"/>
              <a:t>Natural gas distribution systems and intrastate pipelines</a:t>
            </a:r>
          </a:p>
          <a:p>
            <a:pPr lvl="1"/>
            <a:r>
              <a:rPr lang="en-US" dirty="0" smtClean="0"/>
              <a:t>Electric utilities (investor-owned and jurisdictional cooperatives)</a:t>
            </a:r>
          </a:p>
          <a:p>
            <a:pPr lvl="1"/>
            <a:r>
              <a:rPr lang="en-US" dirty="0" smtClean="0"/>
              <a:t>Telecommunications (small number) </a:t>
            </a:r>
          </a:p>
          <a:p>
            <a:r>
              <a:rPr lang="en-US" dirty="0" smtClean="0"/>
              <a:t>Do not include municipal utilities except for gas pipeline safety.</a:t>
            </a:r>
          </a:p>
          <a:p>
            <a:r>
              <a:rPr lang="en-US" dirty="0" smtClean="0"/>
              <a:t>Do not include cooperatives served by TVA.</a:t>
            </a:r>
            <a:endParaRPr lang="en-US" dirty="0"/>
          </a:p>
        </p:txBody>
      </p:sp>
      <p:sp>
        <p:nvSpPr>
          <p:cNvPr id="4" name="Slide Number Placeholder 3"/>
          <p:cNvSpPr>
            <a:spLocks noGrp="1"/>
          </p:cNvSpPr>
          <p:nvPr>
            <p:ph type="sldNum" sz="quarter" idx="12"/>
          </p:nvPr>
        </p:nvSpPr>
        <p:spPr/>
        <p:txBody>
          <a:bodyPr/>
          <a:lstStyle/>
          <a:p>
            <a:fld id="{64D25607-309F-4D30-9ECA-33A53AAAC199}" type="slidenum">
              <a:rPr lang="en-US" smtClean="0"/>
              <a:t>3</a:t>
            </a:fld>
            <a:endParaRPr lang="en-US"/>
          </a:p>
        </p:txBody>
      </p:sp>
    </p:spTree>
    <p:extLst>
      <p:ext uri="{BB962C8B-B14F-4D97-AF65-F5344CB8AC3E}">
        <p14:creationId xmlns:p14="http://schemas.microsoft.com/office/powerpoint/2010/main" val="2874637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8483" y="2234524"/>
            <a:ext cx="10515600" cy="2852737"/>
          </a:xfrm>
        </p:spPr>
        <p:txBody>
          <a:bodyPr/>
          <a:lstStyle/>
          <a:p>
            <a:r>
              <a:rPr lang="en-US" dirty="0"/>
              <a:t>Energy </a:t>
            </a:r>
            <a:r>
              <a:rPr lang="en-US" dirty="0" smtClean="0"/>
              <a:t>Snapshot</a:t>
            </a:r>
            <a:r>
              <a:rPr lang="en-US" dirty="0"/>
              <a:t/>
            </a:r>
            <a:br>
              <a:rPr lang="en-US" dirty="0"/>
            </a:br>
            <a:endParaRPr lang="en-US" dirty="0"/>
          </a:p>
        </p:txBody>
      </p:sp>
      <p:sp>
        <p:nvSpPr>
          <p:cNvPr id="2" name="Slide Number Placeholder 1"/>
          <p:cNvSpPr>
            <a:spLocks noGrp="1"/>
          </p:cNvSpPr>
          <p:nvPr>
            <p:ph type="sldNum" sz="quarter" idx="12"/>
          </p:nvPr>
        </p:nvSpPr>
        <p:spPr/>
        <p:txBody>
          <a:bodyPr/>
          <a:lstStyle/>
          <a:p>
            <a:fld id="{64D25607-309F-4D30-9ECA-33A53AAAC199}" type="slidenum">
              <a:rPr lang="en-US" smtClean="0"/>
              <a:t>30</a:t>
            </a:fld>
            <a:endParaRPr lang="en-US"/>
          </a:p>
        </p:txBody>
      </p:sp>
    </p:spTree>
    <p:extLst>
      <p:ext uri="{BB962C8B-B14F-4D97-AF65-F5344CB8AC3E}">
        <p14:creationId xmlns:p14="http://schemas.microsoft.com/office/powerpoint/2010/main" val="8763458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274728"/>
            <a:ext cx="10515600" cy="1325563"/>
          </a:xfrm>
        </p:spPr>
        <p:txBody>
          <a:bodyPr/>
          <a:lstStyle/>
          <a:p>
            <a:r>
              <a:rPr lang="en-US" dirty="0" smtClean="0"/>
              <a:t>Restructured Versus Traditionally Regulated Markets</a:t>
            </a:r>
            <a:endParaRPr lang="en-US" dirty="0"/>
          </a:p>
        </p:txBody>
      </p:sp>
      <p:sp>
        <p:nvSpPr>
          <p:cNvPr id="3" name="Content Placeholder 2"/>
          <p:cNvSpPr>
            <a:spLocks noGrp="1"/>
          </p:cNvSpPr>
          <p:nvPr>
            <p:ph sz="half" idx="1"/>
          </p:nvPr>
        </p:nvSpPr>
        <p:spPr>
          <a:xfrm>
            <a:off x="281609" y="1690688"/>
            <a:ext cx="5181600" cy="4351338"/>
          </a:xfrm>
        </p:spPr>
        <p:txBody>
          <a:bodyPr>
            <a:normAutofit/>
          </a:bodyPr>
          <a:lstStyle/>
          <a:p>
            <a:r>
              <a:rPr lang="en-US" sz="2400" dirty="0" smtClean="0"/>
              <a:t>“Restructuring </a:t>
            </a:r>
            <a:r>
              <a:rPr lang="en-US" sz="2400" dirty="0"/>
              <a:t>drove no relative improvement in 2018 versus 2000 electric </a:t>
            </a:r>
            <a:r>
              <a:rPr lang="en-US" sz="2400" dirty="0" smtClean="0"/>
              <a:t>prices” S&amp;P Global, August 7, 2019.</a:t>
            </a:r>
          </a:p>
          <a:p>
            <a:r>
              <a:rPr lang="en-US" sz="2400" dirty="0" smtClean="0"/>
              <a:t>Some restructured or deregulated states taking steps to prevent uneconomic units from closing. </a:t>
            </a:r>
            <a:endParaRPr lang="en-US" sz="2400" dirty="0"/>
          </a:p>
          <a:p>
            <a:endParaRPr lang="en-US" sz="2400" dirty="0"/>
          </a:p>
        </p:txBody>
      </p:sp>
      <p:sp>
        <p:nvSpPr>
          <p:cNvPr id="4" name="Slide Number Placeholder 3"/>
          <p:cNvSpPr>
            <a:spLocks noGrp="1"/>
          </p:cNvSpPr>
          <p:nvPr>
            <p:ph type="sldNum" sz="quarter" idx="12"/>
          </p:nvPr>
        </p:nvSpPr>
        <p:spPr/>
        <p:txBody>
          <a:bodyPr/>
          <a:lstStyle/>
          <a:p>
            <a:fld id="{B5B60515-9764-43B8-B3EB-AA7427414835}" type="slidenum">
              <a:rPr lang="en-US" smtClean="0"/>
              <a:pPr/>
              <a:t>31</a:t>
            </a:fld>
            <a:endParaRPr lang="en-US"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608" t="4867" r="2068" b="-502"/>
          <a:stretch/>
        </p:blipFill>
        <p:spPr>
          <a:xfrm>
            <a:off x="5324513" y="1280160"/>
            <a:ext cx="6792614" cy="4852263"/>
          </a:xfrm>
          <a:prstGeom prst="rect">
            <a:avLst/>
          </a:prstGeom>
        </p:spPr>
      </p:pic>
    </p:spTree>
    <p:extLst>
      <p:ext uri="{BB962C8B-B14F-4D97-AF65-F5344CB8AC3E}">
        <p14:creationId xmlns:p14="http://schemas.microsoft.com/office/powerpoint/2010/main" val="4248904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642" y="407095"/>
            <a:ext cx="6905400" cy="6450905"/>
          </a:xfrm>
          <a:prstGeom prst="rect">
            <a:avLst/>
          </a:prstGeom>
        </p:spPr>
      </p:pic>
      <p:sp>
        <p:nvSpPr>
          <p:cNvPr id="5" name="TextBox 4"/>
          <p:cNvSpPr txBox="1"/>
          <p:nvPr/>
        </p:nvSpPr>
        <p:spPr>
          <a:xfrm>
            <a:off x="933570" y="977543"/>
            <a:ext cx="4048298" cy="4093428"/>
          </a:xfrm>
          <a:prstGeom prst="rect">
            <a:avLst/>
          </a:prstGeom>
          <a:noFill/>
        </p:spPr>
        <p:txBody>
          <a:bodyPr wrap="square" rtlCol="0">
            <a:spAutoFit/>
          </a:bodyPr>
          <a:lstStyle/>
          <a:p>
            <a:r>
              <a:rPr lang="en-US" sz="2000" b="1" dirty="0" smtClean="0">
                <a:solidFill>
                  <a:schemeClr val="accent1">
                    <a:lumMod val="75000"/>
                  </a:schemeClr>
                </a:solidFill>
              </a:rPr>
              <a:t>Several states, including Kentucky, have different utilities participating in different markets. </a:t>
            </a:r>
          </a:p>
          <a:p>
            <a:endParaRPr lang="en-US" sz="2000" b="1" dirty="0" smtClean="0">
              <a:solidFill>
                <a:schemeClr val="accent1">
                  <a:lumMod val="75000"/>
                </a:schemeClr>
              </a:solidFill>
            </a:endParaRPr>
          </a:p>
          <a:p>
            <a:r>
              <a:rPr lang="en-US" sz="2000" b="1" dirty="0" smtClean="0">
                <a:solidFill>
                  <a:schemeClr val="accent1">
                    <a:lumMod val="75000"/>
                  </a:schemeClr>
                </a:solidFill>
              </a:rPr>
              <a:t>Kentucky’s utilities participating in PJM:</a:t>
            </a:r>
          </a:p>
          <a:p>
            <a:pPr marL="342900" indent="-342900">
              <a:buFont typeface="Arial" panose="020B0604020202020204" pitchFamily="34" charset="0"/>
              <a:buChar char="•"/>
            </a:pPr>
            <a:r>
              <a:rPr lang="en-US" sz="2000" b="1" dirty="0" smtClean="0">
                <a:solidFill>
                  <a:schemeClr val="accent1">
                    <a:lumMod val="75000"/>
                  </a:schemeClr>
                </a:solidFill>
              </a:rPr>
              <a:t>Kentucky Power </a:t>
            </a:r>
          </a:p>
          <a:p>
            <a:pPr marL="342900" indent="-342900">
              <a:buFont typeface="Arial" panose="020B0604020202020204" pitchFamily="34" charset="0"/>
              <a:buChar char="•"/>
            </a:pPr>
            <a:r>
              <a:rPr lang="en-US" sz="2000" b="1" dirty="0" smtClean="0">
                <a:solidFill>
                  <a:schemeClr val="accent1">
                    <a:lumMod val="75000"/>
                  </a:schemeClr>
                </a:solidFill>
              </a:rPr>
              <a:t>Duke Energy</a:t>
            </a:r>
          </a:p>
          <a:p>
            <a:pPr marL="342900" indent="-342900">
              <a:buFont typeface="Arial" panose="020B0604020202020204" pitchFamily="34" charset="0"/>
              <a:buChar char="•"/>
            </a:pPr>
            <a:r>
              <a:rPr lang="en-US" sz="2000" b="1" dirty="0" smtClean="0">
                <a:solidFill>
                  <a:schemeClr val="accent1">
                    <a:lumMod val="75000"/>
                  </a:schemeClr>
                </a:solidFill>
              </a:rPr>
              <a:t>East Kentucky Power </a:t>
            </a:r>
            <a:endParaRPr lang="en-US" sz="2000" b="1" dirty="0">
              <a:solidFill>
                <a:schemeClr val="accent1">
                  <a:lumMod val="75000"/>
                </a:schemeClr>
              </a:solidFill>
            </a:endParaRPr>
          </a:p>
          <a:p>
            <a:endParaRPr lang="en-US" sz="2000" b="1" dirty="0" smtClean="0">
              <a:solidFill>
                <a:schemeClr val="accent1">
                  <a:lumMod val="75000"/>
                </a:schemeClr>
              </a:solidFill>
            </a:endParaRPr>
          </a:p>
          <a:p>
            <a:r>
              <a:rPr lang="en-US" sz="2000" b="1" dirty="0" smtClean="0">
                <a:solidFill>
                  <a:schemeClr val="accent1">
                    <a:lumMod val="75000"/>
                  </a:schemeClr>
                </a:solidFill>
              </a:rPr>
              <a:t>Midcontinent Independent System Operator (MISO)</a:t>
            </a:r>
          </a:p>
          <a:p>
            <a:pPr marL="342900" indent="-342900">
              <a:buFont typeface="Arial" panose="020B0604020202020204" pitchFamily="34" charset="0"/>
              <a:buChar char="•"/>
            </a:pPr>
            <a:r>
              <a:rPr lang="en-US" sz="2000" b="1" dirty="0" smtClean="0">
                <a:solidFill>
                  <a:schemeClr val="accent1">
                    <a:lumMod val="75000"/>
                  </a:schemeClr>
                </a:solidFill>
              </a:rPr>
              <a:t>Big Rivers Electric Cooperative</a:t>
            </a:r>
            <a:endParaRPr lang="en-US" sz="2000" dirty="0" smtClean="0"/>
          </a:p>
        </p:txBody>
      </p:sp>
      <p:sp>
        <p:nvSpPr>
          <p:cNvPr id="2" name="Slide Number Placeholder 1"/>
          <p:cNvSpPr>
            <a:spLocks noGrp="1"/>
          </p:cNvSpPr>
          <p:nvPr>
            <p:ph type="sldNum" sz="quarter" idx="12"/>
          </p:nvPr>
        </p:nvSpPr>
        <p:spPr/>
        <p:txBody>
          <a:bodyPr/>
          <a:lstStyle/>
          <a:p>
            <a:fld id="{99F0BE38-6CC2-40A4-9D04-81305C48E091}" type="slidenum">
              <a:rPr lang="en-US" smtClean="0"/>
              <a:t>32</a:t>
            </a:fld>
            <a:endParaRPr lang="en-US"/>
          </a:p>
        </p:txBody>
      </p:sp>
    </p:spTree>
    <p:extLst>
      <p:ext uri="{BB962C8B-B14F-4D97-AF65-F5344CB8AC3E}">
        <p14:creationId xmlns:p14="http://schemas.microsoft.com/office/powerpoint/2010/main" val="1964444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hart 1" descr="image002"/>
          <p:cNvPicPr>
            <a:picLocks noChangeAspect="1" noChangeArrowheads="1"/>
          </p:cNvPicPr>
          <p:nvPr/>
        </p:nvPicPr>
        <p:blipFill rotWithShape="1">
          <a:blip r:embed="rId2">
            <a:extLst>
              <a:ext uri="{28A0092B-C50C-407E-A947-70E740481C1C}">
                <a14:useLocalDpi xmlns:a14="http://schemas.microsoft.com/office/drawing/2010/main" val="0"/>
              </a:ext>
            </a:extLst>
          </a:blip>
          <a:srcRect t="8693"/>
          <a:stretch/>
        </p:blipFill>
        <p:spPr bwMode="auto">
          <a:xfrm>
            <a:off x="2919475" y="781899"/>
            <a:ext cx="7418453" cy="607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0"/>
            <a:ext cx="12192000" cy="707886"/>
          </a:xfrm>
          <a:prstGeom prst="rect">
            <a:avLst/>
          </a:prstGeom>
          <a:noFill/>
        </p:spPr>
        <p:txBody>
          <a:bodyPr wrap="square" rtlCol="0">
            <a:spAutoFit/>
          </a:bodyPr>
          <a:lstStyle/>
          <a:p>
            <a:pPr algn="ctr"/>
            <a:r>
              <a:rPr lang="en-US" sz="4000" b="1" dirty="0" smtClean="0">
                <a:solidFill>
                  <a:schemeClr val="accent1">
                    <a:lumMod val="75000"/>
                  </a:schemeClr>
                </a:solidFill>
              </a:rPr>
              <a:t>Kentucky Net Electricity Generation, 2018</a:t>
            </a:r>
            <a:endParaRPr lang="en-US" sz="4000" b="1" dirty="0">
              <a:solidFill>
                <a:schemeClr val="accent1">
                  <a:lumMod val="75000"/>
                </a:schemeClr>
              </a:solidFill>
            </a:endParaRPr>
          </a:p>
        </p:txBody>
      </p:sp>
    </p:spTree>
    <p:extLst>
      <p:ext uri="{BB962C8B-B14F-4D97-AF65-F5344CB8AC3E}">
        <p14:creationId xmlns:p14="http://schemas.microsoft.com/office/powerpoint/2010/main" val="3643433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2763"/>
          <a:stretch/>
        </p:blipFill>
        <p:spPr>
          <a:xfrm>
            <a:off x="1611262" y="961053"/>
            <a:ext cx="8969476" cy="5692494"/>
          </a:xfrm>
          <a:prstGeom prst="rect">
            <a:avLst/>
          </a:prstGeom>
        </p:spPr>
      </p:pic>
      <p:sp>
        <p:nvSpPr>
          <p:cNvPr id="2" name="TextBox 1"/>
          <p:cNvSpPr txBox="1"/>
          <p:nvPr/>
        </p:nvSpPr>
        <p:spPr>
          <a:xfrm>
            <a:off x="0" y="0"/>
            <a:ext cx="12192000" cy="769441"/>
          </a:xfrm>
          <a:prstGeom prst="rect">
            <a:avLst/>
          </a:prstGeom>
          <a:noFill/>
        </p:spPr>
        <p:txBody>
          <a:bodyPr wrap="square" rtlCol="0">
            <a:spAutoFit/>
          </a:bodyPr>
          <a:lstStyle/>
          <a:p>
            <a:pPr algn="ctr"/>
            <a:r>
              <a:rPr lang="en-US" sz="2800" b="1" dirty="0" smtClean="0">
                <a:solidFill>
                  <a:schemeClr val="accent1">
                    <a:lumMod val="75000"/>
                  </a:schemeClr>
                </a:solidFill>
              </a:rPr>
              <a:t>Kentucky Average Electricity Price, 1970-2017</a:t>
            </a:r>
          </a:p>
          <a:p>
            <a:pPr algn="ctr"/>
            <a:r>
              <a:rPr lang="en-US" sz="1600" dirty="0" smtClean="0">
                <a:solidFill>
                  <a:schemeClr val="accent1">
                    <a:lumMod val="75000"/>
                  </a:schemeClr>
                </a:solidFill>
              </a:rPr>
              <a:t>Compared to Other States</a:t>
            </a:r>
            <a:endParaRPr lang="en-US" sz="1600" dirty="0">
              <a:solidFill>
                <a:schemeClr val="accent1">
                  <a:lumMod val="75000"/>
                </a:schemeClr>
              </a:solidFill>
            </a:endParaRPr>
          </a:p>
        </p:txBody>
      </p:sp>
    </p:spTree>
    <p:extLst>
      <p:ext uri="{BB962C8B-B14F-4D97-AF65-F5344CB8AC3E}">
        <p14:creationId xmlns:p14="http://schemas.microsoft.com/office/powerpoint/2010/main" val="2085488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PSC Regulatory Responsibility Includes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Rate increase or reduction</a:t>
            </a:r>
          </a:p>
          <a:p>
            <a:pPr lvl="0"/>
            <a:r>
              <a:rPr lang="en-US" dirty="0"/>
              <a:t>Expansion or reduction of utility service boundaries</a:t>
            </a:r>
          </a:p>
          <a:p>
            <a:pPr lvl="0"/>
            <a:r>
              <a:rPr lang="en-US" dirty="0"/>
              <a:t>Construction and operation of utility facilities</a:t>
            </a:r>
          </a:p>
          <a:p>
            <a:pPr lvl="0"/>
            <a:r>
              <a:rPr lang="en-US" dirty="0"/>
              <a:t>Meter accuracy</a:t>
            </a:r>
          </a:p>
          <a:p>
            <a:pPr lvl="0"/>
            <a:r>
              <a:rPr lang="en-US" dirty="0"/>
              <a:t>Operating conditions of a utility</a:t>
            </a:r>
          </a:p>
          <a:p>
            <a:pPr lvl="0"/>
            <a:r>
              <a:rPr lang="en-US" dirty="0"/>
              <a:t>Management </a:t>
            </a:r>
            <a:r>
              <a:rPr lang="en-US" dirty="0" smtClean="0"/>
              <a:t>audits</a:t>
            </a:r>
            <a:endParaRPr lang="en-US" dirty="0"/>
          </a:p>
          <a:p>
            <a:pPr lvl="0"/>
            <a:r>
              <a:rPr lang="en-US" dirty="0"/>
              <a:t>Valuation of utility property</a:t>
            </a:r>
          </a:p>
          <a:p>
            <a:pPr lvl="0"/>
            <a:r>
              <a:rPr lang="en-US" dirty="0"/>
              <a:t>Natural gas and coal purchasing practices</a:t>
            </a:r>
          </a:p>
          <a:p>
            <a:pPr lvl="0"/>
            <a:r>
              <a:rPr lang="en-US" dirty="0"/>
              <a:t>Issuance or assumption of securities by a utility</a:t>
            </a:r>
          </a:p>
          <a:p>
            <a:pPr lvl="0"/>
            <a:r>
              <a:rPr lang="en-US" dirty="0"/>
              <a:t>Consumer complaints</a:t>
            </a:r>
          </a:p>
          <a:p>
            <a:pPr lvl="0"/>
            <a:r>
              <a:rPr lang="en-US" dirty="0"/>
              <a:t>Compliance with service and safety regulations</a:t>
            </a:r>
          </a:p>
          <a:p>
            <a:endParaRPr lang="en-US" dirty="0"/>
          </a:p>
        </p:txBody>
      </p:sp>
      <p:sp>
        <p:nvSpPr>
          <p:cNvPr id="4" name="Slide Number Placeholder 3"/>
          <p:cNvSpPr>
            <a:spLocks noGrp="1"/>
          </p:cNvSpPr>
          <p:nvPr>
            <p:ph type="sldNum" sz="quarter" idx="12"/>
          </p:nvPr>
        </p:nvSpPr>
        <p:spPr/>
        <p:txBody>
          <a:bodyPr/>
          <a:lstStyle/>
          <a:p>
            <a:fld id="{B5B60515-9764-43B8-B3EB-AA7427414835}" type="slidenum">
              <a:rPr lang="en-US" smtClean="0"/>
              <a:pPr/>
              <a:t>4</a:t>
            </a:fld>
            <a:endParaRPr lang="en-US" dirty="0"/>
          </a:p>
        </p:txBody>
      </p:sp>
    </p:spTree>
    <p:extLst>
      <p:ext uri="{BB962C8B-B14F-4D97-AF65-F5344CB8AC3E}">
        <p14:creationId xmlns:p14="http://schemas.microsoft.com/office/powerpoint/2010/main" val="1518926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Monopoly Regulation</a:t>
            </a:r>
            <a:endParaRPr lang="en-US" dirty="0"/>
          </a:p>
        </p:txBody>
      </p:sp>
      <p:sp>
        <p:nvSpPr>
          <p:cNvPr id="3" name="Content Placeholder 2"/>
          <p:cNvSpPr>
            <a:spLocks noGrp="1"/>
          </p:cNvSpPr>
          <p:nvPr>
            <p:ph idx="1"/>
          </p:nvPr>
        </p:nvSpPr>
        <p:spPr/>
        <p:txBody>
          <a:bodyPr/>
          <a:lstStyle/>
          <a:p>
            <a:endParaRPr lang="en-US" dirty="0" smtClean="0"/>
          </a:p>
          <a:p>
            <a:r>
              <a:rPr lang="en-US" dirty="0" smtClean="0"/>
              <a:t>Natural monopoly, especially the distribution system</a:t>
            </a:r>
          </a:p>
          <a:p>
            <a:r>
              <a:rPr lang="en-US" dirty="0" smtClean="0"/>
              <a:t>In return for their monopoly, in terms of a defined service territory, a utility </a:t>
            </a:r>
            <a:r>
              <a:rPr lang="en-US" b="1" dirty="0" smtClean="0"/>
              <a:t>must serve all customers in that service territory </a:t>
            </a:r>
            <a:r>
              <a:rPr lang="en-US" dirty="0" smtClean="0"/>
              <a:t>(including those that are geographically challenging to serve), non-discriminatively and with service that is safe and reliable.</a:t>
            </a:r>
          </a:p>
          <a:p>
            <a:r>
              <a:rPr lang="en-US" dirty="0" smtClean="0"/>
              <a:t>Utilities are allowed, through rates, to recover their costs of serving customers, plus the ability to earn a reasonable rate of return on capital investments. </a:t>
            </a:r>
          </a:p>
        </p:txBody>
      </p:sp>
      <p:sp>
        <p:nvSpPr>
          <p:cNvPr id="4" name="Slide Number Placeholder 3"/>
          <p:cNvSpPr>
            <a:spLocks noGrp="1"/>
          </p:cNvSpPr>
          <p:nvPr>
            <p:ph type="sldNum" sz="quarter" idx="12"/>
          </p:nvPr>
        </p:nvSpPr>
        <p:spPr/>
        <p:txBody>
          <a:bodyPr/>
          <a:lstStyle/>
          <a:p>
            <a:fld id="{B5B60515-9764-43B8-B3EB-AA7427414835}" type="slidenum">
              <a:rPr lang="en-US" smtClean="0"/>
              <a:pPr/>
              <a:t>5</a:t>
            </a:fld>
            <a:endParaRPr lang="en-US" dirty="0"/>
          </a:p>
        </p:txBody>
      </p:sp>
    </p:spTree>
    <p:extLst>
      <p:ext uri="{BB962C8B-B14F-4D97-AF65-F5344CB8AC3E}">
        <p14:creationId xmlns:p14="http://schemas.microsoft.com/office/powerpoint/2010/main" val="1033647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Ratemaking Process</a:t>
            </a:r>
            <a:endParaRPr lang="en-US" dirty="0"/>
          </a:p>
        </p:txBody>
      </p:sp>
      <p:sp>
        <p:nvSpPr>
          <p:cNvPr id="4" name="Slide Number Placeholder 3"/>
          <p:cNvSpPr>
            <a:spLocks noGrp="1"/>
          </p:cNvSpPr>
          <p:nvPr>
            <p:ph type="sldNum" sz="quarter" idx="12"/>
          </p:nvPr>
        </p:nvSpPr>
        <p:spPr/>
        <p:txBody>
          <a:bodyPr/>
          <a:lstStyle/>
          <a:p>
            <a:fld id="{64D25607-309F-4D30-9ECA-33A53AAAC199}" type="slidenum">
              <a:rPr lang="en-US" smtClean="0"/>
              <a:t>6</a:t>
            </a:fld>
            <a:endParaRPr lang="en-US"/>
          </a:p>
        </p:txBody>
      </p:sp>
    </p:spTree>
    <p:extLst>
      <p:ext uri="{BB962C8B-B14F-4D97-AF65-F5344CB8AC3E}">
        <p14:creationId xmlns:p14="http://schemas.microsoft.com/office/powerpoint/2010/main" val="4109569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Case: Step One </a:t>
            </a:r>
            <a:endParaRPr lang="en-US" dirty="0"/>
          </a:p>
        </p:txBody>
      </p:sp>
      <p:sp>
        <p:nvSpPr>
          <p:cNvPr id="3" name="Content Placeholder 2"/>
          <p:cNvSpPr>
            <a:spLocks noGrp="1"/>
          </p:cNvSpPr>
          <p:nvPr>
            <p:ph idx="1"/>
          </p:nvPr>
        </p:nvSpPr>
        <p:spPr/>
        <p:txBody>
          <a:bodyPr/>
          <a:lstStyle/>
          <a:p>
            <a:r>
              <a:rPr lang="en-US" dirty="0" smtClean="0"/>
              <a:t>Utility files for rate increase.</a:t>
            </a:r>
          </a:p>
          <a:p>
            <a:r>
              <a:rPr lang="en-US" dirty="0" smtClean="0"/>
              <a:t>Compute the utility’s revenue requirement</a:t>
            </a:r>
          </a:p>
          <a:p>
            <a:pPr lvl="1"/>
            <a:r>
              <a:rPr lang="en-US" dirty="0" smtClean="0"/>
              <a:t>Cost of providing service (disallowance for various items such as lobbying expenses, executive bonuses tied to stock price, advertising, etc.)</a:t>
            </a:r>
            <a:endParaRPr lang="en-US" dirty="0"/>
          </a:p>
          <a:p>
            <a:pPr lvl="2"/>
            <a:r>
              <a:rPr lang="en-US" dirty="0" smtClean="0"/>
              <a:t>Incentives matter</a:t>
            </a:r>
          </a:p>
          <a:p>
            <a:pPr lvl="2"/>
            <a:r>
              <a:rPr lang="en-US" dirty="0" smtClean="0"/>
              <a:t>Commission must ensure prudency</a:t>
            </a:r>
          </a:p>
          <a:p>
            <a:pPr lvl="1"/>
            <a:r>
              <a:rPr lang="en-US" dirty="0" smtClean="0"/>
              <a:t>Return on Equity (ROE)—must be competitive</a:t>
            </a:r>
          </a:p>
          <a:p>
            <a:pPr lvl="2"/>
            <a:r>
              <a:rPr lang="en-US" dirty="0" smtClean="0"/>
              <a:t>Risk profile of the utility</a:t>
            </a:r>
          </a:p>
          <a:p>
            <a:pPr lvl="2"/>
            <a:r>
              <a:rPr lang="en-US" dirty="0" smtClean="0"/>
              <a:t>Current capital markets</a:t>
            </a:r>
          </a:p>
          <a:p>
            <a:pPr lvl="2"/>
            <a:r>
              <a:rPr lang="en-US" dirty="0" smtClean="0"/>
              <a:t>If a utility is unable to attract capital at a competitive rate, investment may be reduced and service and reliability can suffer. Commission must continue to have benchmarks for service and reliability.</a:t>
            </a:r>
          </a:p>
        </p:txBody>
      </p:sp>
      <p:sp>
        <p:nvSpPr>
          <p:cNvPr id="4" name="Slide Number Placeholder 3"/>
          <p:cNvSpPr>
            <a:spLocks noGrp="1"/>
          </p:cNvSpPr>
          <p:nvPr>
            <p:ph type="sldNum" sz="quarter" idx="12"/>
          </p:nvPr>
        </p:nvSpPr>
        <p:spPr/>
        <p:txBody>
          <a:bodyPr/>
          <a:lstStyle/>
          <a:p>
            <a:fld id="{B5B60515-9764-43B8-B3EB-AA7427414835}" type="slidenum">
              <a:rPr lang="en-US" smtClean="0"/>
              <a:pPr/>
              <a:t>7</a:t>
            </a:fld>
            <a:endParaRPr lang="en-US" dirty="0"/>
          </a:p>
        </p:txBody>
      </p:sp>
    </p:spTree>
    <p:extLst>
      <p:ext uri="{BB962C8B-B14F-4D97-AF65-F5344CB8AC3E}">
        <p14:creationId xmlns:p14="http://schemas.microsoft.com/office/powerpoint/2010/main" val="3744475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Revenue Requirement Formula</a:t>
            </a:r>
            <a:endParaRPr lang="en-US" dirty="0"/>
          </a:p>
        </p:txBody>
      </p:sp>
      <p:sp>
        <p:nvSpPr>
          <p:cNvPr id="3" name="Content Placeholder 2"/>
          <p:cNvSpPr>
            <a:spLocks noGrp="1"/>
          </p:cNvSpPr>
          <p:nvPr>
            <p:ph idx="1"/>
          </p:nvPr>
        </p:nvSpPr>
        <p:spPr/>
        <p:txBody>
          <a:bodyPr>
            <a:normAutofit fontScale="85000" lnSpcReduction="20000"/>
          </a:bodyPr>
          <a:lstStyle/>
          <a:p>
            <a:pPr>
              <a:spcBef>
                <a:spcPct val="0"/>
              </a:spcBef>
              <a:buNone/>
            </a:pPr>
            <a:r>
              <a:rPr lang="en-US" altLang="en-US" b="1" dirty="0">
                <a:cs typeface="Calibri" panose="020F0502020204030204" pitchFamily="34" charset="0"/>
              </a:rPr>
              <a:t>Revenue requirement – base rates</a:t>
            </a:r>
          </a:p>
          <a:p>
            <a:pPr>
              <a:spcBef>
                <a:spcPct val="0"/>
              </a:spcBef>
              <a:buNone/>
            </a:pPr>
            <a:endParaRPr lang="en-US" altLang="en-US" dirty="0">
              <a:cs typeface="Calibri" panose="020F0502020204030204" pitchFamily="34" charset="0"/>
            </a:endParaRPr>
          </a:p>
          <a:p>
            <a:pPr>
              <a:spcBef>
                <a:spcPct val="0"/>
              </a:spcBef>
              <a:buNone/>
            </a:pPr>
            <a:r>
              <a:rPr lang="en-US" altLang="en-US" dirty="0">
                <a:cs typeface="Calibri" panose="020F0502020204030204" pitchFamily="34" charset="0"/>
              </a:rPr>
              <a:t>Final revenue requirement = allowable expenses and the opportunity to earn a reasonable rate of return on equity (investor-owned) or to meet TIER requirement (coops)</a:t>
            </a:r>
          </a:p>
          <a:p>
            <a:pPr>
              <a:spcBef>
                <a:spcPct val="0"/>
              </a:spcBef>
              <a:buNone/>
            </a:pPr>
            <a:endParaRPr lang="en-US" altLang="en-US" dirty="0">
              <a:cs typeface="Calibri" panose="020F0502020204030204" pitchFamily="34" charset="0"/>
            </a:endParaRPr>
          </a:p>
          <a:p>
            <a:pPr algn="ctr">
              <a:spcBef>
                <a:spcPct val="0"/>
              </a:spcBef>
              <a:buNone/>
            </a:pPr>
            <a:r>
              <a:rPr lang="en-US" altLang="en-US" dirty="0">
                <a:cs typeface="Calibri" panose="020F0502020204030204" pitchFamily="34" charset="0"/>
              </a:rPr>
              <a:t>R = O + (V − D)</a:t>
            </a:r>
            <a:r>
              <a:rPr lang="en-US" altLang="en-US" baseline="30000" dirty="0">
                <a:cs typeface="Calibri" panose="020F0502020204030204" pitchFamily="34" charset="0"/>
              </a:rPr>
              <a:t>r</a:t>
            </a:r>
          </a:p>
          <a:p>
            <a:pPr>
              <a:spcBef>
                <a:spcPct val="0"/>
              </a:spcBef>
              <a:buNone/>
            </a:pPr>
            <a:endParaRPr lang="en-US" altLang="en-US" dirty="0">
              <a:cs typeface="Calibri" panose="020F0502020204030204" pitchFamily="34" charset="0"/>
            </a:endParaRPr>
          </a:p>
          <a:p>
            <a:pPr>
              <a:spcBef>
                <a:spcPct val="0"/>
              </a:spcBef>
              <a:buNone/>
            </a:pPr>
            <a:r>
              <a:rPr lang="en-US" altLang="en-US" b="1" i="1" dirty="0">
                <a:cs typeface="Calibri" panose="020F0502020204030204" pitchFamily="34" charset="0"/>
              </a:rPr>
              <a:t>R</a:t>
            </a:r>
            <a:r>
              <a:rPr lang="en-US" altLang="en-US" i="1" dirty="0">
                <a:cs typeface="Calibri" panose="020F0502020204030204" pitchFamily="34" charset="0"/>
              </a:rPr>
              <a:t> is the utility's total revenue requirement or rate level. This is the total amount of money a regulator allows a utility to earn.</a:t>
            </a:r>
          </a:p>
          <a:p>
            <a:pPr>
              <a:spcBef>
                <a:spcPct val="0"/>
              </a:spcBef>
              <a:buNone/>
            </a:pPr>
            <a:r>
              <a:rPr lang="en-US" altLang="en-US" b="1" i="1" dirty="0">
                <a:cs typeface="Calibri" panose="020F0502020204030204" pitchFamily="34" charset="0"/>
              </a:rPr>
              <a:t>O </a:t>
            </a:r>
            <a:r>
              <a:rPr lang="en-US" altLang="en-US" i="1" dirty="0">
                <a:cs typeface="Calibri" panose="020F0502020204030204" pitchFamily="34" charset="0"/>
              </a:rPr>
              <a:t>is the utility's operating expenses.</a:t>
            </a:r>
          </a:p>
          <a:p>
            <a:pPr>
              <a:spcBef>
                <a:spcPct val="0"/>
              </a:spcBef>
              <a:buNone/>
            </a:pPr>
            <a:r>
              <a:rPr lang="en-US" altLang="en-US" b="1" i="1" dirty="0">
                <a:cs typeface="Calibri" panose="020F0502020204030204" pitchFamily="34" charset="0"/>
              </a:rPr>
              <a:t>V</a:t>
            </a:r>
            <a:r>
              <a:rPr lang="en-US" altLang="en-US" i="1" dirty="0">
                <a:cs typeface="Calibri" panose="020F0502020204030204" pitchFamily="34" charset="0"/>
              </a:rPr>
              <a:t> is the gross value of the utility's tangible and intangible property.</a:t>
            </a:r>
          </a:p>
          <a:p>
            <a:pPr>
              <a:spcBef>
                <a:spcPct val="0"/>
              </a:spcBef>
              <a:buNone/>
            </a:pPr>
            <a:r>
              <a:rPr lang="en-US" altLang="en-US" b="1" i="1" dirty="0">
                <a:cs typeface="Calibri" panose="020F0502020204030204" pitchFamily="34" charset="0"/>
              </a:rPr>
              <a:t>D</a:t>
            </a:r>
            <a:r>
              <a:rPr lang="en-US" altLang="en-US" i="1" dirty="0">
                <a:cs typeface="Calibri" panose="020F0502020204030204" pitchFamily="34" charset="0"/>
              </a:rPr>
              <a:t> is the utility's accrued depreciation. Combined (V − D) constitute the utility's rate base, also known as its capital investment.</a:t>
            </a:r>
          </a:p>
          <a:p>
            <a:pPr>
              <a:spcBef>
                <a:spcPct val="0"/>
              </a:spcBef>
              <a:buNone/>
            </a:pPr>
            <a:r>
              <a:rPr lang="en-US" altLang="en-US" b="1" i="1" dirty="0">
                <a:cs typeface="Calibri" panose="020F0502020204030204" pitchFamily="34" charset="0"/>
              </a:rPr>
              <a:t>r</a:t>
            </a:r>
            <a:r>
              <a:rPr lang="en-US" altLang="en-US" i="1" dirty="0">
                <a:cs typeface="Calibri" panose="020F0502020204030204" pitchFamily="34" charset="0"/>
              </a:rPr>
              <a:t> is the rate of return a utility is allowed to earn on its capital investment or on its rate base.</a:t>
            </a:r>
            <a:endParaRPr lang="en-US" dirty="0" smtClean="0"/>
          </a:p>
          <a:p>
            <a:endParaRPr lang="en-US" dirty="0"/>
          </a:p>
        </p:txBody>
      </p:sp>
      <p:sp>
        <p:nvSpPr>
          <p:cNvPr id="4" name="Slide Number Placeholder 3"/>
          <p:cNvSpPr>
            <a:spLocks noGrp="1"/>
          </p:cNvSpPr>
          <p:nvPr>
            <p:ph type="sldNum" sz="quarter" idx="12"/>
          </p:nvPr>
        </p:nvSpPr>
        <p:spPr/>
        <p:txBody>
          <a:bodyPr/>
          <a:lstStyle/>
          <a:p>
            <a:fld id="{B5B60515-9764-43B8-B3EB-AA7427414835}" type="slidenum">
              <a:rPr lang="en-US" smtClean="0"/>
              <a:pPr/>
              <a:t>8</a:t>
            </a:fld>
            <a:endParaRPr lang="en-US" dirty="0"/>
          </a:p>
        </p:txBody>
      </p:sp>
    </p:spTree>
    <p:extLst>
      <p:ext uri="{BB962C8B-B14F-4D97-AF65-F5344CB8AC3E}">
        <p14:creationId xmlns:p14="http://schemas.microsoft.com/office/powerpoint/2010/main" val="3379085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Outside of Base Rates:</a:t>
            </a:r>
            <a:endParaRPr lang="en-US" dirty="0"/>
          </a:p>
        </p:txBody>
      </p:sp>
      <p:sp>
        <p:nvSpPr>
          <p:cNvPr id="3" name="Content Placeholder 2"/>
          <p:cNvSpPr>
            <a:spLocks noGrp="1"/>
          </p:cNvSpPr>
          <p:nvPr>
            <p:ph idx="1"/>
          </p:nvPr>
        </p:nvSpPr>
        <p:spPr/>
        <p:txBody>
          <a:bodyPr/>
          <a:lstStyle/>
          <a:p>
            <a:pPr>
              <a:spcBef>
                <a:spcPct val="0"/>
              </a:spcBef>
            </a:pPr>
            <a:r>
              <a:rPr lang="en-US" altLang="en-US" dirty="0" smtClean="0">
                <a:cs typeface="Calibri" panose="020F0502020204030204" pitchFamily="34" charset="0"/>
              </a:rPr>
              <a:t>Fuel </a:t>
            </a:r>
            <a:r>
              <a:rPr lang="en-US" altLang="en-US" dirty="0">
                <a:cs typeface="Calibri" panose="020F0502020204030204" pitchFamily="34" charset="0"/>
              </a:rPr>
              <a:t>cost adjustment (above or below base fuel cost)</a:t>
            </a:r>
          </a:p>
          <a:p>
            <a:pPr>
              <a:spcBef>
                <a:spcPct val="0"/>
              </a:spcBef>
            </a:pPr>
            <a:r>
              <a:rPr lang="en-US" altLang="en-US" dirty="0" smtClean="0">
                <a:cs typeface="Calibri" panose="020F0502020204030204" pitchFamily="34" charset="0"/>
              </a:rPr>
              <a:t>Commodity </a:t>
            </a:r>
            <a:r>
              <a:rPr lang="en-US" altLang="en-US" dirty="0">
                <a:cs typeface="Calibri" panose="020F0502020204030204" pitchFamily="34" charset="0"/>
              </a:rPr>
              <a:t>cost of natural gas</a:t>
            </a:r>
          </a:p>
          <a:p>
            <a:pPr>
              <a:spcBef>
                <a:spcPct val="0"/>
              </a:spcBef>
            </a:pPr>
            <a:r>
              <a:rPr lang="en-US" altLang="en-US" dirty="0" smtClean="0">
                <a:cs typeface="Calibri" panose="020F0502020204030204" pitchFamily="34" charset="0"/>
              </a:rPr>
              <a:t>Environmental </a:t>
            </a:r>
            <a:r>
              <a:rPr lang="en-US" altLang="en-US" dirty="0">
                <a:cs typeface="Calibri" panose="020F0502020204030204" pitchFamily="34" charset="0"/>
              </a:rPr>
              <a:t>compliance cost – separate by state law</a:t>
            </a:r>
          </a:p>
          <a:p>
            <a:pPr>
              <a:spcBef>
                <a:spcPct val="0"/>
              </a:spcBef>
            </a:pPr>
            <a:r>
              <a:rPr lang="en-US" altLang="en-US" dirty="0" smtClean="0">
                <a:cs typeface="Calibri" panose="020F0502020204030204" pitchFamily="34" charset="0"/>
              </a:rPr>
              <a:t>Demand-side </a:t>
            </a:r>
            <a:r>
              <a:rPr lang="en-US" altLang="en-US" dirty="0">
                <a:cs typeface="Calibri" panose="020F0502020204030204" pitchFamily="34" charset="0"/>
              </a:rPr>
              <a:t>management surcharge (energy efficiency programs</a:t>
            </a:r>
            <a:r>
              <a:rPr lang="en-US" altLang="en-US" dirty="0" smtClean="0">
                <a:cs typeface="Calibri" panose="020F0502020204030204" pitchFamily="34" charset="0"/>
              </a:rPr>
              <a:t>) –separate </a:t>
            </a:r>
            <a:r>
              <a:rPr lang="en-US" altLang="en-US" dirty="0">
                <a:cs typeface="Calibri" panose="020F0502020204030204" pitchFamily="34" charset="0"/>
              </a:rPr>
              <a:t>by state law</a:t>
            </a:r>
          </a:p>
          <a:p>
            <a:pPr>
              <a:spcBef>
                <a:spcPct val="0"/>
              </a:spcBef>
            </a:pPr>
            <a:r>
              <a:rPr lang="en-US" altLang="en-US" dirty="0" smtClean="0">
                <a:cs typeface="Calibri" panose="020F0502020204030204" pitchFamily="34" charset="0"/>
              </a:rPr>
              <a:t>Low-income </a:t>
            </a:r>
            <a:r>
              <a:rPr lang="en-US" altLang="en-US" dirty="0">
                <a:cs typeface="Calibri" panose="020F0502020204030204" pitchFamily="34" charset="0"/>
              </a:rPr>
              <a:t>assistance program fee</a:t>
            </a:r>
          </a:p>
          <a:p>
            <a:pPr>
              <a:spcBef>
                <a:spcPct val="0"/>
              </a:spcBef>
            </a:pPr>
            <a:r>
              <a:rPr lang="en-US" altLang="en-US" dirty="0" smtClean="0">
                <a:cs typeface="Calibri" panose="020F0502020204030204" pitchFamily="34" charset="0"/>
              </a:rPr>
              <a:t>Franchise </a:t>
            </a:r>
            <a:r>
              <a:rPr lang="en-US" altLang="en-US" dirty="0">
                <a:cs typeface="Calibri" panose="020F0502020204030204" pitchFamily="34" charset="0"/>
              </a:rPr>
              <a:t>fees</a:t>
            </a:r>
          </a:p>
          <a:p>
            <a:pPr>
              <a:spcBef>
                <a:spcPct val="0"/>
              </a:spcBef>
            </a:pPr>
            <a:r>
              <a:rPr lang="en-US" altLang="en-US" dirty="0" smtClean="0">
                <a:cs typeface="Calibri" panose="020F0502020204030204" pitchFamily="34" charset="0"/>
              </a:rPr>
              <a:t>Local </a:t>
            </a:r>
            <a:r>
              <a:rPr lang="en-US" altLang="en-US" dirty="0">
                <a:cs typeface="Calibri" panose="020F0502020204030204" pitchFamily="34" charset="0"/>
              </a:rPr>
              <a:t>taxes</a:t>
            </a:r>
            <a:endParaRPr lang="en-US" altLang="en-US" dirty="0"/>
          </a:p>
          <a:p>
            <a:endParaRPr lang="en-US" dirty="0"/>
          </a:p>
        </p:txBody>
      </p:sp>
      <p:sp>
        <p:nvSpPr>
          <p:cNvPr id="4" name="Slide Number Placeholder 3"/>
          <p:cNvSpPr>
            <a:spLocks noGrp="1"/>
          </p:cNvSpPr>
          <p:nvPr>
            <p:ph type="sldNum" sz="quarter" idx="12"/>
          </p:nvPr>
        </p:nvSpPr>
        <p:spPr/>
        <p:txBody>
          <a:bodyPr/>
          <a:lstStyle/>
          <a:p>
            <a:fld id="{B5B60515-9764-43B8-B3EB-AA7427414835}" type="slidenum">
              <a:rPr lang="en-US" smtClean="0"/>
              <a:pPr/>
              <a:t>9</a:t>
            </a:fld>
            <a:endParaRPr lang="en-US" dirty="0"/>
          </a:p>
        </p:txBody>
      </p:sp>
    </p:spTree>
    <p:extLst>
      <p:ext uri="{BB962C8B-B14F-4D97-AF65-F5344CB8AC3E}">
        <p14:creationId xmlns:p14="http://schemas.microsoft.com/office/powerpoint/2010/main" val="876817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2008</TotalTime>
  <Words>2323</Words>
  <Application>Microsoft Office PowerPoint</Application>
  <PresentationFormat>Widescreen</PresentationFormat>
  <Paragraphs>274</Paragraphs>
  <Slides>34</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Century</vt:lpstr>
      <vt:lpstr>Times New Roman</vt:lpstr>
      <vt:lpstr>Office Theme</vt:lpstr>
      <vt:lpstr>Utility Ratemaking 101 &amp; PSC Update</vt:lpstr>
      <vt:lpstr>PSC Mission</vt:lpstr>
      <vt:lpstr>PSC Regulated Entities</vt:lpstr>
      <vt:lpstr>PSC Regulatory Responsibility Includes</vt:lpstr>
      <vt:lpstr>Monopoly Regulation</vt:lpstr>
      <vt:lpstr>Ratemaking Process</vt:lpstr>
      <vt:lpstr>Rate Case: Step One </vt:lpstr>
      <vt:lpstr>Revenue Requirement Formula</vt:lpstr>
      <vt:lpstr>Outside of Base Rates:</vt:lpstr>
      <vt:lpstr>Rate Design</vt:lpstr>
      <vt:lpstr>Step Two: Rate Design</vt:lpstr>
      <vt:lpstr>Rate Design</vt:lpstr>
      <vt:lpstr>Balancing Act</vt:lpstr>
      <vt:lpstr>Public Comment</vt:lpstr>
      <vt:lpstr>Natural Gas</vt:lpstr>
      <vt:lpstr>Pipeline Safety</vt:lpstr>
      <vt:lpstr>Water and Wastewater—Regulated by PSC</vt:lpstr>
      <vt:lpstr>PSC Updates</vt:lpstr>
      <vt:lpstr>Demand Side Management Programs</vt:lpstr>
      <vt:lpstr>Additional Material</vt:lpstr>
      <vt:lpstr>PowerPoint Presentation</vt:lpstr>
      <vt:lpstr>PowerPoint Presentation</vt:lpstr>
      <vt:lpstr>PowerPoint Presentation</vt:lpstr>
      <vt:lpstr>Cooperatives Served by TVA—Not Regulated by PSC</vt:lpstr>
      <vt:lpstr>Municipal Electric Utilities—Not Regulated by the PSC</vt:lpstr>
      <vt:lpstr>PowerPoint Presentation</vt:lpstr>
      <vt:lpstr>PSC: Background, Function and Funding</vt:lpstr>
      <vt:lpstr>PowerPoint Presentation</vt:lpstr>
      <vt:lpstr>About the PSC</vt:lpstr>
      <vt:lpstr>Energy Snapshot </vt:lpstr>
      <vt:lpstr>Restructured Versus Traditionally Regulated Markets</vt:lpstr>
      <vt:lpstr>PowerPoint Presentation</vt:lpstr>
      <vt:lpstr>PowerPoint Presentation</vt:lpstr>
      <vt:lpstr>PowerPoint Presentation</vt:lpstr>
    </vt:vector>
  </TitlesOfParts>
  <Company>Commonwealth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Wilson, Karen L (PSC)</dc:creator>
  <cp:lastModifiedBy>Wilson, Karen L (PSC)</cp:lastModifiedBy>
  <cp:revision>97</cp:revision>
  <cp:lastPrinted>2019-08-19T20:30:36Z</cp:lastPrinted>
  <dcterms:created xsi:type="dcterms:W3CDTF">2019-07-31T13:15:07Z</dcterms:created>
  <dcterms:modified xsi:type="dcterms:W3CDTF">2019-08-19T21:43:24Z</dcterms:modified>
</cp:coreProperties>
</file>