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48" r:id="rId2"/>
    <p:sldId id="449" r:id="rId3"/>
    <p:sldId id="405" r:id="rId4"/>
    <p:sldId id="455" r:id="rId5"/>
    <p:sldId id="454" r:id="rId6"/>
    <p:sldId id="450" r:id="rId7"/>
    <p:sldId id="451" r:id="rId8"/>
    <p:sldId id="452" r:id="rId9"/>
    <p:sldId id="422" r:id="rId10"/>
    <p:sldId id="440" r:id="rId11"/>
    <p:sldId id="456" r:id="rId12"/>
    <p:sldId id="423" r:id="rId13"/>
    <p:sldId id="409" r:id="rId14"/>
    <p:sldId id="429" r:id="rId15"/>
    <p:sldId id="430" r:id="rId16"/>
    <p:sldId id="410" r:id="rId17"/>
    <p:sldId id="434" r:id="rId18"/>
    <p:sldId id="415" r:id="rId19"/>
    <p:sldId id="431" r:id="rId20"/>
    <p:sldId id="433" r:id="rId21"/>
    <p:sldId id="417" r:id="rId22"/>
    <p:sldId id="435" r:id="rId23"/>
    <p:sldId id="418" r:id="rId24"/>
    <p:sldId id="436" r:id="rId25"/>
    <p:sldId id="437" r:id="rId26"/>
    <p:sldId id="419" r:id="rId27"/>
    <p:sldId id="427" r:id="rId28"/>
    <p:sldId id="428" r:id="rId29"/>
    <p:sldId id="416" r:id="rId30"/>
    <p:sldId id="447" r:id="rId31"/>
    <p:sldId id="413" r:id="rId32"/>
    <p:sldId id="414" r:id="rId33"/>
    <p:sldId id="411" r:id="rId34"/>
    <p:sldId id="457" r:id="rId35"/>
    <p:sldId id="458" r:id="rId36"/>
    <p:sldId id="459" r:id="rId37"/>
    <p:sldId id="460" r:id="rId38"/>
    <p:sldId id="441" r:id="rId39"/>
    <p:sldId id="381" r:id="rId40"/>
    <p:sldId id="382" r:id="rId41"/>
    <p:sldId id="388" r:id="rId42"/>
    <p:sldId id="396" r:id="rId43"/>
    <p:sldId id="443" r:id="rId44"/>
    <p:sldId id="444" r:id="rId45"/>
    <p:sldId id="445" r:id="rId4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628"/>
    </p:cViewPr>
  </p:sorterViewPr>
  <p:notesViewPr>
    <p:cSldViewPr snapToGrid="0">
      <p:cViewPr varScale="1">
        <p:scale>
          <a:sx n="68" d="100"/>
          <a:sy n="68" d="100"/>
        </p:scale>
        <p:origin x="32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r_dnrnt1\WPData\DOGC%20Share\SharedFiles\Abandoned%20Tanks\KASTOW%20Databa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County Count</a:t>
            </a:r>
          </a:p>
        </c:rich>
      </c:tx>
      <c:layout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'County Count'!$L$2:$L$21</c:f>
              <c:strCache>
                <c:ptCount val="20"/>
                <c:pt idx="0">
                  <c:v>Lee</c:v>
                </c:pt>
                <c:pt idx="1">
                  <c:v>Green</c:v>
                </c:pt>
                <c:pt idx="2">
                  <c:v>Breathitt</c:v>
                </c:pt>
                <c:pt idx="3">
                  <c:v>Henderson</c:v>
                </c:pt>
                <c:pt idx="4">
                  <c:v>Cumberland</c:v>
                </c:pt>
                <c:pt idx="5">
                  <c:v>Adair</c:v>
                </c:pt>
                <c:pt idx="6">
                  <c:v>Warren</c:v>
                </c:pt>
                <c:pt idx="7">
                  <c:v>Powell</c:v>
                </c:pt>
                <c:pt idx="8">
                  <c:v>Wayne</c:v>
                </c:pt>
                <c:pt idx="9">
                  <c:v>Elliott</c:v>
                </c:pt>
                <c:pt idx="10">
                  <c:v>Wolfe</c:v>
                </c:pt>
                <c:pt idx="11">
                  <c:v>Clay</c:v>
                </c:pt>
                <c:pt idx="12">
                  <c:v>Estill</c:v>
                </c:pt>
                <c:pt idx="13">
                  <c:v>Daviess</c:v>
                </c:pt>
                <c:pt idx="14">
                  <c:v>Edmonson</c:v>
                </c:pt>
                <c:pt idx="15">
                  <c:v>Magoffin</c:v>
                </c:pt>
                <c:pt idx="16">
                  <c:v>Webster</c:v>
                </c:pt>
                <c:pt idx="17">
                  <c:v>Lawrence</c:v>
                </c:pt>
                <c:pt idx="18">
                  <c:v>Clinton</c:v>
                </c:pt>
                <c:pt idx="19">
                  <c:v>Hancock</c:v>
                </c:pt>
              </c:strCache>
            </c:strRef>
          </c:cat>
          <c:val>
            <c:numRef>
              <c:f>'County Count'!$M$2:$M$21</c:f>
              <c:numCache>
                <c:formatCode>General</c:formatCode>
                <c:ptCount val="20"/>
                <c:pt idx="0">
                  <c:v>39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19</c:v>
                </c:pt>
                <c:pt idx="5">
                  <c:v>18</c:v>
                </c:pt>
                <c:pt idx="6">
                  <c:v>17</c:v>
                </c:pt>
                <c:pt idx="7">
                  <c:v>14</c:v>
                </c:pt>
                <c:pt idx="8">
                  <c:v>13</c:v>
                </c:pt>
                <c:pt idx="9">
                  <c:v>10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8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6</c:v>
                </c:pt>
                <c:pt idx="1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A5-4221-A11B-9487F80CB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5838792"/>
        <c:axId val="805835184"/>
      </c:barChart>
      <c:catAx>
        <c:axId val="80583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835184"/>
        <c:crosses val="autoZero"/>
        <c:auto val="1"/>
        <c:lblAlgn val="ctr"/>
        <c:lblOffset val="100"/>
        <c:noMultiLvlLbl val="0"/>
      </c:catAx>
      <c:valAx>
        <c:axId val="80583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8387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A3134-8681-46E9-913F-E851B121F7A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25CE-FD3B-4C0C-83D1-8AC28CE6E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58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D19DA-EDF5-4433-B538-D1A3CA859410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8648B-7470-461D-8AB3-349394B38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7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7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9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F52ED-E504-493A-9D39-B50BBCD245D5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538052"/>
            <a:ext cx="10728960" cy="2890948"/>
          </a:xfr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2019 HB 199 – Kentucky Oil &amp; Gas Abandoned Storage Tank and Orphan Well  (KASTOW) cleanup program</a:t>
            </a:r>
            <a:br>
              <a:rPr lang="en-US" sz="28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Update on Implementation -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Interim Joint Committee on Natural Resources and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Energy</a:t>
            </a:r>
            <a:br>
              <a:rPr lang="en-US" sz="28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October 1, 2019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" y="5305424"/>
            <a:ext cx="10728960" cy="1050925"/>
          </a:xfrm>
          <a:noFill/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sz="2800" b="1" dirty="0" smtClean="0"/>
              <a:t>Charles Snavely, Secretary</a:t>
            </a:r>
            <a:r>
              <a:rPr lang="en-US" sz="2800" b="1" dirty="0"/>
              <a:t>, </a:t>
            </a:r>
            <a:r>
              <a:rPr lang="en-US" sz="2800" b="1" dirty="0" smtClean="0"/>
              <a:t>Energy &amp; Environment Cabinet</a:t>
            </a:r>
            <a:endParaRPr lang="en-US" sz="2800" b="1" dirty="0"/>
          </a:p>
          <a:p>
            <a:r>
              <a:rPr lang="en-US" sz="2800" b="1" dirty="0" smtClean="0"/>
              <a:t>Dennis Hatfield, Director, Division of Oil &amp; Gas</a:t>
            </a:r>
            <a:endParaRPr lang="en-US" sz="2800" b="1" dirty="0"/>
          </a:p>
        </p:txBody>
      </p:sp>
      <p:pic>
        <p:nvPicPr>
          <p:cNvPr id="4" name="Picture 3" descr="EEC Logos to export_four color_vertica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58" y="3641944"/>
            <a:ext cx="1763884" cy="145053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433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0" y="1674271"/>
            <a:ext cx="11470180" cy="515910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2395" y="265695"/>
            <a:ext cx="4190844" cy="1315234"/>
          </a:xfrm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KASTOW Tanks</a:t>
            </a:r>
            <a:b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Phase 1</a:t>
            </a:r>
            <a:endParaRPr lang="en-US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99971" y="1618442"/>
            <a:ext cx="1955691" cy="400110"/>
            <a:chOff x="8743895" y="1424165"/>
            <a:chExt cx="1827029" cy="405440"/>
          </a:xfrm>
        </p:grpSpPr>
        <p:sp>
          <p:nvSpPr>
            <p:cNvPr id="11" name="Rectangle 10"/>
            <p:cNvSpPr/>
            <p:nvPr/>
          </p:nvSpPr>
          <p:spPr>
            <a:xfrm>
              <a:off x="8743895" y="1424165"/>
              <a:ext cx="1688072" cy="4054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8813510" y="1480738"/>
              <a:ext cx="275564" cy="292294"/>
            </a:xfrm>
            <a:prstGeom prst="triangle">
              <a:avLst/>
            </a:prstGeom>
            <a:solidFill>
              <a:srgbClr val="0071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089074" y="1424165"/>
              <a:ext cx="1481850" cy="40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Bid Package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90910" y="2136514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Ten Initial Sites Out in July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97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Process of Tank Site Reclamation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Removal</a:t>
            </a:r>
            <a:r>
              <a:rPr lang="en-US" dirty="0"/>
              <a:t> of tanks, flow lines, and other surface equipment.</a:t>
            </a:r>
          </a:p>
          <a:p>
            <a:r>
              <a:rPr lang="en-US" b="1" dirty="0"/>
              <a:t>Recovery</a:t>
            </a:r>
            <a:r>
              <a:rPr lang="en-US" dirty="0"/>
              <a:t> of liquid using vacuum trucks, assure proper disposal.</a:t>
            </a:r>
          </a:p>
          <a:p>
            <a:r>
              <a:rPr lang="en-US" b="1" dirty="0"/>
              <a:t>Soil assessment </a:t>
            </a:r>
            <a:r>
              <a:rPr lang="en-US" dirty="0"/>
              <a:t>at spill locations to determine extent for clean-up excavation.</a:t>
            </a:r>
          </a:p>
          <a:p>
            <a:r>
              <a:rPr lang="en-US" dirty="0"/>
              <a:t>Contractor </a:t>
            </a:r>
            <a:r>
              <a:rPr lang="en-US" b="1" dirty="0"/>
              <a:t>excavates</a:t>
            </a:r>
            <a:r>
              <a:rPr lang="en-US" dirty="0"/>
              <a:t> oil contamination areas (to a visible standard).</a:t>
            </a:r>
          </a:p>
          <a:p>
            <a:r>
              <a:rPr lang="en-US" b="1" dirty="0"/>
              <a:t>Temporary stockpiling </a:t>
            </a:r>
            <a:r>
              <a:rPr lang="en-US" dirty="0"/>
              <a:t>of contaminated material (soil, absorbent pads) on impermeable plastic.</a:t>
            </a:r>
          </a:p>
          <a:p>
            <a:r>
              <a:rPr lang="en-US" b="1" dirty="0"/>
              <a:t>Transport</a:t>
            </a:r>
            <a:r>
              <a:rPr lang="en-US" dirty="0"/>
              <a:t> and </a:t>
            </a:r>
            <a:r>
              <a:rPr lang="en-US" b="1" dirty="0"/>
              <a:t>disposal</a:t>
            </a:r>
            <a:r>
              <a:rPr lang="en-US" dirty="0"/>
              <a:t> of contaminated materials to an</a:t>
            </a:r>
            <a:r>
              <a:rPr lang="en-US" b="1" dirty="0"/>
              <a:t> approved site</a:t>
            </a:r>
            <a:r>
              <a:rPr lang="en-US" dirty="0"/>
              <a:t>.</a:t>
            </a:r>
          </a:p>
          <a:p>
            <a:r>
              <a:rPr lang="en-US" b="1" dirty="0"/>
              <a:t>Grade, reclaim, and revegetate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64" y="936567"/>
            <a:ext cx="4013728" cy="3710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>
          <a:xfrm>
            <a:off x="3909271" y="936567"/>
            <a:ext cx="4102216" cy="3710331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" y="936568"/>
            <a:ext cx="3777967" cy="37103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09897" y="117476"/>
            <a:ext cx="10655481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Remediation Procedure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3593134" y="2348917"/>
            <a:ext cx="705707" cy="65434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7797390" y="2348917"/>
            <a:ext cx="705707" cy="65434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" y="4727787"/>
            <a:ext cx="12049513" cy="2056734"/>
          </a:xfrm>
        </p:spPr>
      </p:pic>
      <p:sp>
        <p:nvSpPr>
          <p:cNvPr id="15" name="Pentagon 14"/>
          <p:cNvSpPr/>
          <p:nvPr/>
        </p:nvSpPr>
        <p:spPr>
          <a:xfrm rot="5400000">
            <a:off x="10031683" y="4465110"/>
            <a:ext cx="705707" cy="65434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67265" y="955966"/>
            <a:ext cx="1845129" cy="646331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Remove waste from tank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7335" y="955966"/>
            <a:ext cx="1845129" cy="646331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Remove Tank From Site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9551" y="955966"/>
            <a:ext cx="1845129" cy="923330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Dispose of </a:t>
            </a: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b="1" dirty="0" smtClean="0">
                <a:solidFill>
                  <a:srgbClr val="FF0000"/>
                </a:solidFill>
              </a:rPr>
              <a:t>isible Surface Contamination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433" y="4775803"/>
            <a:ext cx="1845129" cy="369332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Restore and Seed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0560" y="322519"/>
            <a:ext cx="10807337" cy="62671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Buchanan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Lease, Webster Co., Tank T000527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" y="1333159"/>
            <a:ext cx="3700462" cy="2624138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3" name="Picture 9" descr="3734eb80-5431-4fa3-b1b2-53e9efe929b4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1" y="1341905"/>
            <a:ext cx="3469822" cy="2615391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3407" r="6921" b="4471"/>
          <a:stretch>
            <a:fillRect/>
          </a:stretch>
        </p:blipFill>
        <p:spPr bwMode="auto">
          <a:xfrm>
            <a:off x="787109" y="4042447"/>
            <a:ext cx="3811134" cy="2778769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231" y="4042447"/>
            <a:ext cx="6309360" cy="2721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7327446" y="5477836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55379" y="1333159"/>
            <a:ext cx="4218212" cy="2624137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</a:t>
            </a:r>
            <a:r>
              <a:rPr lang="en-US" sz="1600" dirty="0"/>
              <a:t>: 37.71110; Long: -87.45160</a:t>
            </a:r>
          </a:p>
          <a:p>
            <a:r>
              <a:rPr lang="en-US" sz="1600" dirty="0" smtClean="0"/>
              <a:t>Tank </a:t>
            </a:r>
            <a:r>
              <a:rPr lang="en-US" sz="1600" dirty="0"/>
              <a:t>Type: Steel</a:t>
            </a:r>
          </a:p>
          <a:p>
            <a:r>
              <a:rPr lang="en-US" sz="1600" dirty="0" smtClean="0"/>
              <a:t>Tank </a:t>
            </a:r>
            <a:r>
              <a:rPr lang="en-US" sz="1600" dirty="0"/>
              <a:t>Size: 2x100 bbl. tanks</a:t>
            </a:r>
          </a:p>
          <a:p>
            <a:r>
              <a:rPr lang="en-US" sz="1600" dirty="0" smtClean="0"/>
              <a:t>Residual </a:t>
            </a:r>
            <a:r>
              <a:rPr lang="en-US" sz="1600" dirty="0"/>
              <a:t>Fluid in tanks: Yes; 2-3’ in each tank</a:t>
            </a:r>
          </a:p>
          <a:p>
            <a:r>
              <a:rPr lang="en-US" sz="1600" dirty="0" smtClean="0"/>
              <a:t>Lines</a:t>
            </a:r>
            <a:r>
              <a:rPr lang="en-US" sz="1600" dirty="0"/>
              <a:t>: Yes, Buried.  </a:t>
            </a:r>
          </a:p>
          <a:p>
            <a:r>
              <a:rPr lang="en-US" sz="1600" dirty="0" smtClean="0"/>
              <a:t>Separator</a:t>
            </a:r>
            <a:r>
              <a:rPr lang="en-US" sz="1600" dirty="0"/>
              <a:t>: Yes; Mounted atop tank</a:t>
            </a:r>
          </a:p>
          <a:p>
            <a:r>
              <a:rPr lang="en-US" sz="1600" dirty="0" smtClean="0"/>
              <a:t>Contamination</a:t>
            </a:r>
            <a:r>
              <a:rPr lang="en-US" sz="1600" dirty="0"/>
              <a:t>: Limited to oil around valve: 3-6” </a:t>
            </a:r>
            <a:r>
              <a:rPr lang="en-US" sz="1600" dirty="0" smtClean="0"/>
              <a:t>deep.  </a:t>
            </a:r>
          </a:p>
          <a:p>
            <a:r>
              <a:rPr lang="en-US" sz="1600" dirty="0" smtClean="0"/>
              <a:t>Estimated Soil Removal: Less than 4.5 tons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32f6af-649c-4ddb-ba77-adeb1bcc3b29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" y="936567"/>
            <a:ext cx="5709096" cy="5847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02"/>
          <a:stretch/>
        </p:blipFill>
        <p:spPr>
          <a:xfrm>
            <a:off x="5867400" y="936567"/>
            <a:ext cx="6267450" cy="58479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8175" y="117476"/>
            <a:ext cx="10827203" cy="73820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T000527 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– Henderson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8" y="1001099"/>
            <a:ext cx="111918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Before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5784" y="1001099"/>
            <a:ext cx="111918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Loading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936567"/>
            <a:ext cx="6042414" cy="5847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936567"/>
            <a:ext cx="5904441" cy="5847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8650" y="117476"/>
            <a:ext cx="10836728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T000527 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– Henderson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212" y="1030843"/>
            <a:ext cx="126206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Seeding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6962" y="936567"/>
            <a:ext cx="126206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Restored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1974" y="375557"/>
            <a:ext cx="11132001" cy="649896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Pritchett Lease, Henderson Co., Tank  </a:t>
            </a:r>
            <a:r>
              <a:rPr lang="en-US" sz="4000" b="1" dirty="0" smtClean="0">
                <a:solidFill>
                  <a:schemeClr val="bg1"/>
                </a:solidFill>
              </a:rPr>
              <a:t>T000611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dirty="0"/>
              <a:t> 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515225" y="1182273"/>
            <a:ext cx="4576082" cy="2618202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37.79320; Long: -87.63060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1x210 bbl. tank</a:t>
            </a:r>
          </a:p>
          <a:p>
            <a:r>
              <a:rPr lang="en-US" sz="1600" dirty="0" smtClean="0"/>
              <a:t>Residual Fluid in tanks: Empty tank</a:t>
            </a:r>
          </a:p>
          <a:p>
            <a:r>
              <a:rPr lang="en-US" sz="1600" dirty="0" smtClean="0"/>
              <a:t>Lines: None Found  </a:t>
            </a:r>
          </a:p>
          <a:p>
            <a:r>
              <a:rPr lang="en-US" sz="1600" dirty="0" smtClean="0"/>
              <a:t>Separator: Yes</a:t>
            </a:r>
          </a:p>
          <a:p>
            <a:r>
              <a:rPr lang="en-US" sz="1600" dirty="0" smtClean="0"/>
              <a:t>Contamination: Some Light surface contamination around base; 2” deep</a:t>
            </a:r>
          </a:p>
          <a:p>
            <a:r>
              <a:rPr lang="en-US" sz="1600" dirty="0" smtClean="0"/>
              <a:t>Estimated Soil Removal: Less than 4 tons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88" y="3957296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9" y="1182272"/>
            <a:ext cx="7264502" cy="338328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0" y="4767943"/>
            <a:ext cx="5362171" cy="1982068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7161436" y="5255102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941615"/>
            <a:ext cx="4400549" cy="5867399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941614"/>
            <a:ext cx="7600950" cy="5867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entagon 5"/>
          <p:cNvSpPr/>
          <p:nvPr/>
        </p:nvSpPr>
        <p:spPr>
          <a:xfrm>
            <a:off x="4270769" y="3220971"/>
            <a:ext cx="705707" cy="65434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6571" y="117476"/>
            <a:ext cx="11138807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Tank T000611 – Henderson Co.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88" y="3957296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0550" y="375556"/>
            <a:ext cx="11103426" cy="59599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Crawley Lease, Clinton Co., Tank  T000540</a:t>
            </a:r>
          </a:p>
          <a:p>
            <a:r>
              <a:rPr lang="en-US" dirty="0"/>
              <a:t> </a:t>
            </a:r>
          </a:p>
          <a:p>
            <a:pPr algn="ctr"/>
            <a:r>
              <a:rPr lang="en-US" dirty="0"/>
              <a:t> 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40509" y="1164581"/>
            <a:ext cx="5250797" cy="2709288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36.69816; Long: -85.25996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Two Tank Batteries: 4x100 bbl. Tanks total.  </a:t>
            </a:r>
          </a:p>
          <a:p>
            <a:r>
              <a:rPr lang="en-US" sz="1600" dirty="0" smtClean="0"/>
              <a:t>Residual Fluid in tanks: ~3’ B.S.</a:t>
            </a:r>
          </a:p>
          <a:p>
            <a:r>
              <a:rPr lang="en-US" sz="1600" dirty="0" smtClean="0"/>
              <a:t>No Berm</a:t>
            </a:r>
          </a:p>
          <a:p>
            <a:r>
              <a:rPr lang="en-US" sz="1600" dirty="0" smtClean="0"/>
              <a:t>Lines: None observed  </a:t>
            </a:r>
          </a:p>
          <a:p>
            <a:r>
              <a:rPr lang="en-US" sz="1600" dirty="0" smtClean="0"/>
              <a:t>Separator: No</a:t>
            </a:r>
          </a:p>
          <a:p>
            <a:r>
              <a:rPr lang="en-US" sz="1600" dirty="0" smtClean="0"/>
              <a:t>Contamination: Some Light surface contamination around base; 2-6” deep</a:t>
            </a:r>
          </a:p>
          <a:p>
            <a:r>
              <a:rPr lang="en-US" sz="1600" dirty="0" smtClean="0"/>
              <a:t>Estimated Soil Removal: Less than 13 tons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0" y="2424276"/>
            <a:ext cx="1034758" cy="3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1" t="1272" r="723" b="1639"/>
          <a:stretch/>
        </p:blipFill>
        <p:spPr bwMode="auto">
          <a:xfrm>
            <a:off x="3172134" y="1189602"/>
            <a:ext cx="3566160" cy="283786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7" name="Picture 3" descr="IMG_41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2"/>
          <a:stretch>
            <a:fillRect/>
          </a:stretch>
        </p:blipFill>
        <p:spPr bwMode="auto">
          <a:xfrm>
            <a:off x="235278" y="1189603"/>
            <a:ext cx="2834640" cy="284343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7" y="4134632"/>
            <a:ext cx="2747771" cy="178570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34" y="4101246"/>
            <a:ext cx="2832423" cy="185247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5-Point Star 13"/>
          <p:cNvSpPr/>
          <p:nvPr/>
        </p:nvSpPr>
        <p:spPr>
          <a:xfrm>
            <a:off x="9222920" y="6405049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" y="936567"/>
            <a:ext cx="6090097" cy="5847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117476"/>
            <a:ext cx="10836728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Site T000540 – Clinton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936566"/>
            <a:ext cx="5883218" cy="5847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3836" y="1025097"/>
            <a:ext cx="252412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Before Restoration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Kentucky Abandoned Storage Tank and Orphan Well Reclamation Program (KASTOW)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3613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SB 186: Effective 6-24-2015</a:t>
            </a:r>
          </a:p>
          <a:p>
            <a:r>
              <a:rPr lang="en-US" sz="2300" dirty="0" smtClean="0"/>
              <a:t>KRS </a:t>
            </a:r>
            <a:r>
              <a:rPr lang="en-US" sz="2300" dirty="0"/>
              <a:t>353.561-564</a:t>
            </a:r>
          </a:p>
          <a:p>
            <a:r>
              <a:rPr lang="en-US" sz="2300" dirty="0"/>
              <a:t>Defined abandoned tank facilities, need for remediation, and established fund.</a:t>
            </a:r>
          </a:p>
          <a:p>
            <a:r>
              <a:rPr lang="en-US" sz="2300" dirty="0"/>
              <a:t>Process to notice abandonment to last known operators.</a:t>
            </a:r>
          </a:p>
          <a:p>
            <a:r>
              <a:rPr lang="en-US" sz="2300" dirty="0"/>
              <a:t>Established right of entry authority to inspect, assess and respond.</a:t>
            </a:r>
          </a:p>
          <a:p>
            <a:r>
              <a:rPr lang="en-US" sz="2300" dirty="0"/>
              <a:t>Specified reclamation scope of work,</a:t>
            </a:r>
          </a:p>
          <a:p>
            <a:r>
              <a:rPr lang="en-US" sz="2300" dirty="0"/>
              <a:t>Criteria set for clean-up process.</a:t>
            </a:r>
          </a:p>
          <a:p>
            <a:r>
              <a:rPr lang="en-US" sz="2300" b="1" dirty="0"/>
              <a:t>No funding mechanism provided.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2</a:t>
            </a:fld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36134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HB-199</a:t>
            </a:r>
            <a:r>
              <a:rPr lang="en-US" b="1" dirty="0"/>
              <a:t>: Effective 6-27-2019</a:t>
            </a:r>
          </a:p>
          <a:p>
            <a:r>
              <a:rPr lang="en-US" sz="2500" dirty="0"/>
              <a:t>Revisions to KRS 353.562-564</a:t>
            </a:r>
          </a:p>
          <a:p>
            <a:r>
              <a:rPr lang="en-US" sz="2500" dirty="0"/>
              <a:t>Created </a:t>
            </a:r>
            <a:r>
              <a:rPr lang="en-US" sz="2500" b="1" dirty="0"/>
              <a:t>KASTOW </a:t>
            </a:r>
            <a:r>
              <a:rPr lang="en-US" sz="2500" dirty="0"/>
              <a:t>Program, adding orphan wells to scope.</a:t>
            </a:r>
          </a:p>
          <a:p>
            <a:r>
              <a:rPr lang="en-US" sz="2500" dirty="0"/>
              <a:t>Defined complete site reclamation process, tanks, flow lines, and orphan wells. </a:t>
            </a:r>
          </a:p>
          <a:p>
            <a:r>
              <a:rPr lang="en-US" sz="2500" dirty="0"/>
              <a:t>Allow 3</a:t>
            </a:r>
            <a:r>
              <a:rPr lang="en-US" sz="2500" baseline="30000" dirty="0"/>
              <a:t>rd</a:t>
            </a:r>
            <a:r>
              <a:rPr lang="en-US" sz="2500" dirty="0"/>
              <a:t> party service contracts.</a:t>
            </a:r>
          </a:p>
          <a:p>
            <a:r>
              <a:rPr lang="en-US" sz="2500" dirty="0"/>
              <a:t>Provided for emergency response.</a:t>
            </a:r>
          </a:p>
          <a:p>
            <a:r>
              <a:rPr lang="en-US" sz="2500" dirty="0"/>
              <a:t>Waiver to state of abandoned tank and infrastructure ownership.</a:t>
            </a:r>
          </a:p>
          <a:p>
            <a:r>
              <a:rPr lang="en-US" sz="2500" b="1" dirty="0" smtClean="0"/>
              <a:t>Requires </a:t>
            </a:r>
            <a:r>
              <a:rPr lang="en-US" sz="2500" b="1" dirty="0"/>
              <a:t>funding </a:t>
            </a:r>
            <a:r>
              <a:rPr lang="en-US" sz="2500" b="1" dirty="0" smtClean="0"/>
              <a:t>via the </a:t>
            </a:r>
            <a:r>
              <a:rPr lang="en-US" sz="2500" b="1" dirty="0"/>
              <a:t>biennial budget process.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89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933450"/>
            <a:ext cx="6426142" cy="5857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47700" y="152399"/>
            <a:ext cx="10846253" cy="69532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T000540 – Clinton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"/>
          <a:stretch/>
        </p:blipFill>
        <p:spPr>
          <a:xfrm>
            <a:off x="74179" y="933450"/>
            <a:ext cx="5578763" cy="5851072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5737" y="1000125"/>
            <a:ext cx="190976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After Restoration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5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2925" y="375557"/>
            <a:ext cx="11077576" cy="60551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Charles Trimble Lease; Breathitt Co., Tank T000804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88" y="3957296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1863" y="1312440"/>
            <a:ext cx="5339443" cy="2526135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37.49335; Long: -83.487199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2x100 bbl. tank</a:t>
            </a:r>
          </a:p>
          <a:p>
            <a:r>
              <a:rPr lang="en-US" sz="1600" dirty="0" smtClean="0"/>
              <a:t>Residual Fluid in tanks: Yes, Unknown amount</a:t>
            </a:r>
          </a:p>
          <a:p>
            <a:r>
              <a:rPr lang="en-US" sz="1600" dirty="0" smtClean="0"/>
              <a:t>Lines: None Found  </a:t>
            </a:r>
          </a:p>
          <a:p>
            <a:r>
              <a:rPr lang="en-US" sz="1600" dirty="0" smtClean="0"/>
              <a:t>Separator: Tank-Mounted</a:t>
            </a:r>
          </a:p>
          <a:p>
            <a:r>
              <a:rPr lang="en-US" sz="1600" dirty="0" smtClean="0"/>
              <a:t>Contamination: Heavy surface contamination around base; &gt;1’ deep</a:t>
            </a:r>
          </a:p>
          <a:p>
            <a:r>
              <a:rPr lang="en-US" sz="1600" dirty="0" smtClean="0"/>
              <a:t>Estimated Soil Removal: Less than 25 tons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4820"/>
          <a:stretch>
            <a:fillRect/>
          </a:stretch>
        </p:blipFill>
        <p:spPr bwMode="auto">
          <a:xfrm>
            <a:off x="806971" y="4073486"/>
            <a:ext cx="4219575" cy="2676525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10770051" y="5526943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" y="1273629"/>
            <a:ext cx="6301189" cy="2794214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2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62cf2bf-d22c-4443-b054-5436178f904e@namprd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8" y="906037"/>
            <a:ext cx="5991886" cy="58619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1500" y="117476"/>
            <a:ext cx="10893878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T000804 – Breathitt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35BF11A-6447-3B41-91C4-AF2E81BE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8" y="922564"/>
            <a:ext cx="5577840" cy="5828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Pentagon 10"/>
          <p:cNvSpPr/>
          <p:nvPr/>
        </p:nvSpPr>
        <p:spPr>
          <a:xfrm>
            <a:off x="5813819" y="3745010"/>
            <a:ext cx="705707" cy="65434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" y="1273629"/>
            <a:ext cx="6301189" cy="27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3938" y="375556"/>
            <a:ext cx="11200038" cy="615043"/>
          </a:xfrm>
          <a:prstGeom prst="rect">
            <a:avLst/>
          </a:prstGeom>
          <a:solidFill>
            <a:srgbClr val="0070C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Hollan Lease; Breathitt Co., Tank T000545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57" y="3923965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77025" y="1267986"/>
            <a:ext cx="5016951" cy="2542014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36.69816; Long: -85.25996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1x100 bbl. </a:t>
            </a:r>
            <a:r>
              <a:rPr lang="en-US" sz="1600" dirty="0"/>
              <a:t>Tank; </a:t>
            </a:r>
            <a:r>
              <a:rPr lang="en-US" sz="1600" dirty="0" smtClean="0"/>
              <a:t>1x210 </a:t>
            </a:r>
            <a:r>
              <a:rPr lang="en-US" sz="1600" dirty="0"/>
              <a:t>bbl. tank</a:t>
            </a:r>
            <a:endParaRPr lang="en-US" sz="1600" dirty="0" smtClean="0"/>
          </a:p>
          <a:p>
            <a:r>
              <a:rPr lang="en-US" sz="1600" dirty="0" smtClean="0"/>
              <a:t>Residual Fluid in tanks: 1-2’ B.S.</a:t>
            </a:r>
          </a:p>
          <a:p>
            <a:r>
              <a:rPr lang="en-US" sz="1600" dirty="0" smtClean="0"/>
              <a:t>Lines: None Found  </a:t>
            </a:r>
          </a:p>
          <a:p>
            <a:r>
              <a:rPr lang="en-US" sz="1600" dirty="0" smtClean="0"/>
              <a:t>Separator: Yes</a:t>
            </a:r>
          </a:p>
          <a:p>
            <a:r>
              <a:rPr lang="en-US" sz="1600" dirty="0" smtClean="0"/>
              <a:t>Contamination: Some Light surface contamination around base; 2-6” deep</a:t>
            </a:r>
          </a:p>
          <a:p>
            <a:r>
              <a:rPr lang="en-US" sz="1600" dirty="0" smtClean="0"/>
              <a:t>Estimated Soil Removal: Less than 6 tons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" y="1267986"/>
            <a:ext cx="6301189" cy="277086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10933337" y="5437136"/>
            <a:ext cx="25309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38" y="4157591"/>
            <a:ext cx="4521654" cy="2559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08b63894-feea-4e0d-a17d-81b042c3a562@namprd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578" y="936567"/>
            <a:ext cx="6571033" cy="5847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26571" y="117476"/>
            <a:ext cx="11138807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T000545 – Breathitt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79c87cf0-9752-421e-8af0-cb82d87239e2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9394" y="1161824"/>
            <a:ext cx="5847954" cy="53974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1" y="1296843"/>
            <a:ext cx="11247120" cy="4440111"/>
          </a:xfr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8175" y="117476"/>
            <a:ext cx="10827203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T000545 – Breathitt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2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88" y="3957296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" y="1273629"/>
            <a:ext cx="6292425" cy="278654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9912" y="375556"/>
            <a:ext cx="11124064" cy="72934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John Parrish Lease; Cumberland Co., Tank T000538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1863" y="1273629"/>
            <a:ext cx="5339443" cy="2514937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Lat: 36.765556; Long: -85.469444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3 Tank Batteries: 7x210 bbl. Tanks; 1x300 bbl. Tank.  </a:t>
            </a:r>
          </a:p>
          <a:p>
            <a:r>
              <a:rPr lang="en-US" sz="1600" dirty="0" smtClean="0"/>
              <a:t>Residual Fluid in tanks: 3’ to 10’.</a:t>
            </a:r>
          </a:p>
          <a:p>
            <a:r>
              <a:rPr lang="en-US" sz="1600" dirty="0" smtClean="0"/>
              <a:t>Lines: Yes, Buried </a:t>
            </a:r>
          </a:p>
          <a:p>
            <a:r>
              <a:rPr lang="en-US" sz="1600" dirty="0" smtClean="0"/>
              <a:t>Separator: No</a:t>
            </a:r>
          </a:p>
          <a:p>
            <a:r>
              <a:rPr lang="en-US" sz="1600" dirty="0" smtClean="0"/>
              <a:t>Contamination: Observed surface contamination around base of tanks; 2-6” deep, up to 5’ lateral dispersion. </a:t>
            </a:r>
          </a:p>
          <a:p>
            <a:r>
              <a:rPr lang="en-US" sz="1600" dirty="0" smtClean="0"/>
              <a:t>Estimated Soil Removal: Less than 30 tons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4101205"/>
            <a:ext cx="4647066" cy="264880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9096373" y="6405327"/>
            <a:ext cx="253093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r="15403" b="8797"/>
          <a:stretch/>
        </p:blipFill>
        <p:spPr>
          <a:xfrm>
            <a:off x="72579" y="936566"/>
            <a:ext cx="3852877" cy="40233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r="9364"/>
          <a:stretch/>
        </p:blipFill>
        <p:spPr>
          <a:xfrm>
            <a:off x="3994727" y="936568"/>
            <a:ext cx="3814618" cy="4023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16" y="936566"/>
            <a:ext cx="4243475" cy="4023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8" r="8013"/>
          <a:stretch/>
        </p:blipFill>
        <p:spPr>
          <a:xfrm rot="5400000">
            <a:off x="5026682" y="4001861"/>
            <a:ext cx="1750700" cy="3814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9"/>
          <a:stretch/>
        </p:blipFill>
        <p:spPr>
          <a:xfrm rot="5400000">
            <a:off x="1123666" y="3982733"/>
            <a:ext cx="1750701" cy="3852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836" y="5052053"/>
            <a:ext cx="1967344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Sludge Inside tanks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08582" y="5052053"/>
            <a:ext cx="1634837" cy="369332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Active Leakage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58023" r="48561" b="9392"/>
          <a:stretch/>
        </p:blipFill>
        <p:spPr>
          <a:xfrm>
            <a:off x="7878608" y="5033820"/>
            <a:ext cx="4243483" cy="17507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87845" y="5052053"/>
            <a:ext cx="1708727" cy="369332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Uncapped Lines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6571" y="117476"/>
            <a:ext cx="11138807" cy="73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Tank </a:t>
            </a:r>
            <a:r>
              <a:rPr lang="en-US" dirty="0"/>
              <a:t>T000538 </a:t>
            </a:r>
            <a:r>
              <a:rPr lang="en-US" dirty="0" smtClean="0"/>
              <a:t> – Cumberland 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674"/>
          <a:stretch/>
        </p:blipFill>
        <p:spPr>
          <a:xfrm>
            <a:off x="71045" y="936567"/>
            <a:ext cx="7084291" cy="5847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6571" y="117476"/>
            <a:ext cx="11138807" cy="73820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Tank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T000538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– Cumberland Co.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/>
          <a:stretch/>
        </p:blipFill>
        <p:spPr>
          <a:xfrm>
            <a:off x="7203058" y="936567"/>
            <a:ext cx="4919034" cy="58479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08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8020" y="375556"/>
            <a:ext cx="11195955" cy="63409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Russell Parsons Lease; Lee County, Tank T000808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855" y="3921030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1863" y="1258225"/>
            <a:ext cx="5202011" cy="2589875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Lat: 37.68023; Long: -83.62774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Berm: Yes, 1’</a:t>
            </a:r>
          </a:p>
          <a:p>
            <a:r>
              <a:rPr lang="en-US" sz="1600" dirty="0" smtClean="0"/>
              <a:t>Tank Size: 4x100 bbl. tanks</a:t>
            </a:r>
          </a:p>
          <a:p>
            <a:r>
              <a:rPr lang="en-US" sz="1600" dirty="0" smtClean="0"/>
              <a:t>Residual Fluid in tanks: Unknown Amount</a:t>
            </a:r>
          </a:p>
          <a:p>
            <a:r>
              <a:rPr lang="en-US" sz="1600" dirty="0" smtClean="0"/>
              <a:t>Lines: None Found  </a:t>
            </a:r>
          </a:p>
          <a:p>
            <a:r>
              <a:rPr lang="en-US" sz="1600" dirty="0" smtClean="0"/>
              <a:t>Separator: Yes, Tank Mounted</a:t>
            </a:r>
          </a:p>
          <a:p>
            <a:r>
              <a:rPr lang="en-US" sz="1600" dirty="0" smtClean="0"/>
              <a:t>Contamination: Heavy Salt water Leakage; 1’ deep</a:t>
            </a:r>
          </a:p>
          <a:p>
            <a:r>
              <a:rPr lang="en-US" sz="1600" dirty="0" smtClean="0"/>
              <a:t>Estimated Soil Removal: Less than 38 tons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0" y="2424276"/>
            <a:ext cx="1034758" cy="3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1" t="1272" r="723" b="1639"/>
          <a:stretch/>
        </p:blipFill>
        <p:spPr bwMode="auto">
          <a:xfrm>
            <a:off x="3020786" y="1273628"/>
            <a:ext cx="3477986" cy="276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7" name="Picture 3" descr="IMG_41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2"/>
          <a:stretch>
            <a:fillRect/>
          </a:stretch>
        </p:blipFill>
        <p:spPr bwMode="auto">
          <a:xfrm>
            <a:off x="216229" y="1283424"/>
            <a:ext cx="2739597" cy="27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9" y="1258225"/>
            <a:ext cx="6282543" cy="278555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10557780" y="5353653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21" y="4369652"/>
            <a:ext cx="4677455" cy="22295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65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-1"/>
            <a:ext cx="11774078" cy="6858001"/>
          </a:xfrm>
        </p:spPr>
      </p:pic>
    </p:spTree>
    <p:extLst>
      <p:ext uri="{BB962C8B-B14F-4D97-AF65-F5344CB8AC3E}">
        <p14:creationId xmlns:p14="http://schemas.microsoft.com/office/powerpoint/2010/main" val="17590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8438B-36D7-444F-A195-0984ACC5F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125" y="173620"/>
            <a:ext cx="6534994" cy="6597570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20DBE-49C9-AB4A-9398-D6DB848E2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135"/>
          <a:stretch/>
        </p:blipFill>
        <p:spPr>
          <a:xfrm>
            <a:off x="84881" y="173620"/>
            <a:ext cx="5372944" cy="65975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639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88" y="3957296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8380" y="375557"/>
            <a:ext cx="11525596" cy="735606"/>
          </a:xfrm>
          <a:prstGeom prst="rect">
            <a:avLst/>
          </a:prstGeom>
          <a:solidFill>
            <a:srgbClr val="0070C0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Devore Lease, Warren Co., Tank T000661</a:t>
            </a:r>
          </a:p>
          <a:p>
            <a:r>
              <a:rPr lang="en-US" dirty="0"/>
              <a:t> </a:t>
            </a:r>
          </a:p>
          <a:p>
            <a:pPr algn="ctr"/>
            <a:r>
              <a:rPr lang="en-US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0" y="5222694"/>
            <a:ext cx="5680250" cy="159832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8304437" y="6098323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0" y="1182167"/>
            <a:ext cx="5852160" cy="3969523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483" name="Picture 3" descr="1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51" y="1387929"/>
            <a:ext cx="2651760" cy="317236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6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575" y="3987425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9" y="1237362"/>
            <a:ext cx="6376308" cy="285067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8380" y="375557"/>
            <a:ext cx="11525596" cy="666342"/>
          </a:xfrm>
          <a:prstGeom prst="rect">
            <a:avLst/>
          </a:prstGeom>
          <a:solidFill>
            <a:srgbClr val="0070C0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Wilson Lease #1, Warren Co., Tank T000801 </a:t>
            </a:r>
          </a:p>
          <a:p>
            <a:r>
              <a:rPr lang="en-US" dirty="0"/>
              <a:t> </a:t>
            </a:r>
          </a:p>
          <a:p>
            <a:pPr algn="ctr"/>
            <a:r>
              <a:rPr lang="en-US" dirty="0"/>
              <a:t> 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1863" y="1312440"/>
            <a:ext cx="5241731" cy="2583285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37.07608; Long: -86.36722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1x100 bbl. tank</a:t>
            </a:r>
          </a:p>
          <a:p>
            <a:r>
              <a:rPr lang="en-US" sz="1600" dirty="0" smtClean="0"/>
              <a:t>Residual Fluid in tanks: 2-3” B.S.</a:t>
            </a:r>
          </a:p>
          <a:p>
            <a:r>
              <a:rPr lang="en-US" sz="1600" dirty="0" smtClean="0"/>
              <a:t>Lines: Yes, Buried </a:t>
            </a:r>
          </a:p>
          <a:p>
            <a:r>
              <a:rPr lang="en-US" sz="1600" dirty="0" smtClean="0"/>
              <a:t>Separator: No</a:t>
            </a:r>
          </a:p>
          <a:p>
            <a:r>
              <a:rPr lang="en-US" sz="1600" dirty="0" smtClean="0"/>
              <a:t>Contamination: Some heavy pooling contamination around base; 1’ deep</a:t>
            </a:r>
          </a:p>
          <a:p>
            <a:r>
              <a:rPr lang="en-US" sz="1600" dirty="0" smtClean="0"/>
              <a:t>Estimated Soil Removal: Less than 22 tons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0" y="2424276"/>
            <a:ext cx="1034758" cy="3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8" y="1228864"/>
            <a:ext cx="6376308" cy="285917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7" y="4105400"/>
            <a:ext cx="2955473" cy="2657373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4" name="Picture 4" descr="778f2b48-1308-4fcf-b1f7-9ffc9a4fbfa9@namprd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8"/>
          <a:stretch>
            <a:fillRect/>
          </a:stretch>
        </p:blipFill>
        <p:spPr bwMode="auto">
          <a:xfrm rot="5400000">
            <a:off x="188948" y="4100455"/>
            <a:ext cx="2574502" cy="256665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8208437" y="5998632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0" y="4351564"/>
            <a:ext cx="5361907" cy="2340206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287" y="3897700"/>
            <a:ext cx="6474019" cy="2792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0" y="1237362"/>
            <a:ext cx="6376307" cy="286978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375556"/>
            <a:ext cx="11236776" cy="711957"/>
          </a:xfrm>
          <a:prstGeom prst="rect">
            <a:avLst/>
          </a:prstGeom>
          <a:solidFill>
            <a:srgbClr val="0070C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Ira Johnson Lease; Webster Co., Tank </a:t>
            </a:r>
            <a:r>
              <a:rPr lang="en-US" sz="4400" b="1" dirty="0" smtClean="0">
                <a:solidFill>
                  <a:schemeClr val="bg1"/>
                </a:solidFill>
              </a:rPr>
              <a:t>T000613 </a:t>
            </a:r>
            <a:endParaRPr lang="en-US" sz="4400" b="1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</a:p>
          <a:p>
            <a:pPr algn="ctr"/>
            <a:r>
              <a:rPr lang="en-US" dirty="0"/>
              <a:t> 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51863" y="1237362"/>
            <a:ext cx="5339443" cy="2601213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Lat: 37.79320; Long: -87.63060</a:t>
            </a:r>
          </a:p>
          <a:p>
            <a:r>
              <a:rPr lang="en-US" sz="1600" dirty="0" smtClean="0"/>
              <a:t>Tank Type: Steel</a:t>
            </a:r>
          </a:p>
          <a:p>
            <a:r>
              <a:rPr lang="en-US" sz="1600" dirty="0" smtClean="0"/>
              <a:t>Tank Size: 2x210 bbl. tank</a:t>
            </a:r>
          </a:p>
          <a:p>
            <a:r>
              <a:rPr lang="en-US" sz="1600" dirty="0" smtClean="0"/>
              <a:t>Residual Fluid in tanks: Empty tank</a:t>
            </a:r>
          </a:p>
          <a:p>
            <a:r>
              <a:rPr lang="en-US" sz="1600" dirty="0" smtClean="0"/>
              <a:t>Lines: None Found  </a:t>
            </a:r>
          </a:p>
          <a:p>
            <a:r>
              <a:rPr lang="en-US" sz="1600" dirty="0" smtClean="0"/>
              <a:t>Separator: Yes</a:t>
            </a:r>
          </a:p>
          <a:p>
            <a:r>
              <a:rPr lang="en-US" sz="1600" dirty="0" smtClean="0"/>
              <a:t>Contamination: Some Light surface contamination around base; 2” deep</a:t>
            </a:r>
          </a:p>
          <a:p>
            <a:r>
              <a:rPr lang="en-US" sz="1600" dirty="0" smtClean="0"/>
              <a:t>Estimated Soil Removal: Less than 10 tons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0" y="2424276"/>
            <a:ext cx="1034758" cy="3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7120615" y="5600301"/>
            <a:ext cx="253093" cy="26153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Phase I Bids: Summary and Status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9137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34</a:t>
            </a:fld>
            <a:endParaRPr lang="en-US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112448"/>
              </p:ext>
            </p:extLst>
          </p:nvPr>
        </p:nvGraphicFramePr>
        <p:xfrm>
          <a:off x="2213610" y="1591429"/>
          <a:ext cx="7919163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Worksheet" r:id="rId3" imgW="8877476" imgH="5343646" progId="Excel.Sheet.12">
                  <p:embed/>
                </p:oleObj>
              </mc:Choice>
              <mc:Fallback>
                <p:oleObj name="Worksheet" r:id="rId3" imgW="8877476" imgH="5343646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3610" y="1591429"/>
                        <a:ext cx="7919163" cy="484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402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700"/>
          </a:xfrm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KASTOW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Progress and Path Forward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175"/>
            <a:ext cx="10515600" cy="5114925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 sz="5100" b="1" dirty="0"/>
              <a:t>Phase 1 </a:t>
            </a:r>
            <a:r>
              <a:rPr lang="en-US" sz="5100" dirty="0"/>
              <a:t>will have all ten tank sites (containing 36 tanks) </a:t>
            </a:r>
            <a:r>
              <a:rPr lang="en-US" sz="5100" b="1" dirty="0"/>
              <a:t>completed by October 8</a:t>
            </a:r>
            <a:r>
              <a:rPr lang="en-US" sz="5100" dirty="0"/>
              <a:t>.</a:t>
            </a:r>
          </a:p>
          <a:p>
            <a:pPr lvl="1"/>
            <a:r>
              <a:rPr lang="en-US" sz="3800" dirty="0"/>
              <a:t>Bids went out July 22.</a:t>
            </a:r>
          </a:p>
          <a:p>
            <a:pPr lvl="1"/>
            <a:r>
              <a:rPr lang="en-US" sz="3800" dirty="0"/>
              <a:t>Single site contracts awarded on August 22.</a:t>
            </a:r>
          </a:p>
          <a:p>
            <a:pPr lvl="1"/>
            <a:r>
              <a:rPr lang="en-US" sz="3800" dirty="0"/>
              <a:t>First field work began on August 30.</a:t>
            </a:r>
          </a:p>
          <a:p>
            <a:pPr lvl="1"/>
            <a:r>
              <a:rPr lang="en-US" sz="3800" dirty="0"/>
              <a:t>Seven sites reclaimed as of October 1.</a:t>
            </a:r>
          </a:p>
          <a:p>
            <a:r>
              <a:rPr lang="en-US" sz="5100" dirty="0"/>
              <a:t>Phase 2 Bid Package A with 16 sites (</a:t>
            </a:r>
            <a:r>
              <a:rPr lang="en-US" sz="5100" b="1" dirty="0"/>
              <a:t>37 tanks</a:t>
            </a:r>
            <a:r>
              <a:rPr lang="en-US" sz="5100" dirty="0"/>
              <a:t>) in West Kentucky (Henderson, Webster, Union County’s) is now </a:t>
            </a:r>
            <a:r>
              <a:rPr lang="en-US" sz="5100" b="1" dirty="0"/>
              <a:t>being processed </a:t>
            </a:r>
            <a:r>
              <a:rPr lang="en-US" sz="5100" dirty="0"/>
              <a:t>by the Finance Cabinet for RFP’s to go out soon.</a:t>
            </a:r>
          </a:p>
          <a:p>
            <a:r>
              <a:rPr lang="en-US" sz="5100" b="1" dirty="0" smtClean="0"/>
              <a:t>Phase 2 Package </a:t>
            </a:r>
            <a:r>
              <a:rPr lang="en-US" sz="5100" b="1" dirty="0"/>
              <a:t>B </a:t>
            </a:r>
            <a:r>
              <a:rPr lang="en-US" sz="5100" dirty="0"/>
              <a:t>with a single site (</a:t>
            </a:r>
            <a:r>
              <a:rPr lang="en-US" sz="5100" b="1" dirty="0"/>
              <a:t>18 tanks, 3 lagoons</a:t>
            </a:r>
            <a:r>
              <a:rPr lang="en-US" sz="5100" dirty="0"/>
              <a:t>) in Daviess County is </a:t>
            </a:r>
            <a:r>
              <a:rPr lang="en-US" sz="5100" b="1" dirty="0"/>
              <a:t>ready for </a:t>
            </a:r>
            <a:r>
              <a:rPr lang="en-US" sz="5100" b="1" dirty="0" smtClean="0"/>
              <a:t>bid </a:t>
            </a:r>
            <a:r>
              <a:rPr lang="en-US" sz="5100" dirty="0" smtClean="0"/>
              <a:t>via Finance Cabinet </a:t>
            </a:r>
            <a:r>
              <a:rPr lang="en-US" sz="5100" dirty="0"/>
              <a:t>this week.</a:t>
            </a:r>
          </a:p>
          <a:p>
            <a:r>
              <a:rPr lang="en-US" sz="5100" b="1" dirty="0" smtClean="0"/>
              <a:t>Phase 2 Package </a:t>
            </a:r>
            <a:r>
              <a:rPr lang="en-US" sz="5100" b="1" dirty="0"/>
              <a:t>C  </a:t>
            </a:r>
            <a:r>
              <a:rPr lang="en-US" sz="5100" dirty="0"/>
              <a:t>in now in assembly by KDOG with 15 tank sites (</a:t>
            </a:r>
            <a:r>
              <a:rPr lang="en-US" sz="5100" b="1" dirty="0"/>
              <a:t>57 tanks</a:t>
            </a:r>
            <a:r>
              <a:rPr lang="en-US" sz="5100" dirty="0"/>
              <a:t>) in East Kentucky (Wolfe, Lee, Elliott Counties).  Should be </a:t>
            </a:r>
            <a:r>
              <a:rPr lang="en-US" sz="5100" b="1" dirty="0"/>
              <a:t>ready for </a:t>
            </a:r>
            <a:r>
              <a:rPr lang="en-US" sz="5100" b="1" dirty="0" smtClean="0"/>
              <a:t>bid via Finance Cabinet </a:t>
            </a:r>
            <a:r>
              <a:rPr lang="en-US" sz="5100" b="1" dirty="0"/>
              <a:t>in mid-October.</a:t>
            </a:r>
          </a:p>
          <a:p>
            <a:r>
              <a:rPr lang="en-US" sz="5100" dirty="0"/>
              <a:t> Initial experience would indicate year one </a:t>
            </a:r>
            <a:r>
              <a:rPr lang="en-US" sz="5100" dirty="0" smtClean="0"/>
              <a:t>(</a:t>
            </a:r>
            <a:r>
              <a:rPr lang="en-US" sz="5100" b="1" dirty="0" smtClean="0"/>
              <a:t>FY2020</a:t>
            </a:r>
            <a:r>
              <a:rPr lang="en-US" sz="5100" dirty="0" smtClean="0"/>
              <a:t>) could </a:t>
            </a:r>
            <a:r>
              <a:rPr lang="en-US" sz="5100" dirty="0"/>
              <a:t>see </a:t>
            </a:r>
            <a:r>
              <a:rPr lang="en-US" sz="5100" b="1" dirty="0"/>
              <a:t>100 sites reclaimed, containing over 300 abandoned storage tanks</a:t>
            </a:r>
            <a:r>
              <a:rPr lang="en-US" sz="5100" dirty="0"/>
              <a:t>.</a:t>
            </a:r>
          </a:p>
          <a:p>
            <a:r>
              <a:rPr lang="en-US" sz="5100" dirty="0"/>
              <a:t>The key focus of first year will be tanks, plan to </a:t>
            </a:r>
            <a:r>
              <a:rPr lang="en-US" sz="5100" b="1" dirty="0"/>
              <a:t>expand orphan well effort </a:t>
            </a:r>
            <a:r>
              <a:rPr lang="en-US" sz="5100" dirty="0"/>
              <a:t>in Year </a:t>
            </a:r>
            <a:r>
              <a:rPr lang="en-US" sz="5100" dirty="0" smtClean="0"/>
              <a:t>Two (</a:t>
            </a:r>
            <a:r>
              <a:rPr lang="en-US" sz="5100" b="1" dirty="0" smtClean="0"/>
              <a:t>FY2021</a:t>
            </a:r>
            <a:r>
              <a:rPr lang="en-US" sz="5100" dirty="0" smtClean="0"/>
              <a:t>) </a:t>
            </a:r>
            <a:r>
              <a:rPr lang="en-US" sz="5100" b="1" dirty="0" smtClean="0">
                <a:solidFill>
                  <a:srgbClr val="00B050"/>
                </a:solidFill>
              </a:rPr>
              <a:t>provided funding ($1.5M/Year) is provided in the biennial budget</a:t>
            </a:r>
            <a:r>
              <a:rPr lang="en-US" sz="5100" dirty="0" smtClean="0"/>
              <a:t>.</a:t>
            </a:r>
            <a:endParaRPr lang="en-US" sz="51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35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6642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327" y="2683453"/>
            <a:ext cx="10515600" cy="1325563"/>
          </a:xfr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Questions?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5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327" y="2683453"/>
            <a:ext cx="10515600" cy="1325563"/>
          </a:xfr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Additional examples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of Abandoned Crude Oil-Brine Storage Tanks in Kentucky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56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22502" y="2951476"/>
            <a:ext cx="3252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includes 18 total tanks, Lagoons, and additional facility equipment.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94" y="4905925"/>
            <a:ext cx="2496374" cy="1174509"/>
          </a:xfrm>
          <a:prstGeom prst="rect">
            <a:avLst/>
          </a:prstGeom>
        </p:spPr>
      </p:pic>
      <p:sp>
        <p:nvSpPr>
          <p:cNvPr id="24" name="5-Point Star 23"/>
          <p:cNvSpPr/>
          <p:nvPr/>
        </p:nvSpPr>
        <p:spPr>
          <a:xfrm>
            <a:off x="9695399" y="5493180"/>
            <a:ext cx="206734" cy="17492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8312" y="2676525"/>
            <a:ext cx="10295416" cy="4081004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3" y="68754"/>
            <a:ext cx="8294914" cy="668877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941474"/>
              </p:ext>
            </p:extLst>
          </p:nvPr>
        </p:nvGraphicFramePr>
        <p:xfrm>
          <a:off x="8440418" y="68753"/>
          <a:ext cx="3616325" cy="247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Worksheet" r:id="rId5" imgW="3438630" imgH="2828925" progId="Excel.Sheet.12">
                  <p:embed/>
                </p:oleObj>
              </mc:Choice>
              <mc:Fallback>
                <p:oleObj name="Worksheet" r:id="rId5" imgW="3438630" imgH="2828925" progId="Excel.Sheet.12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0418" y="68753"/>
                        <a:ext cx="3616325" cy="247039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0601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95" y="144308"/>
            <a:ext cx="5856083" cy="6595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07" y="144308"/>
            <a:ext cx="5940523" cy="6595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82880" y="5478449"/>
            <a:ext cx="3188473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Hopkins Co., KY</a:t>
            </a:r>
          </a:p>
          <a:p>
            <a:pPr algn="ctr"/>
            <a:r>
              <a:rPr lang="en-US" b="1" dirty="0" smtClean="0"/>
              <a:t>1 -100 </a:t>
            </a:r>
            <a:r>
              <a:rPr lang="en-US" b="1" dirty="0" smtClean="0"/>
              <a:t>bbl tank leaking</a:t>
            </a:r>
          </a:p>
          <a:p>
            <a:pPr algn="ctr"/>
            <a:r>
              <a:rPr lang="en-US" b="1" dirty="0" smtClean="0"/>
              <a:t>1 </a:t>
            </a:r>
            <a:r>
              <a:rPr lang="en-US" b="1" dirty="0" smtClean="0"/>
              <a:t>- wooden tank, soil </a:t>
            </a:r>
            <a:r>
              <a:rPr lang="en-US" b="1" dirty="0" smtClean="0"/>
              <a:t>saturated</a:t>
            </a:r>
          </a:p>
          <a:p>
            <a:pPr algn="ctr"/>
            <a:r>
              <a:rPr lang="en-US" b="1" dirty="0" smtClean="0"/>
              <a:t>Fluids discharged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11294" y="6008593"/>
            <a:ext cx="2884998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Warren Co., KY</a:t>
            </a:r>
          </a:p>
          <a:p>
            <a:pPr algn="ctr"/>
            <a:r>
              <a:rPr lang="en-US" b="1" dirty="0" smtClean="0"/>
              <a:t>4 of 6 tanks leaking crude oil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28" y="5504269"/>
            <a:ext cx="2496374" cy="1174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253" y="5504269"/>
            <a:ext cx="2496374" cy="117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5-Point Star 13"/>
          <p:cNvSpPr/>
          <p:nvPr/>
        </p:nvSpPr>
        <p:spPr>
          <a:xfrm>
            <a:off x="3983604" y="6244294"/>
            <a:ext cx="206734" cy="17492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0417534" y="6405839"/>
            <a:ext cx="206734" cy="17492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Orphaned Oil &amp; Gas Wells across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Kentucky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latin typeface="+mn-lt"/>
              </a:rPr>
              <a:t>- Estimated Plugging Cost -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7156" r="177" b="18770"/>
          <a:stretch/>
        </p:blipFill>
        <p:spPr>
          <a:xfrm>
            <a:off x="838201" y="1927224"/>
            <a:ext cx="7749647" cy="4400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663713" y="1927228"/>
          <a:ext cx="2690092" cy="44829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tableStyleId>{5C22544A-7EE6-4342-B048-85BDC9FD1C3A}</a:tableStyleId>
              </a:tblPr>
              <a:tblGrid>
                <a:gridCol w="943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4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ESTIMATED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ABANDONED WELL PLUGGING 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</a:rPr>
                        <a:t>LIABILITY ($$)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05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District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Average P&amp;A Costs/Well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9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Pikeville (1626)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$7,500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$12,195,000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Barbourville (3032)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$5,800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$17,585,600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9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Glasgow (5759)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$2,500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$14,397,500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411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Madisonville (3322)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1,881-$9,400-Int. Ill. Basin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1,441-$6,800-Other areas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$17,681,400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$9,798,800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9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Frankfort (97)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$2,500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$242,500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9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TOTAL-POTENTIAL LIABILITY TO STATE OF KY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</a:rPr>
                        <a:t>$71,900,400</a:t>
                      </a:r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0" y="0"/>
            <a:ext cx="12025546" cy="6666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9270" y="182880"/>
            <a:ext cx="3172570" cy="147732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Henderson Co., KY</a:t>
            </a:r>
          </a:p>
          <a:p>
            <a:pPr algn="ctr"/>
            <a:r>
              <a:rPr lang="en-US" b="1" dirty="0" smtClean="0"/>
              <a:t>2 </a:t>
            </a:r>
            <a:r>
              <a:rPr lang="en-US" b="1" dirty="0" smtClean="0"/>
              <a:t>- 100 </a:t>
            </a:r>
            <a:r>
              <a:rPr lang="en-US" b="1" dirty="0" smtClean="0"/>
              <a:t>bbl tanks leaking</a:t>
            </a:r>
          </a:p>
          <a:p>
            <a:pPr algn="ctr"/>
            <a:r>
              <a:rPr lang="en-US" b="1" dirty="0" smtClean="0"/>
              <a:t>1 </a:t>
            </a:r>
            <a:r>
              <a:rPr lang="en-US" b="1" dirty="0" smtClean="0"/>
              <a:t>- 100 </a:t>
            </a:r>
            <a:r>
              <a:rPr lang="en-US" b="1" dirty="0" smtClean="0"/>
              <a:t>bbl tank partially crushed</a:t>
            </a:r>
          </a:p>
          <a:p>
            <a:pPr algn="ctr"/>
            <a:r>
              <a:rPr lang="en-US" b="1" dirty="0" smtClean="0"/>
              <a:t>Fluids discharged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20" y="167558"/>
            <a:ext cx="3172570" cy="1492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5-Point Star 6"/>
          <p:cNvSpPr/>
          <p:nvPr/>
        </p:nvSpPr>
        <p:spPr>
          <a:xfrm>
            <a:off x="866693" y="2211948"/>
            <a:ext cx="206734" cy="17492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61" y="111560"/>
            <a:ext cx="5882839" cy="6646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00339"/>
            <a:ext cx="5863789" cy="665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2880" y="184897"/>
            <a:ext cx="2455545" cy="92333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Muhlenburg</a:t>
            </a:r>
            <a:r>
              <a:rPr lang="en-US" b="1" dirty="0" smtClean="0"/>
              <a:t> Co., KY</a:t>
            </a:r>
          </a:p>
          <a:p>
            <a:pPr algn="ctr"/>
            <a:r>
              <a:rPr lang="en-US" b="1" dirty="0"/>
              <a:t>1</a:t>
            </a:r>
            <a:r>
              <a:rPr lang="en-US" b="1" dirty="0" smtClean="0"/>
              <a:t> </a:t>
            </a:r>
            <a:r>
              <a:rPr lang="en-US" b="1" dirty="0" smtClean="0"/>
              <a:t>- 100 </a:t>
            </a:r>
            <a:r>
              <a:rPr lang="en-US" b="1" dirty="0" smtClean="0"/>
              <a:t>bbl tank leaking</a:t>
            </a:r>
          </a:p>
          <a:p>
            <a:pPr algn="ctr"/>
            <a:r>
              <a:rPr lang="en-US" b="1" dirty="0" smtClean="0"/>
              <a:t>210 </a:t>
            </a:r>
            <a:r>
              <a:rPr lang="en-US" b="1" dirty="0" err="1" smtClean="0"/>
              <a:t>bbl</a:t>
            </a:r>
            <a:r>
              <a:rPr lang="en-US" b="1" dirty="0" smtClean="0"/>
              <a:t> cut open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6505" y="5737972"/>
            <a:ext cx="2474595" cy="92333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Henderson Co., KY</a:t>
            </a:r>
          </a:p>
          <a:p>
            <a:pPr algn="ctr"/>
            <a:r>
              <a:rPr lang="en-US" b="1" dirty="0" smtClean="0"/>
              <a:t>2 </a:t>
            </a:r>
            <a:r>
              <a:rPr lang="en-US" b="1" dirty="0" smtClean="0"/>
              <a:t>- 210 </a:t>
            </a:r>
            <a:r>
              <a:rPr lang="en-US" b="1" dirty="0" smtClean="0"/>
              <a:t>bbl tank leaking</a:t>
            </a:r>
          </a:p>
          <a:p>
            <a:pPr algn="ctr"/>
            <a:r>
              <a:rPr lang="en-US" b="1" dirty="0" smtClean="0"/>
              <a:t>Impacts large Farm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339664" y="184897"/>
            <a:ext cx="2496374" cy="1176475"/>
            <a:chOff x="3419228" y="4219110"/>
            <a:chExt cx="2496374" cy="10636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5-Point Star 9"/>
            <p:cNvSpPr/>
            <p:nvPr/>
          </p:nvSpPr>
          <p:spPr>
            <a:xfrm>
              <a:off x="4133934" y="4878969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492814" y="5519361"/>
            <a:ext cx="2496374" cy="1176475"/>
            <a:chOff x="3419228" y="4219110"/>
            <a:chExt cx="2496374" cy="10636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5-Point Star 14"/>
            <p:cNvSpPr/>
            <p:nvPr/>
          </p:nvSpPr>
          <p:spPr>
            <a:xfrm>
              <a:off x="4029159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01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59" y="95988"/>
            <a:ext cx="5878316" cy="6709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95988"/>
            <a:ext cx="5887841" cy="6709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50305" y="5518897"/>
            <a:ext cx="2788919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Daviess Co., KY</a:t>
            </a:r>
          </a:p>
          <a:p>
            <a:pPr algn="ctr"/>
            <a:r>
              <a:rPr lang="en-US" b="1" dirty="0" smtClean="0"/>
              <a:t>2 </a:t>
            </a:r>
            <a:r>
              <a:rPr lang="en-US" b="1" dirty="0" smtClean="0"/>
              <a:t>- 210 </a:t>
            </a:r>
            <a:r>
              <a:rPr lang="en-US" b="1" dirty="0" smtClean="0"/>
              <a:t>bbl tank leaking</a:t>
            </a:r>
          </a:p>
          <a:p>
            <a:pPr algn="ctr"/>
            <a:r>
              <a:rPr lang="en-US" b="1" dirty="0" smtClean="0"/>
              <a:t>1 - </a:t>
            </a:r>
            <a:r>
              <a:rPr lang="en-US" b="1" dirty="0" smtClean="0"/>
              <a:t>50 </a:t>
            </a:r>
            <a:r>
              <a:rPr lang="en-US" b="1" dirty="0" err="1" smtClean="0"/>
              <a:t>bbl</a:t>
            </a:r>
            <a:r>
              <a:rPr lang="en-US" b="1" dirty="0" smtClean="0"/>
              <a:t> </a:t>
            </a:r>
            <a:r>
              <a:rPr lang="en-US" b="1" dirty="0" smtClean="0"/>
              <a:t>tank leaking</a:t>
            </a:r>
          </a:p>
          <a:p>
            <a:pPr algn="ctr"/>
            <a:r>
              <a:rPr lang="en-US" b="1" dirty="0" err="1" smtClean="0"/>
              <a:t>Flowline</a:t>
            </a:r>
            <a:r>
              <a:rPr lang="en-US" b="1" dirty="0" smtClean="0"/>
              <a:t> leaking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1455" y="184897"/>
            <a:ext cx="2474595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Wolfe Co., KY</a:t>
            </a:r>
          </a:p>
          <a:p>
            <a:pPr algn="ctr"/>
            <a:r>
              <a:rPr lang="en-US" dirty="0" smtClean="0"/>
              <a:t>2 </a:t>
            </a:r>
            <a:r>
              <a:rPr lang="en-US" dirty="0" smtClean="0"/>
              <a:t>- 210 </a:t>
            </a:r>
            <a:r>
              <a:rPr lang="en-US" dirty="0" smtClean="0"/>
              <a:t>bbl tank leaking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92291" y="184897"/>
            <a:ext cx="2496374" cy="1176475"/>
            <a:chOff x="3419228" y="4219110"/>
            <a:chExt cx="2496374" cy="10636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5-Point Star 9"/>
            <p:cNvSpPr/>
            <p:nvPr/>
          </p:nvSpPr>
          <p:spPr>
            <a:xfrm>
              <a:off x="5286162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2291" y="184897"/>
            <a:ext cx="2496374" cy="1176475"/>
            <a:chOff x="3419228" y="4219110"/>
            <a:chExt cx="2496374" cy="1063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5-Point Star 12"/>
            <p:cNvSpPr/>
            <p:nvPr/>
          </p:nvSpPr>
          <p:spPr>
            <a:xfrm>
              <a:off x="5346967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454714" y="5542751"/>
            <a:ext cx="2496374" cy="1176475"/>
            <a:chOff x="3419228" y="4219110"/>
            <a:chExt cx="2496374" cy="106365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5-Point Star 15"/>
            <p:cNvSpPr/>
            <p:nvPr/>
          </p:nvSpPr>
          <p:spPr>
            <a:xfrm>
              <a:off x="4160471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0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479" y="155121"/>
            <a:ext cx="11958565" cy="6596743"/>
            <a:chOff x="205469" y="2013176"/>
            <a:chExt cx="11826575" cy="47386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69" y="2013177"/>
              <a:ext cx="6015717" cy="47386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069521" y="3804558"/>
              <a:ext cx="514352" cy="3558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24993" y="4777592"/>
              <a:ext cx="2049236" cy="85384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226" y="2013176"/>
              <a:ext cx="1925145" cy="24335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0" b="24055"/>
            <a:stretch/>
          </p:blipFill>
          <p:spPr>
            <a:xfrm>
              <a:off x="6334391" y="4511018"/>
              <a:ext cx="5697653" cy="2240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900" y="2013176"/>
              <a:ext cx="1816421" cy="24218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850" y="2013176"/>
              <a:ext cx="1825194" cy="24335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59956" y="191532"/>
            <a:ext cx="2474595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Lee Co., KY</a:t>
            </a:r>
          </a:p>
          <a:p>
            <a:pPr algn="ctr"/>
            <a:r>
              <a:rPr lang="en-US" b="1" dirty="0" smtClean="0"/>
              <a:t>7 Tanks in Heavily Recreated Area; Significant Leakage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9000" y="161874"/>
            <a:ext cx="2496374" cy="1176475"/>
            <a:chOff x="3419228" y="4219110"/>
            <a:chExt cx="2496374" cy="10636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5-Point Star 17"/>
            <p:cNvSpPr/>
            <p:nvPr/>
          </p:nvSpPr>
          <p:spPr>
            <a:xfrm>
              <a:off x="5330638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7006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505" y="97971"/>
            <a:ext cx="5879538" cy="6694714"/>
            <a:chOff x="69505" y="1828798"/>
            <a:chExt cx="5879538" cy="49638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152"/>
            <a:stretch/>
          </p:blipFill>
          <p:spPr>
            <a:xfrm>
              <a:off x="69505" y="1828798"/>
              <a:ext cx="5879538" cy="496388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4870" y="3807412"/>
              <a:ext cx="800100" cy="9285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5"/>
          <a:stretch/>
        </p:blipFill>
        <p:spPr>
          <a:xfrm>
            <a:off x="6017079" y="1918608"/>
            <a:ext cx="2490107" cy="487407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1"/>
          <a:stretch/>
        </p:blipFill>
        <p:spPr>
          <a:xfrm>
            <a:off x="8575222" y="1918607"/>
            <a:ext cx="3423555" cy="4874077"/>
          </a:xfrm>
        </p:spPr>
      </p:pic>
      <p:sp>
        <p:nvSpPr>
          <p:cNvPr id="10" name="TextBox 9"/>
          <p:cNvSpPr txBox="1"/>
          <p:nvPr/>
        </p:nvSpPr>
        <p:spPr>
          <a:xfrm>
            <a:off x="6207479" y="393671"/>
            <a:ext cx="2252372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Lee Co., KY</a:t>
            </a:r>
          </a:p>
          <a:p>
            <a:r>
              <a:rPr lang="en-US" dirty="0" smtClean="0"/>
              <a:t>4 Tanks in Heavily Recreated Area; Significant Leakage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339941" y="322160"/>
            <a:ext cx="2298863" cy="1343354"/>
            <a:chOff x="3419228" y="4219110"/>
            <a:chExt cx="2496374" cy="1063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5-Point Star 12"/>
            <p:cNvSpPr/>
            <p:nvPr/>
          </p:nvSpPr>
          <p:spPr>
            <a:xfrm>
              <a:off x="5330638" y="4663474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679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38" y="47936"/>
            <a:ext cx="3456342" cy="67169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47936"/>
            <a:ext cx="3657600" cy="6716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854091" y="987752"/>
            <a:ext cx="6716970" cy="4837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5306" y="657224"/>
            <a:ext cx="638176" cy="73342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7019" y="5491100"/>
            <a:ext cx="2474595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Elliott Co., KY</a:t>
            </a:r>
          </a:p>
          <a:p>
            <a:r>
              <a:rPr lang="en-US" dirty="0" smtClean="0"/>
              <a:t>2 100 bbl. tanks; Significant Leakage Upstream of Residence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7019" y="4237208"/>
            <a:ext cx="2496374" cy="1176475"/>
            <a:chOff x="3419228" y="4219110"/>
            <a:chExt cx="2496374" cy="1063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28" y="4219110"/>
              <a:ext cx="2496374" cy="106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5-Point Star 12"/>
            <p:cNvSpPr/>
            <p:nvPr/>
          </p:nvSpPr>
          <p:spPr>
            <a:xfrm>
              <a:off x="5444792" y="4508465"/>
              <a:ext cx="206734" cy="174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20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KASTOW – Financial Need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dirty="0"/>
              <a:t>Division of Oil and Gas </a:t>
            </a:r>
            <a:r>
              <a:rPr lang="en-US" dirty="0" smtClean="0"/>
              <a:t>(DOG) operates a well plugging program for </a:t>
            </a:r>
            <a:r>
              <a:rPr lang="en-US" dirty="0" smtClean="0"/>
              <a:t>orphaned </a:t>
            </a:r>
            <a:r>
              <a:rPr lang="en-US" dirty="0"/>
              <a:t>wells </a:t>
            </a:r>
            <a:r>
              <a:rPr lang="en-US" dirty="0" smtClean="0"/>
              <a:t>that are prioritized based </a:t>
            </a:r>
            <a:r>
              <a:rPr lang="en-US" dirty="0"/>
              <a:t>on environmental and/or safety impact. 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There are approximately </a:t>
            </a:r>
            <a:r>
              <a:rPr lang="en-US" b="1" dirty="0"/>
              <a:t>14,000 known </a:t>
            </a:r>
            <a:r>
              <a:rPr lang="en-US" b="1" dirty="0" smtClean="0"/>
              <a:t>orphaned oil </a:t>
            </a:r>
            <a:r>
              <a:rPr lang="en-US" b="1" dirty="0"/>
              <a:t>and gas wells </a:t>
            </a:r>
            <a:r>
              <a:rPr lang="en-US" dirty="0"/>
              <a:t>in KY.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dirty="0"/>
              <a:t>estimated </a:t>
            </a:r>
            <a:r>
              <a:rPr lang="en-US" b="1" dirty="0" smtClean="0"/>
              <a:t>financial liability </a:t>
            </a:r>
            <a:r>
              <a:rPr lang="en-US" b="1" dirty="0"/>
              <a:t>for </a:t>
            </a:r>
            <a:r>
              <a:rPr lang="en-US" b="1" dirty="0" smtClean="0"/>
              <a:t>plugging of orphan well </a:t>
            </a:r>
            <a:r>
              <a:rPr lang="en-US" dirty="0"/>
              <a:t>is approximately </a:t>
            </a:r>
            <a:r>
              <a:rPr lang="en-US" b="1" dirty="0">
                <a:solidFill>
                  <a:srgbClr val="00B050"/>
                </a:solidFill>
              </a:rPr>
              <a:t>$72M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</a:t>
            </a:r>
            <a:r>
              <a:rPr lang="en-US" dirty="0" smtClean="0"/>
              <a:t>estimated </a:t>
            </a:r>
            <a:r>
              <a:rPr lang="en-US" b="1" dirty="0" smtClean="0"/>
              <a:t>financial </a:t>
            </a:r>
            <a:r>
              <a:rPr lang="en-US" b="1" dirty="0"/>
              <a:t>liability </a:t>
            </a:r>
            <a:r>
              <a:rPr lang="en-US" dirty="0" smtClean="0"/>
              <a:t>to remove and provide cleanup of </a:t>
            </a:r>
            <a:r>
              <a:rPr lang="en-US" b="1" dirty="0"/>
              <a:t>abandoned oil tank battery operations is </a:t>
            </a:r>
            <a:r>
              <a:rPr lang="en-US" b="1" dirty="0">
                <a:solidFill>
                  <a:srgbClr val="00B050"/>
                </a:solidFill>
              </a:rPr>
              <a:t>unknown</a:t>
            </a:r>
            <a:r>
              <a:rPr lang="en-US" b="1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KASTOW </a:t>
            </a:r>
            <a:r>
              <a:rPr lang="en-US" dirty="0" smtClean="0"/>
              <a:t>as established </a:t>
            </a:r>
            <a:r>
              <a:rPr lang="en-US" dirty="0" smtClean="0"/>
              <a:t>in </a:t>
            </a:r>
            <a:r>
              <a:rPr lang="en-US" dirty="0" smtClean="0"/>
              <a:t>KRS 353.562 - </a:t>
            </a:r>
            <a:r>
              <a:rPr lang="en-US" b="1" dirty="0" smtClean="0"/>
              <a:t>requires funding to be provided in the biennial budget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b="1" dirty="0" smtClean="0"/>
              <a:t>site cleanup and administrative costs</a:t>
            </a:r>
            <a:r>
              <a:rPr lang="en-US" dirty="0" smtClean="0"/>
              <a:t>. Need a minimum of </a:t>
            </a:r>
            <a:r>
              <a:rPr lang="en-US" b="1" dirty="0" smtClean="0">
                <a:solidFill>
                  <a:srgbClr val="00B050"/>
                </a:solidFill>
              </a:rPr>
              <a:t>$1.5M/year.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Impacts of Abandoned Storage Tank Problem 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Degradation of </a:t>
            </a:r>
            <a:r>
              <a:rPr lang="en-US" b="1" dirty="0"/>
              <a:t>abandoned storage tanks results in leaks </a:t>
            </a:r>
            <a:r>
              <a:rPr lang="en-US" dirty="0"/>
              <a:t>of crude oil, bottom sludge, and produced brine from the tank site; this becomes more pronounced over time.</a:t>
            </a:r>
          </a:p>
          <a:p>
            <a:r>
              <a:rPr lang="en-US" b="1" dirty="0"/>
              <a:t>Contamination</a:t>
            </a:r>
            <a:r>
              <a:rPr lang="en-US" dirty="0"/>
              <a:t> of </a:t>
            </a:r>
            <a:r>
              <a:rPr lang="en-US" b="1" dirty="0" smtClean="0"/>
              <a:t>soil </a:t>
            </a:r>
            <a:r>
              <a:rPr lang="en-US" dirty="0"/>
              <a:t>adjacent and downslope of tank site. </a:t>
            </a:r>
          </a:p>
          <a:p>
            <a:r>
              <a:rPr lang="en-US" b="1" dirty="0"/>
              <a:t>Contamination</a:t>
            </a:r>
            <a:r>
              <a:rPr lang="en-US" dirty="0"/>
              <a:t> of </a:t>
            </a:r>
            <a:r>
              <a:rPr lang="en-US" b="1" dirty="0"/>
              <a:t>surface waters </a:t>
            </a:r>
            <a:r>
              <a:rPr lang="en-US" dirty="0"/>
              <a:t>of the Commonwealth.</a:t>
            </a:r>
          </a:p>
          <a:p>
            <a:r>
              <a:rPr lang="en-US" dirty="0"/>
              <a:t>Older tank structures present </a:t>
            </a:r>
            <a:r>
              <a:rPr lang="en-US" b="1" dirty="0"/>
              <a:t>safety hazards </a:t>
            </a:r>
            <a:r>
              <a:rPr lang="en-US" dirty="0"/>
              <a:t>to nearby residents.</a:t>
            </a:r>
          </a:p>
          <a:p>
            <a:r>
              <a:rPr lang="en-US" dirty="0"/>
              <a:t>Abandoned facilities </a:t>
            </a:r>
            <a:r>
              <a:rPr lang="en-US" b="1" dirty="0"/>
              <a:t>reduce property values</a:t>
            </a:r>
            <a:r>
              <a:rPr lang="en-US" dirty="0"/>
              <a:t>, limit </a:t>
            </a:r>
            <a:r>
              <a:rPr lang="en-US" b="1" dirty="0"/>
              <a:t>use of the land</a:t>
            </a:r>
            <a:r>
              <a:rPr lang="en-US" dirty="0"/>
              <a:t>, </a:t>
            </a:r>
            <a:r>
              <a:rPr lang="en-US" b="1" dirty="0"/>
              <a:t>impact agriculture</a:t>
            </a:r>
            <a:r>
              <a:rPr lang="en-US" dirty="0"/>
              <a:t>,  impair </a:t>
            </a:r>
            <a:r>
              <a:rPr lang="en-US" b="1" dirty="0"/>
              <a:t>tourism</a:t>
            </a:r>
            <a:r>
              <a:rPr lang="en-US" dirty="0"/>
              <a:t> efforts, and create a negative view of the industry and area.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034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Basic Approach to the KASTOW Program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8"/>
            <a:ext cx="10515600" cy="46121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 smtClean="0"/>
              <a:t>Phase </a:t>
            </a:r>
            <a:r>
              <a:rPr lang="en-US" b="1" dirty="0"/>
              <a:t>1 </a:t>
            </a:r>
            <a:r>
              <a:rPr lang="en-US" dirty="0" smtClean="0"/>
              <a:t>– cleaning up </a:t>
            </a:r>
            <a:r>
              <a:rPr lang="en-US" b="1" dirty="0" smtClean="0"/>
              <a:t>10 </a:t>
            </a:r>
            <a:r>
              <a:rPr lang="en-US" b="1" dirty="0"/>
              <a:t>pilot project sites </a:t>
            </a:r>
            <a:r>
              <a:rPr lang="en-US" dirty="0"/>
              <a:t>across the </a:t>
            </a:r>
            <a:r>
              <a:rPr lang="en-US" dirty="0" smtClean="0"/>
              <a:t>State: 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To develop site scope templates for varying tank facility layouts,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To gain experience in actual cleanup procedures and proper oversight,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To identify a solid contractor base and scales of equipment required,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To confirm best procedures for contaminated soil removal and disposal,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To establish work protocols, and documentation requirements. </a:t>
            </a:r>
          </a:p>
          <a:p>
            <a:r>
              <a:rPr lang="en-US" b="1" dirty="0" smtClean="0"/>
              <a:t>Subsequent Phases </a:t>
            </a:r>
            <a:r>
              <a:rPr lang="en-US" dirty="0" smtClean="0"/>
              <a:t>of cleanup </a:t>
            </a:r>
            <a:r>
              <a:rPr lang="en-US" dirty="0"/>
              <a:t>would be </a:t>
            </a:r>
            <a:r>
              <a:rPr lang="en-US" b="1" dirty="0"/>
              <a:t>grouped by </a:t>
            </a:r>
            <a:r>
              <a:rPr lang="en-US" b="1" dirty="0" smtClean="0"/>
              <a:t>regions and/or counties</a:t>
            </a:r>
            <a:r>
              <a:rPr lang="en-US" dirty="0"/>
              <a:t>, to gain </a:t>
            </a:r>
            <a:r>
              <a:rPr lang="en-US" b="1" dirty="0"/>
              <a:t>benefit of mobilization and scale of project</a:t>
            </a:r>
            <a:r>
              <a:rPr lang="en-US" dirty="0"/>
              <a:t>.</a:t>
            </a:r>
          </a:p>
          <a:p>
            <a:r>
              <a:rPr lang="en-US" dirty="0"/>
              <a:t>Planned </a:t>
            </a:r>
            <a:r>
              <a:rPr lang="en-US" dirty="0" smtClean="0"/>
              <a:t>cleanups would </a:t>
            </a:r>
            <a:r>
              <a:rPr lang="en-US" dirty="0"/>
              <a:t>be </a:t>
            </a:r>
            <a:r>
              <a:rPr lang="en-US" dirty="0" smtClean="0"/>
              <a:t>to </a:t>
            </a:r>
            <a:r>
              <a:rPr lang="en-US" b="1" dirty="0" smtClean="0"/>
              <a:t>target clusters </a:t>
            </a:r>
            <a:r>
              <a:rPr lang="en-US" b="1" dirty="0"/>
              <a:t>of 15 to 20 tank sites </a:t>
            </a:r>
            <a:r>
              <a:rPr lang="en-US" dirty="0"/>
              <a:t>to benefit impact and economics.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79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KASTOW Tank Reclamation Process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CF59-7214-4F5B-9DEB-501BAB1612E1}" type="slidenum">
              <a:rPr lang="en-US" b="1" smtClean="0"/>
              <a:t>8</a:t>
            </a:fld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88907"/>
              </p:ext>
            </p:extLst>
          </p:nvPr>
        </p:nvGraphicFramePr>
        <p:xfrm>
          <a:off x="838200" y="1879680"/>
          <a:ext cx="10515598" cy="4603611"/>
        </p:xfrm>
        <a:graphic>
          <a:graphicData uri="http://schemas.openxmlformats.org/drawingml/2006/table">
            <a:tbl>
              <a:tblPr/>
              <a:tblGrid>
                <a:gridCol w="3154680">
                  <a:extLst>
                    <a:ext uri="{9D8B030D-6E8A-4147-A177-3AD203B41FA5}">
                      <a16:colId xmlns:a16="http://schemas.microsoft.com/office/drawing/2014/main" val="1832495509"/>
                    </a:ext>
                  </a:extLst>
                </a:gridCol>
                <a:gridCol w="386842">
                  <a:extLst>
                    <a:ext uri="{9D8B030D-6E8A-4147-A177-3AD203B41FA5}">
                      <a16:colId xmlns:a16="http://schemas.microsoft.com/office/drawing/2014/main" val="1650547629"/>
                    </a:ext>
                  </a:extLst>
                </a:gridCol>
                <a:gridCol w="1743519">
                  <a:extLst>
                    <a:ext uri="{9D8B030D-6E8A-4147-A177-3AD203B41FA5}">
                      <a16:colId xmlns:a16="http://schemas.microsoft.com/office/drawing/2014/main" val="2471380382"/>
                    </a:ext>
                  </a:extLst>
                </a:gridCol>
                <a:gridCol w="1743519">
                  <a:extLst>
                    <a:ext uri="{9D8B030D-6E8A-4147-A177-3AD203B41FA5}">
                      <a16:colId xmlns:a16="http://schemas.microsoft.com/office/drawing/2014/main" val="1809789371"/>
                    </a:ext>
                  </a:extLst>
                </a:gridCol>
                <a:gridCol w="301880">
                  <a:extLst>
                    <a:ext uri="{9D8B030D-6E8A-4147-A177-3AD203B41FA5}">
                      <a16:colId xmlns:a16="http://schemas.microsoft.com/office/drawing/2014/main" val="38577257"/>
                    </a:ext>
                  </a:extLst>
                </a:gridCol>
                <a:gridCol w="3185158">
                  <a:extLst>
                    <a:ext uri="{9D8B030D-6E8A-4147-A177-3AD203B41FA5}">
                      <a16:colId xmlns:a16="http://schemas.microsoft.com/office/drawing/2014/main" val="1703576500"/>
                    </a:ext>
                  </a:extLst>
                </a:gridCol>
              </a:tblGrid>
              <a:tr h="2845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 INITIAL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INSPECTION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813167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928985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729457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567547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233884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 RETURN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ASSESSMENT/SCOPE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136837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40571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94243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558999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099293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 DESIGN REMEDIATION PLAN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82549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157766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42264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855742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378816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SOLICITATION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 AWARD OF BIDS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814990"/>
                  </a:ext>
                </a:extLst>
              </a:tr>
              <a:tr h="92014">
                <a:tc row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9972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275914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122911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555508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323963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 CONTRACTOR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CLEANUP AND RECLAMATION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65884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35290"/>
                  </a:ext>
                </a:extLst>
              </a:tr>
              <a:tr h="30390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738830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756069"/>
                  </a:ext>
                </a:extLst>
              </a:tr>
              <a:tr h="14631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882389"/>
                  </a:ext>
                </a:extLst>
              </a:tr>
              <a:tr h="15032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 SITE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CLOSURE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56313"/>
                  </a:ext>
                </a:extLst>
              </a:tr>
              <a:tr h="2845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8058" marR="8058" marT="8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996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57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7730" y="1718733"/>
            <a:ext cx="11791070" cy="5128280"/>
            <a:chOff x="237730" y="1718733"/>
            <a:chExt cx="11791070" cy="5128280"/>
          </a:xfrm>
        </p:grpSpPr>
        <p:grpSp>
          <p:nvGrpSpPr>
            <p:cNvPr id="4" name="Group 3"/>
            <p:cNvGrpSpPr/>
            <p:nvPr/>
          </p:nvGrpSpPr>
          <p:grpSpPr>
            <a:xfrm>
              <a:off x="237730" y="1718733"/>
              <a:ext cx="11791070" cy="5128280"/>
              <a:chOff x="237730" y="1718733"/>
              <a:chExt cx="11791070" cy="512828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7730" y="1718733"/>
                <a:ext cx="11791070" cy="5128280"/>
              </a:xfrm>
              <a:prstGeom prst="rect">
                <a:avLst/>
              </a:prstGeom>
            </p:spPr>
          </p:pic>
          <p:sp>
            <p:nvSpPr>
              <p:cNvPr id="3" name="Isosceles Triangle 2"/>
              <p:cNvSpPr/>
              <p:nvPr/>
            </p:nvSpPr>
            <p:spPr>
              <a:xfrm>
                <a:off x="10507436" y="3804557"/>
                <a:ext cx="131745" cy="106136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3295650" y="4405993"/>
                <a:ext cx="131745" cy="106136"/>
              </a:xfrm>
              <a:prstGeom prst="triangle">
                <a:avLst/>
              </a:prstGeom>
              <a:solidFill>
                <a:srgbClr val="FF0000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735455" y="3731894"/>
              <a:ext cx="269422" cy="357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85506" y="83487"/>
            <a:ext cx="4190844" cy="1315234"/>
          </a:xfrm>
          <a:solidFill>
            <a:srgbClr val="0070C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KASTOW</a:t>
            </a:r>
            <a:r>
              <a:rPr lang="en-US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Tanks</a:t>
            </a:r>
            <a:endParaRPr lang="en-US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25764" y="1087408"/>
            <a:ext cx="2387603" cy="471319"/>
            <a:chOff x="8815170" y="1444612"/>
            <a:chExt cx="1755754" cy="477598"/>
          </a:xfrm>
        </p:grpSpPr>
        <p:sp>
          <p:nvSpPr>
            <p:cNvPr id="11" name="Rectangle 10"/>
            <p:cNvSpPr/>
            <p:nvPr/>
          </p:nvSpPr>
          <p:spPr>
            <a:xfrm>
              <a:off x="8815170" y="1444612"/>
              <a:ext cx="1616797" cy="47759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8891157" y="1552084"/>
              <a:ext cx="197917" cy="259460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089074" y="1473636"/>
              <a:ext cx="1481850" cy="40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Inspected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Tanks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699284" y="1878739"/>
            <a:ext cx="136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09/25/2019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rot="2628975">
            <a:off x="4721144" y="3743157"/>
            <a:ext cx="298045" cy="361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6879772" y="5687785"/>
            <a:ext cx="131745" cy="106136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938204"/>
              </p:ext>
            </p:extLst>
          </p:nvPr>
        </p:nvGraphicFramePr>
        <p:xfrm>
          <a:off x="218980" y="164239"/>
          <a:ext cx="5024437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98239" y="1584862"/>
            <a:ext cx="204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325 total Sites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21966</TotalTime>
  <Words>1758</Words>
  <Application>Microsoft Office PowerPoint</Application>
  <PresentationFormat>Widescreen</PresentationFormat>
  <Paragraphs>294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Tahoma</vt:lpstr>
      <vt:lpstr>Wingdings</vt:lpstr>
      <vt:lpstr>Office Theme</vt:lpstr>
      <vt:lpstr>Worksheet</vt:lpstr>
      <vt:lpstr>2019 HB 199 – Kentucky Oil &amp; Gas Abandoned Storage Tank and Orphan Well  (KASTOW) cleanup program  - Update on Implementation -  Interim Joint Committee on Natural Resources and Energy October 1, 2019</vt:lpstr>
      <vt:lpstr>Kentucky Abandoned Storage Tank and Orphan Well Reclamation Program (KASTOW)</vt:lpstr>
      <vt:lpstr>PowerPoint Presentation</vt:lpstr>
      <vt:lpstr>Orphaned Oil &amp; Gas Wells across Kentucky  - Estimated Plugging Cost -</vt:lpstr>
      <vt:lpstr>KASTOW – Financial Need</vt:lpstr>
      <vt:lpstr>Impacts of Abandoned Storage Tank Problem </vt:lpstr>
      <vt:lpstr>Basic Approach to the KASTOW Program</vt:lpstr>
      <vt:lpstr>KASTOW Tank Reclamation Process</vt:lpstr>
      <vt:lpstr>KASTOW Tanks</vt:lpstr>
      <vt:lpstr>KASTOW Tanks Phase 1</vt:lpstr>
      <vt:lpstr>Process of Tank Site Reclamation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 Bids: Summary and Status</vt:lpstr>
      <vt:lpstr>KASTOW Progress and Path Forward</vt:lpstr>
      <vt:lpstr>Questions?</vt:lpstr>
      <vt:lpstr>Additional examples of Abandoned Crude Oil-Brine Storage Tanks in Kentucky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Combs, Marvin (EEC)</dc:creator>
  <cp:lastModifiedBy>Scott, R. Bruce (EEC)</cp:lastModifiedBy>
  <cp:revision>424</cp:revision>
  <cp:lastPrinted>2019-09-27T19:13:04Z</cp:lastPrinted>
  <dcterms:created xsi:type="dcterms:W3CDTF">2017-09-19T11:52:38Z</dcterms:created>
  <dcterms:modified xsi:type="dcterms:W3CDTF">2019-09-27T19:13:44Z</dcterms:modified>
</cp:coreProperties>
</file>