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2" r:id="rId5"/>
    <p:sldId id="284" r:id="rId6"/>
    <p:sldId id="298" r:id="rId7"/>
    <p:sldId id="301" r:id="rId8"/>
    <p:sldId id="300" r:id="rId9"/>
    <p:sldId id="302" r:id="rId10"/>
    <p:sldId id="304" r:id="rId11"/>
    <p:sldId id="305" r:id="rId12"/>
    <p:sldId id="306" r:id="rId13"/>
    <p:sldId id="295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B1F41"/>
    <a:srgbClr val="85D1CD"/>
    <a:srgbClr val="48EAE6"/>
    <a:srgbClr val="7CF0ED"/>
    <a:srgbClr val="7CF0CD"/>
    <a:srgbClr val="E1C658"/>
    <a:srgbClr val="FFFF99"/>
    <a:srgbClr val="0B1B41"/>
    <a:srgbClr val="FFC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3093" autoAdjust="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30D1159E-2FB6-4A91-9BB1-2B4FE50898E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4AA14401-B6F1-478E-9890-769995F8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8B7C07B-FF2C-4802-AAAD-DA3CB493428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0CAA9B6-9A4F-40C2-8F82-CCCAA0BAC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87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4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2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A9B6-9A4F-40C2-8F82-CCCAA0BAC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4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38210"/>
            <a:ext cx="6858000" cy="1646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485B-B06D-4EA4-86D9-7880B2E4FCA4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47813"/>
            <a:ext cx="346551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2209" y="279154"/>
            <a:ext cx="8379581" cy="109728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95650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85A7-B4F7-4E85-A1B0-A4DC6279878F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31D8-CCCE-4176-9CAB-02B58107A552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0CE5-B2B3-47D8-A256-DC6F589EE4DE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7207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F8E-1073-4AE7-BC1E-825A228C88B8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3665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4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6B5A-7161-4326-BBB3-5F30B2793F98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39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5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957-7925-4D31-98B0-D6B3D030D2D5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84833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88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34FC-5576-450C-AB7B-07433F2346CF}" type="datetime1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1636" y="6356350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8D1D-DFF6-4762-BC2B-B30771B26464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5050" y="6356350"/>
            <a:ext cx="1630136" cy="365125"/>
          </a:xfrm>
        </p:spPr>
        <p:txBody>
          <a:bodyPr/>
          <a:lstStyle>
            <a:lvl1pPr>
              <a:defRPr sz="1600"/>
            </a:lvl1pPr>
          </a:lstStyle>
          <a:p>
            <a:fld id="{0B62D459-F165-4BBD-A877-E2F8961DEC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0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A3D4-D54A-46FD-A988-20C6AC604A96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701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515-9C27-47A6-A0A4-C7470AF79702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5821" y="6356351"/>
            <a:ext cx="2057400" cy="365125"/>
          </a:xfrm>
        </p:spPr>
        <p:txBody>
          <a:bodyPr/>
          <a:lstStyle/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EEC Logos to export_four color_squa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1" b="97209" l="2315" r="95833">
                        <a14:foregroundMark x1="22222" y1="86512" x2="22222" y2="86512"/>
                        <a14:foregroundMark x1="16204" y1="80930" x2="16204" y2="80930"/>
                        <a14:foregroundMark x1="11574" y1="74884" x2="11574" y2="74884"/>
                        <a14:foregroundMark x1="7870" y1="67907" x2="7870" y2="67907"/>
                        <a14:foregroundMark x1="4630" y1="62791" x2="4630" y2="62791"/>
                        <a14:foregroundMark x1="2315" y1="53953" x2="2315" y2="53953"/>
                        <a14:foregroundMark x1="3241" y1="46047" x2="3241" y2="46047"/>
                        <a14:foregroundMark x1="6944" y1="31163" x2="6944" y2="31163"/>
                        <a14:foregroundMark x1="10648" y1="24186" x2="10648" y2="24186"/>
                        <a14:foregroundMark x1="17130" y1="17209" x2="17130" y2="17209"/>
                        <a14:foregroundMark x1="22222" y1="11628" x2="22222" y2="11628"/>
                        <a14:foregroundMark x1="31019" y1="6512" x2="31019" y2="6512"/>
                        <a14:foregroundMark x1="36111" y1="4186" x2="36111" y2="4186"/>
                        <a14:foregroundMark x1="43981" y1="5581" x2="43981" y2="5581"/>
                        <a14:foregroundMark x1="52778" y1="4651" x2="52778" y2="4651"/>
                        <a14:foregroundMark x1="65278" y1="7907" x2="65278" y2="7907"/>
                        <a14:foregroundMark x1="73611" y1="10233" x2="73611" y2="10233"/>
                        <a14:foregroundMark x1="78241" y1="14884" x2="78241" y2="14884"/>
                        <a14:foregroundMark x1="86574" y1="19070" x2="86574" y2="19070"/>
                        <a14:foregroundMark x1="91204" y1="25581" x2="91204" y2="25581"/>
                        <a14:foregroundMark x1="93056" y1="35349" x2="93056" y2="35349"/>
                        <a14:foregroundMark x1="97222" y1="48372" x2="97222" y2="48372"/>
                        <a14:foregroundMark x1="94907" y1="60930" x2="94907" y2="60930"/>
                        <a14:foregroundMark x1="90741" y1="69302" x2="90741" y2="69302"/>
                        <a14:foregroundMark x1="87963" y1="76744" x2="87963" y2="76744"/>
                        <a14:foregroundMark x1="83333" y1="81860" x2="83333" y2="81860"/>
                        <a14:foregroundMark x1="79630" y1="86047" x2="79630" y2="86047"/>
                        <a14:foregroundMark x1="73148" y1="92558" x2="73148" y2="92558"/>
                        <a14:foregroundMark x1="65278" y1="95349" x2="65278" y2="95349"/>
                        <a14:foregroundMark x1="56019" y1="97209" x2="56019" y2="97209"/>
                        <a14:foregroundMark x1="39352" y1="95349" x2="39352" y2="95349"/>
                        <a14:foregroundMark x1="32870" y1="93023" x2="32870" y2="93023"/>
                        <a14:foregroundMark x1="46759" y1="94884" x2="46759" y2="94884"/>
                        <a14:foregroundMark x1="23148" y1="9767" x2="23148" y2="9767"/>
                        <a14:foregroundMark x1="93056" y1="71163" x2="93056" y2="71163"/>
                        <a14:foregroundMark x1="10185" y1="21860" x2="10185" y2="21860"/>
                        <a14:backgroundMark x1="20370" y1="42791" x2="25463" y2="33953"/>
                        <a14:backgroundMark x1="18519" y1="54884" x2="18519" y2="54884"/>
                        <a14:backgroundMark x1="17593" y1="57209" x2="20833" y2="54884"/>
                        <a14:backgroundMark x1="28241" y1="29302" x2="39815" y2="20000"/>
                        <a14:backgroundMark x1="40741" y1="19535" x2="63426" y2="20000"/>
                        <a14:backgroundMark x1="64815" y1="22326" x2="68981" y2="25116"/>
                        <a14:backgroundMark x1="33333" y1="48837" x2="44907" y2="31628"/>
                        <a14:backgroundMark x1="56019" y1="32093" x2="56019" y2="32093"/>
                        <a14:backgroundMark x1="51852" y1="50698" x2="51852" y2="50698"/>
                        <a14:backgroundMark x1="24537" y1="67442" x2="40278" y2="65581"/>
                        <a14:backgroundMark x1="43519" y1="66047" x2="60185" y2="70233"/>
                        <a14:backgroundMark x1="61111" y1="71163" x2="75463" y2="72093"/>
                        <a14:backgroundMark x1="33333" y1="78140" x2="56481" y2="82326"/>
                        <a14:backgroundMark x1="6944" y1="38605" x2="6944" y2="38605"/>
                        <a14:backgroundMark x1="12963" y1="27442" x2="12963" y2="27442"/>
                        <a14:backgroundMark x1="21759" y1="16279" x2="21759" y2="16279"/>
                        <a14:backgroundMark x1="34722" y1="8837" x2="34722" y2="8837"/>
                        <a14:backgroundMark x1="51389" y1="7442" x2="51389" y2="7442"/>
                        <a14:backgroundMark x1="62037" y1="9302" x2="62037" y2="9302"/>
                        <a14:backgroundMark x1="68519" y1="10698" x2="68519" y2="10698"/>
                        <a14:backgroundMark x1="65741" y1="10233" x2="65741" y2="10233"/>
                        <a14:backgroundMark x1="29167" y1="53023" x2="29167" y2="5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911341"/>
            <a:ext cx="894591" cy="8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8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44DC-2118-4F79-9640-7D7225FD6845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3D43-543B-43CB-84C9-766D41FC2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ec.ky.gov/newsroom/PublishingImages/EEC%20COVID-19%20-%202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tmp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ec.ky.gov/newsroom/Pages/Kentucky-EEC-COVID19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ECCovidRequest@ky.gov" TargetMode="External"/><Relationship Id="rId5" Type="http://schemas.openxmlformats.org/officeDocument/2006/relationships/hyperlink" Target="https://eec.ky.gov/Environmental-Protection/Documents/DEP%20Covid%20Statement.pdf" TargetMode="External"/><Relationship Id="rId4" Type="http://schemas.openxmlformats.org/officeDocument/2006/relationships/hyperlink" Target="https://eec.ky.gov/Environmental-Protection/Documents/KY%20DEP%20Covid-19_Request_Form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3" y="150524"/>
            <a:ext cx="8379581" cy="142349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 smtClean="0"/>
              <a:t>COVID – 19 Regulatory Flexibility Policy Update</a:t>
            </a:r>
            <a:r>
              <a:rPr lang="en-US" sz="100" b="1" dirty="0" smtClean="0"/>
              <a:t/>
            </a:r>
            <a:br>
              <a:rPr lang="en-US" sz="100" b="1" dirty="0" smtClean="0"/>
            </a:br>
            <a:r>
              <a:rPr lang="en-US" sz="100" b="1" dirty="0" smtClean="0"/>
              <a:t/>
            </a:r>
            <a:br>
              <a:rPr lang="en-US" sz="100" b="1" dirty="0" smtClean="0"/>
            </a:br>
            <a:r>
              <a:rPr lang="en-US" sz="2200" dirty="0" smtClean="0"/>
              <a:t>Interim Joint Committee Meeting on Natural Resources &amp; Energy</a:t>
            </a:r>
            <a:br>
              <a:rPr lang="en-US" sz="2200" dirty="0" smtClean="0"/>
            </a:br>
            <a:r>
              <a:rPr lang="en-US" sz="2200" dirty="0" smtClean="0"/>
              <a:t>June 4, 2020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3" y="4712050"/>
            <a:ext cx="8379581" cy="178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001746"/>
                </a:solidFill>
              </a:rPr>
              <a:t>Rebecca Goodman, Secretary</a:t>
            </a:r>
            <a:endParaRPr lang="en-US" altLang="en-US" sz="3200" b="1" dirty="0">
              <a:solidFill>
                <a:srgbClr val="00174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200" b="1" dirty="0" smtClean="0">
                <a:solidFill>
                  <a:srgbClr val="001746"/>
                </a:solidFill>
              </a:rPr>
              <a:t>Gordon Slone, Commissioner DNR</a:t>
            </a:r>
            <a:endParaRPr lang="en-US" altLang="en-US" sz="3200" b="1" dirty="0">
              <a:solidFill>
                <a:srgbClr val="00174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solidFill>
                  <a:srgbClr val="001746"/>
                </a:solidFill>
              </a:rPr>
              <a:t>John Lyons, Deputy Commissioner DEP</a:t>
            </a:r>
          </a:p>
          <a:p>
            <a:pPr>
              <a:lnSpc>
                <a:spcPct val="80000"/>
              </a:lnSpc>
            </a:pPr>
            <a:endParaRPr lang="en-US" altLang="en-US" sz="3200" b="1" dirty="0">
              <a:solidFill>
                <a:srgbClr val="001746"/>
              </a:solidFill>
            </a:endParaRPr>
          </a:p>
        </p:txBody>
      </p:sp>
      <p:pic>
        <p:nvPicPr>
          <p:cNvPr id="4" name="Picture 3" descr="EEC Logos to export_four color_vertic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52" y="1983317"/>
            <a:ext cx="2557441" cy="2103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8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8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 ???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259" y="1728658"/>
            <a:ext cx="7215056" cy="1394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800" dirty="0" smtClean="0">
                <a:solidFill>
                  <a:srgbClr val="0B1F41"/>
                </a:solidFill>
              </a:rPr>
              <a:t>THANKS</a:t>
            </a:r>
          </a:p>
          <a:p>
            <a:pPr marL="0" indent="0" algn="ctr">
              <a:buNone/>
            </a:pPr>
            <a:endParaRPr lang="en-US" sz="4000" dirty="0">
              <a:solidFill>
                <a:srgbClr val="0B1F4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19738"/>
              </p:ext>
            </p:extLst>
          </p:nvPr>
        </p:nvGraphicFramePr>
        <p:xfrm>
          <a:off x="242046" y="3297525"/>
          <a:ext cx="876748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78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REBECCA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GOODMAN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SECRETARY</a:t>
                      </a: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ENERGY &amp;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ENVIRONMENT CABINET</a:t>
                      </a:r>
                    </a:p>
                    <a:p>
                      <a:pPr marL="0" indent="0" algn="ctr">
                        <a:buNone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REBECCA.GOODMAN@KY.GOV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502-782-7075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GORDON SLONE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COMMISSIONER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DEPARTMENT OF NATURAL RESOURCES</a:t>
                      </a:r>
                    </a:p>
                    <a:p>
                      <a:pPr algn="ctr"/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GORDON.SLONE@KY.GOV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502-782-6773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JOHN LYONS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DEPUTY COMMISSIONER</a:t>
                      </a: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DEPARTMENT FOR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ENVIRONMENTAL PROTECTION</a:t>
                      </a:r>
                    </a:p>
                    <a:p>
                      <a:pPr marL="0" indent="0" algn="ctr">
                        <a:buNone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JOHN.LYONS@KY.GOV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502-782-2592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52" y="160931"/>
            <a:ext cx="7886700" cy="11887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COVID-19 Implications for EPA’s Enforcement and Compliance Assurance Program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6116" y="1337489"/>
            <a:ext cx="883176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u="sng" dirty="0" smtClean="0">
              <a:solidFill>
                <a:srgbClr val="0B1F41"/>
              </a:solidFill>
            </a:endParaRPr>
          </a:p>
          <a:p>
            <a:pPr algn="ctr"/>
            <a:r>
              <a:rPr lang="en-US" sz="2200" b="1" u="sng" dirty="0" smtClean="0">
                <a:solidFill>
                  <a:srgbClr val="0B1F41"/>
                </a:solidFill>
              </a:rPr>
              <a:t>EPA Memorandum Overview:</a:t>
            </a:r>
            <a:endParaRPr lang="en-US" sz="2200" dirty="0" smtClean="0">
              <a:solidFill>
                <a:srgbClr val="0B1F4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B1F41"/>
                </a:solidFill>
              </a:rPr>
              <a:t>Issued March 26, 2020 - Retroactive to March 13,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B1F41"/>
                </a:solidFill>
              </a:rPr>
              <a:t>Temporary </a:t>
            </a:r>
            <a:r>
              <a:rPr lang="en-US" sz="2200" dirty="0">
                <a:solidFill>
                  <a:srgbClr val="0B1F41"/>
                </a:solidFill>
              </a:rPr>
              <a:t>policy regarding enforcement of environmental obligations </a:t>
            </a:r>
            <a:r>
              <a:rPr lang="en-US" sz="2200" dirty="0" smtClean="0">
                <a:solidFill>
                  <a:srgbClr val="0B1F41"/>
                </a:solidFill>
              </a:rPr>
              <a:t>where noncompliance occurs due to the </a:t>
            </a:r>
            <a:r>
              <a:rPr lang="en-US" sz="2200" dirty="0">
                <a:solidFill>
                  <a:srgbClr val="0B1F41"/>
                </a:solidFill>
              </a:rPr>
              <a:t>COVID-19 </a:t>
            </a:r>
            <a:r>
              <a:rPr lang="en-US" sz="2200" dirty="0" smtClean="0">
                <a:solidFill>
                  <a:srgbClr val="0B1F41"/>
                </a:solidFill>
              </a:rPr>
              <a:t>pandemic.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B1F41"/>
                </a:solidFill>
              </a:rPr>
              <a:t>Allows </a:t>
            </a:r>
            <a:r>
              <a:rPr lang="en-US" sz="2200" dirty="0">
                <a:solidFill>
                  <a:srgbClr val="0B1F41"/>
                </a:solidFill>
              </a:rPr>
              <a:t>authorized states (Kentucky is a designated authority) to take different </a:t>
            </a:r>
            <a:r>
              <a:rPr lang="en-US" sz="2200" dirty="0" smtClean="0">
                <a:solidFill>
                  <a:srgbClr val="0B1F41"/>
                </a:solidFill>
              </a:rPr>
              <a:t>approach.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B1F41"/>
                </a:solidFill>
              </a:rPr>
              <a:t>General </a:t>
            </a:r>
            <a:r>
              <a:rPr lang="en-US" sz="2200" dirty="0">
                <a:solidFill>
                  <a:srgbClr val="0B1F41"/>
                </a:solidFill>
              </a:rPr>
              <a:t>c</a:t>
            </a:r>
            <a:r>
              <a:rPr lang="en-US" sz="2200" dirty="0" smtClean="0">
                <a:solidFill>
                  <a:srgbClr val="0B1F41"/>
                </a:solidFill>
              </a:rPr>
              <a:t>onditions for entities seeking temporary relief of environmental compliance obligations.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4766" y="4237594"/>
            <a:ext cx="60204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B1F41"/>
                </a:solidFill>
              </a:rPr>
              <a:t>	</a:t>
            </a:r>
            <a:r>
              <a:rPr lang="en-US" sz="2200" b="1" u="sng" dirty="0" smtClean="0">
                <a:solidFill>
                  <a:srgbClr val="0B1F41"/>
                </a:solidFill>
              </a:rPr>
              <a:t>Regulatory Obligation Examples:</a:t>
            </a:r>
            <a:endParaRPr lang="en-US" sz="2200" b="1" u="sng" dirty="0">
              <a:solidFill>
                <a:srgbClr val="0B1F41"/>
              </a:solidFill>
            </a:endParaRPr>
          </a:p>
          <a:p>
            <a:pPr marL="914400" lvl="1" indent="-457200" algn="just">
              <a:buAutoNum type="arabicPeriod"/>
            </a:pPr>
            <a:r>
              <a:rPr lang="en-US" sz="2200" dirty="0">
                <a:solidFill>
                  <a:srgbClr val="0B1F41"/>
                </a:solidFill>
              </a:rPr>
              <a:t>Settlement &amp; consent decree milestones; </a:t>
            </a:r>
          </a:p>
          <a:p>
            <a:pPr marL="914400" lvl="1" indent="-457200" algn="just">
              <a:buAutoNum type="arabicPeriod"/>
            </a:pPr>
            <a:r>
              <a:rPr lang="en-US" sz="2200" dirty="0">
                <a:solidFill>
                  <a:srgbClr val="0B1F41"/>
                </a:solidFill>
              </a:rPr>
              <a:t>Facility </a:t>
            </a:r>
            <a:r>
              <a:rPr lang="en-US" sz="2200" dirty="0" smtClean="0">
                <a:solidFill>
                  <a:srgbClr val="0B1F41"/>
                </a:solidFill>
              </a:rPr>
              <a:t>management &amp; staffing </a:t>
            </a:r>
            <a:r>
              <a:rPr lang="en-US" sz="2200" dirty="0">
                <a:solidFill>
                  <a:srgbClr val="0B1F41"/>
                </a:solidFill>
              </a:rPr>
              <a:t>levels; </a:t>
            </a:r>
          </a:p>
          <a:p>
            <a:pPr marL="914400" lvl="1" indent="-457200" algn="just">
              <a:buAutoNum type="arabicPeriod"/>
            </a:pPr>
            <a:r>
              <a:rPr lang="en-US" sz="2200" dirty="0" smtClean="0">
                <a:solidFill>
                  <a:srgbClr val="0B1F41"/>
                </a:solidFill>
              </a:rPr>
              <a:t>Air, drinking water &amp; wastewater </a:t>
            </a:r>
            <a:r>
              <a:rPr lang="en-US" sz="2200" dirty="0">
                <a:solidFill>
                  <a:srgbClr val="0B1F41"/>
                </a:solidFill>
              </a:rPr>
              <a:t>limits; </a:t>
            </a:r>
          </a:p>
          <a:p>
            <a:pPr marL="914400" lvl="1" indent="-457200" algn="just">
              <a:buAutoNum type="arabicPeriod"/>
            </a:pPr>
            <a:r>
              <a:rPr lang="en-US" sz="2200" dirty="0">
                <a:solidFill>
                  <a:srgbClr val="0B1F41"/>
                </a:solidFill>
              </a:rPr>
              <a:t>Reporting &amp; testing obligations; </a:t>
            </a:r>
            <a:r>
              <a:rPr lang="en-US" sz="2200" dirty="0" smtClean="0">
                <a:solidFill>
                  <a:srgbClr val="0B1F41"/>
                </a:solidFill>
              </a:rPr>
              <a:t>and</a:t>
            </a:r>
            <a:endParaRPr lang="en-US" sz="2200" dirty="0">
              <a:solidFill>
                <a:srgbClr val="0B1F41"/>
              </a:solidFill>
            </a:endParaRPr>
          </a:p>
          <a:p>
            <a:pPr marL="914400" lvl="1" indent="-457200" algn="just">
              <a:buAutoNum type="arabicPeriod"/>
            </a:pPr>
            <a:r>
              <a:rPr lang="en-US" sz="2200" dirty="0">
                <a:solidFill>
                  <a:srgbClr val="0B1F41"/>
                </a:solidFill>
              </a:rPr>
              <a:t>Hazardous waste </a:t>
            </a:r>
            <a:r>
              <a:rPr lang="en-US" sz="2200" dirty="0" smtClean="0">
                <a:solidFill>
                  <a:srgbClr val="0B1F41"/>
                </a:solidFill>
              </a:rPr>
              <a:t>management.</a:t>
            </a:r>
            <a:endParaRPr lang="en-US" sz="2200" dirty="0">
              <a:solidFill>
                <a:srgbClr val="0B1F41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3" y="4480125"/>
            <a:ext cx="2873396" cy="1915597"/>
          </a:xfrm>
          <a:ln w="12700">
            <a:solidFill>
              <a:srgbClr val="0070C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30" y="149384"/>
            <a:ext cx="7886700" cy="11887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EEC COVID-19 Regulatory Flexibility Response &amp; Process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9390" y="1466776"/>
            <a:ext cx="879119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B1F41"/>
                </a:solidFill>
              </a:rPr>
              <a:t>May 15, 2020, memo issued by Secretary </a:t>
            </a:r>
            <a:r>
              <a:rPr lang="en-US" altLang="en-US" sz="2200" dirty="0" smtClean="0">
                <a:solidFill>
                  <a:srgbClr val="0B1F41"/>
                </a:solidFill>
              </a:rPr>
              <a:t>Goodman</a:t>
            </a:r>
            <a:r>
              <a:rPr lang="en-US" altLang="en-US" sz="2200" dirty="0">
                <a:solidFill>
                  <a:srgbClr val="0B1F41"/>
                </a:solidFill>
              </a:rPr>
              <a:t> </a:t>
            </a:r>
            <a:r>
              <a:rPr lang="en-US" altLang="en-US" sz="2200" dirty="0">
                <a:solidFill>
                  <a:srgbClr val="0B1F41"/>
                </a:solidFill>
              </a:rPr>
              <a:t>o</a:t>
            </a:r>
            <a:r>
              <a:rPr lang="en-US" altLang="en-US" sz="2200" dirty="0" smtClean="0">
                <a:solidFill>
                  <a:srgbClr val="0B1F41"/>
                </a:solidFill>
              </a:rPr>
              <a:t>utlines </a:t>
            </a:r>
            <a:r>
              <a:rPr lang="en-US" altLang="en-US" sz="2200" dirty="0" smtClean="0">
                <a:solidFill>
                  <a:srgbClr val="0B1F41"/>
                </a:solidFill>
              </a:rPr>
              <a:t>process for regulated entities impacted by pandemic to request enforcement discretion for environmental obligations.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900" dirty="0" smtClean="0">
              <a:solidFill>
                <a:srgbClr val="0B1F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B1F41"/>
                </a:solidFill>
              </a:rPr>
              <a:t>Used EPA’s March 26 memo as guidance for policy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900" dirty="0" smtClean="0">
              <a:solidFill>
                <a:srgbClr val="0B1F4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B1F41"/>
                </a:solidFill>
              </a:rPr>
              <a:t>EEC policy has been extended to June </a:t>
            </a:r>
            <a:r>
              <a:rPr lang="en-US" altLang="en-US" sz="2200" dirty="0" smtClean="0">
                <a:solidFill>
                  <a:srgbClr val="0B1F41"/>
                </a:solidFill>
              </a:rPr>
              <a:t>30, 2020. </a:t>
            </a:r>
          </a:p>
          <a:p>
            <a:endParaRPr lang="en-US" altLang="en-US" sz="1400" dirty="0">
              <a:solidFill>
                <a:srgbClr val="0B1F41"/>
              </a:solidFill>
            </a:endParaRPr>
          </a:p>
          <a:p>
            <a:r>
              <a:rPr lang="en-US" altLang="en-US" sz="2200" b="1" dirty="0">
                <a:solidFill>
                  <a:srgbClr val="0B1F41"/>
                </a:solidFill>
              </a:rPr>
              <a:t>	</a:t>
            </a:r>
            <a:r>
              <a:rPr lang="en-US" altLang="en-US" sz="2200" b="1" dirty="0" smtClean="0">
                <a:solidFill>
                  <a:srgbClr val="0B1F41"/>
                </a:solidFill>
              </a:rPr>
              <a:t>					</a:t>
            </a:r>
            <a:endParaRPr lang="en-US" altLang="en-US" sz="2200" b="1" dirty="0" smtClean="0">
              <a:solidFill>
                <a:srgbClr val="0B1F41"/>
              </a:solidFill>
            </a:endParaRPr>
          </a:p>
          <a:p>
            <a:r>
              <a:rPr lang="en-US" altLang="en-US" sz="2200" b="1" dirty="0" smtClean="0">
                <a:solidFill>
                  <a:srgbClr val="0B1F41"/>
                </a:solidFill>
              </a:rPr>
              <a:t>				</a:t>
            </a:r>
            <a:r>
              <a:rPr lang="en-US" altLang="en-US" sz="2200" b="1" u="sng" dirty="0" smtClean="0">
                <a:solidFill>
                  <a:srgbClr val="0B1F41"/>
                </a:solidFill>
              </a:rPr>
              <a:t>Conditions</a:t>
            </a:r>
            <a:r>
              <a:rPr lang="en-US" altLang="en-US" sz="2200" b="1" u="sng" dirty="0" smtClean="0">
                <a:solidFill>
                  <a:srgbClr val="0B1F41"/>
                </a:solidFill>
              </a:rPr>
              <a:t>:</a:t>
            </a:r>
          </a:p>
          <a:p>
            <a:r>
              <a:rPr lang="en-US" altLang="en-US" sz="2200" dirty="0" smtClean="0">
                <a:solidFill>
                  <a:srgbClr val="0B1F41"/>
                </a:solidFill>
              </a:rPr>
              <a:t>1.	Regulated entities remain obligated to </a:t>
            </a:r>
          </a:p>
          <a:p>
            <a:r>
              <a:rPr lang="en-US" altLang="en-US" sz="2200" dirty="0">
                <a:solidFill>
                  <a:srgbClr val="0B1F41"/>
                </a:solidFill>
              </a:rPr>
              <a:t>	</a:t>
            </a:r>
            <a:r>
              <a:rPr lang="en-US" altLang="en-US" sz="2200" dirty="0" smtClean="0">
                <a:solidFill>
                  <a:srgbClr val="0B1F41"/>
                </a:solidFill>
              </a:rPr>
              <a:t>ensure compliance with requirements;</a:t>
            </a:r>
          </a:p>
          <a:p>
            <a:r>
              <a:rPr lang="en-US" altLang="en-US" sz="2200" dirty="0" smtClean="0">
                <a:solidFill>
                  <a:srgbClr val="0B1F41"/>
                </a:solidFill>
              </a:rPr>
              <a:t>2.	When compliance is not possible, notification should be made to the</a:t>
            </a:r>
          </a:p>
          <a:p>
            <a:r>
              <a:rPr lang="en-US" altLang="en-US" sz="2200" dirty="0" smtClean="0">
                <a:solidFill>
                  <a:srgbClr val="0B1F41"/>
                </a:solidFill>
              </a:rPr>
              <a:t>	appropriate regulatory program; and </a:t>
            </a:r>
          </a:p>
          <a:p>
            <a:pPr marL="457200" indent="-457200">
              <a:buAutoNum type="arabicPeriod" startAt="3"/>
            </a:pPr>
            <a:r>
              <a:rPr lang="en-US" altLang="en-US" sz="2200" dirty="0" smtClean="0">
                <a:solidFill>
                  <a:srgbClr val="0B1F41"/>
                </a:solidFill>
              </a:rPr>
              <a:t>Documentation of noncompliance and actions to return to </a:t>
            </a:r>
          </a:p>
          <a:p>
            <a:r>
              <a:rPr lang="en-US" altLang="en-US" sz="2200" dirty="0">
                <a:solidFill>
                  <a:srgbClr val="0B1F41"/>
                </a:solidFill>
              </a:rPr>
              <a:t>	</a:t>
            </a:r>
            <a:r>
              <a:rPr lang="en-US" altLang="en-US" sz="2200" dirty="0" smtClean="0">
                <a:solidFill>
                  <a:srgbClr val="0B1F41"/>
                </a:solidFill>
              </a:rPr>
              <a:t>compliance must be submitted to agency and maintained onsite.</a:t>
            </a:r>
          </a:p>
        </p:txBody>
      </p:sp>
      <p:pic>
        <p:nvPicPr>
          <p:cNvPr id="1026" name="Picture 2" descr="https://eec.ky.gov/newsroom/PublishingImages/EEC%20COVID-19%20-%20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79" y="3539288"/>
            <a:ext cx="3680705" cy="14339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6449" y="219075"/>
            <a:ext cx="385755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200" b="1" u="sng" dirty="0" smtClean="0">
                <a:solidFill>
                  <a:srgbClr val="0B1F41"/>
                </a:solidFill>
              </a:rPr>
              <a:t>Documentation:</a:t>
            </a:r>
          </a:p>
          <a:p>
            <a:pPr marL="342900" indent="-342900">
              <a:buAutoNum type="arabicPeriod"/>
            </a:pPr>
            <a:r>
              <a:rPr lang="en-US" altLang="en-US" sz="2200" dirty="0" smtClean="0">
                <a:solidFill>
                  <a:srgbClr val="0B1F41"/>
                </a:solidFill>
              </a:rPr>
              <a:t>The specific regulatory or permit requirement not complied with;</a:t>
            </a:r>
          </a:p>
          <a:p>
            <a:pPr marL="342900" indent="-342900">
              <a:buAutoNum type="arabicPeriod"/>
            </a:pPr>
            <a:endParaRPr lang="en-US" altLang="en-US" sz="800" dirty="0" smtClean="0">
              <a:solidFill>
                <a:srgbClr val="0B1F41"/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sz="2200" dirty="0" smtClean="0">
                <a:solidFill>
                  <a:srgbClr val="0B1F41"/>
                </a:solidFill>
              </a:rPr>
              <a:t>A concise statement describing how the COVID emergency prevents compliance;</a:t>
            </a:r>
          </a:p>
          <a:p>
            <a:pPr marL="342900" indent="-342900">
              <a:buAutoNum type="arabicPeriod"/>
            </a:pPr>
            <a:endParaRPr lang="en-US" altLang="en-US" sz="800" dirty="0" smtClean="0">
              <a:solidFill>
                <a:srgbClr val="0B1F41"/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sz="2200" dirty="0" smtClean="0">
                <a:solidFill>
                  <a:srgbClr val="0B1F41"/>
                </a:solidFill>
              </a:rPr>
              <a:t>The duration of time that the noncompliance has persisted or will persist; and </a:t>
            </a:r>
          </a:p>
          <a:p>
            <a:pPr marL="342900" indent="-342900">
              <a:buAutoNum type="arabicPeriod"/>
            </a:pPr>
            <a:endParaRPr lang="en-US" altLang="en-US" sz="800" dirty="0" smtClean="0">
              <a:solidFill>
                <a:srgbClr val="0B1F41"/>
              </a:solidFill>
            </a:endParaRPr>
          </a:p>
          <a:p>
            <a:pPr marL="342900" indent="-342900">
              <a:buAutoNum type="arabicPeriod"/>
            </a:pPr>
            <a:r>
              <a:rPr lang="en-US" altLang="en-US" sz="2200" dirty="0" smtClean="0">
                <a:solidFill>
                  <a:srgbClr val="0B1F41"/>
                </a:solidFill>
              </a:rPr>
              <a:t>The measures take to mitigate any negative impacts on public health and the environment from any noncompliance.</a:t>
            </a:r>
            <a:endParaRPr lang="en-US" altLang="en-US" sz="2200" dirty="0">
              <a:solidFill>
                <a:srgbClr val="0B1F41"/>
              </a:solidFill>
            </a:endParaRPr>
          </a:p>
          <a:p>
            <a:pPr marL="342900" indent="-342900">
              <a:buAutoNum type="arabicPeriod"/>
            </a:pPr>
            <a:endParaRPr lang="en-US" altLang="en-US" sz="2200" dirty="0" smtClean="0">
              <a:solidFill>
                <a:srgbClr val="0B1F41"/>
              </a:solidFill>
            </a:endParaRPr>
          </a:p>
          <a:p>
            <a:pPr marL="342900" indent="-342900">
              <a:buAutoNum type="arabicPeriod"/>
            </a:pPr>
            <a:endParaRPr lang="en-US" altLang="en-US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2" y="229553"/>
            <a:ext cx="4958491" cy="63093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30" y="149384"/>
            <a:ext cx="7886700" cy="11887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EEC COVID-19 Requests for Temporary Regulatory Flexibility</a:t>
            </a:r>
            <a:endParaRPr lang="en-US" sz="3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" y="1585540"/>
            <a:ext cx="2039518" cy="161485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2264" y="3165985"/>
            <a:ext cx="26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1F41"/>
                </a:solidFill>
              </a:rPr>
              <a:t>Program Waivers/Extensions: 7</a:t>
            </a:r>
            <a:endParaRPr lang="en-US" b="1" dirty="0">
              <a:solidFill>
                <a:srgbClr val="0B1F41"/>
              </a:solidFill>
            </a:endParaRPr>
          </a:p>
        </p:txBody>
      </p:sp>
      <p:pic>
        <p:nvPicPr>
          <p:cNvPr id="8" name="Picture 2" descr="Image result for Requ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39" y="1910532"/>
            <a:ext cx="1861457" cy="17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07209" y="3614386"/>
            <a:ext cx="2183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1F41"/>
                </a:solidFill>
              </a:rPr>
              <a:t>Regulatory Flexibility Requests:</a:t>
            </a:r>
          </a:p>
          <a:p>
            <a:pPr algn="ctr"/>
            <a:r>
              <a:rPr lang="en-US" b="1" dirty="0" smtClean="0">
                <a:solidFill>
                  <a:srgbClr val="0B1F41"/>
                </a:solidFill>
              </a:rPr>
              <a:t>61</a:t>
            </a:r>
            <a:endParaRPr lang="en-US" b="1" dirty="0">
              <a:solidFill>
                <a:srgbClr val="0B1F4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30" y="1842107"/>
            <a:ext cx="3305175" cy="110172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81" y="4381897"/>
            <a:ext cx="2912348" cy="172158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" y="4255224"/>
            <a:ext cx="2635073" cy="197493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452689" y="2943832"/>
            <a:ext cx="347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B1F41"/>
                </a:solidFill>
              </a:rPr>
              <a:t>COVID-19 Regulatory Flexibility Committee</a:t>
            </a:r>
            <a:endParaRPr lang="en-US" b="1" dirty="0">
              <a:solidFill>
                <a:srgbClr val="0B1F4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926" y="6103482"/>
            <a:ext cx="285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1F41"/>
                </a:solidFill>
              </a:rPr>
              <a:t>Inspections &amp; Investigations</a:t>
            </a:r>
            <a:endParaRPr lang="en-US" b="1" dirty="0">
              <a:solidFill>
                <a:srgbClr val="0B1F4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828" y="6243521"/>
            <a:ext cx="225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1F41"/>
                </a:solidFill>
              </a:rPr>
              <a:t>Pending Legal Actions</a:t>
            </a:r>
            <a:endParaRPr lang="en-US" b="1" dirty="0">
              <a:solidFill>
                <a:srgbClr val="0B1F4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30" y="149384"/>
            <a:ext cx="7886700" cy="1188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EEC COVID-19 Request Resources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7649" y="1603118"/>
            <a:ext cx="88963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0B1F41"/>
                </a:solidFill>
              </a:rPr>
              <a:t>EEC Covid-19 webpage:</a:t>
            </a: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://eec.ky.gov/newsroom/Pages/Kentucky-EEC-COVID19.aspx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b="1" dirty="0" smtClean="0">
                <a:solidFill>
                  <a:srgbClr val="0B1F41"/>
                </a:solidFill>
              </a:rPr>
              <a:t>EEC Covid-19 Regulatory Flexibility Request Application: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eec.ky.gov/Environmental-Protection/Documents/KY%20DEP%20Covid-19_Request_Form.pdf</a:t>
            </a:r>
            <a:endParaRPr 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b="1" dirty="0" smtClean="0">
                <a:solidFill>
                  <a:srgbClr val="0B1F41"/>
                </a:solidFill>
              </a:rPr>
              <a:t>Guidance Policy:</a:t>
            </a:r>
          </a:p>
          <a:p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eec.ky.gov/Environmental-Protection/Documents/DEP%20Covid%20Statement.pdf</a:t>
            </a:r>
            <a:r>
              <a:rPr lang="en-US" sz="2400" dirty="0" smtClean="0"/>
              <a:t> </a:t>
            </a:r>
          </a:p>
          <a:p>
            <a:endParaRPr lang="en-US" altLang="en-US" sz="2400" dirty="0"/>
          </a:p>
          <a:p>
            <a:r>
              <a:rPr lang="en-US" altLang="en-US" sz="2400" b="1" dirty="0" smtClean="0">
                <a:solidFill>
                  <a:srgbClr val="0B1F41"/>
                </a:solidFill>
              </a:rPr>
              <a:t>Requests Submitted To:</a:t>
            </a:r>
          </a:p>
          <a:p>
            <a:r>
              <a:rPr lang="en-US" altLang="en-US" sz="2400" dirty="0" smtClean="0">
                <a:hlinkClick r:id="rId6"/>
              </a:rPr>
              <a:t>EECCovidRequest@ky.gov</a:t>
            </a: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30506"/>
            <a:ext cx="4561914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B1F41"/>
                </a:solidFill>
              </a:rPr>
              <a:t>COVID – 19 has contributed to the uncertain conditions in Kentucky’s coal mining industry.</a:t>
            </a:r>
          </a:p>
          <a:p>
            <a:endParaRPr lang="en-US" sz="2400" dirty="0">
              <a:solidFill>
                <a:srgbClr val="0B1F41"/>
              </a:solidFill>
            </a:endParaRPr>
          </a:p>
          <a:p>
            <a:r>
              <a:rPr lang="en-US" sz="2400" dirty="0" smtClean="0">
                <a:solidFill>
                  <a:srgbClr val="0B1F41"/>
                </a:solidFill>
              </a:rPr>
              <a:t>Permitting  </a:t>
            </a:r>
            <a:r>
              <a:rPr lang="en-US" sz="2400" dirty="0">
                <a:solidFill>
                  <a:srgbClr val="0B1F41"/>
                </a:solidFill>
              </a:rPr>
              <a:t>- Slight decrease in permitting actions</a:t>
            </a:r>
            <a:r>
              <a:rPr lang="en-US" sz="2400" dirty="0" smtClean="0">
                <a:solidFill>
                  <a:srgbClr val="0B1F41"/>
                </a:solidFill>
              </a:rPr>
              <a:t>.</a:t>
            </a:r>
          </a:p>
          <a:p>
            <a:endParaRPr lang="en-US" sz="2400" dirty="0">
              <a:solidFill>
                <a:srgbClr val="0B1F41"/>
              </a:solidFill>
            </a:endParaRPr>
          </a:p>
          <a:p>
            <a:r>
              <a:rPr lang="en-US" sz="2400" dirty="0" smtClean="0">
                <a:solidFill>
                  <a:srgbClr val="0B1F41"/>
                </a:solidFill>
              </a:rPr>
              <a:t>The </a:t>
            </a:r>
            <a:r>
              <a:rPr lang="en-US" sz="2400" dirty="0">
                <a:solidFill>
                  <a:srgbClr val="0B1F41"/>
                </a:solidFill>
              </a:rPr>
              <a:t>mining and mineral extraction industry was deemed a life-sustaining business.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98" y="2519492"/>
            <a:ext cx="3027821" cy="243270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Kentucky Coal Mines and COVID – 19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Division of Mine Safety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85" y="1970859"/>
            <a:ext cx="1532619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441" y="3522045"/>
            <a:ext cx="1740909" cy="232121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69832" y="1852055"/>
            <a:ext cx="6105780" cy="5005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 smtClean="0">
                <a:solidFill>
                  <a:srgbClr val="0B1F41"/>
                </a:solidFill>
              </a:rPr>
              <a:t>Miner certification expirations were extended for 120 days.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-  Surface and underground annual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   trainings.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B1F41"/>
                </a:solidFill>
              </a:rPr>
              <a:t>      -  Mine Emergency Technicians.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B1F41"/>
              </a:solidFill>
            </a:endParaRPr>
          </a:p>
          <a:p>
            <a:r>
              <a:rPr lang="en-US" sz="3100" b="1" dirty="0" smtClean="0">
                <a:solidFill>
                  <a:srgbClr val="0B1F41"/>
                </a:solidFill>
              </a:rPr>
              <a:t>COVID-19 requirements for the mining industry and the division response.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-  Executive Order No. 2020-257 allowed life-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   sustaining business to remain open.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-  These industries must follow social distancing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   and hygiene guidance from the CDC and the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   Kentucky Department of Public Health.</a:t>
            </a:r>
          </a:p>
          <a:p>
            <a:pPr marL="0" indent="0">
              <a:buNone/>
            </a:pPr>
            <a:r>
              <a:rPr lang="en-US" dirty="0">
                <a:solidFill>
                  <a:srgbClr val="0B1F41"/>
                </a:solidFill>
              </a:rPr>
              <a:t> </a:t>
            </a:r>
            <a:r>
              <a:rPr lang="en-US" dirty="0" smtClean="0">
                <a:solidFill>
                  <a:srgbClr val="0B1F41"/>
                </a:solidFill>
              </a:rPr>
              <a:t>     </a:t>
            </a:r>
            <a:r>
              <a:rPr lang="en-US" smtClean="0">
                <a:solidFill>
                  <a:srgbClr val="0B1F41"/>
                </a:solidFill>
              </a:rPr>
              <a:t>-  </a:t>
            </a:r>
            <a:r>
              <a:rPr lang="en-US" smtClean="0">
                <a:solidFill>
                  <a:srgbClr val="0B1F41"/>
                </a:solidFill>
              </a:rPr>
              <a:t>Healthy </a:t>
            </a:r>
            <a:r>
              <a:rPr lang="en-US" dirty="0" smtClean="0">
                <a:solidFill>
                  <a:srgbClr val="0B1F41"/>
                </a:solidFill>
              </a:rPr>
              <a:t>at Work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493" y="2107428"/>
            <a:ext cx="1529244" cy="1268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3746537"/>
            <a:ext cx="2574679" cy="19585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Mine Permits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541" y="1932736"/>
            <a:ext cx="57822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Coal Market Deferments</a:t>
            </a:r>
          </a:p>
          <a:p>
            <a:r>
              <a:rPr lang="en-US" sz="2400" dirty="0" smtClean="0"/>
              <a:t>	  </a:t>
            </a:r>
            <a:r>
              <a:rPr lang="en-US" sz="2200" dirty="0" smtClean="0"/>
              <a:t>-  405 KAR 16:020 Section 5 allows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permittees granted coal market</a:t>
            </a:r>
          </a:p>
          <a:p>
            <a:r>
              <a:rPr lang="en-US" sz="2200" dirty="0" smtClean="0"/>
              <a:t>	     deferment to defer the time criteria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for coal removal and contemporaneous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reclamation.</a:t>
            </a:r>
          </a:p>
          <a:p>
            <a:r>
              <a:rPr lang="en-US" sz="2200" dirty="0" smtClean="0"/>
              <a:t>	  -  The Division of Mine Permits has seen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an increase in the requests for coal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market deferments.</a:t>
            </a:r>
          </a:p>
          <a:p>
            <a:r>
              <a:rPr lang="en-US" sz="2200" dirty="0" smtClean="0"/>
              <a:t>	  -  The division has committed to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providing expedited review of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deferment requests. 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3D43-543B-43CB-84C9-766D41FC2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77229A91BE640963C7E500CC3FB7D" ma:contentTypeVersion="11" ma:contentTypeDescription="Create a new document." ma:contentTypeScope="" ma:versionID="4727b63a8003e591fa5a05e85634030b">
  <xsd:schema xmlns:xsd="http://www.w3.org/2001/XMLSchema" xmlns:xs="http://www.w3.org/2001/XMLSchema" xmlns:p="http://schemas.microsoft.com/office/2006/metadata/properties" xmlns:ns3="8a9cb5dc-ad0b-4f4d-b7a4-05b6221d4e38" xmlns:ns4="fab2f6f1-0821-4b71-8c0e-6b042c9ddd41" targetNamespace="http://schemas.microsoft.com/office/2006/metadata/properties" ma:root="true" ma:fieldsID="baebe241fc72938504872658effb7c3f" ns3:_="" ns4:_="">
    <xsd:import namespace="8a9cb5dc-ad0b-4f4d-b7a4-05b6221d4e38"/>
    <xsd:import namespace="fab2f6f1-0821-4b71-8c0e-6b042c9ddd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cb5dc-ad0b-4f4d-b7a4-05b6221d4e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2f6f1-0821-4b71-8c0e-6b042c9dd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9C436B-69F7-4D5C-B71D-826149D7D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cb5dc-ad0b-4f4d-b7a4-05b6221d4e38"/>
    <ds:schemaRef ds:uri="fab2f6f1-0821-4b71-8c0e-6b042c9dd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BE30E-D711-4E2D-BB84-57C3CC0C0D53}">
  <ds:schemaRefs>
    <ds:schemaRef ds:uri="8a9cb5dc-ad0b-4f4d-b7a4-05b6221d4e38"/>
    <ds:schemaRef ds:uri="fab2f6f1-0821-4b71-8c0e-6b042c9ddd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3BFC73-6850-4B09-AD14-749F9B253B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2503</TotalTime>
  <Words>636</Words>
  <Application>Microsoft Office PowerPoint</Application>
  <PresentationFormat>On-screen Show (4:3)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COVID – 19 Regulatory Flexibility Policy Update  Interim Joint Committee Meeting on Natural Resources &amp; Energy June 4, 2020</vt:lpstr>
      <vt:lpstr>COVID-19 Implications for EPA’s Enforcement and Compliance Assurance Program </vt:lpstr>
      <vt:lpstr>EEC COVID-19 Regulatory Flexibility Response &amp; Process</vt:lpstr>
      <vt:lpstr>PowerPoint Presentation</vt:lpstr>
      <vt:lpstr>EEC COVID-19 Requests for Temporary Regulatory Flexibility</vt:lpstr>
      <vt:lpstr>EEC COVID-19 Request Resources</vt:lpstr>
      <vt:lpstr>Kentucky Coal Mines and COVID – 19</vt:lpstr>
      <vt:lpstr>Division of Mine Safety</vt:lpstr>
      <vt:lpstr>Division of Mine Permits</vt:lpstr>
      <vt:lpstr>Questions ???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FY2018 Procedures</dc:title>
  <dc:creator>Taylor, Larry C  (EEC)</dc:creator>
  <cp:lastModifiedBy>Lyons, John (EEC)</cp:lastModifiedBy>
  <cp:revision>150</cp:revision>
  <cp:lastPrinted>2020-05-22T14:28:21Z</cp:lastPrinted>
  <dcterms:created xsi:type="dcterms:W3CDTF">2018-07-19T13:41:45Z</dcterms:created>
  <dcterms:modified xsi:type="dcterms:W3CDTF">2020-05-29T18:01:17Z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0x0101004EA77229A91BE640963C7E500CC3FB7D</vt:lpwstr>
  </property>
</Properties>
</file>