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60"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7" d="100"/>
          <a:sy n="77" d="100"/>
        </p:scale>
        <p:origin x="84" y="2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FE0ECEE-3A51-48DE-AAAC-46FB92769BD5}" type="datetimeFigureOut">
              <a:rPr lang="en-US" smtClean="0"/>
              <a:t>6/30/2020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8C6FB68-2575-4575-A3E9-F3288BCF7C82}" type="slidenum">
              <a:rPr lang="en-US" smtClean="0"/>
              <a:t>‹#›</a:t>
            </a:fld>
            <a:endParaRPr lang="en-US"/>
          </a:p>
        </p:txBody>
      </p:sp>
    </p:spTree>
    <p:extLst>
      <p:ext uri="{BB962C8B-B14F-4D97-AF65-F5344CB8AC3E}">
        <p14:creationId xmlns:p14="http://schemas.microsoft.com/office/powerpoint/2010/main" val="131553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E186D-405C-4F57-B1FC-8967068919B2}" type="slidenum">
              <a:rPr lang="en-US" smtClean="0"/>
              <a:t>2</a:t>
            </a:fld>
            <a:endParaRPr lang="en-US"/>
          </a:p>
        </p:txBody>
      </p:sp>
    </p:spTree>
    <p:extLst>
      <p:ext uri="{BB962C8B-B14F-4D97-AF65-F5344CB8AC3E}">
        <p14:creationId xmlns:p14="http://schemas.microsoft.com/office/powerpoint/2010/main" val="3007378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Non-Subsidized</a:t>
            </a:r>
            <a:r>
              <a:rPr lang="en-US" baseline="0" dirty="0" smtClean="0"/>
              <a:t> Housing 0-100% $200                 101-150% $150</a:t>
            </a:r>
          </a:p>
          <a:p>
            <a:r>
              <a:rPr lang="en-US" baseline="0" dirty="0" smtClean="0"/>
              <a:t>Subsidized Housing 1-100% $50                            101-150% $100</a:t>
            </a:r>
            <a:endParaRPr lang="en-US" dirty="0"/>
          </a:p>
        </p:txBody>
      </p:sp>
      <p:sp>
        <p:nvSpPr>
          <p:cNvPr id="4" name="Slide Number Placeholder 3"/>
          <p:cNvSpPr>
            <a:spLocks noGrp="1"/>
          </p:cNvSpPr>
          <p:nvPr>
            <p:ph type="sldNum" sz="quarter" idx="10"/>
          </p:nvPr>
        </p:nvSpPr>
        <p:spPr/>
        <p:txBody>
          <a:bodyPr/>
          <a:lstStyle/>
          <a:p>
            <a:fld id="{4D3E186D-405C-4F57-B1FC-8967068919B2}" type="slidenum">
              <a:rPr lang="en-US" smtClean="0"/>
              <a:t>12</a:t>
            </a:fld>
            <a:endParaRPr lang="en-US"/>
          </a:p>
        </p:txBody>
      </p:sp>
    </p:spTree>
    <p:extLst>
      <p:ext uri="{BB962C8B-B14F-4D97-AF65-F5344CB8AC3E}">
        <p14:creationId xmlns:p14="http://schemas.microsoft.com/office/powerpoint/2010/main" val="240548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Applicants may apply 1 X for subsidy July – Oct and up</a:t>
            </a:r>
            <a:r>
              <a:rPr lang="en-US" baseline="0" dirty="0" smtClean="0"/>
              <a:t> to the maximum amount of $600 for Crisis July-Oct.</a:t>
            </a:r>
            <a:endParaRPr lang="en-US" dirty="0"/>
          </a:p>
        </p:txBody>
      </p:sp>
      <p:sp>
        <p:nvSpPr>
          <p:cNvPr id="4" name="Slide Number Placeholder 3"/>
          <p:cNvSpPr>
            <a:spLocks noGrp="1"/>
          </p:cNvSpPr>
          <p:nvPr>
            <p:ph type="sldNum" sz="quarter" idx="10"/>
          </p:nvPr>
        </p:nvSpPr>
        <p:spPr/>
        <p:txBody>
          <a:bodyPr/>
          <a:lstStyle/>
          <a:p>
            <a:fld id="{4D3E186D-405C-4F57-B1FC-8967068919B2}" type="slidenum">
              <a:rPr lang="en-US" smtClean="0"/>
              <a:t>13</a:t>
            </a:fld>
            <a:endParaRPr lang="en-US"/>
          </a:p>
        </p:txBody>
      </p:sp>
    </p:spTree>
    <p:extLst>
      <p:ext uri="{BB962C8B-B14F-4D97-AF65-F5344CB8AC3E}">
        <p14:creationId xmlns:p14="http://schemas.microsoft.com/office/powerpoint/2010/main" val="292446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14</a:t>
            </a:fld>
            <a:endParaRPr lang="en-US"/>
          </a:p>
        </p:txBody>
      </p:sp>
    </p:spTree>
    <p:extLst>
      <p:ext uri="{BB962C8B-B14F-4D97-AF65-F5344CB8AC3E}">
        <p14:creationId xmlns:p14="http://schemas.microsoft.com/office/powerpoint/2010/main" val="4163859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15</a:t>
            </a:fld>
            <a:endParaRPr lang="en-US"/>
          </a:p>
        </p:txBody>
      </p:sp>
    </p:spTree>
    <p:extLst>
      <p:ext uri="{BB962C8B-B14F-4D97-AF65-F5344CB8AC3E}">
        <p14:creationId xmlns:p14="http://schemas.microsoft.com/office/powerpoint/2010/main" val="1605265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16</a:t>
            </a:fld>
            <a:endParaRPr lang="en-US"/>
          </a:p>
        </p:txBody>
      </p:sp>
    </p:spTree>
    <p:extLst>
      <p:ext uri="{BB962C8B-B14F-4D97-AF65-F5344CB8AC3E}">
        <p14:creationId xmlns:p14="http://schemas.microsoft.com/office/powerpoint/2010/main" val="2029144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17</a:t>
            </a:fld>
            <a:endParaRPr lang="en-US"/>
          </a:p>
        </p:txBody>
      </p:sp>
    </p:spTree>
    <p:extLst>
      <p:ext uri="{BB962C8B-B14F-4D97-AF65-F5344CB8AC3E}">
        <p14:creationId xmlns:p14="http://schemas.microsoft.com/office/powerpoint/2010/main" val="2491774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TT- </a:t>
            </a:r>
          </a:p>
          <a:p>
            <a:endParaRPr lang="en-US" b="1" dirty="0" smtClean="0"/>
          </a:p>
          <a:p>
            <a:r>
              <a:rPr lang="en-US" b="1" baseline="0" dirty="0" smtClean="0"/>
              <a:t>The total benefit amount has increased to $600 due to COVID 19. The increase in utility benefit was necessary to make certain the federal funds were spent within the fiscal year.  Also, the increase in benefits ensured that the LIHEAP crisis component better met the actual heating costs seen by eligible low-income households as a result of recent utility cost increases.</a:t>
            </a:r>
          </a:p>
          <a:p>
            <a:endParaRPr lang="en-US" b="1" baseline="0" dirty="0" smtClean="0"/>
          </a:p>
          <a:p>
            <a:r>
              <a:rPr lang="en-US" b="1" baseline="0" dirty="0" smtClean="0"/>
              <a:t>These figures are estimated at this point because we will not know expenditures with certainty until the State Fiscal Year close-out.  Some carry-over is expected.</a:t>
            </a:r>
          </a:p>
          <a:p>
            <a:endParaRPr lang="en-US" b="1" baseline="0" dirty="0" smtClean="0"/>
          </a:p>
          <a:p>
            <a:endParaRPr lang="en-US" b="1" baseline="0" dirty="0" smtClean="0"/>
          </a:p>
          <a:p>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3E186D-405C-4F57-B1FC-8967068919B2}" type="slidenum">
              <a:rPr lang="en-US" smtClean="0"/>
              <a:t>18</a:t>
            </a:fld>
            <a:endParaRPr lang="en-US"/>
          </a:p>
        </p:txBody>
      </p:sp>
    </p:spTree>
    <p:extLst>
      <p:ext uri="{BB962C8B-B14F-4D97-AF65-F5344CB8AC3E}">
        <p14:creationId xmlns:p14="http://schemas.microsoft.com/office/powerpoint/2010/main" val="3316191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RM</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19</a:t>
            </a:fld>
            <a:endParaRPr lang="en-US"/>
          </a:p>
        </p:txBody>
      </p:sp>
    </p:spTree>
    <p:extLst>
      <p:ext uri="{BB962C8B-B14F-4D97-AF65-F5344CB8AC3E}">
        <p14:creationId xmlns:p14="http://schemas.microsoft.com/office/powerpoint/2010/main" val="2120745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EC </a:t>
            </a:r>
          </a:p>
          <a:p>
            <a:endParaRPr lang="en-US" b="1" dirty="0" smtClean="0"/>
          </a:p>
          <a:p>
            <a:r>
              <a:rPr lang="en-US" b="1" dirty="0" err="1" smtClean="0"/>
              <a:t>LIHEAP</a:t>
            </a:r>
            <a:r>
              <a:rPr lang="en-US" b="1" baseline="0" dirty="0" smtClean="0"/>
              <a:t> services are provided through a historical and largely federally prescribed contractual arrangement. </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20</a:t>
            </a:fld>
            <a:endParaRPr lang="en-US"/>
          </a:p>
        </p:txBody>
      </p:sp>
    </p:spTree>
    <p:extLst>
      <p:ext uri="{BB962C8B-B14F-4D97-AF65-F5344CB8AC3E}">
        <p14:creationId xmlns:p14="http://schemas.microsoft.com/office/powerpoint/2010/main" val="1532287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RM</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22</a:t>
            </a:fld>
            <a:endParaRPr lang="en-US"/>
          </a:p>
        </p:txBody>
      </p:sp>
    </p:spTree>
    <p:extLst>
      <p:ext uri="{BB962C8B-B14F-4D97-AF65-F5344CB8AC3E}">
        <p14:creationId xmlns:p14="http://schemas.microsoft.com/office/powerpoint/2010/main" val="142369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2021 projection-2</a:t>
            </a:r>
            <a:r>
              <a:rPr lang="en-US" b="1" baseline="30000" dirty="0" smtClean="0"/>
              <a:t>nd</a:t>
            </a:r>
            <a:r>
              <a:rPr lang="en-US" b="1" dirty="0" smtClean="0"/>
              <a:t> and 3</a:t>
            </a:r>
            <a:r>
              <a:rPr lang="en-US" b="1" baseline="30000" dirty="0" smtClean="0"/>
              <a:t>rd</a:t>
            </a:r>
            <a:r>
              <a:rPr lang="en-US" b="1" dirty="0" smtClean="0"/>
              <a:t> allotment (supplement</a:t>
            </a:r>
            <a:r>
              <a:rPr lang="en-US" b="1" baseline="0" dirty="0" smtClean="0"/>
              <a:t>)</a:t>
            </a:r>
            <a:r>
              <a:rPr lang="en-US" b="1" dirty="0" smtClean="0"/>
              <a:t> received in FFY 20 and CARES money plus the 21 LIHEAP</a:t>
            </a:r>
            <a:r>
              <a:rPr lang="en-US" b="1" baseline="0" dirty="0" smtClean="0"/>
              <a:t> Award. (minus 25%  for Heating subsidy start up)</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3</a:t>
            </a:fld>
            <a:endParaRPr lang="en-US"/>
          </a:p>
        </p:txBody>
      </p:sp>
    </p:spTree>
    <p:extLst>
      <p:ext uri="{BB962C8B-B14F-4D97-AF65-F5344CB8AC3E}">
        <p14:creationId xmlns:p14="http://schemas.microsoft.com/office/powerpoint/2010/main" val="58280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We would like to thank the committee for this opportunity to present.</a:t>
            </a:r>
            <a:r>
              <a:rPr lang="en-US" b="1" baseline="0" dirty="0" smtClean="0"/>
              <a:t>  We at the table and representatives from the KY Housing Corporation are available to answer any questions.</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23</a:t>
            </a:fld>
            <a:endParaRPr lang="en-US"/>
          </a:p>
        </p:txBody>
      </p:sp>
    </p:spTree>
    <p:extLst>
      <p:ext uri="{BB962C8B-B14F-4D97-AF65-F5344CB8AC3E}">
        <p14:creationId xmlns:p14="http://schemas.microsoft.com/office/powerpoint/2010/main" val="142750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strike="sngStrike" dirty="0"/>
          </a:p>
        </p:txBody>
      </p:sp>
      <p:sp>
        <p:nvSpPr>
          <p:cNvPr id="4" name="Slide Number Placeholder 3"/>
          <p:cNvSpPr>
            <a:spLocks noGrp="1"/>
          </p:cNvSpPr>
          <p:nvPr>
            <p:ph type="sldNum" sz="quarter" idx="10"/>
          </p:nvPr>
        </p:nvSpPr>
        <p:spPr/>
        <p:txBody>
          <a:bodyPr/>
          <a:lstStyle/>
          <a:p>
            <a:fld id="{4D3E186D-405C-4F57-B1FC-8967068919B2}" type="slidenum">
              <a:rPr lang="en-US" smtClean="0"/>
              <a:t>4</a:t>
            </a:fld>
            <a:endParaRPr lang="en-US"/>
          </a:p>
        </p:txBody>
      </p:sp>
    </p:spTree>
    <p:extLst>
      <p:ext uri="{BB962C8B-B14F-4D97-AF65-F5344CB8AC3E}">
        <p14:creationId xmlns:p14="http://schemas.microsoft.com/office/powerpoint/2010/main" val="80819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E186D-405C-4F57-B1FC-8967068919B2}" type="slidenum">
              <a:rPr lang="en-US" smtClean="0"/>
              <a:t>5</a:t>
            </a:fld>
            <a:endParaRPr lang="en-US"/>
          </a:p>
        </p:txBody>
      </p:sp>
    </p:spTree>
    <p:extLst>
      <p:ext uri="{BB962C8B-B14F-4D97-AF65-F5344CB8AC3E}">
        <p14:creationId xmlns:p14="http://schemas.microsoft.com/office/powerpoint/2010/main" val="368361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E186D-405C-4F57-B1FC-8967068919B2}" type="slidenum">
              <a:rPr lang="en-US" smtClean="0"/>
              <a:t>7</a:t>
            </a:fld>
            <a:endParaRPr lang="en-US"/>
          </a:p>
        </p:txBody>
      </p:sp>
    </p:spTree>
    <p:extLst>
      <p:ext uri="{BB962C8B-B14F-4D97-AF65-F5344CB8AC3E}">
        <p14:creationId xmlns:p14="http://schemas.microsoft.com/office/powerpoint/2010/main" val="21627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five components of LIHEAP are (1) Heating Subsidy, (2) Heating Crisis, (3) Spring Subsidy, (4) Summer Cooling Crisis  and (5) Summer Cooling Subsidy. </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8</a:t>
            </a:fld>
            <a:endParaRPr lang="en-US"/>
          </a:p>
        </p:txBody>
      </p:sp>
    </p:spTree>
    <p:extLst>
      <p:ext uri="{BB962C8B-B14F-4D97-AF65-F5344CB8AC3E}">
        <p14:creationId xmlns:p14="http://schemas.microsoft.com/office/powerpoint/2010/main" val="10958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E186D-405C-4F57-B1FC-8967068919B2}" type="slidenum">
              <a:rPr lang="en-US" smtClean="0"/>
              <a:t>9</a:t>
            </a:fld>
            <a:endParaRPr lang="en-US"/>
          </a:p>
        </p:txBody>
      </p:sp>
    </p:spTree>
    <p:extLst>
      <p:ext uri="{BB962C8B-B14F-4D97-AF65-F5344CB8AC3E}">
        <p14:creationId xmlns:p14="http://schemas.microsoft.com/office/powerpoint/2010/main" val="73474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10</a:t>
            </a:fld>
            <a:endParaRPr lang="en-US"/>
          </a:p>
        </p:txBody>
      </p:sp>
    </p:spTree>
    <p:extLst>
      <p:ext uri="{BB962C8B-B14F-4D97-AF65-F5344CB8AC3E}">
        <p14:creationId xmlns:p14="http://schemas.microsoft.com/office/powerpoint/2010/main" val="193853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11</a:t>
            </a:fld>
            <a:endParaRPr lang="en-US"/>
          </a:p>
        </p:txBody>
      </p:sp>
    </p:spTree>
    <p:extLst>
      <p:ext uri="{BB962C8B-B14F-4D97-AF65-F5344CB8AC3E}">
        <p14:creationId xmlns:p14="http://schemas.microsoft.com/office/powerpoint/2010/main" val="265125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406400" y="6400801"/>
            <a:ext cx="28448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spTree>
    <p:extLst>
      <p:ext uri="{BB962C8B-B14F-4D97-AF65-F5344CB8AC3E}">
        <p14:creationId xmlns:p14="http://schemas.microsoft.com/office/powerpoint/2010/main" val="10268397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622292-52FC-440D-AF69-9B3D08132A23}" type="datetime1">
              <a:rPr lang="en-US" smtClean="0"/>
              <a:t>6/30/2020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312002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2465C8-E09E-4549-8CA9-ADE0F54FAD08}" type="datetime1">
              <a:rPr lang="en-US" smtClean="0"/>
              <a:t>6/30/2020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410379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06400" y="6400801"/>
            <a:ext cx="28448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spTree>
    <p:extLst>
      <p:ext uri="{BB962C8B-B14F-4D97-AF65-F5344CB8AC3E}">
        <p14:creationId xmlns:p14="http://schemas.microsoft.com/office/powerpoint/2010/main" val="13899365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D78F34-073B-4CAC-ABDD-EB690BDE124F}" type="datetime1">
              <a:rPr lang="en-US" smtClean="0"/>
              <a:t>6/30/2020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26335282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34CFDE-760B-43D0-BC73-672D565F93D0}" type="datetime1">
              <a:rPr lang="en-US" smtClean="0"/>
              <a:t>6/30/2020</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14672529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2E4BFAA-4172-472F-8222-38B6065A1D08}" type="datetime1">
              <a:rPr lang="en-US" smtClean="0"/>
              <a:t>6/30/2020</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1414746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6278FFD-3FE2-41CC-8500-0F5961B59824}" type="datetime1">
              <a:rPr lang="en-US" smtClean="0"/>
              <a:t>6/30/2020</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179689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3802589B-6F27-452D-84D9-C0DE3F9B6A56}" type="datetime1">
              <a:rPr lang="en-US" smtClean="0"/>
              <a:t>6/30/2020</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311809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C008827-677F-4E36-854C-EBD24B909715}" type="datetime1">
              <a:rPr lang="en-US" smtClean="0"/>
              <a:t>6/30/2020</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1455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6E594D3-EF4F-4AF9-B158-0C809C9BA522}" type="datetime1">
              <a:rPr lang="en-US" smtClean="0"/>
              <a:t>6/30/2020</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206338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04800"/>
          </a:xfrm>
          <a:prstGeom prst="rect">
            <a:avLst/>
          </a:prstGeom>
          <a:solidFill>
            <a:srgbClr val="278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0" y="6248400"/>
            <a:ext cx="12192000" cy="609600"/>
          </a:xfrm>
          <a:prstGeom prst="rect">
            <a:avLst/>
          </a:prstGeom>
          <a:solidFill>
            <a:srgbClr val="278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69601" y="5867400"/>
            <a:ext cx="1071081" cy="761326"/>
          </a:xfrm>
          <a:prstGeom prst="rect">
            <a:avLst/>
          </a:prstGeom>
        </p:spPr>
      </p:pic>
      <p:sp>
        <p:nvSpPr>
          <p:cNvPr id="9" name="Slide Number Placeholder 5"/>
          <p:cNvSpPr>
            <a:spLocks noGrp="1"/>
          </p:cNvSpPr>
          <p:nvPr>
            <p:ph type="sldNum" sz="quarter" idx="4"/>
          </p:nvPr>
        </p:nvSpPr>
        <p:spPr>
          <a:xfrm>
            <a:off x="406400" y="6400801"/>
            <a:ext cx="28448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spTree>
    <p:extLst>
      <p:ext uri="{BB962C8B-B14F-4D97-AF65-F5344CB8AC3E}">
        <p14:creationId xmlns:p14="http://schemas.microsoft.com/office/powerpoint/2010/main" val="2414385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829175"/>
            <a:ext cx="10363200" cy="1819482"/>
          </a:xfrm>
        </p:spPr>
        <p:txBody>
          <a:bodyPr>
            <a:normAutofit fontScale="90000"/>
          </a:bodyPr>
          <a:lstStyle/>
          <a:p>
            <a:r>
              <a:rPr lang="en-US" sz="2700" dirty="0" smtClean="0">
                <a:ln w="0"/>
                <a:effectLst>
                  <a:outerShdw blurRad="38100" dist="19050" dir="2700000" algn="tl" rotWithShape="0">
                    <a:schemeClr val="dk1">
                      <a:alpha val="40000"/>
                    </a:schemeClr>
                  </a:outerShdw>
                </a:effectLst>
              </a:rPr>
              <a:t>Low Income Home Energy Assistance Program</a:t>
            </a:r>
            <a:br>
              <a:rPr lang="en-US" sz="2700" dirty="0" smtClean="0">
                <a:ln w="0"/>
                <a:effectLst>
                  <a:outerShdw blurRad="38100" dist="19050" dir="2700000" algn="tl" rotWithShape="0">
                    <a:schemeClr val="dk1">
                      <a:alpha val="40000"/>
                    </a:schemeClr>
                  </a:outerShdw>
                </a:effectLst>
              </a:rPr>
            </a:br>
            <a:r>
              <a:rPr lang="en-US" sz="2700" dirty="0">
                <a:ln w="0"/>
                <a:effectLst>
                  <a:outerShdw blurRad="38100" dist="19050" dir="2700000" algn="tl" rotWithShape="0">
                    <a:schemeClr val="dk1">
                      <a:alpha val="40000"/>
                    </a:schemeClr>
                  </a:outerShdw>
                </a:effectLst>
              </a:rPr>
              <a:t>(</a:t>
            </a:r>
            <a:r>
              <a:rPr lang="en-US" sz="2700" dirty="0" smtClean="0">
                <a:ln w="0"/>
                <a:effectLst>
                  <a:outerShdw blurRad="38100" dist="19050" dir="2700000" algn="tl" rotWithShape="0">
                    <a:schemeClr val="dk1">
                      <a:alpha val="40000"/>
                    </a:schemeClr>
                  </a:outerShdw>
                </a:effectLst>
              </a:rPr>
              <a:t>LIHEAP)</a:t>
            </a:r>
            <a:r>
              <a:rPr lang="en-US" sz="2700" dirty="0">
                <a:ln w="0"/>
                <a:effectLst>
                  <a:outerShdw blurRad="38100" dist="19050" dir="2700000" algn="tl" rotWithShape="0">
                    <a:schemeClr val="dk1">
                      <a:alpha val="40000"/>
                    </a:schemeClr>
                  </a:outerShdw>
                </a:effectLst>
              </a:rPr>
              <a:t/>
            </a:r>
            <a:br>
              <a:rPr lang="en-US" sz="2700" dirty="0">
                <a:ln w="0"/>
                <a:effectLst>
                  <a:outerShdw blurRad="38100" dist="19050" dir="2700000" algn="tl" rotWithShape="0">
                    <a:schemeClr val="dk1">
                      <a:alpha val="40000"/>
                    </a:schemeClr>
                  </a:outerShdw>
                </a:effectLst>
              </a:rPr>
            </a:br>
            <a:r>
              <a:rPr lang="en-US" sz="2700" dirty="0">
                <a:ln w="0"/>
                <a:effectLst>
                  <a:outerShdw blurRad="38100" dist="19050" dir="2700000" algn="tl" rotWithShape="0">
                    <a:schemeClr val="dk1">
                      <a:alpha val="40000"/>
                    </a:schemeClr>
                  </a:outerShdw>
                </a:effectLst>
              </a:rPr>
              <a:t>Preliminary State Plan</a:t>
            </a:r>
            <a:br>
              <a:rPr lang="en-US" sz="2700" dirty="0">
                <a:ln w="0"/>
                <a:effectLst>
                  <a:outerShdw blurRad="38100" dist="19050" dir="2700000" algn="tl" rotWithShape="0">
                    <a:schemeClr val="dk1">
                      <a:alpha val="40000"/>
                    </a:schemeClr>
                  </a:outerShdw>
                </a:effectLst>
              </a:rPr>
            </a:br>
            <a:r>
              <a:rPr lang="en-US" sz="2700" dirty="0">
                <a:ln w="0"/>
                <a:effectLst>
                  <a:outerShdw blurRad="38100" dist="19050" dir="2700000" algn="tl" rotWithShape="0">
                    <a:schemeClr val="dk1">
                      <a:alpha val="40000"/>
                    </a:schemeClr>
                  </a:outerShdw>
                </a:effectLst>
              </a:rPr>
              <a:t>Federal Fiscal Year (FFY) 2021</a:t>
            </a:r>
            <a:r>
              <a:rPr lang="en-US" dirty="0">
                <a:ln w="0"/>
                <a:effectLst>
                  <a:outerShdw blurRad="38100" dist="19050" dir="2700000" algn="tl" rotWithShape="0">
                    <a:schemeClr val="dk1">
                      <a:alpha val="40000"/>
                    </a:schemeClr>
                  </a:outerShdw>
                </a:effectLst>
              </a:rPr>
              <a:t/>
            </a:r>
            <a:br>
              <a:rPr lang="en-US" dirty="0">
                <a:ln w="0"/>
                <a:effectLst>
                  <a:outerShdw blurRad="38100" dist="19050" dir="2700000" algn="tl" rotWithShape="0">
                    <a:schemeClr val="dk1">
                      <a:alpha val="40000"/>
                    </a:schemeClr>
                  </a:outerShdw>
                </a:effectLst>
              </a:rPr>
            </a:br>
            <a:endParaRPr lang="en-US" dirty="0"/>
          </a:p>
        </p:txBody>
      </p:sp>
      <p:sp>
        <p:nvSpPr>
          <p:cNvPr id="3" name="Subtitle 2"/>
          <p:cNvSpPr>
            <a:spLocks noGrp="1"/>
          </p:cNvSpPr>
          <p:nvPr>
            <p:ph type="subTitle" idx="1"/>
          </p:nvPr>
        </p:nvSpPr>
        <p:spPr>
          <a:xfrm>
            <a:off x="1828798" y="4303776"/>
            <a:ext cx="8534400" cy="1840992"/>
          </a:xfrm>
        </p:spPr>
        <p:txBody>
          <a:bodyPr>
            <a:normAutofit fontScale="92500" lnSpcReduction="10000"/>
          </a:bodyPr>
          <a:lstStyle/>
          <a:p>
            <a:r>
              <a:rPr lang="en-US" sz="1800" dirty="0">
                <a:ln w="0"/>
                <a:solidFill>
                  <a:schemeClr val="tx1"/>
                </a:solidFill>
                <a:effectLst>
                  <a:outerShdw blurRad="38100" dist="19050" dir="2700000" algn="tl" rotWithShape="0">
                    <a:schemeClr val="dk1">
                      <a:alpha val="40000"/>
                    </a:schemeClr>
                  </a:outerShdw>
                </a:effectLst>
              </a:rPr>
              <a:t>Cabinet for Health and Family Services (CHFS)</a:t>
            </a:r>
          </a:p>
          <a:p>
            <a:r>
              <a:rPr lang="en-US" sz="1800" dirty="0">
                <a:ln w="0"/>
                <a:solidFill>
                  <a:schemeClr val="tx1"/>
                </a:solidFill>
                <a:effectLst>
                  <a:outerShdw blurRad="38100" dist="19050" dir="2700000" algn="tl" rotWithShape="0">
                    <a:schemeClr val="dk1">
                      <a:alpha val="40000"/>
                    </a:schemeClr>
                  </a:outerShdw>
                </a:effectLst>
              </a:rPr>
              <a:t>Department for Community Based Services (DCBS)</a:t>
            </a:r>
          </a:p>
          <a:p>
            <a:r>
              <a:rPr lang="en-US" sz="1800" dirty="0">
                <a:ln w="0"/>
                <a:solidFill>
                  <a:schemeClr val="tx1"/>
                </a:solidFill>
                <a:effectLst>
                  <a:outerShdw blurRad="38100" dist="19050" dir="2700000" algn="tl" rotWithShape="0">
                    <a:schemeClr val="dk1">
                      <a:alpha val="40000"/>
                    </a:schemeClr>
                  </a:outerShdw>
                </a:effectLst>
              </a:rPr>
              <a:t>Division of Family Support</a:t>
            </a:r>
          </a:p>
          <a:p>
            <a:r>
              <a:rPr lang="en-US" sz="1800" dirty="0">
                <a:ln w="0"/>
                <a:solidFill>
                  <a:schemeClr val="tx1"/>
                </a:solidFill>
                <a:effectLst>
                  <a:outerShdw blurRad="38100" dist="19050" dir="2700000" algn="tl" rotWithShape="0">
                    <a:schemeClr val="dk1">
                      <a:alpha val="40000"/>
                    </a:schemeClr>
                  </a:outerShdw>
                </a:effectLst>
              </a:rPr>
              <a:t>and </a:t>
            </a:r>
          </a:p>
          <a:p>
            <a:r>
              <a:rPr lang="en-US" sz="1800" dirty="0">
                <a:ln w="0"/>
                <a:solidFill>
                  <a:schemeClr val="tx1"/>
                </a:solidFill>
                <a:effectLst>
                  <a:outerShdw blurRad="38100" dist="19050" dir="2700000" algn="tl" rotWithShape="0">
                    <a:schemeClr val="dk1">
                      <a:alpha val="40000"/>
                    </a:schemeClr>
                  </a:outerShdw>
                </a:effectLst>
              </a:rPr>
              <a:t>Community Action Kentucky, Inc. (CAK</a:t>
            </a:r>
            <a:r>
              <a:rPr lang="en-US" sz="1800" dirty="0" smtClean="0">
                <a:ln w="0"/>
                <a:solidFill>
                  <a:schemeClr val="tx1"/>
                </a:solidFill>
                <a:effectLst>
                  <a:outerShdw blurRad="38100" dist="19050" dir="2700000" algn="tl" rotWithShape="0">
                    <a:schemeClr val="dk1">
                      <a:alpha val="40000"/>
                    </a:schemeClr>
                  </a:outerShdw>
                </a:effectLst>
              </a:rPr>
              <a:t>)</a:t>
            </a:r>
          </a:p>
          <a:p>
            <a:r>
              <a:rPr lang="en-US" sz="1800" dirty="0" smtClean="0">
                <a:ln w="0"/>
                <a:solidFill>
                  <a:schemeClr val="tx1"/>
                </a:solidFill>
                <a:effectLst>
                  <a:outerShdw blurRad="38100" dist="19050" dir="2700000" algn="tl" rotWithShape="0">
                    <a:schemeClr val="dk1">
                      <a:alpha val="40000"/>
                    </a:schemeClr>
                  </a:outerShdw>
                </a:effectLst>
              </a:rPr>
              <a:t>July 9, 2020</a:t>
            </a:r>
            <a:endParaRPr lang="en-US" sz="1800" dirty="0">
              <a:ln w="0"/>
              <a:solidFill>
                <a:schemeClr val="tx1"/>
              </a:solidFill>
              <a:effectLst>
                <a:outerShdw blurRad="38100" dist="19050" dir="2700000" algn="tl" rotWithShape="0">
                  <a:schemeClr val="dk1">
                    <a:alpha val="40000"/>
                  </a:schemeClr>
                </a:outerShdw>
              </a:effectLst>
            </a:endParaRPr>
          </a:p>
          <a:p>
            <a:endParaRPr lang="en-US" sz="2000" b="1" dirty="0">
              <a:solidFill>
                <a:schemeClr val="tx1"/>
              </a:solidFill>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081586" y="450682"/>
            <a:ext cx="2028825" cy="2122488"/>
          </a:xfrm>
        </p:spPr>
      </p:pic>
    </p:spTree>
    <p:extLst>
      <p:ext uri="{BB962C8B-B14F-4D97-AF65-F5344CB8AC3E}">
        <p14:creationId xmlns:p14="http://schemas.microsoft.com/office/powerpoint/2010/main" val="865235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274064"/>
            <a:ext cx="8229600" cy="4288536"/>
          </a:xfrm>
        </p:spPr>
        <p:txBody>
          <a:bodyPr>
            <a:normAutofit/>
          </a:bodyPr>
          <a:lstStyle/>
          <a:p>
            <a:pPr marL="0" indent="0">
              <a:buNone/>
            </a:pPr>
            <a:r>
              <a:rPr lang="en-US" sz="2400" dirty="0"/>
              <a:t>LIHEAP Heating Subsidy Component:</a:t>
            </a:r>
          </a:p>
          <a:p>
            <a:r>
              <a:rPr lang="en-US" sz="2400" dirty="0"/>
              <a:t>Offsets home heating costs </a:t>
            </a:r>
          </a:p>
          <a:p>
            <a:r>
              <a:rPr lang="en-US" sz="2400" dirty="0" smtClean="0"/>
              <a:t>Assistance </a:t>
            </a:r>
            <a:r>
              <a:rPr lang="en-US" sz="2400" dirty="0"/>
              <a:t>amounts </a:t>
            </a:r>
            <a:r>
              <a:rPr lang="en-US" sz="2400" dirty="0" smtClean="0"/>
              <a:t>are structured according to percentage </a:t>
            </a:r>
            <a:r>
              <a:rPr lang="en-US" sz="2400" dirty="0"/>
              <a:t>of poverty met by the household</a:t>
            </a:r>
          </a:p>
          <a:p>
            <a:r>
              <a:rPr lang="en-US" sz="2400" dirty="0"/>
              <a:t>Application </a:t>
            </a:r>
            <a:r>
              <a:rPr lang="en-US" sz="2400" dirty="0" smtClean="0"/>
              <a:t>period is open from early </a:t>
            </a:r>
            <a:r>
              <a:rPr lang="en-US" sz="2400" dirty="0"/>
              <a:t>November through Mid-December</a:t>
            </a:r>
          </a:p>
          <a:p>
            <a:pPr marL="457200" lvl="1" indent="0">
              <a:buNone/>
            </a:pPr>
            <a:r>
              <a:rPr lang="en-US" sz="2400" dirty="0"/>
              <a:t>- Early applications occur in October for the </a:t>
            </a:r>
            <a:r>
              <a:rPr lang="en-US" sz="2400" dirty="0" smtClean="0"/>
              <a:t>elderly </a:t>
            </a:r>
            <a:r>
              <a:rPr lang="en-US" sz="2400" dirty="0"/>
              <a:t>and those with disabilities  </a:t>
            </a:r>
          </a:p>
          <a:p>
            <a:pPr marL="457200" lvl="1" indent="0">
              <a:buNone/>
            </a:pPr>
            <a:r>
              <a:rPr lang="en-US" sz="2400" dirty="0"/>
              <a:t>- Appointments are available for working individuals </a:t>
            </a:r>
          </a:p>
        </p:txBody>
      </p:sp>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a:ln w="0"/>
                <a:solidFill>
                  <a:schemeClr val="accent2">
                    <a:lumMod val="75000"/>
                  </a:schemeClr>
                </a:solidFill>
              </a:rPr>
              <a:t>Low Income Home Energy Assistance Program  (LIHEAP)</a:t>
            </a:r>
            <a:r>
              <a:rPr lang="en-US" sz="2700" i="1" dirty="0">
                <a:ln w="0"/>
                <a:solidFill>
                  <a:schemeClr val="accent2">
                    <a:lumMod val="75000"/>
                  </a:schemeClr>
                </a:solidFill>
              </a:rPr>
              <a:t> </a:t>
            </a:r>
            <a:r>
              <a:rPr lang="en-US" sz="3200" b="1" dirty="0">
                <a:solidFill>
                  <a:schemeClr val="accent2">
                    <a:lumMod val="75000"/>
                  </a:schemeClr>
                </a:solidFill>
              </a:rPr>
              <a:t/>
            </a:r>
            <a:br>
              <a:rPr lang="en-US" sz="3200" b="1" dirty="0">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1981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i="1" dirty="0">
              <a:solidFill>
                <a:schemeClr val="accent2">
                  <a:lumMod val="75000"/>
                </a:schemeClr>
              </a:solidFill>
            </a:endParaRPr>
          </a:p>
        </p:txBody>
      </p:sp>
      <p:sp>
        <p:nvSpPr>
          <p:cNvPr id="6" name="Title 1"/>
          <p:cNvSpPr>
            <a:spLocks noGrp="1"/>
          </p:cNvSpPr>
          <p:nvPr>
            <p:ph type="title"/>
          </p:nvPr>
        </p:nvSpPr>
        <p:spPr>
          <a:xfrm>
            <a:off x="1957754" y="433755"/>
            <a:ext cx="8229600" cy="944562"/>
          </a:xfrm>
        </p:spPr>
        <p:txBody>
          <a:bodyPr>
            <a:normAutofit/>
          </a:bodyPr>
          <a:lstStyle/>
          <a:p>
            <a:r>
              <a:rPr lang="en-US" sz="3600" dirty="0"/>
              <a:t>LIHEAP</a:t>
            </a:r>
          </a:p>
        </p:txBody>
      </p:sp>
    </p:spTree>
    <p:extLst>
      <p:ext uri="{BB962C8B-B14F-4D97-AF65-F5344CB8AC3E}">
        <p14:creationId xmlns:p14="http://schemas.microsoft.com/office/powerpoint/2010/main" val="2441173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512" y="1310640"/>
            <a:ext cx="8400288" cy="3390742"/>
          </a:xfrm>
        </p:spPr>
        <p:txBody>
          <a:bodyPr>
            <a:normAutofit/>
          </a:bodyPr>
          <a:lstStyle/>
          <a:p>
            <a:pPr marL="0" indent="0">
              <a:buNone/>
            </a:pPr>
            <a:r>
              <a:rPr lang="en-US" sz="2400" dirty="0"/>
              <a:t>LIHEAP Heating Crisis Component:</a:t>
            </a:r>
          </a:p>
          <a:p>
            <a:r>
              <a:rPr lang="en-US" sz="2400" dirty="0"/>
              <a:t>Offers assistance for an energy emergency</a:t>
            </a:r>
          </a:p>
          <a:p>
            <a:r>
              <a:rPr lang="en-US" sz="2400" dirty="0" smtClean="0"/>
              <a:t>Application period is open from </a:t>
            </a:r>
            <a:r>
              <a:rPr lang="en-US" sz="2400" dirty="0"/>
              <a:t>January through April</a:t>
            </a:r>
          </a:p>
          <a:p>
            <a:r>
              <a:rPr lang="en-US" sz="2400" dirty="0" smtClean="0"/>
              <a:t>Assistance is limited </a:t>
            </a:r>
            <a:r>
              <a:rPr lang="en-US" sz="2400" dirty="0"/>
              <a:t>to the amount necessary to relieve the crisis with the maximum amount not to exceed community action agency’s local  cost for a deliverable supply of household’s primary heating fuel or $600 for gas or </a:t>
            </a:r>
            <a:r>
              <a:rPr lang="en-US" sz="2400" dirty="0" smtClean="0"/>
              <a:t>electric</a:t>
            </a:r>
            <a:endParaRPr lang="en-US" sz="24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410102"/>
            <a:ext cx="2274570" cy="1322424"/>
          </a:xfrm>
          <a:prstGeom prst="rect">
            <a:avLst/>
          </a:prstGeom>
        </p:spPr>
      </p:pic>
      <p:sp>
        <p:nvSpPr>
          <p:cNvPr id="6"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a:ln w="0"/>
                <a:solidFill>
                  <a:schemeClr val="accent2">
                    <a:lumMod val="75000"/>
                  </a:schemeClr>
                </a:solidFill>
              </a:rPr>
              <a:t>Low Income Home Energy Assistance Program  (LIHEAP)</a:t>
            </a:r>
            <a:r>
              <a:rPr lang="en-US" sz="2700" i="1">
                <a:ln w="0"/>
                <a:solidFill>
                  <a:schemeClr val="accent2">
                    <a:lumMod val="75000"/>
                  </a:schemeClr>
                </a:solidFill>
              </a:rPr>
              <a:t> </a:t>
            </a:r>
            <a:r>
              <a:rPr lang="en-US" sz="3200" b="1">
                <a:solidFill>
                  <a:schemeClr val="accent2">
                    <a:lumMod val="75000"/>
                  </a:schemeClr>
                </a:solidFill>
              </a:rPr>
              <a:t/>
            </a:r>
            <a:br>
              <a:rPr lang="en-US" sz="3200" b="1">
                <a:solidFill>
                  <a:schemeClr val="accent2">
                    <a:lumMod val="75000"/>
                  </a:schemeClr>
                </a:solidFill>
              </a:rPr>
            </a:br>
            <a:endParaRPr lang="en-US" sz="2400" dirty="0">
              <a:solidFill>
                <a:schemeClr val="accent2">
                  <a:lumMod val="75000"/>
                </a:schemeClr>
              </a:solidFill>
            </a:endParaRPr>
          </a:p>
        </p:txBody>
      </p:sp>
      <p:sp>
        <p:nvSpPr>
          <p:cNvPr id="7" name="Title 1"/>
          <p:cNvSpPr txBox="1">
            <a:spLocks/>
          </p:cNvSpPr>
          <p:nvPr/>
        </p:nvSpPr>
        <p:spPr>
          <a:xfrm>
            <a:off x="1981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3200" i="1" dirty="0">
              <a:solidFill>
                <a:schemeClr val="accent2">
                  <a:lumMod val="75000"/>
                </a:schemeClr>
              </a:solidFill>
            </a:endParaRPr>
          </a:p>
        </p:txBody>
      </p:sp>
      <p:sp>
        <p:nvSpPr>
          <p:cNvPr id="8" name="Title 1"/>
          <p:cNvSpPr>
            <a:spLocks noGrp="1"/>
          </p:cNvSpPr>
          <p:nvPr>
            <p:ph type="title"/>
          </p:nvPr>
        </p:nvSpPr>
        <p:spPr>
          <a:xfrm>
            <a:off x="1957754" y="433755"/>
            <a:ext cx="8229600" cy="944562"/>
          </a:xfrm>
        </p:spPr>
        <p:txBody>
          <a:bodyPr>
            <a:normAutofit/>
          </a:bodyPr>
          <a:lstStyle/>
          <a:p>
            <a:r>
              <a:rPr lang="en-US" sz="3600" dirty="0"/>
              <a:t>LIHEAP</a:t>
            </a:r>
          </a:p>
        </p:txBody>
      </p:sp>
    </p:spTree>
    <p:extLst>
      <p:ext uri="{BB962C8B-B14F-4D97-AF65-F5344CB8AC3E}">
        <p14:creationId xmlns:p14="http://schemas.microsoft.com/office/powerpoint/2010/main" val="178500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3872" y="1469387"/>
            <a:ext cx="8436864" cy="4002143"/>
          </a:xfrm>
        </p:spPr>
        <p:txBody>
          <a:bodyPr/>
          <a:lstStyle/>
          <a:p>
            <a:pPr marL="0" indent="0">
              <a:buNone/>
            </a:pPr>
            <a:r>
              <a:rPr lang="en-US" sz="2400" dirty="0" smtClean="0"/>
              <a:t>LIHEAP Cooling Subsidy:</a:t>
            </a:r>
          </a:p>
          <a:p>
            <a:r>
              <a:rPr lang="en-US" sz="2400" dirty="0"/>
              <a:t>Offers assistance for </a:t>
            </a:r>
            <a:r>
              <a:rPr lang="en-US" sz="2400" dirty="0" smtClean="0"/>
              <a:t>summer cooling costs</a:t>
            </a:r>
            <a:endParaRPr lang="en-US" sz="2400" dirty="0"/>
          </a:p>
          <a:p>
            <a:r>
              <a:rPr lang="en-US" sz="2400" dirty="0" smtClean="0"/>
              <a:t>Assistance amounts are structured </a:t>
            </a:r>
            <a:r>
              <a:rPr lang="en-US" sz="2400" dirty="0"/>
              <a:t>according to percentage of poverty met by the household</a:t>
            </a:r>
          </a:p>
          <a:p>
            <a:r>
              <a:rPr lang="en-US" sz="2400" dirty="0" smtClean="0"/>
              <a:t>Application period is open May </a:t>
            </a:r>
            <a:r>
              <a:rPr lang="en-US" sz="2400" dirty="0"/>
              <a:t>through June</a:t>
            </a:r>
          </a:p>
          <a:p>
            <a:endParaRPr lang="en-US" sz="1800" dirty="0"/>
          </a:p>
          <a:p>
            <a:endParaRPr lang="en-US" dirty="0"/>
          </a:p>
        </p:txBody>
      </p:sp>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a:ln w="0"/>
                <a:solidFill>
                  <a:schemeClr val="accent2">
                    <a:lumMod val="75000"/>
                  </a:schemeClr>
                </a:solidFill>
              </a:rPr>
              <a:t>Low Income Home Energy Assistance Program  (LIHEAP)</a:t>
            </a:r>
            <a:r>
              <a:rPr lang="en-US" sz="2700" i="1" dirty="0">
                <a:ln w="0"/>
                <a:solidFill>
                  <a:schemeClr val="accent2">
                    <a:lumMod val="75000"/>
                  </a:schemeClr>
                </a:solidFill>
              </a:rPr>
              <a:t> </a:t>
            </a:r>
            <a:r>
              <a:rPr lang="en-US" sz="3200" b="1" dirty="0">
                <a:solidFill>
                  <a:schemeClr val="accent2">
                    <a:lumMod val="75000"/>
                  </a:schemeClr>
                </a:solidFill>
              </a:rPr>
              <a:t/>
            </a:r>
            <a:br>
              <a:rPr lang="en-US" sz="3200" b="1" dirty="0">
                <a:solidFill>
                  <a:schemeClr val="accent2">
                    <a:lumMod val="75000"/>
                  </a:schemeClr>
                </a:solidFill>
              </a:rPr>
            </a:br>
            <a:endParaRPr lang="en-US" sz="2400" dirty="0">
              <a:solidFill>
                <a:schemeClr val="accent2">
                  <a:lumMod val="75000"/>
                </a:schemeClr>
              </a:solidFill>
            </a:endParaRPr>
          </a:p>
        </p:txBody>
      </p:sp>
      <p:sp>
        <p:nvSpPr>
          <p:cNvPr id="5" name="Title 1"/>
          <p:cNvSpPr>
            <a:spLocks noGrp="1"/>
          </p:cNvSpPr>
          <p:nvPr>
            <p:ph type="title"/>
          </p:nvPr>
        </p:nvSpPr>
        <p:spPr>
          <a:xfrm>
            <a:off x="1957754" y="433755"/>
            <a:ext cx="8229600" cy="944562"/>
          </a:xfrm>
        </p:spPr>
        <p:txBody>
          <a:bodyPr>
            <a:normAutofit/>
          </a:bodyPr>
          <a:lstStyle/>
          <a:p>
            <a:r>
              <a:rPr lang="en-US" sz="3600" dirty="0"/>
              <a:t>LIHEAP</a:t>
            </a:r>
          </a:p>
        </p:txBody>
      </p:sp>
      <p:pic>
        <p:nvPicPr>
          <p:cNvPr id="7" name="Picture 6" descr="Blooming Lovely: January 2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82" y="3895344"/>
            <a:ext cx="1924075" cy="1895856"/>
          </a:xfrm>
          <a:prstGeom prst="rect">
            <a:avLst/>
          </a:prstGeom>
        </p:spPr>
      </p:pic>
    </p:spTree>
    <p:extLst>
      <p:ext uri="{BB962C8B-B14F-4D97-AF65-F5344CB8AC3E}">
        <p14:creationId xmlns:p14="http://schemas.microsoft.com/office/powerpoint/2010/main" val="377855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9216" y="1633728"/>
            <a:ext cx="8522208" cy="3564973"/>
          </a:xfrm>
        </p:spPr>
        <p:txBody>
          <a:bodyPr>
            <a:normAutofit/>
          </a:bodyPr>
          <a:lstStyle/>
          <a:p>
            <a:pPr marL="0" indent="0">
              <a:buNone/>
            </a:pPr>
            <a:r>
              <a:rPr lang="en-US" sz="2400" dirty="0"/>
              <a:t>LIHEAP Cooling </a:t>
            </a:r>
            <a:r>
              <a:rPr lang="en-US" sz="2400" dirty="0" smtClean="0"/>
              <a:t>Subsidy/Crisis:</a:t>
            </a:r>
            <a:endParaRPr lang="en-US" sz="2400" dirty="0"/>
          </a:p>
          <a:p>
            <a:r>
              <a:rPr lang="en-US" sz="2400" dirty="0"/>
              <a:t>Funds made available for emergency cooling </a:t>
            </a:r>
            <a:r>
              <a:rPr lang="en-US" sz="2400" dirty="0" smtClean="0"/>
              <a:t>assistance</a:t>
            </a:r>
            <a:endParaRPr lang="en-US" sz="2400" dirty="0"/>
          </a:p>
          <a:p>
            <a:r>
              <a:rPr lang="en-US" sz="2400" dirty="0"/>
              <a:t>Recipients may apply more than once up to the maximum amount of $</a:t>
            </a:r>
            <a:r>
              <a:rPr lang="en-US" sz="2400" dirty="0" smtClean="0"/>
              <a:t>600</a:t>
            </a:r>
            <a:endParaRPr lang="en-US" sz="2400" dirty="0"/>
          </a:p>
          <a:p>
            <a:r>
              <a:rPr lang="en-US" sz="2400" dirty="0"/>
              <a:t>Application </a:t>
            </a:r>
            <a:r>
              <a:rPr lang="en-US" sz="2400" dirty="0" smtClean="0"/>
              <a:t>period is open July </a:t>
            </a:r>
            <a:r>
              <a:rPr lang="en-US" sz="2400" dirty="0"/>
              <a:t>through October</a:t>
            </a:r>
          </a:p>
          <a:p>
            <a:endParaRPr lang="en-US" sz="2800" dirty="0"/>
          </a:p>
          <a:p>
            <a:endParaRPr lang="en-US" sz="1800" dirty="0"/>
          </a:p>
        </p:txBody>
      </p:sp>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a:ln w="0"/>
                <a:solidFill>
                  <a:schemeClr val="accent2">
                    <a:lumMod val="75000"/>
                  </a:schemeClr>
                </a:solidFill>
              </a:rPr>
              <a:t>Low Income Home Energy Assistance Program  (LIHEAP)</a:t>
            </a:r>
            <a:r>
              <a:rPr lang="en-US" sz="2700" i="1" dirty="0">
                <a:ln w="0"/>
                <a:solidFill>
                  <a:schemeClr val="accent2">
                    <a:lumMod val="75000"/>
                  </a:schemeClr>
                </a:solidFill>
              </a:rPr>
              <a:t> </a:t>
            </a:r>
            <a:r>
              <a:rPr lang="en-US" sz="3200" b="1" dirty="0">
                <a:solidFill>
                  <a:schemeClr val="accent2">
                    <a:lumMod val="75000"/>
                  </a:schemeClr>
                </a:solidFill>
              </a:rPr>
              <a:t/>
            </a:r>
            <a:br>
              <a:rPr lang="en-US" sz="3200" b="1" dirty="0">
                <a:solidFill>
                  <a:schemeClr val="accent2">
                    <a:lumMod val="75000"/>
                  </a:schemeClr>
                </a:solidFill>
              </a:rPr>
            </a:br>
            <a:endParaRPr lang="en-US" sz="2400" dirty="0">
              <a:solidFill>
                <a:schemeClr val="accent2">
                  <a:lumMod val="75000"/>
                </a:schemeClr>
              </a:solidFill>
            </a:endParaRPr>
          </a:p>
        </p:txBody>
      </p:sp>
      <p:sp>
        <p:nvSpPr>
          <p:cNvPr id="5" name="Title 1"/>
          <p:cNvSpPr>
            <a:spLocks noGrp="1"/>
          </p:cNvSpPr>
          <p:nvPr>
            <p:ph type="title"/>
          </p:nvPr>
        </p:nvSpPr>
        <p:spPr>
          <a:xfrm>
            <a:off x="1957754" y="433755"/>
            <a:ext cx="8229600" cy="944562"/>
          </a:xfrm>
        </p:spPr>
        <p:txBody>
          <a:bodyPr>
            <a:normAutofit/>
          </a:bodyPr>
          <a:lstStyle/>
          <a:p>
            <a:r>
              <a:rPr lang="en-US" sz="3600" dirty="0"/>
              <a:t>LIHEAP</a:t>
            </a:r>
          </a:p>
        </p:txBody>
      </p:sp>
    </p:spTree>
    <p:extLst>
      <p:ext uri="{BB962C8B-B14F-4D97-AF65-F5344CB8AC3E}">
        <p14:creationId xmlns:p14="http://schemas.microsoft.com/office/powerpoint/2010/main" val="3431535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1219201"/>
            <a:ext cx="8229600" cy="4952999"/>
          </a:xfrm>
        </p:spPr>
        <p:txBody>
          <a:bodyPr>
            <a:noAutofit/>
          </a:bodyPr>
          <a:lstStyle/>
          <a:p>
            <a:pPr marL="457200" indent="-457200" algn="l">
              <a:buFont typeface="Arial" panose="020B0604020202020204" pitchFamily="34" charset="0"/>
              <a:buChar char="•"/>
            </a:pPr>
            <a:endParaRPr lang="en-US" sz="2400" dirty="0">
              <a:ln w="0"/>
              <a:solidFill>
                <a:schemeClr val="tx1"/>
              </a:solidFill>
            </a:endParaRPr>
          </a:p>
          <a:p>
            <a:pPr marL="457200" indent="-457200" algn="l">
              <a:buFont typeface="Arial" panose="020B0604020202020204" pitchFamily="34" charset="0"/>
              <a:buChar char="•"/>
            </a:pPr>
            <a:r>
              <a:rPr lang="en-US" sz="2400" dirty="0">
                <a:ln w="0"/>
                <a:solidFill>
                  <a:schemeClr val="tx1"/>
                </a:solidFill>
              </a:rPr>
              <a:t>Funds home repairs related to energy efficiency  </a:t>
            </a:r>
          </a:p>
          <a:p>
            <a:pPr marL="457200" indent="-457200" algn="l">
              <a:buFont typeface="Arial" panose="020B0604020202020204" pitchFamily="34" charset="0"/>
              <a:buChar char="•"/>
            </a:pPr>
            <a:r>
              <a:rPr lang="en-US" sz="2400" dirty="0">
                <a:ln w="0"/>
                <a:solidFill>
                  <a:schemeClr val="tx1"/>
                </a:solidFill>
              </a:rPr>
              <a:t>Serves low-income households whose incomes do not exceed 200% of the Federal Poverty Level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345" y="3340609"/>
            <a:ext cx="6197601" cy="1828799"/>
          </a:xfrm>
          <a:prstGeom prst="rect">
            <a:avLst/>
          </a:prstGeom>
        </p:spPr>
      </p:pic>
      <p:sp>
        <p:nvSpPr>
          <p:cNvPr id="5"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a:ln w="0"/>
                <a:solidFill>
                  <a:schemeClr val="accent2">
                    <a:lumMod val="75000"/>
                  </a:schemeClr>
                </a:solidFill>
              </a:rPr>
              <a:t>Low Income Home Energy Assistance Program  (LIHEAP)</a:t>
            </a:r>
            <a:r>
              <a:rPr lang="en-US" sz="2700" i="1">
                <a:ln w="0"/>
                <a:solidFill>
                  <a:schemeClr val="accent2">
                    <a:lumMod val="75000"/>
                  </a:schemeClr>
                </a:solidFill>
              </a:rPr>
              <a:t> </a:t>
            </a:r>
            <a:r>
              <a:rPr lang="en-US" sz="3200" b="1">
                <a:solidFill>
                  <a:schemeClr val="accent2">
                    <a:lumMod val="75000"/>
                  </a:schemeClr>
                </a:solidFill>
              </a:rPr>
              <a:t/>
            </a:r>
            <a:br>
              <a:rPr lang="en-US" sz="3200" b="1">
                <a:solidFill>
                  <a:schemeClr val="accent2">
                    <a:lumMod val="75000"/>
                  </a:schemeClr>
                </a:solidFill>
              </a:rPr>
            </a:br>
            <a:endParaRPr lang="en-US" sz="2400" dirty="0">
              <a:solidFill>
                <a:schemeClr val="accent2">
                  <a:lumMod val="75000"/>
                </a:schemeClr>
              </a:solidFill>
            </a:endParaRPr>
          </a:p>
        </p:txBody>
      </p:sp>
      <p:sp>
        <p:nvSpPr>
          <p:cNvPr id="6" name="Title 1"/>
          <p:cNvSpPr txBox="1">
            <a:spLocks/>
          </p:cNvSpPr>
          <p:nvPr/>
        </p:nvSpPr>
        <p:spPr>
          <a:xfrm>
            <a:off x="1981200" y="274638"/>
            <a:ext cx="9643872"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a:solidFill>
                  <a:schemeClr val="accent2">
                    <a:lumMod val="75000"/>
                  </a:schemeClr>
                </a:solidFill>
              </a:rPr>
              <a:t>Weatherization Program…</a:t>
            </a:r>
          </a:p>
        </p:txBody>
      </p:sp>
      <p:sp>
        <p:nvSpPr>
          <p:cNvPr id="7" name="Title 1"/>
          <p:cNvSpPr txBox="1">
            <a:spLocks/>
          </p:cNvSpPr>
          <p:nvPr/>
        </p:nvSpPr>
        <p:spPr>
          <a:xfrm>
            <a:off x="1633728" y="387097"/>
            <a:ext cx="776114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LIHEAP</a:t>
            </a:r>
            <a:endParaRPr lang="en-US" sz="3600" dirty="0"/>
          </a:p>
        </p:txBody>
      </p:sp>
    </p:spTree>
    <p:extLst>
      <p:ext uri="{BB962C8B-B14F-4D97-AF65-F5344CB8AC3E}">
        <p14:creationId xmlns:p14="http://schemas.microsoft.com/office/powerpoint/2010/main" val="3929567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8528" y="1603248"/>
            <a:ext cx="8424672" cy="4568952"/>
          </a:xfrm>
        </p:spPr>
        <p:txBody>
          <a:bodyPr>
            <a:noAutofit/>
          </a:bodyPr>
          <a:lstStyle/>
          <a:p>
            <a:pPr algn="l"/>
            <a:r>
              <a:rPr lang="en-US" sz="2400" dirty="0" smtClean="0">
                <a:ln w="0"/>
                <a:solidFill>
                  <a:schemeClr val="tx1"/>
                </a:solidFill>
              </a:rPr>
              <a:t>Prioritizes: </a:t>
            </a:r>
            <a:endParaRPr lang="en-US" sz="2400" dirty="0">
              <a:ln w="0"/>
              <a:solidFill>
                <a:schemeClr val="tx1"/>
              </a:solidFill>
            </a:endParaRPr>
          </a:p>
          <a:p>
            <a:pPr marL="457200" indent="-457200" algn="l">
              <a:buFont typeface="Arial" panose="020B0604020202020204" pitchFamily="34" charset="0"/>
              <a:buChar char="•"/>
            </a:pPr>
            <a:r>
              <a:rPr lang="en-US" sz="2400" dirty="0">
                <a:ln w="0"/>
                <a:solidFill>
                  <a:schemeClr val="tx1"/>
                </a:solidFill>
              </a:rPr>
              <a:t>Households containing elderly, disabled, or children</a:t>
            </a:r>
          </a:p>
          <a:p>
            <a:pPr marL="457200" indent="-457200" algn="l">
              <a:buFont typeface="Arial" panose="020B0604020202020204" pitchFamily="34" charset="0"/>
              <a:buChar char="•"/>
            </a:pPr>
            <a:r>
              <a:rPr lang="en-US" sz="2400" dirty="0">
                <a:ln w="0"/>
                <a:solidFill>
                  <a:schemeClr val="tx1"/>
                </a:solidFill>
              </a:rPr>
              <a:t>Households with young children at risk of removal from the home due to substandard conditions</a:t>
            </a:r>
          </a:p>
          <a:p>
            <a:pPr marL="457200" indent="-457200" algn="l">
              <a:buFont typeface="Arial" panose="020B0604020202020204" pitchFamily="34" charset="0"/>
              <a:buChar char="•"/>
            </a:pPr>
            <a:r>
              <a:rPr lang="en-US" sz="2400" dirty="0">
                <a:ln w="0"/>
                <a:solidFill>
                  <a:schemeClr val="tx1"/>
                </a:solidFill>
              </a:rPr>
              <a:t>High energy burden households, where the energy costs </a:t>
            </a:r>
            <a:r>
              <a:rPr lang="en-US" sz="2400" dirty="0" smtClean="0">
                <a:ln w="0"/>
                <a:solidFill>
                  <a:schemeClr val="tx1"/>
                </a:solidFill>
              </a:rPr>
              <a:t>exceeds </a:t>
            </a:r>
            <a:r>
              <a:rPr lang="en-US" sz="2400" dirty="0">
                <a:ln w="0"/>
                <a:solidFill>
                  <a:schemeClr val="tx1"/>
                </a:solidFill>
              </a:rPr>
              <a:t>15% </a:t>
            </a:r>
            <a:r>
              <a:rPr lang="en-US" sz="2400" dirty="0" smtClean="0">
                <a:ln w="0"/>
                <a:solidFill>
                  <a:schemeClr val="tx1"/>
                </a:solidFill>
              </a:rPr>
              <a:t>of </a:t>
            </a:r>
            <a:r>
              <a:rPr lang="en-US" sz="2400" dirty="0">
                <a:ln w="0"/>
                <a:solidFill>
                  <a:schemeClr val="tx1"/>
                </a:solidFill>
              </a:rPr>
              <a:t>the household’s income</a:t>
            </a:r>
          </a:p>
        </p:txBody>
      </p:sp>
      <p:sp>
        <p:nvSpPr>
          <p:cNvPr id="5"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a:ln w="0"/>
                <a:solidFill>
                  <a:schemeClr val="accent2">
                    <a:lumMod val="75000"/>
                  </a:schemeClr>
                </a:solidFill>
              </a:rPr>
              <a:t>Low Income Home Energy Assistance Program  (LIHEAP)</a:t>
            </a:r>
            <a:r>
              <a:rPr lang="en-US" sz="2700" i="1">
                <a:ln w="0"/>
                <a:solidFill>
                  <a:schemeClr val="accent2">
                    <a:lumMod val="75000"/>
                  </a:schemeClr>
                </a:solidFill>
              </a:rPr>
              <a:t> </a:t>
            </a:r>
            <a:r>
              <a:rPr lang="en-US" sz="3200" b="1">
                <a:solidFill>
                  <a:schemeClr val="accent2">
                    <a:lumMod val="75000"/>
                  </a:schemeClr>
                </a:solidFill>
              </a:rPr>
              <a:t/>
            </a:r>
            <a:br>
              <a:rPr lang="en-US" sz="3200" b="1">
                <a:solidFill>
                  <a:schemeClr val="accent2">
                    <a:lumMod val="75000"/>
                  </a:schemeClr>
                </a:solidFill>
              </a:rPr>
            </a:br>
            <a:endParaRPr lang="en-US" sz="2400" dirty="0">
              <a:solidFill>
                <a:schemeClr val="accent2">
                  <a:lumMod val="75000"/>
                </a:schemeClr>
              </a:solidFill>
            </a:endParaRPr>
          </a:p>
        </p:txBody>
      </p:sp>
      <p:sp>
        <p:nvSpPr>
          <p:cNvPr id="6" name="Title 1"/>
          <p:cNvSpPr txBox="1">
            <a:spLocks/>
          </p:cNvSpPr>
          <p:nvPr/>
        </p:nvSpPr>
        <p:spPr>
          <a:xfrm>
            <a:off x="6979920" y="274638"/>
            <a:ext cx="4773168"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i="1" dirty="0">
                <a:solidFill>
                  <a:schemeClr val="accent2">
                    <a:lumMod val="75000"/>
                  </a:schemeClr>
                </a:solidFill>
              </a:rPr>
              <a:t>Weatherization Program…</a:t>
            </a:r>
          </a:p>
        </p:txBody>
      </p:sp>
      <p:sp>
        <p:nvSpPr>
          <p:cNvPr id="7" name="Title 1"/>
          <p:cNvSpPr txBox="1">
            <a:spLocks/>
          </p:cNvSpPr>
          <p:nvPr/>
        </p:nvSpPr>
        <p:spPr>
          <a:xfrm>
            <a:off x="1605358" y="445167"/>
            <a:ext cx="776114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LIHEAP</a:t>
            </a:r>
            <a:endParaRPr lang="en-US" sz="3600" dirty="0"/>
          </a:p>
        </p:txBody>
      </p:sp>
    </p:spTree>
    <p:extLst>
      <p:ext uri="{BB962C8B-B14F-4D97-AF65-F5344CB8AC3E}">
        <p14:creationId xmlns:p14="http://schemas.microsoft.com/office/powerpoint/2010/main" val="2080242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8320" y="1658112"/>
            <a:ext cx="8564880" cy="4133088"/>
          </a:xfrm>
        </p:spPr>
        <p:txBody>
          <a:bodyPr>
            <a:noAutofit/>
          </a:bodyPr>
          <a:lstStyle/>
          <a:p>
            <a:pPr marL="457200" indent="-457200" algn="l">
              <a:buFont typeface="Arial" panose="020B0604020202020204" pitchFamily="34" charset="0"/>
              <a:buChar char="•"/>
            </a:pPr>
            <a:r>
              <a:rPr lang="en-US" sz="2400" dirty="0">
                <a:ln w="0"/>
                <a:solidFill>
                  <a:schemeClr val="tx1"/>
                </a:solidFill>
              </a:rPr>
              <a:t>Weatherization Program includes activities to increase the energy efficiency and reduce heating costs of dwellings: </a:t>
            </a:r>
          </a:p>
          <a:p>
            <a:pPr algn="l"/>
            <a:r>
              <a:rPr lang="en-US" sz="2400" dirty="0">
                <a:ln w="0"/>
                <a:solidFill>
                  <a:schemeClr val="tx1"/>
                </a:solidFill>
              </a:rPr>
              <a:t>	-Installing insulation</a:t>
            </a:r>
          </a:p>
          <a:p>
            <a:pPr algn="l"/>
            <a:r>
              <a:rPr lang="en-US" sz="2400" dirty="0">
                <a:ln w="0"/>
                <a:solidFill>
                  <a:schemeClr val="tx1"/>
                </a:solidFill>
              </a:rPr>
              <a:t>	-Refrigerator replacement</a:t>
            </a:r>
          </a:p>
          <a:p>
            <a:pPr algn="l"/>
            <a:r>
              <a:rPr lang="en-US" sz="2400" dirty="0">
                <a:ln w="0"/>
                <a:solidFill>
                  <a:schemeClr val="tx1"/>
                </a:solidFill>
              </a:rPr>
              <a:t>	-Sealing air infiltration</a:t>
            </a:r>
          </a:p>
          <a:p>
            <a:pPr algn="l"/>
            <a:r>
              <a:rPr lang="en-US" sz="2400" dirty="0">
                <a:ln w="0"/>
                <a:solidFill>
                  <a:schemeClr val="tx1"/>
                </a:solidFill>
              </a:rPr>
              <a:t>	-Heating system or water heater repair or </a:t>
            </a:r>
            <a:r>
              <a:rPr lang="en-US" sz="2400" dirty="0" smtClean="0">
                <a:ln w="0"/>
                <a:solidFill>
                  <a:schemeClr val="tx1"/>
                </a:solidFill>
              </a:rPr>
              <a:t>replacement</a:t>
            </a:r>
            <a:endParaRPr lang="en-US" sz="2400" dirty="0">
              <a:ln w="0"/>
              <a:solidFill>
                <a:schemeClr val="tx1"/>
              </a:solidFill>
            </a:endParaRPr>
          </a:p>
          <a:p>
            <a:pPr algn="l"/>
            <a:endParaRPr lang="en-US" sz="2400" dirty="0">
              <a:ln w="0"/>
              <a:solidFill>
                <a:schemeClr val="tx1"/>
              </a:solidFill>
            </a:endParaRPr>
          </a:p>
        </p:txBody>
      </p:sp>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a:ln w="0"/>
                <a:solidFill>
                  <a:schemeClr val="accent2">
                    <a:lumMod val="75000"/>
                  </a:schemeClr>
                </a:solidFill>
              </a:rPr>
              <a:t>Low Income Home Energy Assistance Program  (LIHEAP)</a:t>
            </a:r>
            <a:r>
              <a:rPr lang="en-US" sz="2700" i="1">
                <a:ln w="0"/>
                <a:solidFill>
                  <a:schemeClr val="accent2">
                    <a:lumMod val="75000"/>
                  </a:schemeClr>
                </a:solidFill>
              </a:rPr>
              <a:t> </a:t>
            </a:r>
            <a:r>
              <a:rPr lang="en-US" sz="3200" b="1">
                <a:solidFill>
                  <a:schemeClr val="accent2">
                    <a:lumMod val="75000"/>
                  </a:schemeClr>
                </a:solidFill>
              </a:rPr>
              <a:t/>
            </a:r>
            <a:br>
              <a:rPr lang="en-US" sz="3200" b="1">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7004304" y="274638"/>
            <a:ext cx="463296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i="1" dirty="0">
                <a:solidFill>
                  <a:schemeClr val="accent2">
                    <a:lumMod val="75000"/>
                  </a:schemeClr>
                </a:solidFill>
              </a:rPr>
              <a:t>Weatherization Program…</a:t>
            </a:r>
          </a:p>
        </p:txBody>
      </p:sp>
      <p:sp>
        <p:nvSpPr>
          <p:cNvPr id="6" name="Title 1"/>
          <p:cNvSpPr txBox="1">
            <a:spLocks/>
          </p:cNvSpPr>
          <p:nvPr/>
        </p:nvSpPr>
        <p:spPr>
          <a:xfrm>
            <a:off x="1602310" y="435865"/>
            <a:ext cx="776114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LIHEAP</a:t>
            </a:r>
            <a:endParaRPr lang="en-US" sz="3600" dirty="0"/>
          </a:p>
        </p:txBody>
      </p:sp>
    </p:spTree>
    <p:extLst>
      <p:ext uri="{BB962C8B-B14F-4D97-AF65-F5344CB8AC3E}">
        <p14:creationId xmlns:p14="http://schemas.microsoft.com/office/powerpoint/2010/main" val="2247942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4416" y="1447800"/>
            <a:ext cx="8558784" cy="4724400"/>
          </a:xfrm>
        </p:spPr>
        <p:txBody>
          <a:bodyPr>
            <a:noAutofit/>
          </a:bodyPr>
          <a:lstStyle/>
          <a:p>
            <a:pPr marL="457200" indent="-457200" algn="l">
              <a:buFont typeface="Arial" panose="020B0604020202020204" pitchFamily="34" charset="0"/>
              <a:buChar char="•"/>
            </a:pPr>
            <a:r>
              <a:rPr lang="en-US" sz="2400" dirty="0" smtClean="0">
                <a:ln w="0"/>
                <a:solidFill>
                  <a:schemeClr val="tx1"/>
                </a:solidFill>
              </a:rPr>
              <a:t>Improves </a:t>
            </a:r>
            <a:r>
              <a:rPr lang="en-US" sz="2400" dirty="0">
                <a:ln w="0"/>
                <a:solidFill>
                  <a:schemeClr val="tx1"/>
                </a:solidFill>
              </a:rPr>
              <a:t>the health and safety of the dwelling and heating systems:</a:t>
            </a:r>
          </a:p>
          <a:p>
            <a:pPr algn="l"/>
            <a:r>
              <a:rPr lang="en-US" sz="2400" dirty="0">
                <a:ln w="0"/>
                <a:solidFill>
                  <a:schemeClr val="tx1"/>
                </a:solidFill>
              </a:rPr>
              <a:t>	-Testing for gas leaks, carbon monoxide, and other health 	and safety issues</a:t>
            </a:r>
          </a:p>
          <a:p>
            <a:pPr algn="l"/>
            <a:r>
              <a:rPr lang="en-US" sz="2400" dirty="0">
                <a:ln w="0"/>
                <a:solidFill>
                  <a:schemeClr val="tx1"/>
                </a:solidFill>
              </a:rPr>
              <a:t>	-Checking combustible appliances, such as stoves, 		furnaces, and water heaters</a:t>
            </a:r>
          </a:p>
          <a:p>
            <a:pPr algn="l"/>
            <a:r>
              <a:rPr lang="en-US" sz="2400" dirty="0">
                <a:ln w="0"/>
                <a:solidFill>
                  <a:schemeClr val="tx1"/>
                </a:solidFill>
              </a:rPr>
              <a:t>	-Installing </a:t>
            </a:r>
            <a:r>
              <a:rPr lang="en-US" sz="2400" dirty="0" smtClean="0">
                <a:ln w="0"/>
                <a:solidFill>
                  <a:schemeClr val="tx1"/>
                </a:solidFill>
              </a:rPr>
              <a:t>smoke </a:t>
            </a:r>
            <a:r>
              <a:rPr lang="en-US" sz="2400" dirty="0">
                <a:ln w="0"/>
                <a:solidFill>
                  <a:schemeClr val="tx1"/>
                </a:solidFill>
              </a:rPr>
              <a:t>and carbon monoxide detectors</a:t>
            </a:r>
          </a:p>
          <a:p>
            <a:pPr algn="l"/>
            <a:r>
              <a:rPr lang="en-US" sz="2400" dirty="0">
                <a:ln w="0"/>
                <a:solidFill>
                  <a:schemeClr val="tx1"/>
                </a:solidFill>
              </a:rPr>
              <a:t>	-Energy </a:t>
            </a:r>
            <a:r>
              <a:rPr lang="en-US" sz="2400" dirty="0" smtClean="0">
                <a:ln w="0"/>
                <a:solidFill>
                  <a:schemeClr val="tx1"/>
                </a:solidFill>
              </a:rPr>
              <a:t>education</a:t>
            </a:r>
            <a:endParaRPr lang="en-US" sz="2400" dirty="0">
              <a:ln w="0"/>
              <a:solidFill>
                <a:schemeClr val="tx1"/>
              </a:solidFill>
            </a:endParaRPr>
          </a:p>
        </p:txBody>
      </p:sp>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a:ln w="0"/>
                <a:solidFill>
                  <a:schemeClr val="accent2">
                    <a:lumMod val="75000"/>
                  </a:schemeClr>
                </a:solidFill>
              </a:rPr>
              <a:t>Low Income Home Energy Assistance Program  (LIHEAP)</a:t>
            </a:r>
            <a:r>
              <a:rPr lang="en-US" sz="2700" i="1">
                <a:ln w="0"/>
                <a:solidFill>
                  <a:schemeClr val="accent2">
                    <a:lumMod val="75000"/>
                  </a:schemeClr>
                </a:solidFill>
              </a:rPr>
              <a:t> </a:t>
            </a:r>
            <a:r>
              <a:rPr lang="en-US" sz="3200" b="1">
                <a:solidFill>
                  <a:schemeClr val="accent2">
                    <a:lumMod val="75000"/>
                  </a:schemeClr>
                </a:solidFill>
              </a:rPr>
              <a:t/>
            </a:r>
            <a:br>
              <a:rPr lang="en-US" sz="3200" b="1">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6998208" y="274638"/>
            <a:ext cx="4651248"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i="1" dirty="0">
                <a:solidFill>
                  <a:schemeClr val="accent2">
                    <a:lumMod val="75000"/>
                  </a:schemeClr>
                </a:solidFill>
              </a:rPr>
              <a:t>Weatherization Program…</a:t>
            </a:r>
          </a:p>
        </p:txBody>
      </p:sp>
      <p:sp>
        <p:nvSpPr>
          <p:cNvPr id="6" name="Title 1"/>
          <p:cNvSpPr txBox="1">
            <a:spLocks/>
          </p:cNvSpPr>
          <p:nvPr/>
        </p:nvSpPr>
        <p:spPr>
          <a:xfrm>
            <a:off x="1562686" y="388938"/>
            <a:ext cx="776114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LIHEAP</a:t>
            </a:r>
            <a:endParaRPr lang="en-US" sz="3600" dirty="0"/>
          </a:p>
        </p:txBody>
      </p:sp>
    </p:spTree>
    <p:extLst>
      <p:ext uri="{BB962C8B-B14F-4D97-AF65-F5344CB8AC3E}">
        <p14:creationId xmlns:p14="http://schemas.microsoft.com/office/powerpoint/2010/main" val="523453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01"/>
            <a:ext cx="8229600" cy="5211763"/>
          </a:xfrm>
        </p:spPr>
        <p:txBody>
          <a:bodyPr>
            <a:normAutofit/>
          </a:bodyPr>
          <a:lstStyle/>
          <a:p>
            <a:pPr marL="0" indent="0">
              <a:buNone/>
            </a:pPr>
            <a:r>
              <a:rPr lang="en-US" dirty="0"/>
              <a:t>	</a:t>
            </a:r>
            <a:r>
              <a:rPr lang="en-US" sz="2400" dirty="0"/>
              <a:t>	</a:t>
            </a:r>
          </a:p>
          <a:p>
            <a:r>
              <a:rPr lang="en-US" sz="2400" dirty="0"/>
              <a:t>75,291 households received </a:t>
            </a:r>
            <a:r>
              <a:rPr lang="en-US" sz="2400" dirty="0" smtClean="0"/>
              <a:t>subsidy </a:t>
            </a:r>
            <a:r>
              <a:rPr lang="en-US" sz="2400" dirty="0"/>
              <a:t>benefits 	</a:t>
            </a:r>
          </a:p>
          <a:p>
            <a:pPr marL="0" indent="0">
              <a:buNone/>
            </a:pPr>
            <a:r>
              <a:rPr lang="en-US" sz="2400" dirty="0"/>
              <a:t>	-Average benefit: $137.68</a:t>
            </a:r>
          </a:p>
          <a:p>
            <a:pPr marL="457200" lvl="1" indent="0">
              <a:buNone/>
            </a:pPr>
            <a:r>
              <a:rPr lang="en-US" sz="2400" dirty="0"/>
              <a:t>	</a:t>
            </a:r>
            <a:r>
              <a:rPr lang="en-US" sz="2400" dirty="0" smtClean="0"/>
              <a:t>-Total of $ </a:t>
            </a:r>
            <a:r>
              <a:rPr lang="en-US" sz="2400" dirty="0"/>
              <a:t>10.3 Million</a:t>
            </a:r>
          </a:p>
          <a:p>
            <a:r>
              <a:rPr lang="en-US" sz="2400" dirty="0"/>
              <a:t>122,417 households received </a:t>
            </a:r>
            <a:r>
              <a:rPr lang="en-US" sz="2400" dirty="0" smtClean="0"/>
              <a:t>crisis </a:t>
            </a:r>
            <a:r>
              <a:rPr lang="en-US" sz="2400" dirty="0"/>
              <a:t>benefits </a:t>
            </a:r>
          </a:p>
          <a:p>
            <a:pPr marL="457200" lvl="1" indent="0">
              <a:buNone/>
            </a:pPr>
            <a:r>
              <a:rPr lang="en-US" sz="2400" dirty="0"/>
              <a:t>	-Average benefit: $193.78</a:t>
            </a:r>
            <a:endParaRPr lang="en-US" sz="2400" dirty="0">
              <a:solidFill>
                <a:srgbClr val="0070C0"/>
              </a:solidFill>
            </a:endParaRPr>
          </a:p>
          <a:p>
            <a:pPr marL="457200" lvl="1" indent="0">
              <a:buNone/>
            </a:pPr>
            <a:r>
              <a:rPr lang="en-US" sz="2400" dirty="0"/>
              <a:t>	</a:t>
            </a:r>
            <a:r>
              <a:rPr lang="en-US" sz="2400" dirty="0" smtClean="0"/>
              <a:t>-Total of $23.7 </a:t>
            </a:r>
            <a:r>
              <a:rPr lang="en-US" sz="2400" dirty="0"/>
              <a:t>Million</a:t>
            </a:r>
          </a:p>
          <a:p>
            <a:r>
              <a:rPr lang="en-US" sz="2400" dirty="0"/>
              <a:t>360 dwellings </a:t>
            </a:r>
            <a:r>
              <a:rPr lang="en-US" sz="2400" dirty="0" smtClean="0"/>
              <a:t>were weatherized </a:t>
            </a:r>
            <a:endParaRPr lang="en-US" sz="2400" dirty="0"/>
          </a:p>
          <a:p>
            <a:pPr marL="457200" lvl="1" indent="0">
              <a:buNone/>
            </a:pPr>
            <a:r>
              <a:rPr lang="en-US" sz="2400" dirty="0"/>
              <a:t>	-Average benefit: $7,171</a:t>
            </a:r>
          </a:p>
          <a:p>
            <a:pPr marL="457200" lvl="1" indent="0">
              <a:buNone/>
            </a:pPr>
            <a:r>
              <a:rPr lang="en-US" sz="2400" dirty="0"/>
              <a:t>	</a:t>
            </a:r>
            <a:r>
              <a:rPr lang="en-US" sz="2400" dirty="0" smtClean="0"/>
              <a:t>-Total of $2.6 </a:t>
            </a:r>
            <a:r>
              <a:rPr lang="en-US" sz="2400" dirty="0"/>
              <a:t>Million</a:t>
            </a:r>
          </a:p>
          <a:p>
            <a:endParaRPr lang="en-US" dirty="0"/>
          </a:p>
        </p:txBody>
      </p:sp>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a:ln w="0"/>
                <a:solidFill>
                  <a:schemeClr val="accent2">
                    <a:lumMod val="75000"/>
                  </a:schemeClr>
                </a:solidFill>
              </a:rPr>
              <a:t>Low Income Home Energy Assistance Program  (LIHEAP)</a:t>
            </a:r>
            <a:r>
              <a:rPr lang="en-US" sz="2700" i="1">
                <a:ln w="0"/>
                <a:solidFill>
                  <a:schemeClr val="accent2">
                    <a:lumMod val="75000"/>
                  </a:schemeClr>
                </a:solidFill>
              </a:rPr>
              <a:t> </a:t>
            </a:r>
            <a:r>
              <a:rPr lang="en-US" sz="3200" b="1">
                <a:solidFill>
                  <a:schemeClr val="accent2">
                    <a:lumMod val="75000"/>
                  </a:schemeClr>
                </a:solidFill>
              </a:rPr>
              <a:t/>
            </a:r>
            <a:br>
              <a:rPr lang="en-US" sz="3200" b="1">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1981200" y="274638"/>
            <a:ext cx="9613392"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a:solidFill>
                  <a:schemeClr val="accent2">
                    <a:lumMod val="75000"/>
                  </a:schemeClr>
                </a:solidFill>
              </a:rPr>
              <a:t>State Fiscal Year 2020…</a:t>
            </a:r>
          </a:p>
        </p:txBody>
      </p:sp>
      <p:sp>
        <p:nvSpPr>
          <p:cNvPr id="6" name="Title 1"/>
          <p:cNvSpPr txBox="1">
            <a:spLocks/>
          </p:cNvSpPr>
          <p:nvPr/>
        </p:nvSpPr>
        <p:spPr>
          <a:xfrm>
            <a:off x="1621536" y="381001"/>
            <a:ext cx="776114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LIHEAP</a:t>
            </a:r>
            <a:endParaRPr lang="en-US" sz="3600" dirty="0"/>
          </a:p>
        </p:txBody>
      </p:sp>
    </p:spTree>
    <p:extLst>
      <p:ext uri="{BB962C8B-B14F-4D97-AF65-F5344CB8AC3E}">
        <p14:creationId xmlns:p14="http://schemas.microsoft.com/office/powerpoint/2010/main" val="3294720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a:ln w="0"/>
                <a:solidFill>
                  <a:schemeClr val="accent2">
                    <a:lumMod val="75000"/>
                  </a:schemeClr>
                </a:solidFill>
              </a:rPr>
              <a:t>Low Income Home Energy Assistance Program  (LIHEAP)</a:t>
            </a:r>
            <a:r>
              <a:rPr lang="en-US" sz="2700" i="1">
                <a:ln w="0"/>
                <a:solidFill>
                  <a:schemeClr val="accent2">
                    <a:lumMod val="75000"/>
                  </a:schemeClr>
                </a:solidFill>
              </a:rPr>
              <a:t> </a:t>
            </a:r>
            <a:r>
              <a:rPr lang="en-US" sz="3200" b="1">
                <a:solidFill>
                  <a:schemeClr val="accent2">
                    <a:lumMod val="75000"/>
                  </a:schemeClr>
                </a:solidFill>
              </a:rPr>
              <a:t/>
            </a:r>
            <a:br>
              <a:rPr lang="en-US" sz="3200" b="1">
                <a:solidFill>
                  <a:schemeClr val="accent2">
                    <a:lumMod val="75000"/>
                  </a:schemeClr>
                </a:solidFill>
              </a:rPr>
            </a:br>
            <a:endParaRPr lang="en-US" sz="2400" dirty="0">
              <a:solidFill>
                <a:schemeClr val="accent2">
                  <a:lumMod val="75000"/>
                </a:schemeClr>
              </a:solidFill>
            </a:endParaRPr>
          </a:p>
        </p:txBody>
      </p:sp>
      <p:sp>
        <p:nvSpPr>
          <p:cNvPr id="7" name="Title 1"/>
          <p:cNvSpPr txBox="1">
            <a:spLocks/>
          </p:cNvSpPr>
          <p:nvPr/>
        </p:nvSpPr>
        <p:spPr>
          <a:xfrm>
            <a:off x="2133600" y="427038"/>
            <a:ext cx="8619744"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a:solidFill>
                  <a:schemeClr val="accent2">
                    <a:lumMod val="75000"/>
                  </a:schemeClr>
                </a:solidFill>
              </a:rPr>
              <a:t>Partnerships…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552" y="1750797"/>
            <a:ext cx="7546848" cy="3705440"/>
          </a:xfrm>
          <a:prstGeom prst="rect">
            <a:avLst/>
          </a:prstGeom>
        </p:spPr>
      </p:pic>
      <p:sp>
        <p:nvSpPr>
          <p:cNvPr id="5" name="Title 1"/>
          <p:cNvSpPr txBox="1">
            <a:spLocks/>
          </p:cNvSpPr>
          <p:nvPr/>
        </p:nvSpPr>
        <p:spPr>
          <a:xfrm>
            <a:off x="1578864" y="427038"/>
            <a:ext cx="776114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LIHEAP</a:t>
            </a:r>
            <a:endParaRPr lang="en-US" sz="3600" dirty="0"/>
          </a:p>
        </p:txBody>
      </p:sp>
    </p:spTree>
    <p:extLst>
      <p:ext uri="{BB962C8B-B14F-4D97-AF65-F5344CB8AC3E}">
        <p14:creationId xmlns:p14="http://schemas.microsoft.com/office/powerpoint/2010/main" val="2450080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5715000"/>
            <a:ext cx="8534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a:ln w="0"/>
                <a:solidFill>
                  <a:schemeClr val="tx2"/>
                </a:solidFill>
              </a:rPr>
              <a:t>Low Income Home Energy Assistance Program  (LIHEAP)</a:t>
            </a:r>
            <a:r>
              <a:rPr lang="en-US" sz="2700" i="1" dirty="0">
                <a:ln w="0"/>
                <a:solidFill>
                  <a:schemeClr val="tx2"/>
                </a:solidFill>
              </a:rPr>
              <a:t> </a:t>
            </a:r>
            <a:r>
              <a:rPr lang="en-US" sz="3200" b="1" dirty="0">
                <a:solidFill>
                  <a:schemeClr val="tx2"/>
                </a:solidFill>
              </a:rPr>
              <a:t/>
            </a:r>
            <a:br>
              <a:rPr lang="en-US" sz="3200" b="1" dirty="0">
                <a:solidFill>
                  <a:schemeClr val="tx2"/>
                </a:solidFill>
              </a:rPr>
            </a:br>
            <a:endParaRPr lang="en-US" sz="2400" dirty="0">
              <a:solidFill>
                <a:schemeClr val="tx2"/>
              </a:solidFill>
            </a:endParaRPr>
          </a:p>
        </p:txBody>
      </p:sp>
      <p:sp>
        <p:nvSpPr>
          <p:cNvPr id="2" name="Rounded Rectangle 1"/>
          <p:cNvSpPr/>
          <p:nvPr/>
        </p:nvSpPr>
        <p:spPr>
          <a:xfrm>
            <a:off x="2286000" y="999513"/>
            <a:ext cx="7848600" cy="609600"/>
          </a:xfrm>
          <a:prstGeom prst="roundRect">
            <a:avLst/>
          </a:prstGeom>
          <a:solidFill>
            <a:schemeClr val="accent1"/>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ounded Rectangle 5"/>
          <p:cNvSpPr/>
          <p:nvPr/>
        </p:nvSpPr>
        <p:spPr>
          <a:xfrm>
            <a:off x="4842802" y="1692594"/>
            <a:ext cx="5291798" cy="609600"/>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6"/>
          <p:cNvSpPr/>
          <p:nvPr/>
        </p:nvSpPr>
        <p:spPr>
          <a:xfrm>
            <a:off x="4842802" y="2385675"/>
            <a:ext cx="5291798" cy="609600"/>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4842803" y="3078756"/>
            <a:ext cx="5291798" cy="609600"/>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ounded Rectangle 9"/>
          <p:cNvSpPr/>
          <p:nvPr/>
        </p:nvSpPr>
        <p:spPr>
          <a:xfrm>
            <a:off x="4842802" y="3762323"/>
            <a:ext cx="5275386" cy="609600"/>
          </a:xfrm>
          <a:prstGeom prst="round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2286000" y="1058101"/>
            <a:ext cx="8364414" cy="830997"/>
          </a:xfrm>
          <a:prstGeom prst="rect">
            <a:avLst/>
          </a:prstGeom>
          <a:noFill/>
        </p:spPr>
        <p:txBody>
          <a:bodyPr wrap="square" rtlCol="0">
            <a:spAutoFit/>
          </a:bodyPr>
          <a:lstStyle/>
          <a:p>
            <a:pPr algn="ctr"/>
            <a:r>
              <a:rPr lang="en-US" sz="2400" spc="-150" dirty="0"/>
              <a:t>DCBS: Marta Miranda-Straub, Commissioner</a:t>
            </a:r>
          </a:p>
          <a:p>
            <a:pPr algn="ctr"/>
            <a:endParaRPr lang="en-US" sz="2400" spc="-150" dirty="0"/>
          </a:p>
        </p:txBody>
      </p:sp>
      <p:sp>
        <p:nvSpPr>
          <p:cNvPr id="12" name="TextBox 11"/>
          <p:cNvSpPr txBox="1"/>
          <p:nvPr/>
        </p:nvSpPr>
        <p:spPr>
          <a:xfrm>
            <a:off x="4784188" y="1761987"/>
            <a:ext cx="5779140" cy="461665"/>
          </a:xfrm>
          <a:prstGeom prst="rect">
            <a:avLst/>
          </a:prstGeom>
          <a:noFill/>
        </p:spPr>
        <p:txBody>
          <a:bodyPr wrap="square" rtlCol="0">
            <a:spAutoFit/>
          </a:bodyPr>
          <a:lstStyle/>
          <a:p>
            <a:pPr algn="ctr"/>
            <a:r>
              <a:rPr lang="en-US" sz="2400" spc="-150" dirty="0"/>
              <a:t>Division of Service Regions</a:t>
            </a:r>
          </a:p>
        </p:txBody>
      </p:sp>
      <p:sp>
        <p:nvSpPr>
          <p:cNvPr id="13" name="TextBox 12"/>
          <p:cNvSpPr txBox="1"/>
          <p:nvPr/>
        </p:nvSpPr>
        <p:spPr>
          <a:xfrm>
            <a:off x="4784188" y="3179286"/>
            <a:ext cx="5943600" cy="461665"/>
          </a:xfrm>
          <a:prstGeom prst="rect">
            <a:avLst/>
          </a:prstGeom>
          <a:noFill/>
        </p:spPr>
        <p:txBody>
          <a:bodyPr wrap="square" rtlCol="0">
            <a:spAutoFit/>
          </a:bodyPr>
          <a:lstStyle/>
          <a:p>
            <a:pPr algn="ctr"/>
            <a:r>
              <a:rPr lang="en-US" sz="2400" spc="-150" dirty="0"/>
              <a:t>Division of Child Care </a:t>
            </a:r>
          </a:p>
        </p:txBody>
      </p:sp>
      <p:sp>
        <p:nvSpPr>
          <p:cNvPr id="14" name="TextBox 13"/>
          <p:cNvSpPr txBox="1"/>
          <p:nvPr/>
        </p:nvSpPr>
        <p:spPr>
          <a:xfrm>
            <a:off x="3652324" y="2470636"/>
            <a:ext cx="7696200" cy="461665"/>
          </a:xfrm>
          <a:prstGeom prst="rect">
            <a:avLst/>
          </a:prstGeom>
          <a:noFill/>
        </p:spPr>
        <p:txBody>
          <a:bodyPr wrap="square" rtlCol="0">
            <a:spAutoFit/>
          </a:bodyPr>
          <a:lstStyle/>
          <a:p>
            <a:pPr algn="ctr"/>
            <a:r>
              <a:rPr lang="en-US" sz="2400" spc="-150" dirty="0"/>
              <a:t>Division of Administration and Financial Mgmt.</a:t>
            </a:r>
          </a:p>
        </p:txBody>
      </p:sp>
      <p:sp>
        <p:nvSpPr>
          <p:cNvPr id="15" name="TextBox 14"/>
          <p:cNvSpPr txBox="1"/>
          <p:nvPr/>
        </p:nvSpPr>
        <p:spPr>
          <a:xfrm>
            <a:off x="5071402" y="3854472"/>
            <a:ext cx="5579012" cy="461665"/>
          </a:xfrm>
          <a:prstGeom prst="rect">
            <a:avLst/>
          </a:prstGeom>
          <a:noFill/>
        </p:spPr>
        <p:txBody>
          <a:bodyPr wrap="square" rtlCol="0">
            <a:spAutoFit/>
          </a:bodyPr>
          <a:lstStyle/>
          <a:p>
            <a:pPr algn="ctr"/>
            <a:r>
              <a:rPr lang="en-US" sz="2400" spc="-150" dirty="0"/>
              <a:t>Division of Family Support</a:t>
            </a:r>
          </a:p>
        </p:txBody>
      </p:sp>
      <p:sp>
        <p:nvSpPr>
          <p:cNvPr id="16" name="Rounded Rectangle 15"/>
          <p:cNvSpPr/>
          <p:nvPr/>
        </p:nvSpPr>
        <p:spPr>
          <a:xfrm>
            <a:off x="4842802" y="4464072"/>
            <a:ext cx="5315244" cy="609600"/>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extBox 16"/>
          <p:cNvSpPr txBox="1"/>
          <p:nvPr/>
        </p:nvSpPr>
        <p:spPr>
          <a:xfrm>
            <a:off x="5071402" y="4544685"/>
            <a:ext cx="5239043" cy="461665"/>
          </a:xfrm>
          <a:prstGeom prst="rect">
            <a:avLst/>
          </a:prstGeom>
          <a:noFill/>
        </p:spPr>
        <p:txBody>
          <a:bodyPr wrap="square" rtlCol="0">
            <a:spAutoFit/>
          </a:bodyPr>
          <a:lstStyle/>
          <a:p>
            <a:pPr algn="ctr"/>
            <a:r>
              <a:rPr lang="en-US" sz="2400" spc="-150" dirty="0"/>
              <a:t>Division of Protection and Permanency</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199968663"/>
              </p:ext>
            </p:extLst>
          </p:nvPr>
        </p:nvGraphicFramePr>
        <p:xfrm>
          <a:off x="786383" y="3078756"/>
          <a:ext cx="2153291" cy="2153291"/>
        </p:xfrm>
        <a:graphic>
          <a:graphicData uri="http://schemas.openxmlformats.org/presentationml/2006/ole">
            <mc:AlternateContent xmlns:mc="http://schemas.openxmlformats.org/markup-compatibility/2006">
              <mc:Choice xmlns:v="urn:schemas-microsoft-com:vml" Requires="v">
                <p:oleObj spid="_x0000_s1032" r:id="rId4" imgW="4572000" imgH="4572000" progId="Unknown">
                  <p:embed/>
                </p:oleObj>
              </mc:Choice>
              <mc:Fallback>
                <p:oleObj r:id="rId4" imgW="4572000" imgH="4572000"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383" y="3078756"/>
                        <a:ext cx="2153291" cy="2153291"/>
                      </a:xfrm>
                      <a:prstGeom prst="rect">
                        <a:avLst/>
                      </a:prstGeom>
                      <a:noFill/>
                    </p:spPr>
                  </p:pic>
                </p:oleObj>
              </mc:Fallback>
            </mc:AlternateContent>
          </a:graphicData>
        </a:graphic>
      </p:graphicFrame>
    </p:spTree>
    <p:extLst>
      <p:ext uri="{BB962C8B-B14F-4D97-AF65-F5344CB8AC3E}">
        <p14:creationId xmlns:p14="http://schemas.microsoft.com/office/powerpoint/2010/main" val="1781001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8320" y="1664208"/>
            <a:ext cx="7802880" cy="4461956"/>
          </a:xfrm>
        </p:spPr>
        <p:txBody>
          <a:bodyPr>
            <a:normAutofit/>
          </a:bodyPr>
          <a:lstStyle/>
          <a:p>
            <a:r>
              <a:rPr lang="en-US" sz="2400" dirty="0"/>
              <a:t>Partnership with </a:t>
            </a:r>
            <a:r>
              <a:rPr lang="en-US" sz="2400" dirty="0" smtClean="0"/>
              <a:t>CAK </a:t>
            </a:r>
            <a:r>
              <a:rPr lang="en-US" sz="2400" dirty="0"/>
              <a:t>and the Kentucky Housing Corporation (KHC) </a:t>
            </a:r>
          </a:p>
          <a:p>
            <a:r>
              <a:rPr lang="en-US" sz="2400" dirty="0"/>
              <a:t>23 subcontracting agencies</a:t>
            </a:r>
          </a:p>
          <a:p>
            <a:r>
              <a:rPr lang="en-US" sz="2400" dirty="0"/>
              <a:t>Kentucky’s </a:t>
            </a:r>
            <a:r>
              <a:rPr lang="en-US" sz="2400" dirty="0" smtClean="0"/>
              <a:t>community action agencies </a:t>
            </a:r>
            <a:r>
              <a:rPr lang="en-US" sz="2400" dirty="0"/>
              <a:t>administer LIHEAP </a:t>
            </a:r>
            <a:r>
              <a:rPr lang="en-US" sz="2400" dirty="0" smtClean="0"/>
              <a:t>in </a:t>
            </a:r>
            <a:r>
              <a:rPr lang="en-US" sz="2400" dirty="0"/>
              <a:t>all Kentucky counties</a:t>
            </a:r>
          </a:p>
        </p:txBody>
      </p:sp>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a:ln w="0"/>
                <a:solidFill>
                  <a:schemeClr val="accent2">
                    <a:lumMod val="75000"/>
                  </a:schemeClr>
                </a:solidFill>
              </a:rPr>
              <a:t>Low Income Home Energy Assistance Program  (LIHEAP)</a:t>
            </a:r>
            <a:r>
              <a:rPr lang="en-US" sz="2700" i="1">
                <a:ln w="0"/>
                <a:solidFill>
                  <a:schemeClr val="accent2">
                    <a:lumMod val="75000"/>
                  </a:schemeClr>
                </a:solidFill>
              </a:rPr>
              <a:t> </a:t>
            </a:r>
            <a:r>
              <a:rPr lang="en-US" sz="3200" b="1">
                <a:solidFill>
                  <a:schemeClr val="accent2">
                    <a:lumMod val="75000"/>
                  </a:schemeClr>
                </a:solidFill>
              </a:rPr>
              <a:t/>
            </a:r>
            <a:br>
              <a:rPr lang="en-US" sz="3200" b="1">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2133600" y="427038"/>
            <a:ext cx="8741664"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a:solidFill>
                  <a:schemeClr val="accent2">
                    <a:lumMod val="75000"/>
                  </a:schemeClr>
                </a:solidFill>
              </a:rPr>
              <a:t>Partnerships…</a:t>
            </a:r>
          </a:p>
        </p:txBody>
      </p:sp>
      <p:sp>
        <p:nvSpPr>
          <p:cNvPr id="6" name="Title 1"/>
          <p:cNvSpPr txBox="1">
            <a:spLocks/>
          </p:cNvSpPr>
          <p:nvPr/>
        </p:nvSpPr>
        <p:spPr>
          <a:xfrm>
            <a:off x="1639824" y="427039"/>
            <a:ext cx="776114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LIHEAP</a:t>
            </a:r>
            <a:endParaRPr lang="en-US" sz="3600" dirty="0"/>
          </a:p>
        </p:txBody>
      </p:sp>
    </p:spTree>
    <p:extLst>
      <p:ext uri="{BB962C8B-B14F-4D97-AF65-F5344CB8AC3E}">
        <p14:creationId xmlns:p14="http://schemas.microsoft.com/office/powerpoint/2010/main" val="3688211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3868400" y="990600"/>
            <a:ext cx="381000" cy="427038"/>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218945" y="455241"/>
            <a:ext cx="7763256" cy="5670924"/>
          </a:xfrm>
          <a:prstGeom prst="rect">
            <a:avLst/>
          </a:prstGeom>
        </p:spPr>
      </p:pic>
    </p:spTree>
    <p:extLst>
      <p:ext uri="{BB962C8B-B14F-4D97-AF65-F5344CB8AC3E}">
        <p14:creationId xmlns:p14="http://schemas.microsoft.com/office/powerpoint/2010/main" val="3074051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a:ln w="0"/>
                <a:solidFill>
                  <a:schemeClr val="accent2">
                    <a:lumMod val="75000"/>
                  </a:schemeClr>
                </a:solidFill>
              </a:rPr>
              <a:t>Low Income Home Energy Assistance Program  (LIHEAP)</a:t>
            </a:r>
            <a:r>
              <a:rPr lang="en-US" sz="2700" i="1" dirty="0">
                <a:ln w="0"/>
                <a:solidFill>
                  <a:schemeClr val="accent2">
                    <a:lumMod val="75000"/>
                  </a:schemeClr>
                </a:solidFill>
              </a:rPr>
              <a:t> </a:t>
            </a:r>
            <a:r>
              <a:rPr lang="en-US" sz="3200" b="1" dirty="0">
                <a:solidFill>
                  <a:schemeClr val="accent2">
                    <a:lumMod val="75000"/>
                  </a:schemeClr>
                </a:solidFill>
              </a:rPr>
              <a:t/>
            </a:r>
            <a:br>
              <a:rPr lang="en-US" sz="3200" b="1" dirty="0">
                <a:solidFill>
                  <a:schemeClr val="accent2">
                    <a:lumMod val="75000"/>
                  </a:schemeClr>
                </a:solidFill>
              </a:rPr>
            </a:br>
            <a:endParaRPr lang="en-US" sz="2400" dirty="0">
              <a:solidFill>
                <a:schemeClr val="accent2">
                  <a:lumMod val="75000"/>
                </a:schemeClr>
              </a:solidFill>
            </a:endParaRPr>
          </a:p>
        </p:txBody>
      </p:sp>
      <p:pic>
        <p:nvPicPr>
          <p:cNvPr id="7" name="Content Placeholder 6"/>
          <p:cNvPicPr>
            <a:picLocks noChangeAspect="1"/>
          </p:cNvPicPr>
          <p:nvPr/>
        </p:nvPicPr>
        <p:blipFill>
          <a:blip r:embed="rId3"/>
          <a:stretch>
            <a:fillRect/>
          </a:stretch>
        </p:blipFill>
        <p:spPr>
          <a:xfrm>
            <a:off x="6162408" y="1203960"/>
            <a:ext cx="4154487" cy="4358640"/>
          </a:xfrm>
          <a:prstGeom prst="rect">
            <a:avLst/>
          </a:prstGeom>
        </p:spPr>
      </p:pic>
      <p:sp>
        <p:nvSpPr>
          <p:cNvPr id="6" name="Text Placeholder 3"/>
          <p:cNvSpPr txBox="1">
            <a:spLocks/>
          </p:cNvSpPr>
          <p:nvPr/>
        </p:nvSpPr>
        <p:spPr>
          <a:xfrm>
            <a:off x="1889761" y="1450848"/>
            <a:ext cx="4531141" cy="420858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CAK employs continuous quality improvement processes, including:</a:t>
            </a:r>
          </a:p>
          <a:p>
            <a:pPr lvl="1"/>
            <a:r>
              <a:rPr lang="en-US" sz="2000" dirty="0"/>
              <a:t>Change Committee</a:t>
            </a:r>
          </a:p>
          <a:p>
            <a:pPr lvl="1"/>
            <a:r>
              <a:rPr lang="en-US" sz="2000" dirty="0"/>
              <a:t>Manual updates based on technical assistance and monitoring trends for prior year</a:t>
            </a:r>
          </a:p>
          <a:p>
            <a:pPr lvl="1"/>
            <a:r>
              <a:rPr lang="en-US" sz="2000" dirty="0"/>
              <a:t>Data collection and analysis</a:t>
            </a:r>
          </a:p>
          <a:p>
            <a:pPr lvl="1"/>
            <a:r>
              <a:rPr lang="en-US" sz="2000" dirty="0"/>
              <a:t>Training and technical assistance to the Community Action Network</a:t>
            </a:r>
          </a:p>
          <a:p>
            <a:endParaRPr lang="en-US" sz="2400" dirty="0"/>
          </a:p>
          <a:p>
            <a:endParaRPr lang="en-US" sz="2400" dirty="0"/>
          </a:p>
        </p:txBody>
      </p:sp>
      <p:sp>
        <p:nvSpPr>
          <p:cNvPr id="8" name="Title 1"/>
          <p:cNvSpPr txBox="1">
            <a:spLocks/>
          </p:cNvSpPr>
          <p:nvPr/>
        </p:nvSpPr>
        <p:spPr>
          <a:xfrm>
            <a:off x="1999488" y="344425"/>
            <a:ext cx="776114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Community Action Kentucky, Inc.</a:t>
            </a:r>
            <a:endParaRPr lang="en-US" sz="3600" dirty="0"/>
          </a:p>
        </p:txBody>
      </p:sp>
    </p:spTree>
    <p:extLst>
      <p:ext uri="{BB962C8B-B14F-4D97-AF65-F5344CB8AC3E}">
        <p14:creationId xmlns:p14="http://schemas.microsoft.com/office/powerpoint/2010/main" val="2802501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62600"/>
            <a:ext cx="8534400" cy="1295400"/>
          </a:xfrm>
        </p:spPr>
        <p:txBody>
          <a:bodyPr>
            <a:normAutofit/>
          </a:bodyPr>
          <a:lstStyle/>
          <a:p>
            <a:r>
              <a:rPr lang="en-US" sz="2800" i="1" spc="-150" dirty="0">
                <a:ln w="0"/>
                <a:solidFill>
                  <a:schemeClr val="accent2">
                    <a:lumMod val="75000"/>
                  </a:schemeClr>
                </a:solidFill>
              </a:rPr>
              <a:t>Low Income Home Energy Assistance Program  (LIHEAP)</a:t>
            </a:r>
            <a:r>
              <a:rPr lang="en-US" sz="2700" i="1" dirty="0">
                <a:ln w="0"/>
                <a:solidFill>
                  <a:schemeClr val="accent2">
                    <a:lumMod val="75000"/>
                  </a:schemeClr>
                </a:solidFill>
              </a:rPr>
              <a:t> </a:t>
            </a:r>
            <a:r>
              <a:rPr lang="en-US" sz="3200" b="1" dirty="0">
                <a:solidFill>
                  <a:schemeClr val="accent2">
                    <a:lumMod val="75000"/>
                  </a:schemeClr>
                </a:solidFill>
              </a:rPr>
              <a:t/>
            </a:r>
            <a:br>
              <a:rPr lang="en-US" sz="3200" b="1" dirty="0">
                <a:solidFill>
                  <a:schemeClr val="accent2">
                    <a:lumMod val="75000"/>
                  </a:schemeClr>
                </a:solidFill>
              </a:rPr>
            </a:br>
            <a:endParaRPr lang="en-US" sz="2400" dirty="0">
              <a:solidFill>
                <a:schemeClr val="accent2">
                  <a:lumMod val="75000"/>
                </a:schemeClr>
              </a:solidFill>
            </a:endParaRPr>
          </a:p>
        </p:txBody>
      </p:sp>
      <p:sp>
        <p:nvSpPr>
          <p:cNvPr id="3" name="Subtitle 2"/>
          <p:cNvSpPr>
            <a:spLocks noGrp="1"/>
          </p:cNvSpPr>
          <p:nvPr>
            <p:ph type="subTitle" idx="1"/>
          </p:nvPr>
        </p:nvSpPr>
        <p:spPr>
          <a:xfrm>
            <a:off x="2057400" y="1524000"/>
            <a:ext cx="7772400" cy="3657600"/>
          </a:xfrm>
        </p:spPr>
        <p:txBody>
          <a:bodyPr>
            <a:normAutofit/>
          </a:bodyPr>
          <a:lstStyle/>
          <a:p>
            <a:r>
              <a:rPr lang="en-US" sz="4800" b="1" dirty="0">
                <a:ln w="0"/>
                <a:solidFill>
                  <a:schemeClr val="tx1"/>
                </a:solidFill>
              </a:rPr>
              <a:t>Questions?</a:t>
            </a:r>
          </a:p>
          <a:p>
            <a:endParaRPr lang="en-US" sz="2400" dirty="0">
              <a:ln w="0"/>
              <a:solidFill>
                <a:schemeClr val="tx1"/>
              </a:solidFill>
              <a:effectLst>
                <a:outerShdw blurRad="38100" dist="19050" dir="2700000" algn="tl" rotWithShape="0">
                  <a:schemeClr val="dk1">
                    <a:alpha val="40000"/>
                  </a:schemeClr>
                </a:outerShdw>
              </a:effectLst>
            </a:endParaRPr>
          </a:p>
          <a:p>
            <a:endParaRPr lang="en-US" dirty="0"/>
          </a:p>
          <a:p>
            <a:endParaRPr lang="en-US" dirty="0">
              <a:solidFill>
                <a:schemeClr val="accent2">
                  <a:lumMod val="75000"/>
                </a:schemeClr>
              </a:solidFill>
            </a:endParaRPr>
          </a:p>
        </p:txBody>
      </p:sp>
    </p:spTree>
    <p:extLst>
      <p:ext uri="{BB962C8B-B14F-4D97-AF65-F5344CB8AC3E}">
        <p14:creationId xmlns:p14="http://schemas.microsoft.com/office/powerpoint/2010/main" val="1035053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rmAutofit/>
          </a:bodyPr>
          <a:lstStyle/>
          <a:p>
            <a:pPr algn="r"/>
            <a:r>
              <a:rPr lang="en-US" sz="3200" i="1" dirty="0">
                <a:solidFill>
                  <a:schemeClr val="accent2">
                    <a:lumMod val="75000"/>
                  </a:schemeClr>
                </a:solidFill>
              </a:rPr>
              <a:t>HISTORY…</a:t>
            </a:r>
          </a:p>
        </p:txBody>
      </p:sp>
      <p:sp>
        <p:nvSpPr>
          <p:cNvPr id="3" name="Content Placeholder 2"/>
          <p:cNvSpPr>
            <a:spLocks noGrp="1"/>
          </p:cNvSpPr>
          <p:nvPr>
            <p:ph idx="1"/>
          </p:nvPr>
        </p:nvSpPr>
        <p:spPr>
          <a:xfrm>
            <a:off x="1981200" y="1371601"/>
            <a:ext cx="8229600" cy="4754563"/>
          </a:xfrm>
        </p:spPr>
        <p:txBody>
          <a:bodyPr>
            <a:normAutofit/>
          </a:bodyPr>
          <a:lstStyle/>
          <a:p>
            <a:r>
              <a:rPr lang="en-US" sz="2400" dirty="0" smtClean="0"/>
              <a:t>Federal program established </a:t>
            </a:r>
            <a:r>
              <a:rPr lang="en-US" sz="2400" dirty="0"/>
              <a:t>in </a:t>
            </a:r>
            <a:r>
              <a:rPr lang="en-US" sz="2400" dirty="0" smtClean="0"/>
              <a:t>1981</a:t>
            </a:r>
            <a:endParaRPr lang="en-US" sz="2400" dirty="0"/>
          </a:p>
          <a:p>
            <a:pPr>
              <a:buSzPct val="100000"/>
            </a:pPr>
            <a:r>
              <a:rPr lang="en-US" sz="2400" dirty="0"/>
              <a:t>Safety net focusing on </a:t>
            </a:r>
            <a:r>
              <a:rPr lang="en-US" sz="2400" dirty="0" smtClean="0"/>
              <a:t>heating </a:t>
            </a:r>
            <a:r>
              <a:rPr lang="en-US" sz="2400" dirty="0"/>
              <a:t>and cooling </a:t>
            </a:r>
            <a:r>
              <a:rPr lang="en-US" sz="2400" dirty="0" smtClean="0"/>
              <a:t>assistance and </a:t>
            </a:r>
            <a:r>
              <a:rPr lang="en-US" sz="2400" dirty="0"/>
              <a:t>energy conservation </a:t>
            </a:r>
          </a:p>
          <a:p>
            <a:pPr>
              <a:buSzPct val="100000"/>
            </a:pPr>
            <a:r>
              <a:rPr lang="en-US" sz="2400" dirty="0" smtClean="0"/>
              <a:t>Meets </a:t>
            </a:r>
            <a:r>
              <a:rPr lang="en-US" sz="2400" dirty="0"/>
              <a:t>immediate home energy needs</a:t>
            </a:r>
          </a:p>
          <a:p>
            <a:pPr>
              <a:buSzPct val="100000"/>
            </a:pPr>
            <a:r>
              <a:rPr lang="en-US" sz="2400" dirty="0" smtClean="0"/>
              <a:t>DCBS partners with CAK to provide assistance in all 120 Kentucky counties</a:t>
            </a:r>
            <a:endParaRPr lang="en-US" dirty="0" smtClean="0"/>
          </a:p>
          <a:p>
            <a:pPr>
              <a:buSzPct val="100000"/>
            </a:pPr>
            <a:r>
              <a:rPr lang="en-US" sz="2400" dirty="0"/>
              <a:t>Anticipated $70.2M for 2021 </a:t>
            </a:r>
            <a:r>
              <a:rPr lang="en-US" sz="2400" dirty="0" smtClean="0"/>
              <a:t>program </a:t>
            </a:r>
            <a:r>
              <a:rPr lang="en-US" sz="2400" dirty="0"/>
              <a:t>y</a:t>
            </a:r>
            <a:r>
              <a:rPr lang="en-US" sz="2400" dirty="0" smtClean="0"/>
              <a:t>ear</a:t>
            </a:r>
            <a:endParaRPr lang="en-US" sz="2400" dirty="0"/>
          </a:p>
          <a:p>
            <a:r>
              <a:rPr lang="en-US" sz="2400" dirty="0"/>
              <a:t>100% federally funded </a:t>
            </a:r>
          </a:p>
          <a:p>
            <a:endParaRPr lang="en-US" dirty="0"/>
          </a:p>
          <a:p>
            <a:endParaRPr lang="en-US" dirty="0"/>
          </a:p>
        </p:txBody>
      </p:sp>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a:ln w="0"/>
                <a:solidFill>
                  <a:schemeClr val="accent2">
                    <a:lumMod val="75000"/>
                  </a:schemeClr>
                </a:solidFill>
              </a:rPr>
              <a:t>Low Income Home Energy Assistance Program  (LIHEAP)</a:t>
            </a:r>
            <a:r>
              <a:rPr lang="en-US" sz="2700" i="1">
                <a:ln w="0"/>
                <a:solidFill>
                  <a:schemeClr val="accent2">
                    <a:lumMod val="75000"/>
                  </a:schemeClr>
                </a:solidFill>
              </a:rPr>
              <a:t> </a:t>
            </a:r>
            <a:r>
              <a:rPr lang="en-US" sz="3200" b="1">
                <a:solidFill>
                  <a:schemeClr val="accent2">
                    <a:lumMod val="75000"/>
                  </a:schemeClr>
                </a:solidFill>
              </a:rPr>
              <a:t/>
            </a:r>
            <a:br>
              <a:rPr lang="en-US" sz="3200" b="1">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1957754" y="433755"/>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LIHEAP</a:t>
            </a:r>
          </a:p>
        </p:txBody>
      </p:sp>
    </p:spTree>
    <p:extLst>
      <p:ext uri="{BB962C8B-B14F-4D97-AF65-F5344CB8AC3E}">
        <p14:creationId xmlns:p14="http://schemas.microsoft.com/office/powerpoint/2010/main" val="3284698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754" y="433755"/>
            <a:ext cx="8229600" cy="944562"/>
          </a:xfrm>
        </p:spPr>
        <p:txBody>
          <a:bodyPr>
            <a:normAutofit/>
          </a:bodyPr>
          <a:lstStyle/>
          <a:p>
            <a:r>
              <a:rPr lang="en-US" sz="3600" dirty="0"/>
              <a:t>LIHEAP</a:t>
            </a:r>
          </a:p>
        </p:txBody>
      </p:sp>
      <p:sp>
        <p:nvSpPr>
          <p:cNvPr id="3" name="Content Placeholder 2"/>
          <p:cNvSpPr>
            <a:spLocks noGrp="1"/>
          </p:cNvSpPr>
          <p:nvPr>
            <p:ph idx="1"/>
          </p:nvPr>
        </p:nvSpPr>
        <p:spPr>
          <a:xfrm>
            <a:off x="1981200" y="1560576"/>
            <a:ext cx="8229600" cy="4565588"/>
          </a:xfrm>
        </p:spPr>
        <p:txBody>
          <a:bodyPr>
            <a:normAutofit/>
          </a:bodyPr>
          <a:lstStyle/>
          <a:p>
            <a:r>
              <a:rPr lang="en-US" sz="2400" dirty="0" smtClean="0"/>
              <a:t>90</a:t>
            </a:r>
            <a:r>
              <a:rPr lang="en-US" sz="2400" dirty="0"/>
              <a:t>% </a:t>
            </a:r>
            <a:r>
              <a:rPr lang="en-US" sz="2400" dirty="0" smtClean="0"/>
              <a:t>of funds are used to assist </a:t>
            </a:r>
            <a:r>
              <a:rPr lang="en-US" sz="2400" dirty="0"/>
              <a:t>Kentucky </a:t>
            </a:r>
            <a:r>
              <a:rPr lang="en-US" sz="2400" dirty="0" smtClean="0"/>
              <a:t>residents</a:t>
            </a:r>
            <a:endParaRPr lang="en-US" sz="2400" dirty="0"/>
          </a:p>
          <a:p>
            <a:r>
              <a:rPr lang="en-US" sz="2400" dirty="0"/>
              <a:t>$400,000 is retained by DCBS for the Preventive Assistance Program to assist families receiving child protective services with </a:t>
            </a:r>
            <a:r>
              <a:rPr lang="en-US" sz="2400" dirty="0" smtClean="0"/>
              <a:t>energy payments</a:t>
            </a:r>
            <a:endParaRPr lang="en-US" sz="2400" dirty="0"/>
          </a:p>
          <a:p>
            <a:r>
              <a:rPr lang="en-US" sz="2400" dirty="0"/>
              <a:t>Up to 15% </a:t>
            </a:r>
            <a:r>
              <a:rPr lang="en-US" sz="2400" dirty="0" smtClean="0"/>
              <a:t>can </a:t>
            </a:r>
            <a:r>
              <a:rPr lang="en-US" sz="2400" dirty="0"/>
              <a:t>be allocated for weatherization</a:t>
            </a:r>
          </a:p>
          <a:p>
            <a:r>
              <a:rPr lang="en-US" sz="2400" dirty="0"/>
              <a:t>Up to 10% </a:t>
            </a:r>
            <a:r>
              <a:rPr lang="en-US" sz="2400" dirty="0" smtClean="0"/>
              <a:t>is </a:t>
            </a:r>
            <a:r>
              <a:rPr lang="en-US" sz="2400" dirty="0"/>
              <a:t>used for administrative costs</a:t>
            </a:r>
          </a:p>
          <a:p>
            <a:pPr marL="0" indent="0">
              <a:buNone/>
            </a:pPr>
            <a:endParaRPr lang="en-US" dirty="0"/>
          </a:p>
          <a:p>
            <a:endParaRPr lang="en-US" dirty="0"/>
          </a:p>
        </p:txBody>
      </p:sp>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a:ln w="0"/>
                <a:solidFill>
                  <a:schemeClr val="accent2">
                    <a:lumMod val="75000"/>
                  </a:schemeClr>
                </a:solidFill>
              </a:rPr>
              <a:t>Low Income Home Energy Assistance Program  (LIHEAP)</a:t>
            </a:r>
            <a:r>
              <a:rPr lang="en-US" sz="2700" i="1">
                <a:ln w="0"/>
                <a:solidFill>
                  <a:schemeClr val="accent2">
                    <a:lumMod val="75000"/>
                  </a:schemeClr>
                </a:solidFill>
              </a:rPr>
              <a:t> </a:t>
            </a:r>
            <a:r>
              <a:rPr lang="en-US" sz="3200" b="1">
                <a:solidFill>
                  <a:schemeClr val="accent2">
                    <a:lumMod val="75000"/>
                  </a:schemeClr>
                </a:solidFill>
              </a:rPr>
              <a:t/>
            </a:r>
            <a:br>
              <a:rPr lang="en-US" sz="3200" b="1">
                <a:solidFill>
                  <a:schemeClr val="accent2">
                    <a:lumMod val="75000"/>
                  </a:schemeClr>
                </a:solidFill>
              </a:rPr>
            </a:br>
            <a:endParaRPr lang="en-US" sz="2400" dirty="0">
              <a:solidFill>
                <a:schemeClr val="accent2">
                  <a:lumMod val="75000"/>
                </a:schemeClr>
              </a:solidFill>
            </a:endParaRPr>
          </a:p>
        </p:txBody>
      </p:sp>
      <p:sp>
        <p:nvSpPr>
          <p:cNvPr id="6" name="Title 1"/>
          <p:cNvSpPr txBox="1">
            <a:spLocks/>
          </p:cNvSpPr>
          <p:nvPr/>
        </p:nvSpPr>
        <p:spPr>
          <a:xfrm>
            <a:off x="2133600" y="4270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a:solidFill>
                  <a:schemeClr val="accent2">
                    <a:lumMod val="75000"/>
                  </a:schemeClr>
                </a:solidFill>
              </a:rPr>
              <a:t>HISTORY…</a:t>
            </a:r>
            <a:endParaRPr lang="en-US" sz="3200" i="1" dirty="0">
              <a:solidFill>
                <a:schemeClr val="accent2">
                  <a:lumMod val="75000"/>
                </a:schemeClr>
              </a:solidFill>
            </a:endParaRPr>
          </a:p>
        </p:txBody>
      </p:sp>
    </p:spTree>
    <p:extLst>
      <p:ext uri="{BB962C8B-B14F-4D97-AF65-F5344CB8AC3E}">
        <p14:creationId xmlns:p14="http://schemas.microsoft.com/office/powerpoint/2010/main" val="2722013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COVID Response</a:t>
            </a:r>
            <a:endParaRPr lang="en-US" sz="3600" dirty="0"/>
          </a:p>
        </p:txBody>
      </p:sp>
      <p:sp>
        <p:nvSpPr>
          <p:cNvPr id="3" name="Content Placeholder 2"/>
          <p:cNvSpPr>
            <a:spLocks noGrp="1"/>
          </p:cNvSpPr>
          <p:nvPr>
            <p:ph idx="1"/>
          </p:nvPr>
        </p:nvSpPr>
        <p:spPr>
          <a:xfrm>
            <a:off x="1524000" y="1600201"/>
            <a:ext cx="9131808" cy="4525963"/>
          </a:xfrm>
        </p:spPr>
        <p:txBody>
          <a:bodyPr>
            <a:normAutofit/>
          </a:bodyPr>
          <a:lstStyle/>
          <a:p>
            <a:r>
              <a:rPr lang="en-US" sz="2400" dirty="0" smtClean="0"/>
              <a:t>In order to maintain social distancing, community action agencies (CAAs) can utilize various means to complete applications including:</a:t>
            </a:r>
          </a:p>
          <a:p>
            <a:pPr lvl="1"/>
            <a:r>
              <a:rPr lang="en-US" sz="2400" dirty="0" smtClean="0"/>
              <a:t> electronically;</a:t>
            </a:r>
          </a:p>
          <a:p>
            <a:pPr lvl="1"/>
            <a:r>
              <a:rPr lang="en-US" sz="2400" dirty="0" smtClean="0"/>
              <a:t> by mail;</a:t>
            </a:r>
          </a:p>
          <a:p>
            <a:pPr lvl="1"/>
            <a:r>
              <a:rPr lang="en-US" sz="2400" dirty="0" smtClean="0"/>
              <a:t> over the phone; or </a:t>
            </a:r>
          </a:p>
          <a:p>
            <a:pPr lvl="1"/>
            <a:r>
              <a:rPr lang="en-US" sz="2400" dirty="0" smtClean="0"/>
              <a:t> office drop box </a:t>
            </a:r>
          </a:p>
          <a:p>
            <a:r>
              <a:rPr lang="en-US" sz="2400" dirty="0" smtClean="0"/>
              <a:t>Some CAAs offer online scheduling for clients</a:t>
            </a:r>
            <a:endParaRPr lang="en-US" sz="2800" dirty="0"/>
          </a:p>
        </p:txBody>
      </p:sp>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a:ln w="0"/>
                <a:solidFill>
                  <a:schemeClr val="accent2">
                    <a:lumMod val="75000"/>
                  </a:schemeClr>
                </a:solidFill>
              </a:rPr>
              <a:t>Low Income Home Energy Assistance Program  (LIHEAP)</a:t>
            </a:r>
            <a:r>
              <a:rPr lang="en-US" sz="2700" i="1" dirty="0">
                <a:ln w="0"/>
                <a:solidFill>
                  <a:schemeClr val="accent2">
                    <a:lumMod val="75000"/>
                  </a:schemeClr>
                </a:solidFill>
              </a:rPr>
              <a:t> </a:t>
            </a:r>
            <a:r>
              <a:rPr lang="en-US" sz="3200" b="1" dirty="0">
                <a:solidFill>
                  <a:schemeClr val="accent2">
                    <a:lumMod val="75000"/>
                  </a:schemeClr>
                </a:solidFill>
              </a:rPr>
              <a:t/>
            </a:r>
            <a:br>
              <a:rPr lang="en-US" sz="3200" b="1" dirty="0">
                <a:solidFill>
                  <a:schemeClr val="accent2">
                    <a:lumMod val="75000"/>
                  </a:schemeClr>
                </a:solidFill>
              </a:rPr>
            </a:br>
            <a:endParaRPr lang="en-US" sz="2400" dirty="0">
              <a:solidFill>
                <a:schemeClr val="accent2">
                  <a:lumMod val="75000"/>
                </a:schemeClr>
              </a:solidFill>
            </a:endParaRPr>
          </a:p>
        </p:txBody>
      </p:sp>
    </p:spTree>
    <p:extLst>
      <p:ext uri="{BB962C8B-B14F-4D97-AF65-F5344CB8AC3E}">
        <p14:creationId xmlns:p14="http://schemas.microsoft.com/office/powerpoint/2010/main" val="2882150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CARES Funds</a:t>
            </a:r>
            <a:endParaRPr lang="en-US" sz="3600" dirty="0"/>
          </a:p>
        </p:txBody>
      </p:sp>
      <p:sp>
        <p:nvSpPr>
          <p:cNvPr id="3" name="Content Placeholder 2"/>
          <p:cNvSpPr>
            <a:spLocks noGrp="1"/>
          </p:cNvSpPr>
          <p:nvPr>
            <p:ph idx="1"/>
          </p:nvPr>
        </p:nvSpPr>
        <p:spPr>
          <a:xfrm>
            <a:off x="1280160" y="1600201"/>
            <a:ext cx="8845296" cy="4525963"/>
          </a:xfrm>
        </p:spPr>
        <p:txBody>
          <a:bodyPr>
            <a:normAutofit/>
          </a:bodyPr>
          <a:lstStyle/>
          <a:p>
            <a:r>
              <a:rPr lang="en-US" sz="2400" dirty="0" smtClean="0"/>
              <a:t>$900M was distributed nationwide in supplemental funding for LIHEAP FFY 2020 </a:t>
            </a:r>
          </a:p>
          <a:p>
            <a:r>
              <a:rPr lang="en-US" sz="2400" dirty="0" smtClean="0"/>
              <a:t>Of that $900M, Kentucky was awarded $13,745,001</a:t>
            </a:r>
          </a:p>
          <a:p>
            <a:r>
              <a:rPr lang="en-US" sz="2400" dirty="0" smtClean="0"/>
              <a:t>This funding was provided to “prevent, prepare for, or respond to” home energy needs related to the national emergency created by COVID-19</a:t>
            </a:r>
          </a:p>
          <a:p>
            <a:endParaRPr lang="en-US" dirty="0"/>
          </a:p>
        </p:txBody>
      </p:sp>
      <p:sp>
        <p:nvSpPr>
          <p:cNvPr id="4"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a:ln w="0"/>
                <a:solidFill>
                  <a:schemeClr val="accent2">
                    <a:lumMod val="75000"/>
                  </a:schemeClr>
                </a:solidFill>
              </a:rPr>
              <a:t>Low Income Home Energy Assistance Program  (LIHEAP)</a:t>
            </a:r>
            <a:r>
              <a:rPr lang="en-US" sz="2700" i="1" dirty="0">
                <a:ln w="0"/>
                <a:solidFill>
                  <a:schemeClr val="accent2">
                    <a:lumMod val="75000"/>
                  </a:schemeClr>
                </a:solidFill>
              </a:rPr>
              <a:t> </a:t>
            </a:r>
            <a:r>
              <a:rPr lang="en-US" sz="3200" b="1" dirty="0">
                <a:solidFill>
                  <a:schemeClr val="accent2">
                    <a:lumMod val="75000"/>
                  </a:schemeClr>
                </a:solidFill>
              </a:rPr>
              <a:t/>
            </a:r>
            <a:br>
              <a:rPr lang="en-US" sz="3200" b="1" dirty="0">
                <a:solidFill>
                  <a:schemeClr val="accent2">
                    <a:lumMod val="75000"/>
                  </a:schemeClr>
                </a:solidFill>
              </a:rPr>
            </a:br>
            <a:endParaRPr lang="en-US" sz="2400" dirty="0">
              <a:solidFill>
                <a:schemeClr val="accent2">
                  <a:lumMod val="75000"/>
                </a:schemeClr>
              </a:solidFill>
            </a:endParaRPr>
          </a:p>
        </p:txBody>
      </p:sp>
    </p:spTree>
    <p:extLst>
      <p:ext uri="{BB962C8B-B14F-4D97-AF65-F5344CB8AC3E}">
        <p14:creationId xmlns:p14="http://schemas.microsoft.com/office/powerpoint/2010/main" val="3329034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4638"/>
            <a:ext cx="8229600" cy="1143000"/>
          </a:xfrm>
        </p:spPr>
        <p:txBody>
          <a:bodyPr>
            <a:normAutofit/>
          </a:bodyPr>
          <a:lstStyle/>
          <a:p>
            <a:r>
              <a:rPr lang="en-US" sz="3600" dirty="0" smtClean="0"/>
              <a:t>CARES Funds, Cont.</a:t>
            </a:r>
            <a:endParaRPr lang="en-US" sz="3600" dirty="0"/>
          </a:p>
        </p:txBody>
      </p:sp>
      <p:sp>
        <p:nvSpPr>
          <p:cNvPr id="4" name="Rectangle 3"/>
          <p:cNvSpPr/>
          <p:nvPr/>
        </p:nvSpPr>
        <p:spPr>
          <a:xfrm>
            <a:off x="2182368" y="1828800"/>
            <a:ext cx="7876032" cy="2431435"/>
          </a:xfrm>
          <a:prstGeom prst="rect">
            <a:avLst/>
          </a:prstGeom>
        </p:spPr>
        <p:txBody>
          <a:bodyPr wrap="square">
            <a:spAutoFit/>
          </a:bodyPr>
          <a:lstStyle/>
          <a:p>
            <a:pPr marL="457200" indent="-457200">
              <a:buFont typeface="Arial" panose="020B0604020202020204" pitchFamily="34" charset="0"/>
              <a:buChar char="•"/>
            </a:pPr>
            <a:r>
              <a:rPr lang="en-US" sz="2400" dirty="0"/>
              <a:t>CARES </a:t>
            </a:r>
            <a:r>
              <a:rPr lang="en-US" sz="2400" dirty="0" smtClean="0"/>
              <a:t>LIHEAP funding </a:t>
            </a:r>
            <a:r>
              <a:rPr lang="en-US" sz="2400" dirty="0"/>
              <a:t>is being used to fund a </a:t>
            </a:r>
            <a:r>
              <a:rPr lang="en-US" sz="2400" dirty="0" smtClean="0"/>
              <a:t>new cooling </a:t>
            </a:r>
            <a:r>
              <a:rPr lang="en-US" sz="2400" dirty="0"/>
              <a:t>program for Kentucky </a:t>
            </a:r>
            <a:endParaRPr lang="en-US" sz="2400" dirty="0" smtClean="0"/>
          </a:p>
          <a:p>
            <a:endParaRPr lang="en-US" sz="2400" dirty="0" smtClean="0"/>
          </a:p>
          <a:p>
            <a:pPr marL="457200" indent="-457200">
              <a:buFont typeface="Arial" panose="020B0604020202020204" pitchFamily="34" charset="0"/>
              <a:buChar char="•"/>
            </a:pPr>
            <a:r>
              <a:rPr lang="en-US" sz="2400" dirty="0" smtClean="0"/>
              <a:t>The new program essentially creates year-round utility </a:t>
            </a:r>
            <a:r>
              <a:rPr lang="en-US" sz="2400" dirty="0"/>
              <a:t>assistance for </a:t>
            </a:r>
            <a:r>
              <a:rPr lang="en-US" sz="2400" dirty="0" smtClean="0"/>
              <a:t>residents </a:t>
            </a:r>
            <a:r>
              <a:rPr lang="en-US" sz="2400" dirty="0"/>
              <a:t>of the </a:t>
            </a:r>
            <a:r>
              <a:rPr lang="en-US" sz="2400" dirty="0" smtClean="0"/>
              <a:t>Commonwealth  </a:t>
            </a:r>
            <a:endParaRPr lang="en-US" sz="2400" dirty="0"/>
          </a:p>
          <a:p>
            <a:endParaRPr lang="en-US" sz="3200" dirty="0"/>
          </a:p>
        </p:txBody>
      </p:sp>
      <p:sp>
        <p:nvSpPr>
          <p:cNvPr id="5"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a:ln w="0"/>
                <a:solidFill>
                  <a:schemeClr val="accent2">
                    <a:lumMod val="75000"/>
                  </a:schemeClr>
                </a:solidFill>
              </a:rPr>
              <a:t>Low Income Home Energy Assistance Program  (LIHEAP)</a:t>
            </a:r>
            <a:r>
              <a:rPr lang="en-US" sz="2700" i="1" dirty="0">
                <a:ln w="0"/>
                <a:solidFill>
                  <a:schemeClr val="accent2">
                    <a:lumMod val="75000"/>
                  </a:schemeClr>
                </a:solidFill>
              </a:rPr>
              <a:t> </a:t>
            </a:r>
            <a:r>
              <a:rPr lang="en-US" sz="3200" b="1" dirty="0">
                <a:solidFill>
                  <a:schemeClr val="accent2">
                    <a:lumMod val="75000"/>
                  </a:schemeClr>
                </a:solidFill>
              </a:rPr>
              <a:t/>
            </a:r>
            <a:br>
              <a:rPr lang="en-US" sz="3200" b="1" dirty="0">
                <a:solidFill>
                  <a:schemeClr val="accent2">
                    <a:lumMod val="75000"/>
                  </a:schemeClr>
                </a:solidFill>
              </a:rPr>
            </a:br>
            <a:endParaRPr lang="en-US" sz="2400" dirty="0">
              <a:solidFill>
                <a:schemeClr val="accent2">
                  <a:lumMod val="75000"/>
                </a:schemeClr>
              </a:solidFill>
            </a:endParaRPr>
          </a:p>
        </p:txBody>
      </p:sp>
    </p:spTree>
    <p:extLst>
      <p:ext uri="{BB962C8B-B14F-4D97-AF65-F5344CB8AC3E}">
        <p14:creationId xmlns:p14="http://schemas.microsoft.com/office/powerpoint/2010/main" val="386510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378317"/>
            <a:ext cx="8229600" cy="4747847"/>
          </a:xfrm>
        </p:spPr>
        <p:txBody>
          <a:bodyPr>
            <a:normAutofit/>
          </a:bodyPr>
          <a:lstStyle/>
          <a:p>
            <a:pPr marL="0" indent="0">
              <a:buNone/>
            </a:pPr>
            <a:r>
              <a:rPr lang="en-US" sz="2400" dirty="0"/>
              <a:t>LIHEAP </a:t>
            </a:r>
            <a:r>
              <a:rPr lang="en-US" sz="2400" dirty="0" smtClean="0"/>
              <a:t>provides </a:t>
            </a:r>
            <a:r>
              <a:rPr lang="en-US" sz="2400" dirty="0"/>
              <a:t>the following types of </a:t>
            </a:r>
            <a:r>
              <a:rPr lang="en-US" sz="2400" dirty="0" smtClean="0"/>
              <a:t>assistance </a:t>
            </a:r>
            <a:r>
              <a:rPr lang="en-US" sz="2400" dirty="0"/>
              <a:t>to Kentucky </a:t>
            </a:r>
            <a:r>
              <a:rPr lang="en-US" sz="2400" dirty="0" smtClean="0"/>
              <a:t>residents</a:t>
            </a:r>
            <a:r>
              <a:rPr lang="en-US" sz="2400" dirty="0"/>
              <a:t>:</a:t>
            </a:r>
          </a:p>
          <a:p>
            <a:r>
              <a:rPr lang="en-US" sz="2400" dirty="0"/>
              <a:t>Bill payment assistance </a:t>
            </a:r>
            <a:r>
              <a:rPr lang="en-US" sz="2400" dirty="0" smtClean="0"/>
              <a:t>year-round </a:t>
            </a:r>
            <a:r>
              <a:rPr lang="en-US" sz="2400" dirty="0"/>
              <a:t>for heating and cooling:</a:t>
            </a:r>
          </a:p>
          <a:p>
            <a:pPr marL="457200" lvl="1" indent="0">
              <a:buNone/>
            </a:pPr>
            <a:r>
              <a:rPr lang="en-US" sz="2400" dirty="0"/>
              <a:t>- Subsidy component</a:t>
            </a:r>
          </a:p>
          <a:p>
            <a:pPr marL="457200" lvl="1" indent="0">
              <a:buNone/>
            </a:pPr>
            <a:r>
              <a:rPr lang="en-US" sz="2400" dirty="0"/>
              <a:t>- Crisis component</a:t>
            </a:r>
          </a:p>
          <a:p>
            <a:r>
              <a:rPr lang="en-US" sz="2400" dirty="0"/>
              <a:t>Emergency assistance </a:t>
            </a:r>
          </a:p>
          <a:p>
            <a:r>
              <a:rPr lang="en-US" sz="2400" dirty="0"/>
              <a:t>Weatherization activities to increase the energy efficiency, health, and safety of eligible low-income individual’s dwellings </a:t>
            </a:r>
          </a:p>
          <a:p>
            <a:endParaRPr lang="en-US" sz="2800" dirty="0"/>
          </a:p>
        </p:txBody>
      </p:sp>
      <p:sp>
        <p:nvSpPr>
          <p:cNvPr id="5" name="Title 1"/>
          <p:cNvSpPr txBox="1">
            <a:spLocks/>
          </p:cNvSpPr>
          <p:nvPr/>
        </p:nvSpPr>
        <p:spPr>
          <a:xfrm>
            <a:off x="152400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a:ln w="0"/>
                <a:solidFill>
                  <a:schemeClr val="accent2">
                    <a:lumMod val="75000"/>
                  </a:schemeClr>
                </a:solidFill>
              </a:rPr>
              <a:t>Low Income Home Energy Assistance Program  (LIHEAP)</a:t>
            </a:r>
            <a:r>
              <a:rPr lang="en-US" sz="2700" i="1">
                <a:ln w="0"/>
                <a:solidFill>
                  <a:schemeClr val="accent2">
                    <a:lumMod val="75000"/>
                  </a:schemeClr>
                </a:solidFill>
              </a:rPr>
              <a:t> </a:t>
            </a:r>
            <a:r>
              <a:rPr lang="en-US" sz="3200" b="1">
                <a:solidFill>
                  <a:schemeClr val="accent2">
                    <a:lumMod val="75000"/>
                  </a:schemeClr>
                </a:solidFill>
              </a:rPr>
              <a:t/>
            </a:r>
            <a:br>
              <a:rPr lang="en-US" sz="3200" b="1">
                <a:solidFill>
                  <a:schemeClr val="accent2">
                    <a:lumMod val="75000"/>
                  </a:schemeClr>
                </a:solidFill>
              </a:rPr>
            </a:br>
            <a:endParaRPr lang="en-US" sz="2400" dirty="0">
              <a:solidFill>
                <a:schemeClr val="accent2">
                  <a:lumMod val="75000"/>
                </a:schemeClr>
              </a:solidFill>
            </a:endParaRPr>
          </a:p>
        </p:txBody>
      </p:sp>
      <p:sp>
        <p:nvSpPr>
          <p:cNvPr id="6" name="Title 1"/>
          <p:cNvSpPr txBox="1">
            <a:spLocks/>
          </p:cNvSpPr>
          <p:nvPr/>
        </p:nvSpPr>
        <p:spPr>
          <a:xfrm>
            <a:off x="1981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a:solidFill>
                  <a:schemeClr val="accent2">
                    <a:lumMod val="75000"/>
                  </a:schemeClr>
                </a:solidFill>
              </a:rPr>
              <a:t>Benefits…</a:t>
            </a:r>
          </a:p>
        </p:txBody>
      </p:sp>
      <p:sp>
        <p:nvSpPr>
          <p:cNvPr id="7" name="Title 1"/>
          <p:cNvSpPr>
            <a:spLocks noGrp="1"/>
          </p:cNvSpPr>
          <p:nvPr>
            <p:ph type="title"/>
          </p:nvPr>
        </p:nvSpPr>
        <p:spPr>
          <a:xfrm>
            <a:off x="1957754" y="433755"/>
            <a:ext cx="8229600" cy="944562"/>
          </a:xfrm>
        </p:spPr>
        <p:txBody>
          <a:bodyPr>
            <a:normAutofit/>
          </a:bodyPr>
          <a:lstStyle/>
          <a:p>
            <a:r>
              <a:rPr lang="en-US" sz="3600" dirty="0"/>
              <a:t>LIHEAP</a:t>
            </a:r>
          </a:p>
        </p:txBody>
      </p:sp>
    </p:spTree>
    <p:extLst>
      <p:ext uri="{BB962C8B-B14F-4D97-AF65-F5344CB8AC3E}">
        <p14:creationId xmlns:p14="http://schemas.microsoft.com/office/powerpoint/2010/main" val="4047100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19882"/>
            <a:ext cx="8229600" cy="1143000"/>
          </a:xfrm>
        </p:spPr>
        <p:txBody>
          <a:bodyPr>
            <a:normAutofit/>
          </a:bodyPr>
          <a:lstStyle/>
          <a:p>
            <a:r>
              <a:rPr lang="en-US" sz="3600" dirty="0" smtClean="0"/>
              <a:t>60% SMI in Kentucky</a:t>
            </a:r>
            <a:endParaRPr lang="en-US" sz="3600" dirty="0"/>
          </a:p>
        </p:txBody>
      </p:sp>
      <p:sp>
        <p:nvSpPr>
          <p:cNvPr id="3" name="Content Placeholder 2"/>
          <p:cNvSpPr>
            <a:spLocks noGrp="1"/>
          </p:cNvSpPr>
          <p:nvPr>
            <p:ph idx="1"/>
          </p:nvPr>
        </p:nvSpPr>
        <p:spPr/>
        <p:txBody>
          <a:bodyPr>
            <a:normAutofit/>
          </a:bodyPr>
          <a:lstStyle/>
          <a:p>
            <a:endParaRPr lang="fi-FI" dirty="0"/>
          </a:p>
          <a:p>
            <a:pPr marL="0" indent="0">
              <a:buNone/>
            </a:pPr>
            <a:r>
              <a:rPr lang="fi-FI"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61257391"/>
              </p:ext>
            </p:extLst>
          </p:nvPr>
        </p:nvGraphicFramePr>
        <p:xfrm>
          <a:off x="3048000" y="1356518"/>
          <a:ext cx="6096000" cy="335119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95173695"/>
                    </a:ext>
                  </a:extLst>
                </a:gridCol>
                <a:gridCol w="1219200">
                  <a:extLst>
                    <a:ext uri="{9D8B030D-6E8A-4147-A177-3AD203B41FA5}">
                      <a16:colId xmlns:a16="http://schemas.microsoft.com/office/drawing/2014/main" val="2221705989"/>
                    </a:ext>
                  </a:extLst>
                </a:gridCol>
                <a:gridCol w="1219200">
                  <a:extLst>
                    <a:ext uri="{9D8B030D-6E8A-4147-A177-3AD203B41FA5}">
                      <a16:colId xmlns:a16="http://schemas.microsoft.com/office/drawing/2014/main" val="3222959603"/>
                    </a:ext>
                  </a:extLst>
                </a:gridCol>
                <a:gridCol w="1219200">
                  <a:extLst>
                    <a:ext uri="{9D8B030D-6E8A-4147-A177-3AD203B41FA5}">
                      <a16:colId xmlns:a16="http://schemas.microsoft.com/office/drawing/2014/main" val="2615936391"/>
                    </a:ext>
                  </a:extLst>
                </a:gridCol>
                <a:gridCol w="1219200">
                  <a:extLst>
                    <a:ext uri="{9D8B030D-6E8A-4147-A177-3AD203B41FA5}">
                      <a16:colId xmlns:a16="http://schemas.microsoft.com/office/drawing/2014/main" val="1668137698"/>
                    </a:ext>
                  </a:extLst>
                </a:gridCol>
              </a:tblGrid>
              <a:tr h="1453738">
                <a:tc>
                  <a:txBody>
                    <a:bodyPr/>
                    <a:lstStyle/>
                    <a:p>
                      <a:r>
                        <a:rPr lang="en-US" dirty="0" smtClean="0"/>
                        <a:t>SMI</a:t>
                      </a:r>
                      <a:r>
                        <a:rPr lang="en-US" baseline="0" dirty="0" smtClean="0"/>
                        <a:t> for 1 Person Household</a:t>
                      </a:r>
                      <a:endParaRPr lang="en-US" dirty="0"/>
                    </a:p>
                  </a:txBody>
                  <a:tcPr/>
                </a:tc>
                <a:tc>
                  <a:txBody>
                    <a:bodyPr/>
                    <a:lstStyle/>
                    <a:p>
                      <a:r>
                        <a:rPr lang="en-US" dirty="0" smtClean="0"/>
                        <a:t>SMI for 2 Person</a:t>
                      </a:r>
                      <a:r>
                        <a:rPr lang="en-US" baseline="0" dirty="0" smtClean="0"/>
                        <a:t> Household</a:t>
                      </a:r>
                      <a:endParaRPr lang="en-US" dirty="0"/>
                    </a:p>
                  </a:txBody>
                  <a:tcPr/>
                </a:tc>
                <a:tc>
                  <a:txBody>
                    <a:bodyPr/>
                    <a:lstStyle/>
                    <a:p>
                      <a:r>
                        <a:rPr lang="en-US" dirty="0" smtClean="0"/>
                        <a:t>SMI for 3 Person Household</a:t>
                      </a:r>
                      <a:endParaRPr lang="en-US" dirty="0"/>
                    </a:p>
                  </a:txBody>
                  <a:tcPr/>
                </a:tc>
                <a:tc>
                  <a:txBody>
                    <a:bodyPr/>
                    <a:lstStyle/>
                    <a:p>
                      <a:r>
                        <a:rPr lang="en-US" dirty="0" smtClean="0"/>
                        <a:t>SMI for 4 Person Household</a:t>
                      </a:r>
                      <a:endParaRPr lang="en-US" dirty="0"/>
                    </a:p>
                  </a:txBody>
                  <a:tcPr/>
                </a:tc>
                <a:tc>
                  <a:txBody>
                    <a:bodyPr/>
                    <a:lstStyle/>
                    <a:p>
                      <a:r>
                        <a:rPr lang="en-US" dirty="0" smtClean="0"/>
                        <a:t>SMI for 5 Person</a:t>
                      </a:r>
                      <a:r>
                        <a:rPr lang="en-US" baseline="0" dirty="0" smtClean="0"/>
                        <a:t> Household</a:t>
                      </a:r>
                      <a:endParaRPr lang="en-US" dirty="0"/>
                    </a:p>
                  </a:txBody>
                  <a:tcPr/>
                </a:tc>
                <a:extLst>
                  <a:ext uri="{0D108BD9-81ED-4DB2-BD59-A6C34878D82A}">
                    <a16:rowId xmlns:a16="http://schemas.microsoft.com/office/drawing/2014/main" val="927922451"/>
                  </a:ext>
                </a:extLst>
              </a:tr>
              <a:tr h="1897459">
                <a:tc>
                  <a:txBody>
                    <a:bodyPr/>
                    <a:lstStyle/>
                    <a:p>
                      <a:endParaRPr lang="en-US" dirty="0" smtClean="0"/>
                    </a:p>
                    <a:p>
                      <a:endParaRPr lang="en-US" dirty="0" smtClean="0"/>
                    </a:p>
                    <a:p>
                      <a:endParaRPr lang="en-US" dirty="0" smtClean="0"/>
                    </a:p>
                    <a:p>
                      <a:r>
                        <a:rPr lang="en-US" dirty="0" smtClean="0"/>
                        <a:t>$24,242</a:t>
                      </a:r>
                      <a:endParaRPr lang="en-US" dirty="0"/>
                    </a:p>
                  </a:txBody>
                  <a:tcPr/>
                </a:tc>
                <a:tc>
                  <a:txBody>
                    <a:bodyPr/>
                    <a:lstStyle/>
                    <a:p>
                      <a:endParaRPr lang="en-US" dirty="0" smtClean="0"/>
                    </a:p>
                    <a:p>
                      <a:endParaRPr lang="en-US" dirty="0" smtClean="0"/>
                    </a:p>
                    <a:p>
                      <a:endParaRPr lang="en-US" dirty="0" smtClean="0"/>
                    </a:p>
                    <a:p>
                      <a:r>
                        <a:rPr lang="en-US" dirty="0" smtClean="0"/>
                        <a:t>$31,702</a:t>
                      </a:r>
                      <a:endParaRPr lang="en-US" dirty="0"/>
                    </a:p>
                  </a:txBody>
                  <a:tcPr/>
                </a:tc>
                <a:tc>
                  <a:txBody>
                    <a:bodyPr/>
                    <a:lstStyle/>
                    <a:p>
                      <a:endParaRPr lang="en-US" dirty="0" smtClean="0"/>
                    </a:p>
                    <a:p>
                      <a:endParaRPr lang="en-US" dirty="0" smtClean="0"/>
                    </a:p>
                    <a:p>
                      <a:endParaRPr lang="en-US" dirty="0" smtClean="0"/>
                    </a:p>
                    <a:p>
                      <a:r>
                        <a:rPr lang="en-US" dirty="0" smtClean="0"/>
                        <a:t>$39,161</a:t>
                      </a:r>
                      <a:endParaRPr lang="en-US" dirty="0"/>
                    </a:p>
                  </a:txBody>
                  <a:tcPr/>
                </a:tc>
                <a:tc>
                  <a:txBody>
                    <a:bodyPr/>
                    <a:lstStyle/>
                    <a:p>
                      <a:endParaRPr lang="en-US" dirty="0" smtClean="0"/>
                    </a:p>
                    <a:p>
                      <a:endParaRPr lang="en-US" dirty="0" smtClean="0"/>
                    </a:p>
                    <a:p>
                      <a:endParaRPr lang="en-US" dirty="0" smtClean="0"/>
                    </a:p>
                    <a:p>
                      <a:r>
                        <a:rPr lang="en-US" dirty="0" smtClean="0"/>
                        <a:t>$46,620</a:t>
                      </a:r>
                      <a:endParaRPr lang="en-US" dirty="0"/>
                    </a:p>
                  </a:txBody>
                  <a:tcPr/>
                </a:tc>
                <a:tc>
                  <a:txBody>
                    <a:bodyPr/>
                    <a:lstStyle/>
                    <a:p>
                      <a:endParaRPr lang="en-US" dirty="0" smtClean="0"/>
                    </a:p>
                    <a:p>
                      <a:endParaRPr lang="en-US" dirty="0" smtClean="0"/>
                    </a:p>
                    <a:p>
                      <a:endParaRPr lang="en-US" dirty="0" smtClean="0"/>
                    </a:p>
                    <a:p>
                      <a:r>
                        <a:rPr lang="en-US" dirty="0" smtClean="0"/>
                        <a:t>$54,079</a:t>
                      </a:r>
                      <a:endParaRPr lang="en-US" dirty="0"/>
                    </a:p>
                  </a:txBody>
                  <a:tcPr/>
                </a:tc>
                <a:extLst>
                  <a:ext uri="{0D108BD9-81ED-4DB2-BD59-A6C34878D82A}">
                    <a16:rowId xmlns:a16="http://schemas.microsoft.com/office/drawing/2014/main" val="1210180370"/>
                  </a:ext>
                </a:extLst>
              </a:tr>
            </a:tbl>
          </a:graphicData>
        </a:graphic>
      </p:graphicFrame>
      <p:sp>
        <p:nvSpPr>
          <p:cNvPr id="6" name="Title 1"/>
          <p:cNvSpPr txBox="1">
            <a:spLocks/>
          </p:cNvSpPr>
          <p:nvPr/>
        </p:nvSpPr>
        <p:spPr>
          <a:xfrm>
            <a:off x="1110343" y="274638"/>
            <a:ext cx="9100457"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i="1" dirty="0" smtClean="0">
                <a:solidFill>
                  <a:schemeClr val="accent2">
                    <a:lumMod val="75000"/>
                  </a:schemeClr>
                </a:solidFill>
              </a:rPr>
              <a:t>Eligibility:</a:t>
            </a:r>
            <a:endParaRPr lang="en-US" sz="3200" i="1" dirty="0">
              <a:solidFill>
                <a:schemeClr val="accent2">
                  <a:lumMod val="75000"/>
                </a:schemeClr>
              </a:solidFill>
            </a:endParaRPr>
          </a:p>
        </p:txBody>
      </p:sp>
      <p:sp>
        <p:nvSpPr>
          <p:cNvPr id="4" name="TextBox 3"/>
          <p:cNvSpPr txBox="1"/>
          <p:nvPr/>
        </p:nvSpPr>
        <p:spPr>
          <a:xfrm>
            <a:off x="2731008" y="4816933"/>
            <a:ext cx="7409688"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SMI is the state median income</a:t>
            </a:r>
          </a:p>
          <a:p>
            <a:pPr marL="285750" indent="-285750">
              <a:buFont typeface="Arial" panose="020B0604020202020204" pitchFamily="34" charset="0"/>
              <a:buChar char="•"/>
            </a:pPr>
            <a:r>
              <a:rPr lang="en-US" sz="2200" dirty="0" smtClean="0"/>
              <a:t>The </a:t>
            </a:r>
            <a:r>
              <a:rPr lang="en-US" sz="2200" dirty="0"/>
              <a:t>applicant must be responsible for the home heating/cooling costs or pay heating/cooling costs as a designated portion of </a:t>
            </a:r>
            <a:r>
              <a:rPr lang="en-US" sz="2200" dirty="0" smtClean="0"/>
              <a:t>rent</a:t>
            </a:r>
            <a:endParaRPr lang="en-US" sz="2200" dirty="0"/>
          </a:p>
        </p:txBody>
      </p:sp>
    </p:spTree>
    <p:extLst>
      <p:ext uri="{BB962C8B-B14F-4D97-AF65-F5344CB8AC3E}">
        <p14:creationId xmlns:p14="http://schemas.microsoft.com/office/powerpoint/2010/main" val="1759678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PH 9_30_16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FE22FCF9783F418BC9B06C4BD96DEA" ma:contentTypeVersion="3" ma:contentTypeDescription="Create a new document." ma:contentTypeScope="" ma:versionID="2f63af24bb49d4590b0861a1777825cc">
  <xsd:schema xmlns:xsd="http://www.w3.org/2001/XMLSchema" xmlns:xs="http://www.w3.org/2001/XMLSchema" xmlns:p="http://schemas.microsoft.com/office/2006/metadata/properties" xmlns:ns2="2d358368-4c4d-4f0d-9f49-2da6e9c2d673" targetNamespace="http://schemas.microsoft.com/office/2006/metadata/properties" ma:root="true" ma:fieldsID="0e8ccb7e8ec1b08bb6e563b9addc95cc" ns2:_="">
    <xsd:import namespace="2d358368-4c4d-4f0d-9f49-2da6e9c2d673"/>
    <xsd:element name="properties">
      <xsd:complexType>
        <xsd:sequence>
          <xsd:element name="documentManagement">
            <xsd:complexType>
              <xsd:all>
                <xsd:element ref="ns2:solOlraDocsTopic" minOccurs="0"/>
                <xsd:element ref="ns2:solOlraDocs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58368-4c4d-4f0d-9f49-2da6e9c2d673" elementFormDefault="qualified">
    <xsd:import namespace="http://schemas.microsoft.com/office/2006/documentManagement/types"/>
    <xsd:import namespace="http://schemas.microsoft.com/office/infopath/2007/PartnerControls"/>
    <xsd:element name="solOlraDocsTopic" ma:index="2" nillable="true" ma:displayName="Topic" ma:description="Select the topic to which this file is relevant: Legislative, Regulatory or Other." ma:format="Dropdown" ma:internalName="solOlraDocsTopic">
      <xsd:simpleType>
        <xsd:restriction base="dms:Choice">
          <xsd:enumeration value="Crossover Documents"/>
          <xsd:enumeration value="HB 50"/>
          <xsd:enumeration value="Legislative"/>
          <xsd:enumeration value="Regulatory"/>
          <xsd:enumeration value="Other"/>
        </xsd:restriction>
      </xsd:simpleType>
    </xsd:element>
    <xsd:element name="solOlraDocsType" ma:index="3" nillable="true" ma:displayName="Document Type" ma:format="Dropdown" ma:internalName="solOlraDocsType">
      <xsd:simpleType>
        <xsd:restriction base="dms:Choice">
          <xsd:enumeration value="Forms"/>
          <xsd:enumeration value="Prefiled bill"/>
          <xsd:enumeration value="Tracking sheet"/>
          <xsd:enumeration value="Training"/>
          <xsd:enumeration value="Uploaded Committee Presentations"/>
          <xsd:enumeration value="Templates and Quick Reference Sheets"/>
          <xsd:enumeration value="Session Documents"/>
          <xsd:enumeration value="Reg Filing Documents"/>
          <xsd:enumeration value="Misc/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olOlraDocsTopic xmlns="2d358368-4c4d-4f0d-9f49-2da6e9c2d673">Legislative</solOlraDocsTopic>
    <solOlraDocsType xmlns="2d358368-4c4d-4f0d-9f49-2da6e9c2d673">Uploaded Committee Presentations</solOlraDocs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4FEB3E-2CF4-447A-91EF-DBA5ADB78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58368-4c4d-4f0d-9f49-2da6e9c2d6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3507DE-00B6-481A-A4E3-2FDB00C162EF}">
  <ds:schemaRefs>
    <ds:schemaRef ds:uri="http://purl.org/dc/dcmitype/"/>
    <ds:schemaRef ds:uri="http://schemas.microsoft.com/office/infopath/2007/PartnerControls"/>
    <ds:schemaRef ds:uri="http://purl.org/dc/elements/1.1/"/>
    <ds:schemaRef ds:uri="http://schemas.microsoft.com/office/2006/metadata/properties"/>
    <ds:schemaRef ds:uri="2d358368-4c4d-4f0d-9f49-2da6e9c2d673"/>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DDB7DC98-CE2C-436C-9AAA-491CB5F69E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4275</TotalTime>
  <Words>1401</Words>
  <Application>Microsoft Office PowerPoint</Application>
  <PresentationFormat>Widescreen</PresentationFormat>
  <Paragraphs>213</Paragraphs>
  <Slides>23</Slides>
  <Notes>20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Arial</vt:lpstr>
      <vt:lpstr>Calibri</vt:lpstr>
      <vt:lpstr>DPH 9_30_16 Presentation</vt:lpstr>
      <vt:lpstr>Unknown</vt:lpstr>
      <vt:lpstr>Low Income Home Energy Assistance Program (LIHEAP) Preliminary State Plan Federal Fiscal Year (FFY) 2021 </vt:lpstr>
      <vt:lpstr>PowerPoint Presentation</vt:lpstr>
      <vt:lpstr>HISTORY…</vt:lpstr>
      <vt:lpstr>LIHEAP</vt:lpstr>
      <vt:lpstr>COVID Response</vt:lpstr>
      <vt:lpstr>CARES Funds</vt:lpstr>
      <vt:lpstr>CARES Funds, Cont.</vt:lpstr>
      <vt:lpstr>LIHEAP</vt:lpstr>
      <vt:lpstr>60% SMI in Kentucky</vt:lpstr>
      <vt:lpstr>LIHEAP</vt:lpstr>
      <vt:lpstr>LIHEAP</vt:lpstr>
      <vt:lpstr>LIHEAP</vt:lpstr>
      <vt:lpstr>LIHEAP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Low Income Home Energy Assistance Program  (LIHEAP)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Cabinet Overview of the FY 2020 - 2022 Budget 2.5.20</dc:title>
  <dc:creator>Lowery, Eric  (CHFS OPB)</dc:creator>
  <cp:lastModifiedBy>Cooper, Sarah A (CHFS OLRA)</cp:lastModifiedBy>
  <cp:revision>86</cp:revision>
  <cp:lastPrinted>2020-02-04T18:20:50Z</cp:lastPrinted>
  <dcterms:created xsi:type="dcterms:W3CDTF">2018-01-11T12:54:00Z</dcterms:created>
  <dcterms:modified xsi:type="dcterms:W3CDTF">2020-06-30T15:06:29Z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0x01010072FE22FCF9783F418BC9B06C4BD96DEA</vt:lpwstr>
  </property>
</Properties>
</file>