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8" r:id="rId3"/>
    <p:sldId id="259" r:id="rId4"/>
    <p:sldId id="269" r:id="rId5"/>
    <p:sldId id="260" r:id="rId6"/>
    <p:sldId id="270" r:id="rId7"/>
    <p:sldId id="272" r:id="rId8"/>
    <p:sldId id="271" r:id="rId9"/>
    <p:sldId id="27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7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1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PWS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1974</c:v>
                </c:pt>
                <c:pt idx="1">
                  <c:v>1979</c:v>
                </c:pt>
                <c:pt idx="2">
                  <c:v>1989</c:v>
                </c:pt>
                <c:pt idx="3">
                  <c:v>1999</c:v>
                </c:pt>
                <c:pt idx="4">
                  <c:v>2009</c:v>
                </c:pt>
                <c:pt idx="5">
                  <c:v>2014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2178</c:v>
                </c:pt>
                <c:pt idx="1">
                  <c:v>1812</c:v>
                </c:pt>
                <c:pt idx="2">
                  <c:v>1254</c:v>
                </c:pt>
                <c:pt idx="3">
                  <c:v>781</c:v>
                </c:pt>
                <c:pt idx="4">
                  <c:v>484</c:v>
                </c:pt>
                <c:pt idx="5">
                  <c:v>444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BC-4FE2-9EEB-8E3C60C1DA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COMMUNITY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1974</c:v>
                </c:pt>
                <c:pt idx="1">
                  <c:v>1979</c:v>
                </c:pt>
                <c:pt idx="2">
                  <c:v>1989</c:v>
                </c:pt>
                <c:pt idx="3">
                  <c:v>1999</c:v>
                </c:pt>
                <c:pt idx="4">
                  <c:v>2009</c:v>
                </c:pt>
                <c:pt idx="5">
                  <c:v>2014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868</c:v>
                </c:pt>
                <c:pt idx="1">
                  <c:v>755</c:v>
                </c:pt>
                <c:pt idx="2">
                  <c:v>639</c:v>
                </c:pt>
                <c:pt idx="3">
                  <c:v>497</c:v>
                </c:pt>
                <c:pt idx="4">
                  <c:v>409</c:v>
                </c:pt>
                <c:pt idx="5">
                  <c:v>401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BC-4FE2-9EEB-8E3C60C1DA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NTNC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1974</c:v>
                </c:pt>
                <c:pt idx="1">
                  <c:v>1979</c:v>
                </c:pt>
                <c:pt idx="2">
                  <c:v>1989</c:v>
                </c:pt>
                <c:pt idx="3">
                  <c:v>1999</c:v>
                </c:pt>
                <c:pt idx="4">
                  <c:v>2009</c:v>
                </c:pt>
                <c:pt idx="5">
                  <c:v>2014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252</c:v>
                </c:pt>
                <c:pt idx="1">
                  <c:v>252</c:v>
                </c:pt>
                <c:pt idx="2">
                  <c:v>215</c:v>
                </c:pt>
                <c:pt idx="3">
                  <c:v>85</c:v>
                </c:pt>
                <c:pt idx="4">
                  <c:v>26</c:v>
                </c:pt>
                <c:pt idx="5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BC-4FE2-9EEB-8E3C60C1DA9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TNC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1974</c:v>
                </c:pt>
                <c:pt idx="1">
                  <c:v>1979</c:v>
                </c:pt>
                <c:pt idx="2">
                  <c:v>1989</c:v>
                </c:pt>
                <c:pt idx="3">
                  <c:v>1999</c:v>
                </c:pt>
                <c:pt idx="4">
                  <c:v>2009</c:v>
                </c:pt>
                <c:pt idx="5">
                  <c:v>2014</c:v>
                </c:pt>
              </c:numCache>
            </c:numRef>
          </c:cat>
          <c:val>
            <c:numRef>
              <c:f>Sheet1!$E$2:$E$7</c:f>
              <c:numCache>
                <c:formatCode>General</c:formatCode>
                <c:ptCount val="6"/>
                <c:pt idx="0">
                  <c:v>1058</c:v>
                </c:pt>
                <c:pt idx="1">
                  <c:v>805</c:v>
                </c:pt>
                <c:pt idx="2">
                  <c:v>400</c:v>
                </c:pt>
                <c:pt idx="3">
                  <c:v>199</c:v>
                </c:pt>
                <c:pt idx="4">
                  <c:v>49</c:v>
                </c:pt>
                <c:pt idx="5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CBC-4FE2-9EEB-8E3C60C1DA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4112128"/>
        <c:axId val="584115264"/>
      </c:barChart>
      <c:catAx>
        <c:axId val="584112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84115264"/>
        <c:crosses val="autoZero"/>
        <c:auto val="1"/>
        <c:lblAlgn val="ctr"/>
        <c:lblOffset val="100"/>
        <c:noMultiLvlLbl val="0"/>
      </c:catAx>
      <c:valAx>
        <c:axId val="584115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841121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439273467225295"/>
          <c:y val="7.1992410067573634E-2"/>
          <c:w val="0.8863732812610956"/>
          <c:h val="0.8022569135800296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cat>
            <c:numRef>
              <c:f>Sheet1!$A$11:$A$16</c:f>
              <c:numCache>
                <c:formatCode>General</c:formatCode>
                <c:ptCount val="6"/>
                <c:pt idx="0">
                  <c:v>1999</c:v>
                </c:pt>
                <c:pt idx="1">
                  <c:v>2001</c:v>
                </c:pt>
                <c:pt idx="2">
                  <c:v>2004</c:v>
                </c:pt>
                <c:pt idx="3">
                  <c:v>2006</c:v>
                </c:pt>
                <c:pt idx="4">
                  <c:v>2010</c:v>
                </c:pt>
                <c:pt idx="5">
                  <c:v>2015</c:v>
                </c:pt>
              </c:numCache>
            </c:numRef>
          </c:cat>
          <c:val>
            <c:numRef>
              <c:f>Sheet1!$B$11:$B$16</c:f>
              <c:numCache>
                <c:formatCode>General</c:formatCode>
                <c:ptCount val="6"/>
                <c:pt idx="0">
                  <c:v>85</c:v>
                </c:pt>
                <c:pt idx="1">
                  <c:v>87</c:v>
                </c:pt>
                <c:pt idx="2">
                  <c:v>90</c:v>
                </c:pt>
                <c:pt idx="3">
                  <c:v>92</c:v>
                </c:pt>
                <c:pt idx="4">
                  <c:v>94</c:v>
                </c:pt>
                <c:pt idx="5">
                  <c:v>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3A2-4E53-BD61-6E4D9D3AE6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84115656"/>
        <c:axId val="584114088"/>
      </c:lineChart>
      <c:dateAx>
        <c:axId val="584115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84114088"/>
        <c:crosses val="autoZero"/>
        <c:auto val="0"/>
        <c:lblOffset val="100"/>
        <c:baseTimeUnit val="days"/>
      </c:dateAx>
      <c:valAx>
        <c:axId val="584114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84115656"/>
        <c:crosses val="autoZero"/>
        <c:crossBetween val="between"/>
      </c:valAx>
      <c:spPr>
        <a:solidFill>
          <a:srgbClr val="FFFFFF"/>
        </a:solidFill>
      </c:spPr>
    </c:plotArea>
    <c:plotVisOnly val="1"/>
    <c:dispBlanksAs val="gap"/>
    <c:showDLblsOverMax val="0"/>
  </c:chart>
  <c:spPr>
    <a:solidFill>
      <a:srgbClr val="FFFFFF"/>
    </a:solidFill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C49E2-108F-48CC-87EB-163A1116AD73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7BB34-CA2C-40A4-A340-7841DDBB9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098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That’s about</a:t>
            </a:r>
            <a:r>
              <a:rPr lang="en-US" baseline="0" dirty="0" smtClean="0"/>
              <a:t> an 81% reduction in the number of public water systems since 1974.   This is a good thing.  Larger systems have more capital to put back into the system to help maintain it, and generally speaking higher qualified personnel to operate it.  A challenge is that in some large systems, water can get aged if the density of population isn’t sufficient to turn the water over.  This age can lead to a greater possibility of disinfection by-products.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A4FB53-BF11-461A-BD16-EE924995FDF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48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8164-2EA6-46CD-B0F2-F1571CAA4869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27F3-7549-4E4F-A682-4F2618A35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9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8164-2EA6-46CD-B0F2-F1571CAA4869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27F3-7549-4E4F-A682-4F2618A35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26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8164-2EA6-46CD-B0F2-F1571CAA4869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27F3-7549-4E4F-A682-4F2618A35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21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8164-2EA6-46CD-B0F2-F1571CAA4869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27F3-7549-4E4F-A682-4F2618A35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18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8164-2EA6-46CD-B0F2-F1571CAA4869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27F3-7549-4E4F-A682-4F2618A35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801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8164-2EA6-46CD-B0F2-F1571CAA4869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27F3-7549-4E4F-A682-4F2618A35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963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8164-2EA6-46CD-B0F2-F1571CAA4869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27F3-7549-4E4F-A682-4F2618A35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19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8164-2EA6-46CD-B0F2-F1571CAA4869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27F3-7549-4E4F-A682-4F2618A35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2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8164-2EA6-46CD-B0F2-F1571CAA4869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27F3-7549-4E4F-A682-4F2618A35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847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8164-2EA6-46CD-B0F2-F1571CAA4869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27F3-7549-4E4F-A682-4F2618A35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06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8164-2EA6-46CD-B0F2-F1571CAA4869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627F3-7549-4E4F-A682-4F2618A35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3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D8164-2EA6-46CD-B0F2-F1571CAA4869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627F3-7549-4E4F-A682-4F2618A35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5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jory.becker@ky.gov" TargetMode="External"/><Relationship Id="rId2" Type="http://schemas.openxmlformats.org/officeDocument/2006/relationships/hyperlink" Target="mailto:tony.Hatton@ky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524001" y="321615"/>
            <a:ext cx="9144000" cy="1553280"/>
          </a:xfrm>
          <a:solidFill>
            <a:srgbClr val="0070C0"/>
          </a:solidFill>
          <a:ln w="19050">
            <a:solidFill>
              <a:srgbClr val="002060"/>
            </a:solidFill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 smtClean="0">
                <a:solidFill>
                  <a:schemeClr val="bg1"/>
                </a:solidFill>
              </a:rPr>
              <a:t>Interim Joint Committee </a:t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Natural Resources and Energy</a:t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July 9, 2020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EEC Logos to export_four color_vertical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277" y="2224040"/>
            <a:ext cx="2557441" cy="2103120"/>
          </a:xfrm>
          <a:prstGeom prst="rect">
            <a:avLst/>
          </a:prstGeom>
          <a:noFill/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524001" y="4676305"/>
            <a:ext cx="9144000" cy="1518755"/>
          </a:xfrm>
          <a:prstGeom prst="rect">
            <a:avLst/>
          </a:prstGeom>
          <a:ln w="19050">
            <a:solidFill>
              <a:srgbClr val="00206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900" b="1" dirty="0" smtClean="0">
              <a:solidFill>
                <a:srgbClr val="001746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altLang="en-US" sz="2600" b="1" dirty="0" smtClean="0">
              <a:solidFill>
                <a:srgbClr val="001746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altLang="en-US" sz="2600" b="1" dirty="0" smtClean="0">
                <a:solidFill>
                  <a:srgbClr val="001746"/>
                </a:solidFill>
              </a:rPr>
              <a:t>Anthony Hatton, P.G., Commissioner DEP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altLang="en-US" sz="2600" b="1" dirty="0" smtClean="0">
                <a:solidFill>
                  <a:srgbClr val="001746"/>
                </a:solidFill>
              </a:rPr>
              <a:t>Jory Becker, P.E., Division of Water</a:t>
            </a:r>
          </a:p>
          <a:p>
            <a:pPr>
              <a:lnSpc>
                <a:spcPct val="80000"/>
              </a:lnSpc>
            </a:pPr>
            <a:endParaRPr lang="en-US" altLang="en-US" sz="3200" b="1" dirty="0">
              <a:solidFill>
                <a:srgbClr val="0017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78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7380"/>
            <a:ext cx="10515600" cy="4279583"/>
          </a:xfrm>
        </p:spPr>
        <p:txBody>
          <a:bodyPr>
            <a:normAutofit fontScale="25000" lnSpcReduction="20000"/>
          </a:bodyPr>
          <a:lstStyle/>
          <a:p>
            <a:r>
              <a:rPr lang="en-US" sz="6400" dirty="0" smtClean="0">
                <a:solidFill>
                  <a:srgbClr val="002060"/>
                </a:solidFill>
              </a:rPr>
              <a:t>Governor Beshear through his Healthy at Home and Healthy at Work initiatives continues to promote safety, service and sustainability</a:t>
            </a:r>
            <a:r>
              <a:rPr lang="en-US" sz="6400" dirty="0">
                <a:solidFill>
                  <a:srgbClr val="002060"/>
                </a:solidFill>
              </a:rPr>
              <a:t>. </a:t>
            </a:r>
            <a:endParaRPr lang="en-US" sz="6400" dirty="0" smtClean="0">
              <a:solidFill>
                <a:srgbClr val="002060"/>
              </a:solidFill>
            </a:endParaRPr>
          </a:p>
          <a:p>
            <a:pPr lvl="1"/>
            <a:r>
              <a:rPr lang="en-US" sz="6400" dirty="0" smtClean="0">
                <a:solidFill>
                  <a:srgbClr val="002060"/>
                </a:solidFill>
              </a:rPr>
              <a:t>The Governor quickly identified essential services during the evolution of the pandemic, including those related to the Energy and Environment Cabinet:</a:t>
            </a:r>
          </a:p>
          <a:p>
            <a:pPr lvl="2"/>
            <a:r>
              <a:rPr lang="en-US" sz="6400" dirty="0" smtClean="0">
                <a:solidFill>
                  <a:srgbClr val="002060"/>
                </a:solidFill>
              </a:rPr>
              <a:t>Water and Wastewater personnel and services,</a:t>
            </a:r>
          </a:p>
          <a:p>
            <a:pPr lvl="2"/>
            <a:r>
              <a:rPr lang="en-US" sz="6400" dirty="0" smtClean="0">
                <a:solidFill>
                  <a:srgbClr val="002060"/>
                </a:solidFill>
              </a:rPr>
              <a:t>Solid waste management; and </a:t>
            </a:r>
          </a:p>
          <a:p>
            <a:pPr lvl="2"/>
            <a:r>
              <a:rPr lang="en-US" sz="6400" dirty="0" smtClean="0">
                <a:solidFill>
                  <a:srgbClr val="002060"/>
                </a:solidFill>
              </a:rPr>
              <a:t>Emergency Response. </a:t>
            </a:r>
          </a:p>
          <a:p>
            <a:r>
              <a:rPr lang="en-US" sz="6400" dirty="0" smtClean="0">
                <a:solidFill>
                  <a:srgbClr val="002060"/>
                </a:solidFill>
              </a:rPr>
              <a:t>Within the Energy and Environment Cabinet, Secretary Goodman has implemented the Governor’s initiatives in the following ways:</a:t>
            </a:r>
          </a:p>
          <a:p>
            <a:pPr lvl="1"/>
            <a:r>
              <a:rPr lang="en-US" sz="6400" dirty="0" smtClean="0">
                <a:solidFill>
                  <a:srgbClr val="002060"/>
                </a:solidFill>
              </a:rPr>
              <a:t>Managing the agency through a phased approach in implementing Healthy at Home while providing needed technological infrastructure to make available to staff the resources they need to work at home</a:t>
            </a:r>
          </a:p>
          <a:p>
            <a:pPr lvl="1"/>
            <a:r>
              <a:rPr lang="en-US" sz="6400" dirty="0" smtClean="0">
                <a:solidFill>
                  <a:srgbClr val="002060"/>
                </a:solidFill>
              </a:rPr>
              <a:t>Implementing measures for agencies to regularly report on work accomplishments to promote service and accountability</a:t>
            </a:r>
          </a:p>
          <a:p>
            <a:pPr lvl="1"/>
            <a:r>
              <a:rPr lang="en-US" sz="6400" dirty="0" smtClean="0">
                <a:solidFill>
                  <a:srgbClr val="002060"/>
                </a:solidFill>
              </a:rPr>
              <a:t>Providing a process for regulatory flexibility requests during the pandemic</a:t>
            </a:r>
          </a:p>
          <a:p>
            <a:pPr lvl="1"/>
            <a:r>
              <a:rPr lang="en-US" sz="6400" dirty="0" smtClean="0">
                <a:solidFill>
                  <a:srgbClr val="002060"/>
                </a:solidFill>
              </a:rPr>
              <a:t>Directing Department for Environmental Protection staff to continue process improvements to establish ways to better accomplish its tasks while in both Healthy at Home and Healthy at Work modes</a:t>
            </a:r>
          </a:p>
          <a:p>
            <a:pPr lvl="1"/>
            <a:r>
              <a:rPr lang="en-US" sz="6400" dirty="0" smtClean="0">
                <a:solidFill>
                  <a:srgbClr val="002060"/>
                </a:solidFill>
              </a:rPr>
              <a:t>Leading the agency to meet its mission </a:t>
            </a:r>
            <a:r>
              <a:rPr lang="en-US" sz="6400" dirty="0">
                <a:solidFill>
                  <a:srgbClr val="002060"/>
                </a:solidFill>
              </a:rPr>
              <a:t>of protecting </a:t>
            </a:r>
            <a:r>
              <a:rPr lang="en-US" sz="6400" dirty="0" smtClean="0">
                <a:solidFill>
                  <a:srgbClr val="002060"/>
                </a:solidFill>
              </a:rPr>
              <a:t>human health and the environment and working to meeting our achieve sustainability for all of the agencies stakeholders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04207" y="0"/>
            <a:ext cx="9144000" cy="1553280"/>
          </a:xfrm>
          <a:prstGeom prst="rect">
            <a:avLst/>
          </a:prstGeom>
          <a:solidFill>
            <a:srgbClr val="0070C0"/>
          </a:solidFill>
          <a:ln w="19050">
            <a:solidFill>
              <a:srgbClr val="00206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Safety, Service and Sustainability 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207" y="5407065"/>
            <a:ext cx="1105593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20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5512"/>
            <a:ext cx="10515600" cy="317335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Overview of Division of Water Programs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Program Implementation during COVID-19 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Permitting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Water and Wastewater Infrastructure</a:t>
            </a: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0" y="178904"/>
            <a:ext cx="9144000" cy="1553280"/>
          </a:xfrm>
          <a:prstGeom prst="rect">
            <a:avLst/>
          </a:prstGeom>
          <a:solidFill>
            <a:srgbClr val="0070C0"/>
          </a:solidFill>
          <a:ln w="19050">
            <a:solidFill>
              <a:srgbClr val="00206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Presentation Overview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0455" y="5538871"/>
            <a:ext cx="1105593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27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8820"/>
            <a:ext cx="10515600" cy="4499067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dirty="0" smtClean="0">
                <a:solidFill>
                  <a:srgbClr val="002060"/>
                </a:solidFill>
              </a:rPr>
              <a:t>Drinking Water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002060"/>
                </a:solidFill>
              </a:rPr>
              <a:t>Technical Assistance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002060"/>
                </a:solidFill>
              </a:rPr>
              <a:t>Laboratory Certification</a:t>
            </a:r>
            <a:endParaRPr lang="en-US" sz="22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dirty="0" smtClean="0">
                <a:solidFill>
                  <a:srgbClr val="002060"/>
                </a:solidFill>
              </a:rPr>
              <a:t>Surface Water Permits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002060"/>
                </a:solidFill>
              </a:rPr>
              <a:t>Storm water, Industrial, Municipal</a:t>
            </a:r>
            <a:endParaRPr lang="en-US" sz="22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dirty="0" smtClean="0">
                <a:solidFill>
                  <a:srgbClr val="002060"/>
                </a:solidFill>
              </a:rPr>
              <a:t>Water Quality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002060"/>
                </a:solidFill>
              </a:rPr>
              <a:t>Surface Water and Stream Quality and Assessment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002060"/>
                </a:solidFill>
              </a:rPr>
              <a:t>Monitoring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dirty="0" smtClean="0">
                <a:solidFill>
                  <a:srgbClr val="002060"/>
                </a:solidFill>
              </a:rPr>
              <a:t>Water/Wastewater Infrastructure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002060"/>
                </a:solidFill>
              </a:rPr>
              <a:t>Municipal Construction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002060"/>
                </a:solidFill>
              </a:rPr>
              <a:t>Engineering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002060"/>
                </a:solidFill>
              </a:rPr>
              <a:t>Financial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dirty="0" smtClean="0">
                <a:solidFill>
                  <a:srgbClr val="002060"/>
                </a:solidFill>
              </a:rPr>
              <a:t>Water Resources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002060"/>
                </a:solidFill>
              </a:rPr>
              <a:t>Floodplains, Dams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dirty="0" smtClean="0">
                <a:solidFill>
                  <a:srgbClr val="002060"/>
                </a:solidFill>
              </a:rPr>
              <a:t>Watershed Management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002060"/>
                </a:solidFill>
              </a:rPr>
              <a:t>Non-Point, GIS development, Water Supply, Groundwater Resources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200" dirty="0">
              <a:solidFill>
                <a:srgbClr val="00206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0" y="178904"/>
            <a:ext cx="9144000" cy="1553280"/>
          </a:xfrm>
          <a:prstGeom prst="rect">
            <a:avLst/>
          </a:prstGeom>
          <a:solidFill>
            <a:srgbClr val="0070C0"/>
          </a:solidFill>
          <a:ln w="19050">
            <a:solidFill>
              <a:srgbClr val="00206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Overview of Division of Water Programs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0455" y="5538871"/>
            <a:ext cx="1105593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67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63141"/>
            <a:ext cx="10515600" cy="437301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Keys to Maintaining Services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Clear mandate and goals from Governor Beshear and Secretary Goodman 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900" dirty="0">
                <a:solidFill>
                  <a:srgbClr val="002060"/>
                </a:solidFill>
              </a:rPr>
              <a:t>Phased approach </a:t>
            </a:r>
            <a:r>
              <a:rPr lang="en-US" sz="1900" dirty="0" smtClean="0">
                <a:solidFill>
                  <a:srgbClr val="002060"/>
                </a:solidFill>
              </a:rPr>
              <a:t>to teleworking while </a:t>
            </a:r>
            <a:r>
              <a:rPr lang="en-US" sz="1900" dirty="0">
                <a:solidFill>
                  <a:srgbClr val="002060"/>
                </a:solidFill>
              </a:rPr>
              <a:t>maintaining customer service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Technological Readiness: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900" dirty="0" smtClean="0">
                <a:solidFill>
                  <a:srgbClr val="002060"/>
                </a:solidFill>
              </a:rPr>
              <a:t>Streamlined electronic processes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900" dirty="0" smtClean="0">
                <a:solidFill>
                  <a:srgbClr val="002060"/>
                </a:solidFill>
              </a:rPr>
              <a:t>ARM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900" dirty="0" smtClean="0">
                <a:solidFill>
                  <a:srgbClr val="002060"/>
                </a:solidFill>
              </a:rPr>
              <a:t>Employee access to DEP databases resulting in little disruption of services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900" dirty="0" smtClean="0">
                <a:solidFill>
                  <a:srgbClr val="002060"/>
                </a:solidFill>
              </a:rPr>
              <a:t>Maintain inspection and technical assistance processes – Field Operations protocols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Regulatory Flexibility and Technical Assistance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002060"/>
                </a:solidFill>
              </a:rPr>
              <a:t>Very few requests related to water issues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002060"/>
                </a:solidFill>
              </a:rPr>
              <a:t>Technical assistance and streamline data submittal for drinking water systems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1800" dirty="0" smtClean="0">
              <a:solidFill>
                <a:srgbClr val="002060"/>
              </a:solidFill>
            </a:endParaRP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0" y="178904"/>
            <a:ext cx="9144000" cy="1553280"/>
          </a:xfrm>
          <a:prstGeom prst="rect">
            <a:avLst/>
          </a:prstGeom>
          <a:solidFill>
            <a:srgbClr val="0070C0"/>
          </a:solidFill>
          <a:ln w="19050">
            <a:solidFill>
              <a:srgbClr val="00206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Healthy at Home</a:t>
            </a:r>
          </a:p>
          <a:p>
            <a:pPr algn="ctr">
              <a:lnSpc>
                <a:spcPct val="100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Work Accomplishments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0455" y="5538871"/>
            <a:ext cx="1105593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53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63141"/>
            <a:ext cx="10515600" cy="437301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dirty="0" smtClean="0">
                <a:solidFill>
                  <a:srgbClr val="002060"/>
                </a:solidFill>
              </a:rPr>
              <a:t>Types of Permits/Certifications (Clean Water Act and Safe Drinking Water Act):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002060"/>
                </a:solidFill>
              </a:rPr>
              <a:t>Dam Construction and Dam Safety Program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002060"/>
                </a:solidFill>
              </a:rPr>
              <a:t>Floodplain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002060"/>
                </a:solidFill>
              </a:rPr>
              <a:t>Wastewater Collection System and Treatment Plant Construction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002060"/>
                </a:solidFill>
              </a:rPr>
              <a:t>Wastewater Discharge Permits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002060"/>
                </a:solidFill>
              </a:rPr>
              <a:t>Water Withdrawal Permits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002060"/>
                </a:solidFill>
              </a:rPr>
              <a:t>Certifications – Laboratory, Water Quality (401), Well Driller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dirty="0" smtClean="0">
                <a:solidFill>
                  <a:srgbClr val="002060"/>
                </a:solidFill>
              </a:rPr>
              <a:t>April – June 2020 Permits/Certifications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002060"/>
                </a:solidFill>
              </a:rPr>
              <a:t>Applications Received – 1,061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002060"/>
                </a:solidFill>
              </a:rPr>
              <a:t>Permits/Approvals Issued – 973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dirty="0" smtClean="0">
                <a:solidFill>
                  <a:srgbClr val="002060"/>
                </a:solidFill>
              </a:rPr>
              <a:t>Permit Backlog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002060"/>
                </a:solidFill>
              </a:rPr>
              <a:t>Working to maintain low backlog levels both now and in the future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1800" dirty="0" smtClean="0">
              <a:solidFill>
                <a:srgbClr val="002060"/>
              </a:solidFill>
            </a:endParaRP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002060"/>
                </a:solidFill>
              </a:rPr>
              <a:t>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0" y="178904"/>
            <a:ext cx="9144000" cy="1553280"/>
          </a:xfrm>
          <a:prstGeom prst="rect">
            <a:avLst/>
          </a:prstGeom>
          <a:solidFill>
            <a:srgbClr val="0070C0"/>
          </a:solidFill>
          <a:ln w="19050">
            <a:solidFill>
              <a:srgbClr val="00206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Permitting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0455" y="5538871"/>
            <a:ext cx="1105593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07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6472638" y="3837335"/>
          <a:ext cx="3909114" cy="21420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8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8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6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80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80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60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YEAR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# PWS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COMMUNITY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NTNC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TNC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0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2178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0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1812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0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1254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0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497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0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409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0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2016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432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389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8394463"/>
              </p:ext>
            </p:extLst>
          </p:nvPr>
        </p:nvGraphicFramePr>
        <p:xfrm>
          <a:off x="3754342" y="1954530"/>
          <a:ext cx="4572000" cy="1748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4935681" y="1159776"/>
            <a:ext cx="184731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1818199" y="3918006"/>
          <a:ext cx="4126063" cy="2840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Rectangle 10"/>
          <p:cNvSpPr/>
          <p:nvPr/>
        </p:nvSpPr>
        <p:spPr>
          <a:xfrm>
            <a:off x="2360121" y="3825293"/>
            <a:ext cx="287174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% Population Served by PWS</a:t>
            </a:r>
          </a:p>
        </p:txBody>
      </p:sp>
      <p:pic>
        <p:nvPicPr>
          <p:cNvPr id="12290" name="Picture 4" descr="EEC Logos to export_four color_squar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1560" y="6093232"/>
            <a:ext cx="670193" cy="66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0070C0"/>
          </a:solidFill>
          <a:ln w="19050">
            <a:solidFill>
              <a:srgbClr val="00206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Water/Wastewater Infrastructure Challenges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20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63141"/>
            <a:ext cx="10515600" cy="4373010"/>
          </a:xfrm>
        </p:spPr>
        <p:txBody>
          <a:bodyPr>
            <a:normAutofit/>
          </a:bodyPr>
          <a:lstStyle/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Widely Recognized Need for Infrastructure Improvements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2060"/>
                </a:solidFill>
              </a:rPr>
              <a:t>Maintenance and Repairs of Existing Systems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2060"/>
                </a:solidFill>
              </a:rPr>
              <a:t>Water Quality/Water Loss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Elements of Regionalization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2060"/>
                </a:solidFill>
              </a:rPr>
              <a:t>Facility Planning, Local Issues – Water and Wastewater, Opportunities and Funding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Participation on Public Water and Wastewater System Infrastructure Task Force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DOW is an ex-officio member of the Task Force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O&amp;M Standards, Rates and Expenses, and Financial Audits are examples of related 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mtClean="0">
                <a:solidFill>
                  <a:srgbClr val="002060"/>
                </a:solidFill>
              </a:rPr>
              <a:t>issues </a:t>
            </a:r>
            <a:r>
              <a:rPr lang="en-US" dirty="0" smtClean="0">
                <a:solidFill>
                  <a:srgbClr val="002060"/>
                </a:solidFill>
              </a:rPr>
              <a:t>that the Public Service Commission addresses daily and its experience </a:t>
            </a:r>
            <a:r>
              <a:rPr lang="en-US" smtClean="0">
                <a:solidFill>
                  <a:srgbClr val="002060"/>
                </a:solidFill>
              </a:rPr>
              <a:t>and                expertise </a:t>
            </a:r>
            <a:r>
              <a:rPr lang="en-US" dirty="0" smtClean="0">
                <a:solidFill>
                  <a:srgbClr val="002060"/>
                </a:solidFill>
              </a:rPr>
              <a:t>would be valuable to the Task Force.  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0" y="178904"/>
            <a:ext cx="9144000" cy="1553280"/>
          </a:xfrm>
          <a:prstGeom prst="rect">
            <a:avLst/>
          </a:prstGeom>
          <a:solidFill>
            <a:srgbClr val="0070C0"/>
          </a:solidFill>
          <a:ln w="19050">
            <a:solidFill>
              <a:srgbClr val="00206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Water/Wastewater Infrastructure Challenges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0455" y="5538871"/>
            <a:ext cx="1105593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72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63141"/>
            <a:ext cx="10515600" cy="4373010"/>
          </a:xfrm>
        </p:spPr>
        <p:txBody>
          <a:bodyPr>
            <a:normAutofit/>
          </a:bodyPr>
          <a:lstStyle/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1800" dirty="0" smtClean="0">
              <a:solidFill>
                <a:srgbClr val="002060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Anthony R. Hatton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  <a:hlinkClick r:id="rId2"/>
              </a:rPr>
              <a:t>tony.hatton@ky.gov</a:t>
            </a:r>
            <a:endParaRPr lang="en-US" dirty="0" smtClean="0">
              <a:solidFill>
                <a:srgbClr val="002060"/>
              </a:solidFill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(502) 782-6648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002060"/>
              </a:solidFill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endParaRPr lang="en-US" dirty="0" smtClean="0">
              <a:solidFill>
                <a:srgbClr val="002060"/>
              </a:solidFill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002060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Jory Becker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  <a:hlinkClick r:id="rId3"/>
              </a:rPr>
              <a:t>jory.becker@ky.gov</a:t>
            </a:r>
            <a:endParaRPr lang="en-US" dirty="0" smtClean="0">
              <a:solidFill>
                <a:srgbClr val="002060"/>
              </a:solidFill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(502) 782-6887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0" y="178904"/>
            <a:ext cx="9144000" cy="1553280"/>
          </a:xfrm>
          <a:prstGeom prst="rect">
            <a:avLst/>
          </a:prstGeom>
          <a:solidFill>
            <a:srgbClr val="0070C0"/>
          </a:solidFill>
          <a:ln w="19050">
            <a:solidFill>
              <a:srgbClr val="00206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Questions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0455" y="5538871"/>
            <a:ext cx="1105593" cy="109728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327904" y="3472899"/>
            <a:ext cx="6466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002060"/>
                </a:solidFill>
              </a:rPr>
              <a:t>“We not only want to get through this.  </a:t>
            </a:r>
            <a:r>
              <a:rPr lang="en-US" sz="2400" i="1" dirty="0" smtClean="0">
                <a:solidFill>
                  <a:srgbClr val="002060"/>
                </a:solidFill>
              </a:rPr>
              <a:t>We </a:t>
            </a:r>
            <a:br>
              <a:rPr lang="en-US" sz="2400" i="1" dirty="0" smtClean="0">
                <a:solidFill>
                  <a:srgbClr val="002060"/>
                </a:solidFill>
              </a:rPr>
            </a:br>
            <a:r>
              <a:rPr lang="en-US" sz="2400" i="1" dirty="0" smtClean="0">
                <a:solidFill>
                  <a:srgbClr val="002060"/>
                </a:solidFill>
              </a:rPr>
              <a:t> want to </a:t>
            </a:r>
            <a:r>
              <a:rPr lang="en-US" sz="2400" i="1" dirty="0">
                <a:solidFill>
                  <a:srgbClr val="002060"/>
                </a:solidFill>
              </a:rPr>
              <a:t>come </a:t>
            </a:r>
            <a:r>
              <a:rPr lang="en-US" sz="2400" i="1" dirty="0" smtClean="0">
                <a:solidFill>
                  <a:srgbClr val="002060"/>
                </a:solidFill>
              </a:rPr>
              <a:t>out strong and </a:t>
            </a:r>
            <a:r>
              <a:rPr lang="en-US" sz="2400" i="1" dirty="0">
                <a:solidFill>
                  <a:srgbClr val="002060"/>
                </a:solidFill>
              </a:rPr>
              <a:t>ready to rebuild</a:t>
            </a:r>
            <a:r>
              <a:rPr lang="en-US" sz="2400" i="1" dirty="0" smtClean="0">
                <a:solidFill>
                  <a:srgbClr val="002060"/>
                </a:solidFill>
              </a:rPr>
              <a:t>.”</a:t>
            </a:r>
            <a:br>
              <a:rPr lang="en-US" sz="2400" i="1" dirty="0" smtClean="0">
                <a:solidFill>
                  <a:srgbClr val="002060"/>
                </a:solidFill>
              </a:rPr>
            </a:br>
            <a:r>
              <a:rPr lang="en-US" sz="2400" i="1" dirty="0" smtClean="0">
                <a:solidFill>
                  <a:srgbClr val="002060"/>
                </a:solidFill>
              </a:rPr>
              <a:t>– </a:t>
            </a:r>
            <a:r>
              <a:rPr lang="en-US" sz="2400" i="1" dirty="0">
                <a:solidFill>
                  <a:srgbClr val="002060"/>
                </a:solidFill>
              </a:rPr>
              <a:t>Governor Andy Beshear</a:t>
            </a:r>
          </a:p>
        </p:txBody>
      </p:sp>
    </p:spTree>
    <p:extLst>
      <p:ext uri="{BB962C8B-B14F-4D97-AF65-F5344CB8AC3E}">
        <p14:creationId xmlns:p14="http://schemas.microsoft.com/office/powerpoint/2010/main" val="293823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708</Words>
  <Application>Microsoft Office PowerPoint</Application>
  <PresentationFormat>Widescreen</PresentationFormat>
  <Paragraphs>130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Interim Joint Committee  Natural Resources and Energy July 9, 2020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Water/Wastewater Infrastructure Challenges</vt:lpstr>
      <vt:lpstr>PowerPoint Presentation</vt:lpstr>
      <vt:lpstr>PowerPoint Presentation</vt:lpstr>
    </vt:vector>
  </TitlesOfParts>
  <Company>COT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Kentucky Chamber of Commerce Executive Council Meeting June 23, 2020</dc:title>
  <dc:creator>Johnson, Kari (EEC)</dc:creator>
  <cp:lastModifiedBy>Garrison, Trent M (EEC)</cp:lastModifiedBy>
  <cp:revision>60</cp:revision>
  <dcterms:created xsi:type="dcterms:W3CDTF">2020-06-18T17:35:23Z</dcterms:created>
  <dcterms:modified xsi:type="dcterms:W3CDTF">2020-07-06T16:49:37Z</dcterms:modified>
</cp:coreProperties>
</file>