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8" r:id="rId1"/>
  </p:sldMasterIdLst>
  <p:notesMasterIdLst>
    <p:notesMasterId r:id="rId12"/>
  </p:notesMasterIdLst>
  <p:sldIdLst>
    <p:sldId id="256" r:id="rId2"/>
    <p:sldId id="258" r:id="rId3"/>
    <p:sldId id="259" r:id="rId4"/>
    <p:sldId id="264" r:id="rId5"/>
    <p:sldId id="261" r:id="rId6"/>
    <p:sldId id="262" r:id="rId7"/>
    <p:sldId id="263" r:id="rId8"/>
    <p:sldId id="265" r:id="rId9"/>
    <p:sldId id="266" r:id="rId10"/>
    <p:sldId id="267" r:id="rId11"/>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28" autoAdjust="0"/>
  </p:normalViewPr>
  <p:slideViewPr>
    <p:cSldViewPr>
      <p:cViewPr varScale="1">
        <p:scale>
          <a:sx n="84" d="100"/>
          <a:sy n="84" d="100"/>
        </p:scale>
        <p:origin x="1426"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4646BAD2-5AC6-4B61-8FA5-19A64AF07520}" type="datetimeFigureOut">
              <a:rPr lang="en-US" smtClean="0"/>
              <a:t>11/16/2020</a:t>
            </a:fld>
            <a:endParaRPr lang="en-US"/>
          </a:p>
        </p:txBody>
      </p:sp>
      <p:sp>
        <p:nvSpPr>
          <p:cNvPr id="4" name="Slide Image Placeholder 3"/>
          <p:cNvSpPr>
            <a:spLocks noGrp="1" noRot="1" noChangeAspect="1"/>
          </p:cNvSpPr>
          <p:nvPr>
            <p:ph type="sldImg" idx="2"/>
          </p:nvPr>
        </p:nvSpPr>
        <p:spPr>
          <a:xfrm>
            <a:off x="1443038" y="1171575"/>
            <a:ext cx="4216400" cy="31623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08500"/>
            <a:ext cx="5683250" cy="36893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52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899525"/>
            <a:ext cx="3078163" cy="469900"/>
          </a:xfrm>
          <a:prstGeom prst="rect">
            <a:avLst/>
          </a:prstGeom>
        </p:spPr>
        <p:txBody>
          <a:bodyPr vert="horz" lIns="91440" tIns="45720" rIns="91440" bIns="45720" rtlCol="0" anchor="b"/>
          <a:lstStyle>
            <a:lvl1pPr algn="r">
              <a:defRPr sz="1200"/>
            </a:lvl1pPr>
          </a:lstStyle>
          <a:p>
            <a:fld id="{F37E3872-4DCD-42B7-9315-59CFF15F3410}" type="slidenum">
              <a:rPr lang="en-US" smtClean="0"/>
              <a:t>‹#›</a:t>
            </a:fld>
            <a:endParaRPr lang="en-US"/>
          </a:p>
        </p:txBody>
      </p:sp>
    </p:spTree>
    <p:extLst>
      <p:ext uri="{BB962C8B-B14F-4D97-AF65-F5344CB8AC3E}">
        <p14:creationId xmlns:p14="http://schemas.microsoft.com/office/powerpoint/2010/main" val="1860693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041CC5CA-C2AD-4C34-89CE-07603DF5B2C6}" type="datetimeFigureOut">
              <a:rPr lang="en-US" smtClean="0"/>
              <a:pPr/>
              <a:t>11/16/2020</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E3EA8466-6515-4D12-BE00-EE4E04540F85}"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820621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1CC5CA-C2AD-4C34-89CE-07603DF5B2C6}"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A8466-6515-4D12-BE00-EE4E04540F85}" type="slidenum">
              <a:rPr lang="en-US" smtClean="0"/>
              <a:pPr/>
              <a:t>‹#›</a:t>
            </a:fld>
            <a:endParaRPr lang="en-US"/>
          </a:p>
        </p:txBody>
      </p:sp>
    </p:spTree>
    <p:extLst>
      <p:ext uri="{BB962C8B-B14F-4D97-AF65-F5344CB8AC3E}">
        <p14:creationId xmlns:p14="http://schemas.microsoft.com/office/powerpoint/2010/main" val="533186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1CC5CA-C2AD-4C34-89CE-07603DF5B2C6}"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A8466-6515-4D12-BE00-EE4E04540F85}" type="slidenum">
              <a:rPr lang="en-US" smtClean="0"/>
              <a:pPr/>
              <a:t>‹#›</a:t>
            </a:fld>
            <a:endParaRPr lang="en-US"/>
          </a:p>
        </p:txBody>
      </p:sp>
    </p:spTree>
    <p:extLst>
      <p:ext uri="{BB962C8B-B14F-4D97-AF65-F5344CB8AC3E}">
        <p14:creationId xmlns:p14="http://schemas.microsoft.com/office/powerpoint/2010/main" val="3061181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1CC5CA-C2AD-4C34-89CE-07603DF5B2C6}"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A8466-6515-4D12-BE00-EE4E04540F85}" type="slidenum">
              <a:rPr lang="en-US" smtClean="0"/>
              <a:pPr/>
              <a:t>‹#›</a:t>
            </a:fld>
            <a:endParaRPr lang="en-US"/>
          </a:p>
        </p:txBody>
      </p:sp>
    </p:spTree>
    <p:extLst>
      <p:ext uri="{BB962C8B-B14F-4D97-AF65-F5344CB8AC3E}">
        <p14:creationId xmlns:p14="http://schemas.microsoft.com/office/powerpoint/2010/main" val="177773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1CC5CA-C2AD-4C34-89CE-07603DF5B2C6}"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A8466-6515-4D12-BE00-EE4E04540F85}" type="slidenum">
              <a:rPr lang="en-US" smtClean="0"/>
              <a:pPr/>
              <a:t>‹#›</a:t>
            </a:fld>
            <a:endParaRPr lang="en-US"/>
          </a:p>
        </p:txBody>
      </p:sp>
    </p:spTree>
    <p:extLst>
      <p:ext uri="{BB962C8B-B14F-4D97-AF65-F5344CB8AC3E}">
        <p14:creationId xmlns:p14="http://schemas.microsoft.com/office/powerpoint/2010/main" val="1769956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1CC5CA-C2AD-4C34-89CE-07603DF5B2C6}"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A8466-6515-4D12-BE00-EE4E04540F85}" type="slidenum">
              <a:rPr lang="en-US" smtClean="0"/>
              <a:pPr/>
              <a:t>‹#›</a:t>
            </a:fld>
            <a:endParaRPr lang="en-US"/>
          </a:p>
        </p:txBody>
      </p:sp>
    </p:spTree>
    <p:extLst>
      <p:ext uri="{BB962C8B-B14F-4D97-AF65-F5344CB8AC3E}">
        <p14:creationId xmlns:p14="http://schemas.microsoft.com/office/powerpoint/2010/main" val="2372344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1CC5CA-C2AD-4C34-89CE-07603DF5B2C6}"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A8466-6515-4D12-BE00-EE4E04540F85}" type="slidenum">
              <a:rPr lang="en-US" smtClean="0"/>
              <a:pPr/>
              <a:t>‹#›</a:t>
            </a:fld>
            <a:endParaRPr lang="en-US"/>
          </a:p>
        </p:txBody>
      </p:sp>
    </p:spTree>
    <p:extLst>
      <p:ext uri="{BB962C8B-B14F-4D97-AF65-F5344CB8AC3E}">
        <p14:creationId xmlns:p14="http://schemas.microsoft.com/office/powerpoint/2010/main" val="2832346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1CC5CA-C2AD-4C34-89CE-07603DF5B2C6}"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A8466-6515-4D12-BE00-EE4E04540F85}" type="slidenum">
              <a:rPr lang="en-US" smtClean="0"/>
              <a:pPr/>
              <a:t>‹#›</a:t>
            </a:fld>
            <a:endParaRPr lang="en-US"/>
          </a:p>
        </p:txBody>
      </p:sp>
    </p:spTree>
    <p:extLst>
      <p:ext uri="{BB962C8B-B14F-4D97-AF65-F5344CB8AC3E}">
        <p14:creationId xmlns:p14="http://schemas.microsoft.com/office/powerpoint/2010/main" val="4270897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1CC5CA-C2AD-4C34-89CE-07603DF5B2C6}"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A8466-6515-4D12-BE00-EE4E04540F85}" type="slidenum">
              <a:rPr lang="en-US" smtClean="0"/>
              <a:pPr/>
              <a:t>‹#›</a:t>
            </a:fld>
            <a:endParaRPr lang="en-US"/>
          </a:p>
        </p:txBody>
      </p:sp>
    </p:spTree>
    <p:extLst>
      <p:ext uri="{BB962C8B-B14F-4D97-AF65-F5344CB8AC3E}">
        <p14:creationId xmlns:p14="http://schemas.microsoft.com/office/powerpoint/2010/main" val="71034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041CC5CA-C2AD-4C34-89CE-07603DF5B2C6}" type="datetimeFigureOut">
              <a:rPr lang="en-US" smtClean="0"/>
              <a:pPr/>
              <a:t>11/16/2020</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E3EA8466-6515-4D12-BE00-EE4E04540F85}" type="slidenum">
              <a:rPr lang="en-US" smtClean="0"/>
              <a:pPr/>
              <a:t>‹#›</a:t>
            </a:fld>
            <a:endParaRPr lang="en-US"/>
          </a:p>
        </p:txBody>
      </p:sp>
    </p:spTree>
    <p:extLst>
      <p:ext uri="{BB962C8B-B14F-4D97-AF65-F5344CB8AC3E}">
        <p14:creationId xmlns:p14="http://schemas.microsoft.com/office/powerpoint/2010/main" val="3843552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1CC5CA-C2AD-4C34-89CE-07603DF5B2C6}"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E3EA8466-6515-4D12-BE00-EE4E04540F85}" type="slidenum">
              <a:rPr lang="en-US" smtClean="0"/>
              <a:pPr/>
              <a:t>‹#›</a:t>
            </a:fld>
            <a:endParaRPr lang="en-US"/>
          </a:p>
        </p:txBody>
      </p:sp>
    </p:spTree>
    <p:extLst>
      <p:ext uri="{BB962C8B-B14F-4D97-AF65-F5344CB8AC3E}">
        <p14:creationId xmlns:p14="http://schemas.microsoft.com/office/powerpoint/2010/main" val="36726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1CC5CA-C2AD-4C34-89CE-07603DF5B2C6}"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A8466-6515-4D12-BE00-EE4E04540F85}" type="slidenum">
              <a:rPr lang="en-US" smtClean="0"/>
              <a:pPr/>
              <a:t>‹#›</a:t>
            </a:fld>
            <a:endParaRPr lang="en-US"/>
          </a:p>
        </p:txBody>
      </p:sp>
    </p:spTree>
    <p:extLst>
      <p:ext uri="{BB962C8B-B14F-4D97-AF65-F5344CB8AC3E}">
        <p14:creationId xmlns:p14="http://schemas.microsoft.com/office/powerpoint/2010/main" val="215204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1CC5CA-C2AD-4C34-89CE-07603DF5B2C6}" type="datetimeFigureOut">
              <a:rPr lang="en-US" smtClean="0"/>
              <a:pPr/>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EA8466-6515-4D12-BE00-EE4E04540F85}" type="slidenum">
              <a:rPr lang="en-US" smtClean="0"/>
              <a:pPr/>
              <a:t>‹#›</a:t>
            </a:fld>
            <a:endParaRPr lang="en-US"/>
          </a:p>
        </p:txBody>
      </p:sp>
    </p:spTree>
    <p:extLst>
      <p:ext uri="{BB962C8B-B14F-4D97-AF65-F5344CB8AC3E}">
        <p14:creationId xmlns:p14="http://schemas.microsoft.com/office/powerpoint/2010/main" val="2777449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1CC5CA-C2AD-4C34-89CE-07603DF5B2C6}" type="datetimeFigureOut">
              <a:rPr lang="en-US" smtClean="0"/>
              <a:pPr/>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EA8466-6515-4D12-BE00-EE4E04540F85}" type="slidenum">
              <a:rPr lang="en-US" smtClean="0"/>
              <a:pPr/>
              <a:t>‹#›</a:t>
            </a:fld>
            <a:endParaRPr lang="en-US"/>
          </a:p>
        </p:txBody>
      </p:sp>
    </p:spTree>
    <p:extLst>
      <p:ext uri="{BB962C8B-B14F-4D97-AF65-F5344CB8AC3E}">
        <p14:creationId xmlns:p14="http://schemas.microsoft.com/office/powerpoint/2010/main" val="2639123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CC5CA-C2AD-4C34-89CE-07603DF5B2C6}" type="datetimeFigureOut">
              <a:rPr lang="en-US" smtClean="0"/>
              <a:pPr/>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EA8466-6515-4D12-BE00-EE4E04540F85}" type="slidenum">
              <a:rPr lang="en-US" smtClean="0"/>
              <a:pPr/>
              <a:t>‹#›</a:t>
            </a:fld>
            <a:endParaRPr lang="en-US"/>
          </a:p>
        </p:txBody>
      </p:sp>
    </p:spTree>
    <p:extLst>
      <p:ext uri="{BB962C8B-B14F-4D97-AF65-F5344CB8AC3E}">
        <p14:creationId xmlns:p14="http://schemas.microsoft.com/office/powerpoint/2010/main" val="321867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1CC5CA-C2AD-4C34-89CE-07603DF5B2C6}"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A8466-6515-4D12-BE00-EE4E04540F85}" type="slidenum">
              <a:rPr lang="en-US" smtClean="0"/>
              <a:pPr/>
              <a:t>‹#›</a:t>
            </a:fld>
            <a:endParaRPr lang="en-US"/>
          </a:p>
        </p:txBody>
      </p:sp>
    </p:spTree>
    <p:extLst>
      <p:ext uri="{BB962C8B-B14F-4D97-AF65-F5344CB8AC3E}">
        <p14:creationId xmlns:p14="http://schemas.microsoft.com/office/powerpoint/2010/main" val="351564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1CC5CA-C2AD-4C34-89CE-07603DF5B2C6}"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A8466-6515-4D12-BE00-EE4E04540F85}" type="slidenum">
              <a:rPr lang="en-US" smtClean="0"/>
              <a:pPr/>
              <a:t>‹#›</a:t>
            </a:fld>
            <a:endParaRPr lang="en-US"/>
          </a:p>
        </p:txBody>
      </p:sp>
    </p:spTree>
    <p:extLst>
      <p:ext uri="{BB962C8B-B14F-4D97-AF65-F5344CB8AC3E}">
        <p14:creationId xmlns:p14="http://schemas.microsoft.com/office/powerpoint/2010/main" val="3958127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1CC5CA-C2AD-4C34-89CE-07603DF5B2C6}" type="datetimeFigureOut">
              <a:rPr lang="en-US" smtClean="0"/>
              <a:pPr/>
              <a:t>11/16/2020</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3EA8466-6515-4D12-BE00-EE4E04540F85}" type="slidenum">
              <a:rPr lang="en-US" smtClean="0"/>
              <a:pPr/>
              <a:t>‹#›</a:t>
            </a:fld>
            <a:endParaRPr lang="en-US"/>
          </a:p>
        </p:txBody>
      </p:sp>
    </p:spTree>
    <p:extLst>
      <p:ext uri="{BB962C8B-B14F-4D97-AF65-F5344CB8AC3E}">
        <p14:creationId xmlns:p14="http://schemas.microsoft.com/office/powerpoint/2010/main" val="646267407"/>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 id="2147484260" r:id="rId12"/>
    <p:sldLayoutId id="2147484261" r:id="rId13"/>
    <p:sldLayoutId id="2147484262" r:id="rId14"/>
    <p:sldLayoutId id="2147484263" r:id="rId15"/>
    <p:sldLayoutId id="2147484264" r:id="rId16"/>
    <p:sldLayoutId id="214748426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990850"/>
          </a:xfrm>
        </p:spPr>
        <p:txBody>
          <a:bodyPr>
            <a:normAutofit/>
          </a:bodyPr>
          <a:lstStyle/>
          <a:p>
            <a:r>
              <a:rPr lang="en-US" dirty="0" smtClean="0">
                <a:solidFill>
                  <a:srgbClr val="002060"/>
                </a:solidFill>
              </a:rPr>
              <a:t/>
            </a:r>
            <a:br>
              <a:rPr lang="en-US" dirty="0" smtClean="0">
                <a:solidFill>
                  <a:srgbClr val="002060"/>
                </a:solidFill>
              </a:rPr>
            </a:br>
            <a:r>
              <a:rPr lang="en-US" dirty="0" smtClean="0">
                <a:solidFill>
                  <a:srgbClr val="002060"/>
                </a:solidFill>
              </a:rPr>
              <a:t/>
            </a:r>
            <a:br>
              <a:rPr lang="en-US" dirty="0" smtClean="0">
                <a:solidFill>
                  <a:srgbClr val="002060"/>
                </a:solidFill>
              </a:rPr>
            </a:br>
            <a:endParaRPr lang="en-US" dirty="0">
              <a:solidFill>
                <a:srgbClr val="002060"/>
              </a:solidFill>
            </a:endParaRPr>
          </a:p>
        </p:txBody>
      </p:sp>
      <p:sp>
        <p:nvSpPr>
          <p:cNvPr id="3" name="Subtitle 2"/>
          <p:cNvSpPr>
            <a:spLocks noGrp="1"/>
          </p:cNvSpPr>
          <p:nvPr>
            <p:ph type="subTitle" idx="1"/>
          </p:nvPr>
        </p:nvSpPr>
        <p:spPr>
          <a:xfrm>
            <a:off x="1143000" y="3124200"/>
            <a:ext cx="6705600" cy="3352799"/>
          </a:xfrm>
        </p:spPr>
        <p:txBody>
          <a:bodyPr>
            <a:normAutofit fontScale="32500" lnSpcReduction="20000"/>
          </a:bodyPr>
          <a:lstStyle/>
          <a:p>
            <a:pPr algn="ctr"/>
            <a:endParaRPr lang="en-US" sz="4400" b="1" i="1" dirty="0" smtClean="0">
              <a:solidFill>
                <a:srgbClr val="002060"/>
              </a:solidFill>
              <a:latin typeface="Calibri" pitchFamily="34" charset="0"/>
            </a:endParaRPr>
          </a:p>
          <a:p>
            <a:pPr algn="ctr"/>
            <a:r>
              <a:rPr lang="en-US" sz="11200" b="1" i="1" dirty="0" smtClean="0">
                <a:latin typeface="Calibri" pitchFamily="34" charset="0"/>
              </a:rPr>
              <a:t>Interim Joint Committee on Natural Resources and Energy</a:t>
            </a:r>
            <a:endParaRPr lang="en-US" sz="11200" b="1" i="1" dirty="0" smtClean="0">
              <a:solidFill>
                <a:schemeClr val="tx1"/>
              </a:solidFill>
              <a:latin typeface="Calibri" pitchFamily="34" charset="0"/>
            </a:endParaRPr>
          </a:p>
          <a:p>
            <a:pPr algn="ctr"/>
            <a:r>
              <a:rPr lang="en-US" sz="11200" b="1" dirty="0" smtClean="0">
                <a:solidFill>
                  <a:schemeClr val="tx1"/>
                </a:solidFill>
                <a:latin typeface="Calibri" pitchFamily="34" charset="0"/>
              </a:rPr>
              <a:t>November 18, 2020</a:t>
            </a:r>
          </a:p>
          <a:p>
            <a:pPr algn="ctr"/>
            <a:r>
              <a:rPr lang="en-US" sz="11200" b="1" dirty="0" smtClean="0">
                <a:solidFill>
                  <a:schemeClr val="tx1"/>
                </a:solidFill>
                <a:latin typeface="Calibri" pitchFamily="34" charset="0"/>
              </a:rPr>
              <a:t>Tyler Campbell</a:t>
            </a:r>
          </a:p>
          <a:p>
            <a:pPr algn="ctr"/>
            <a:r>
              <a:rPr lang="en-US" sz="11200" b="1" dirty="0" smtClean="0">
                <a:solidFill>
                  <a:schemeClr val="tx1"/>
                </a:solidFill>
                <a:latin typeface="Calibri" pitchFamily="34" charset="0"/>
              </a:rPr>
              <a:t>Executive Director</a:t>
            </a:r>
            <a:endParaRPr lang="en-US" sz="11200" b="1" dirty="0">
              <a:solidFill>
                <a:schemeClr val="tx1"/>
              </a:solidFill>
              <a:latin typeface="Calibri" pitchFamily="34" charset="0"/>
            </a:endParaRPr>
          </a:p>
        </p:txBody>
      </p:sp>
      <p:pic>
        <p:nvPicPr>
          <p:cNvPr id="1026" name="Picture 2" descr="C:\Users\FMS\Documents\Office\Logo\2011 KTA logo-side text.jpg"/>
          <p:cNvPicPr>
            <a:picLocks noChangeAspect="1" noChangeArrowheads="1"/>
          </p:cNvPicPr>
          <p:nvPr/>
        </p:nvPicPr>
        <p:blipFill>
          <a:blip r:embed="rId2" cstate="print"/>
          <a:srcRect/>
          <a:stretch>
            <a:fillRect/>
          </a:stretch>
        </p:blipFill>
        <p:spPr bwMode="auto">
          <a:xfrm>
            <a:off x="838200" y="685800"/>
            <a:ext cx="7239000" cy="2438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982133" y="2057400"/>
            <a:ext cx="7704667" cy="4648200"/>
          </a:xfrm>
        </p:spPr>
        <p:txBody>
          <a:bodyPr>
            <a:noAutofit/>
          </a:bodyPr>
          <a:lstStyle/>
          <a:p>
            <a:pPr marL="0" indent="0" algn="ctr">
              <a:buNone/>
            </a:pPr>
            <a:endParaRPr lang="en-US" sz="2800" dirty="0" smtClean="0"/>
          </a:p>
          <a:p>
            <a:pPr marL="0" indent="0" algn="ctr">
              <a:buNone/>
            </a:pPr>
            <a:r>
              <a:rPr lang="en-US" sz="2800" i="1" dirty="0" smtClean="0"/>
              <a:t>Tyler Campbell</a:t>
            </a:r>
          </a:p>
          <a:p>
            <a:pPr marL="0" indent="0" algn="ctr">
              <a:buNone/>
            </a:pPr>
            <a:r>
              <a:rPr lang="en-US" sz="2800" i="1" dirty="0" smtClean="0"/>
              <a:t>Executive Director</a:t>
            </a:r>
          </a:p>
          <a:p>
            <a:pPr marL="0" indent="0" algn="ctr">
              <a:buNone/>
            </a:pPr>
            <a:r>
              <a:rPr lang="en-US" sz="2800" i="1" dirty="0" smtClean="0"/>
              <a:t>Kentucky Telecom Association</a:t>
            </a:r>
          </a:p>
          <a:p>
            <a:pPr marL="0" indent="0" algn="ctr">
              <a:buNone/>
            </a:pPr>
            <a:r>
              <a:rPr lang="en-US" sz="2800" i="1" dirty="0" smtClean="0"/>
              <a:t>305 Ann Street, </a:t>
            </a:r>
            <a:r>
              <a:rPr lang="en-US" sz="2800" i="1" dirty="0" err="1" smtClean="0"/>
              <a:t>Ste</a:t>
            </a:r>
            <a:r>
              <a:rPr lang="en-US" sz="2800" i="1" dirty="0" smtClean="0"/>
              <a:t> 202</a:t>
            </a:r>
          </a:p>
          <a:p>
            <a:pPr marL="0" indent="0" algn="ctr">
              <a:buNone/>
            </a:pPr>
            <a:r>
              <a:rPr lang="en-US" sz="2800" i="1" dirty="0" smtClean="0"/>
              <a:t>Frankfort, KY 40601</a:t>
            </a:r>
          </a:p>
          <a:p>
            <a:pPr marL="0" indent="0" algn="ctr">
              <a:buNone/>
            </a:pPr>
            <a:endParaRPr lang="en-US" sz="2800" dirty="0"/>
          </a:p>
          <a:p>
            <a:pPr marL="0" indent="0" algn="ctr">
              <a:buNone/>
            </a:pPr>
            <a:r>
              <a:rPr lang="en-US" sz="2800" i="1" dirty="0" smtClean="0"/>
              <a:t>502.699.2206</a:t>
            </a:r>
            <a:endParaRPr lang="en-US" sz="2800" i="1" dirty="0"/>
          </a:p>
        </p:txBody>
      </p:sp>
    </p:spTree>
    <p:extLst>
      <p:ext uri="{BB962C8B-B14F-4D97-AF65-F5344CB8AC3E}">
        <p14:creationId xmlns:p14="http://schemas.microsoft.com/office/powerpoint/2010/main" val="2101437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4" y="152400"/>
            <a:ext cx="7704667" cy="1981200"/>
          </a:xfrm>
        </p:spPr>
        <p:txBody>
          <a:bodyPr>
            <a:normAutofit fontScale="90000"/>
          </a:bodyPr>
          <a:lstStyle/>
          <a:p>
            <a:r>
              <a:rPr lang="en-US" sz="4800" b="1" i="1" dirty="0" smtClean="0"/>
              <a:t>Kentucky Telecom Association Concerns with New Dig Law Proposal</a:t>
            </a:r>
            <a:endParaRPr lang="en-US" sz="4800" b="1" i="1" dirty="0"/>
          </a:p>
        </p:txBody>
      </p:sp>
      <p:sp>
        <p:nvSpPr>
          <p:cNvPr id="3" name="Content Placeholder 2"/>
          <p:cNvSpPr>
            <a:spLocks noGrp="1"/>
          </p:cNvSpPr>
          <p:nvPr>
            <p:ph idx="1"/>
          </p:nvPr>
        </p:nvSpPr>
        <p:spPr>
          <a:xfrm>
            <a:off x="609601" y="2133600"/>
            <a:ext cx="8077200" cy="4648200"/>
          </a:xfrm>
        </p:spPr>
        <p:txBody>
          <a:bodyPr>
            <a:normAutofit fontScale="62500" lnSpcReduction="20000"/>
          </a:bodyPr>
          <a:lstStyle/>
          <a:p>
            <a:endParaRPr lang="en-US" sz="4000" i="1" dirty="0" smtClean="0"/>
          </a:p>
          <a:p>
            <a:r>
              <a:rPr lang="en-US" sz="5800" i="1" dirty="0" smtClean="0"/>
              <a:t>New definition of “</a:t>
            </a:r>
            <a:r>
              <a:rPr lang="en-US" sz="5800" i="1" dirty="0" err="1" smtClean="0"/>
              <a:t>untonable</a:t>
            </a:r>
            <a:r>
              <a:rPr lang="en-US" sz="5800" i="1" dirty="0" smtClean="0"/>
              <a:t>/</a:t>
            </a:r>
            <a:r>
              <a:rPr lang="en-US" sz="5800" i="1" dirty="0" err="1" smtClean="0"/>
              <a:t>unlocatable</a:t>
            </a:r>
            <a:r>
              <a:rPr lang="en-US" sz="5800" i="1" dirty="0" smtClean="0"/>
              <a:t> facilities” serves to increase locate request times beyond all of Kentucky’s surrounding states.</a:t>
            </a:r>
          </a:p>
          <a:p>
            <a:pPr lvl="1"/>
            <a:r>
              <a:rPr lang="en-US" sz="5800" i="1" dirty="0" smtClean="0"/>
              <a:t>All of Kentucky’s surrounding states and most states throughout the U.S. require locate requests to be completed within 2-3 working days.</a:t>
            </a:r>
          </a:p>
          <a:p>
            <a:pPr marL="457200" lvl="1" indent="0">
              <a:buNone/>
            </a:pPr>
            <a:endParaRPr lang="en-US" sz="3600" i="1" dirty="0" smtClean="0"/>
          </a:p>
          <a:p>
            <a:endParaRPr lang="en-US" sz="4000" i="1" dirty="0" smtClean="0"/>
          </a:p>
        </p:txBody>
      </p:sp>
    </p:spTree>
    <p:extLst>
      <p:ext uri="{BB962C8B-B14F-4D97-AF65-F5344CB8AC3E}">
        <p14:creationId xmlns:p14="http://schemas.microsoft.com/office/powerpoint/2010/main" val="2492139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4" y="152400"/>
            <a:ext cx="7704667" cy="1981200"/>
          </a:xfrm>
        </p:spPr>
        <p:txBody>
          <a:bodyPr>
            <a:normAutofit fontScale="90000"/>
          </a:bodyPr>
          <a:lstStyle/>
          <a:p>
            <a:r>
              <a:rPr lang="en-US" sz="4800" b="1" i="1" dirty="0" smtClean="0"/>
              <a:t>Kentucky Telecom Association Concerns with New Dig Law Proposal</a:t>
            </a:r>
            <a:endParaRPr lang="en-US" sz="4800" b="1" i="1" dirty="0"/>
          </a:p>
        </p:txBody>
      </p:sp>
      <p:sp>
        <p:nvSpPr>
          <p:cNvPr id="3" name="Content Placeholder 2"/>
          <p:cNvSpPr>
            <a:spLocks noGrp="1"/>
          </p:cNvSpPr>
          <p:nvPr>
            <p:ph idx="1"/>
          </p:nvPr>
        </p:nvSpPr>
        <p:spPr>
          <a:xfrm>
            <a:off x="982134" y="2133600"/>
            <a:ext cx="7704667" cy="4648200"/>
          </a:xfrm>
        </p:spPr>
        <p:txBody>
          <a:bodyPr>
            <a:normAutofit fontScale="77500" lnSpcReduction="20000"/>
          </a:bodyPr>
          <a:lstStyle/>
          <a:p>
            <a:endParaRPr lang="en-US" sz="4000" i="1" dirty="0" smtClean="0"/>
          </a:p>
          <a:p>
            <a:r>
              <a:rPr lang="en-US" sz="4000" i="1" dirty="0" smtClean="0"/>
              <a:t>Normal locate requests deemed “</a:t>
            </a:r>
            <a:r>
              <a:rPr lang="en-US" sz="4000" i="1" dirty="0" err="1" smtClean="0"/>
              <a:t>untonable</a:t>
            </a:r>
            <a:r>
              <a:rPr lang="en-US" sz="4000" i="1" dirty="0" smtClean="0"/>
              <a:t>/</a:t>
            </a:r>
            <a:r>
              <a:rPr lang="en-US" sz="4000" i="1" dirty="0" err="1" smtClean="0"/>
              <a:t>unlocatable</a:t>
            </a:r>
            <a:r>
              <a:rPr lang="en-US" sz="4000" i="1" dirty="0" smtClean="0"/>
              <a:t>” would increase from current 2 working days to 5 working days.</a:t>
            </a:r>
          </a:p>
          <a:p>
            <a:r>
              <a:rPr lang="en-US" sz="4000" i="1" dirty="0" smtClean="0"/>
              <a:t>Large project requests deemed “</a:t>
            </a:r>
            <a:r>
              <a:rPr lang="en-US" sz="4000" i="1" dirty="0" err="1" smtClean="0"/>
              <a:t>untonable</a:t>
            </a:r>
            <a:r>
              <a:rPr lang="en-US" sz="4000" i="1" dirty="0" smtClean="0"/>
              <a:t>/</a:t>
            </a:r>
            <a:r>
              <a:rPr lang="en-US" sz="4000" i="1" dirty="0" err="1" smtClean="0"/>
              <a:t>unlocatable</a:t>
            </a:r>
            <a:r>
              <a:rPr lang="en-US" sz="4000" i="1" dirty="0" smtClean="0"/>
              <a:t>” would increase from current 5 working days to 8 working days.</a:t>
            </a:r>
          </a:p>
          <a:p>
            <a:pPr lvl="1"/>
            <a:r>
              <a:rPr lang="en-US" sz="3600" i="1" dirty="0" smtClean="0"/>
              <a:t>*(Based on last year’s version of the 811 bill draft. KTA has not seen the version for 2021 GA at time of preparing presentation.)*</a:t>
            </a:r>
          </a:p>
          <a:p>
            <a:endParaRPr lang="en-US" sz="4000" i="1" dirty="0" smtClean="0"/>
          </a:p>
        </p:txBody>
      </p:sp>
    </p:spTree>
    <p:extLst>
      <p:ext uri="{BB962C8B-B14F-4D97-AF65-F5344CB8AC3E}">
        <p14:creationId xmlns:p14="http://schemas.microsoft.com/office/powerpoint/2010/main" val="4062201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4" y="152400"/>
            <a:ext cx="7704667" cy="5867400"/>
          </a:xfrm>
        </p:spPr>
        <p:txBody>
          <a:bodyPr>
            <a:normAutofit/>
          </a:bodyPr>
          <a:lstStyle/>
          <a:p>
            <a:r>
              <a:rPr lang="en-US" sz="4800" b="1" i="1" dirty="0" smtClean="0"/>
              <a:t>Examples of Locate Request Times from Neighboring States</a:t>
            </a:r>
            <a:endParaRPr lang="en-US" sz="4800" b="1" i="1" dirty="0"/>
          </a:p>
        </p:txBody>
      </p:sp>
      <p:sp>
        <p:nvSpPr>
          <p:cNvPr id="3" name="Content Placeholder 2"/>
          <p:cNvSpPr>
            <a:spLocks noGrp="1"/>
          </p:cNvSpPr>
          <p:nvPr>
            <p:ph idx="1"/>
          </p:nvPr>
        </p:nvSpPr>
        <p:spPr>
          <a:xfrm>
            <a:off x="609601" y="2133600"/>
            <a:ext cx="8077200" cy="4648200"/>
          </a:xfrm>
        </p:spPr>
        <p:txBody>
          <a:bodyPr>
            <a:normAutofit/>
          </a:bodyPr>
          <a:lstStyle/>
          <a:p>
            <a:endParaRPr lang="en-US" sz="4000" i="1" dirty="0" smtClean="0"/>
          </a:p>
          <a:p>
            <a:pPr marL="457200" lvl="1" indent="0">
              <a:buNone/>
            </a:pPr>
            <a:endParaRPr lang="en-US" sz="3600" i="1" dirty="0" smtClean="0"/>
          </a:p>
          <a:p>
            <a:endParaRPr lang="en-US" sz="4000" i="1" dirty="0" smtClean="0"/>
          </a:p>
        </p:txBody>
      </p:sp>
    </p:spTree>
    <p:extLst>
      <p:ext uri="{BB962C8B-B14F-4D97-AF65-F5344CB8AC3E}">
        <p14:creationId xmlns:p14="http://schemas.microsoft.com/office/powerpoint/2010/main" val="1546997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4404"/>
            <a:ext cx="4419600" cy="6988604"/>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399" y="-76200"/>
            <a:ext cx="4800600" cy="7050731"/>
          </a:xfrm>
          <a:prstGeom prst="rect">
            <a:avLst/>
          </a:prstGeom>
        </p:spPr>
      </p:pic>
    </p:spTree>
    <p:extLst>
      <p:ext uri="{BB962C8B-B14F-4D97-AF65-F5344CB8AC3E}">
        <p14:creationId xmlns:p14="http://schemas.microsoft.com/office/powerpoint/2010/main" val="339008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711"/>
            <a:ext cx="4495800" cy="6954796"/>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76200"/>
            <a:ext cx="4724400" cy="7006285"/>
          </a:xfrm>
          <a:prstGeom prst="rect">
            <a:avLst/>
          </a:prstGeom>
        </p:spPr>
      </p:pic>
    </p:spTree>
    <p:extLst>
      <p:ext uri="{BB962C8B-B14F-4D97-AF65-F5344CB8AC3E}">
        <p14:creationId xmlns:p14="http://schemas.microsoft.com/office/powerpoint/2010/main" val="2378859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5058214" cy="68580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0595"/>
            <a:ext cx="4419601" cy="6858000"/>
          </a:xfrm>
          <a:prstGeom prst="rect">
            <a:avLst/>
          </a:prstGeom>
        </p:spPr>
      </p:pic>
    </p:spTree>
    <p:extLst>
      <p:ext uri="{BB962C8B-B14F-4D97-AF65-F5344CB8AC3E}">
        <p14:creationId xmlns:p14="http://schemas.microsoft.com/office/powerpoint/2010/main" val="165033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4" y="152400"/>
            <a:ext cx="7704667" cy="1981200"/>
          </a:xfrm>
        </p:spPr>
        <p:txBody>
          <a:bodyPr>
            <a:normAutofit fontScale="90000"/>
          </a:bodyPr>
          <a:lstStyle/>
          <a:p>
            <a:r>
              <a:rPr lang="en-US" sz="4800" b="1" i="1" dirty="0" smtClean="0"/>
              <a:t>Kentucky Telecom Association Concerns with New Dig Law Proposal</a:t>
            </a:r>
            <a:endParaRPr lang="en-US" sz="4800" b="1" i="1" dirty="0"/>
          </a:p>
        </p:txBody>
      </p:sp>
      <p:sp>
        <p:nvSpPr>
          <p:cNvPr id="3" name="Content Placeholder 2"/>
          <p:cNvSpPr>
            <a:spLocks noGrp="1"/>
          </p:cNvSpPr>
          <p:nvPr>
            <p:ph idx="1"/>
          </p:nvPr>
        </p:nvSpPr>
        <p:spPr>
          <a:xfrm>
            <a:off x="938886" y="2168611"/>
            <a:ext cx="8001001" cy="4689390"/>
          </a:xfrm>
        </p:spPr>
        <p:txBody>
          <a:bodyPr>
            <a:normAutofit fontScale="25000" lnSpcReduction="20000"/>
          </a:bodyPr>
          <a:lstStyle/>
          <a:p>
            <a:endParaRPr lang="en-US" sz="4000" i="1" dirty="0" smtClean="0"/>
          </a:p>
          <a:p>
            <a:r>
              <a:rPr lang="en-US" sz="9600" i="1" dirty="0" smtClean="0"/>
              <a:t>There is no accuracy requirement associated with the new dig law proposal. Accuracy is already a problem for nonmetallic facilities.</a:t>
            </a:r>
          </a:p>
          <a:p>
            <a:pPr lvl="1"/>
            <a:r>
              <a:rPr lang="en-US" sz="9600" i="1" dirty="0" smtClean="0"/>
              <a:t>Current law states nonmetallic facilities without metallic tracer wire must be located as accurately as possible based on field location records. This results in a wide interpretation of the current law and current practices to locate these facilities.</a:t>
            </a:r>
          </a:p>
          <a:p>
            <a:r>
              <a:rPr lang="en-US" sz="9600" i="1" dirty="0" smtClean="0"/>
              <a:t>Without any type of accuracy requirement in the new dig law proposal, operators will have longer than any of KY’s surrounding states to try and locate their underground facilities, and many will still not be able to locate these facilities any more accurately than today. This does not improve on the problems with KY’s existing dig law.</a:t>
            </a:r>
          </a:p>
        </p:txBody>
      </p:sp>
    </p:spTree>
    <p:extLst>
      <p:ext uri="{BB962C8B-B14F-4D97-AF65-F5344CB8AC3E}">
        <p14:creationId xmlns:p14="http://schemas.microsoft.com/office/powerpoint/2010/main" val="3216030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4" y="152400"/>
            <a:ext cx="7704667" cy="1981200"/>
          </a:xfrm>
        </p:spPr>
        <p:txBody>
          <a:bodyPr>
            <a:normAutofit fontScale="90000"/>
          </a:bodyPr>
          <a:lstStyle/>
          <a:p>
            <a:r>
              <a:rPr lang="en-US" sz="4800" b="1" i="1" dirty="0" smtClean="0"/>
              <a:t>Kentucky Telecom Association Concerns with New Dig Law Proposal</a:t>
            </a:r>
            <a:endParaRPr lang="en-US" sz="4800" b="1" i="1" dirty="0"/>
          </a:p>
        </p:txBody>
      </p:sp>
      <p:sp>
        <p:nvSpPr>
          <p:cNvPr id="3" name="Content Placeholder 2"/>
          <p:cNvSpPr>
            <a:spLocks noGrp="1"/>
          </p:cNvSpPr>
          <p:nvPr>
            <p:ph idx="1"/>
          </p:nvPr>
        </p:nvSpPr>
        <p:spPr>
          <a:xfrm>
            <a:off x="982134" y="2113005"/>
            <a:ext cx="7857066" cy="4648200"/>
          </a:xfrm>
        </p:spPr>
        <p:txBody>
          <a:bodyPr>
            <a:normAutofit fontScale="55000" lnSpcReduction="20000"/>
          </a:bodyPr>
          <a:lstStyle/>
          <a:p>
            <a:r>
              <a:rPr lang="en-US" sz="5900" i="1" dirty="0" smtClean="0"/>
              <a:t>The demand for broadband deployment has never been higher and Kentucky’s rural broadband providers continually work to expand broadband deployment in their rural communities.</a:t>
            </a:r>
            <a:endParaRPr lang="en-US" sz="5900" i="1" dirty="0"/>
          </a:p>
          <a:p>
            <a:r>
              <a:rPr lang="en-US" sz="5900" i="1" dirty="0" smtClean="0"/>
              <a:t>Additional delays in locate request times in rural areas will result in delays to future fiber construction projects and will serve to drive up the cost of broadband deployment.</a:t>
            </a:r>
            <a:endParaRPr lang="en-US" sz="5900" i="1" dirty="0"/>
          </a:p>
        </p:txBody>
      </p:sp>
    </p:spTree>
    <p:extLst>
      <p:ext uri="{BB962C8B-B14F-4D97-AF65-F5344CB8AC3E}">
        <p14:creationId xmlns:p14="http://schemas.microsoft.com/office/powerpoint/2010/main" val="40084938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6121</TotalTime>
  <Words>366</Words>
  <Application>Microsoft Office PowerPoint</Application>
  <PresentationFormat>On-screen Show (4:3)</PresentationFormat>
  <Paragraphs>34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Corbel</vt:lpstr>
      <vt:lpstr>Parallax</vt:lpstr>
      <vt:lpstr>  </vt:lpstr>
      <vt:lpstr>Kentucky Telecom Association Concerns with New Dig Law Proposal</vt:lpstr>
      <vt:lpstr>Kentucky Telecom Association Concerns with New Dig Law Proposal</vt:lpstr>
      <vt:lpstr>Examples of Locate Request Times from Neighboring States</vt:lpstr>
      <vt:lpstr>PowerPoint Presentation</vt:lpstr>
      <vt:lpstr>PowerPoint Presentation</vt:lpstr>
      <vt:lpstr>PowerPoint Presentation</vt:lpstr>
      <vt:lpstr>Kentucky Telecom Association Concerns with New Dig Law Proposal</vt:lpstr>
      <vt:lpstr>Kentucky Telecom Association Concerns with New Dig Law Proposal</vt:lpstr>
      <vt:lpstr>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Kentucky Telecom Association</dc:title>
  <dc:creator>FMS</dc:creator>
  <cp:lastModifiedBy>Spoonamore, Susan (LRC)</cp:lastModifiedBy>
  <cp:revision>104</cp:revision>
  <dcterms:created xsi:type="dcterms:W3CDTF">2014-05-22T11:44:29Z</dcterms:created>
  <dcterms:modified xsi:type="dcterms:W3CDTF">2020-11-16T14:45:49Z</dcterms:modified>
</cp:coreProperties>
</file>