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84" y="5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103" cy="8156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219" y="0"/>
            <a:ext cx="3962995" cy="8156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4530A-D3F9-4F6C-9567-7ACAC5E5DA2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5440380"/>
            <a:ext cx="3962103" cy="81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219" y="15440380"/>
            <a:ext cx="3962995" cy="81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21F64-E20C-4119-B006-61509E423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8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8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5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r>
              <a:rPr spc="-5" dirty="0"/>
              <a:t>. ENTERPRISE SECURITY </a:t>
            </a:r>
            <a:r>
              <a:rPr spc="-15" dirty="0"/>
              <a:t>PROGRAM</a:t>
            </a:r>
            <a:r>
              <a:rPr spc="80" dirty="0"/>
              <a:t> </a:t>
            </a:r>
            <a:r>
              <a:rPr spc="-15" dirty="0"/>
              <a:t>UPDATE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51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r>
              <a:rPr spc="-5" dirty="0"/>
              <a:t>. ENTERPRISE SECURITY </a:t>
            </a:r>
            <a:r>
              <a:rPr spc="-15" dirty="0"/>
              <a:t>PROGRAM</a:t>
            </a:r>
            <a:r>
              <a:rPr spc="80" dirty="0"/>
              <a:t> </a:t>
            </a:r>
            <a:r>
              <a:rPr spc="-15" dirty="0"/>
              <a:t>UPDATE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51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r>
              <a:rPr spc="-5" dirty="0"/>
              <a:t>. ENTERPRISE SECURITY </a:t>
            </a:r>
            <a:r>
              <a:rPr spc="-15" dirty="0"/>
              <a:t>PROGRAM</a:t>
            </a:r>
            <a:r>
              <a:rPr spc="80" dirty="0"/>
              <a:t> </a:t>
            </a:r>
            <a:r>
              <a:rPr spc="-15" dirty="0"/>
              <a:t>UPDATE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51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r>
              <a:rPr spc="-5" dirty="0"/>
              <a:t>. ENTERPRISE SECURITY </a:t>
            </a:r>
            <a:r>
              <a:rPr spc="-15" dirty="0"/>
              <a:t>PROGRAM</a:t>
            </a:r>
            <a:r>
              <a:rPr spc="80" dirty="0"/>
              <a:t> </a:t>
            </a:r>
            <a:r>
              <a:rPr spc="-15" dirty="0"/>
              <a:t>UPDATE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r>
              <a:rPr spc="-5" dirty="0"/>
              <a:t>. ENTERPRISE SECURITY </a:t>
            </a:r>
            <a:r>
              <a:rPr spc="-15" dirty="0"/>
              <a:t>PROGRAM</a:t>
            </a:r>
            <a:r>
              <a:rPr spc="80" dirty="0"/>
              <a:t> </a:t>
            </a:r>
            <a:r>
              <a:rPr spc="-15" dirty="0"/>
              <a:t>UPDATE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7276" y="536194"/>
            <a:ext cx="7402830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0051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1472" y="1442085"/>
            <a:ext cx="14078585" cy="585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9199" y="8503920"/>
            <a:ext cx="5203952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2180" y="8351315"/>
            <a:ext cx="4768215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r>
              <a:rPr spc="-5" dirty="0"/>
              <a:t>. ENTERPRISE SECURITY </a:t>
            </a:r>
            <a:r>
              <a:rPr spc="-15" dirty="0"/>
              <a:t>PROGRAM</a:t>
            </a:r>
            <a:r>
              <a:rPr spc="80" dirty="0"/>
              <a:t> </a:t>
            </a:r>
            <a:r>
              <a:rPr spc="-15" dirty="0"/>
              <a:t>UPDATE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19"/>
            <a:ext cx="16255999" cy="9136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7724" y="2913075"/>
            <a:ext cx="14253844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dirty="0">
                <a:solidFill>
                  <a:srgbClr val="FFFFFF"/>
                </a:solidFill>
              </a:rPr>
              <a:t>ENTERPRISE SECURITY</a:t>
            </a:r>
            <a:r>
              <a:rPr sz="6500" spc="-40" dirty="0">
                <a:solidFill>
                  <a:srgbClr val="FFFFFF"/>
                </a:solidFill>
              </a:rPr>
              <a:t> </a:t>
            </a:r>
            <a:r>
              <a:rPr sz="6500" dirty="0">
                <a:solidFill>
                  <a:srgbClr val="FFFFFF"/>
                </a:solidFill>
              </a:rPr>
              <a:t>PROGRAM</a:t>
            </a:r>
            <a:endParaRPr sz="6500"/>
          </a:p>
        </p:txBody>
      </p:sp>
      <p:sp>
        <p:nvSpPr>
          <p:cNvPr id="4" name="object 4"/>
          <p:cNvSpPr/>
          <p:nvPr/>
        </p:nvSpPr>
        <p:spPr>
          <a:xfrm>
            <a:off x="0" y="2389632"/>
            <a:ext cx="5808345" cy="523240"/>
          </a:xfrm>
          <a:custGeom>
            <a:avLst/>
            <a:gdLst/>
            <a:ahLst/>
            <a:cxnLst/>
            <a:rect l="l" t="t" r="r" b="b"/>
            <a:pathLst>
              <a:path w="5808345" h="523239">
                <a:moveTo>
                  <a:pt x="5730240" y="0"/>
                </a:moveTo>
                <a:lnTo>
                  <a:pt x="0" y="0"/>
                </a:lnTo>
                <a:lnTo>
                  <a:pt x="0" y="522732"/>
                </a:lnTo>
                <a:lnTo>
                  <a:pt x="5730240" y="522732"/>
                </a:lnTo>
                <a:lnTo>
                  <a:pt x="5760493" y="516624"/>
                </a:lnTo>
                <a:lnTo>
                  <a:pt x="5785199" y="499967"/>
                </a:lnTo>
                <a:lnTo>
                  <a:pt x="5801856" y="475261"/>
                </a:lnTo>
                <a:lnTo>
                  <a:pt x="5807964" y="445008"/>
                </a:lnTo>
                <a:lnTo>
                  <a:pt x="5807964" y="77724"/>
                </a:lnTo>
                <a:lnTo>
                  <a:pt x="5801856" y="47470"/>
                </a:lnTo>
                <a:lnTo>
                  <a:pt x="5785199" y="22764"/>
                </a:lnTo>
                <a:lnTo>
                  <a:pt x="5760493" y="6107"/>
                </a:lnTo>
                <a:lnTo>
                  <a:pt x="57302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3612" y="2461386"/>
            <a:ext cx="4514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AMERICAN ELECTRIC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724" y="4662093"/>
            <a:ext cx="12291695" cy="303466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June 2021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90800"/>
              </a:lnSpc>
              <a:spcBef>
                <a:spcPts val="1050"/>
              </a:spcBef>
            </a:pPr>
            <a:r>
              <a:rPr sz="5400" b="1" spc="-5" dirty="0">
                <a:solidFill>
                  <a:srgbClr val="FFFFFF"/>
                </a:solidFill>
                <a:latin typeface="Arial"/>
                <a:cs typeface="Arial"/>
              </a:rPr>
              <a:t>UPDATE </a:t>
            </a: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6000" b="1" spc="-5" dirty="0">
                <a:solidFill>
                  <a:srgbClr val="FFFFFF"/>
                </a:solidFill>
                <a:latin typeface="Arial"/>
                <a:cs typeface="Arial"/>
              </a:rPr>
              <a:t>KENTUCKY </a:t>
            </a:r>
            <a:r>
              <a:rPr sz="6000" b="1" dirty="0">
                <a:solidFill>
                  <a:srgbClr val="FFFFFF"/>
                </a:solidFill>
                <a:latin typeface="Arial"/>
                <a:cs typeface="Arial"/>
              </a:rPr>
              <a:t>INTERIM  </a:t>
            </a:r>
            <a:r>
              <a:rPr sz="6000" b="1" spc="-5" dirty="0">
                <a:solidFill>
                  <a:srgbClr val="FFFFFF"/>
                </a:solidFill>
                <a:latin typeface="Arial"/>
                <a:cs typeface="Arial"/>
              </a:rPr>
              <a:t>COMMITTEE </a:t>
            </a:r>
            <a:r>
              <a:rPr sz="6000" b="1" dirty="0">
                <a:solidFill>
                  <a:srgbClr val="FFFFFF"/>
                </a:solidFill>
                <a:latin typeface="Arial"/>
                <a:cs typeface="Arial"/>
              </a:rPr>
              <a:t>ON NATURAL  </a:t>
            </a:r>
            <a:r>
              <a:rPr sz="6000" b="1" spc="-5" dirty="0">
                <a:solidFill>
                  <a:srgbClr val="FFFFFF"/>
                </a:solidFill>
                <a:latin typeface="Arial"/>
                <a:cs typeface="Arial"/>
              </a:rPr>
              <a:t>RESOURCES AND</a:t>
            </a:r>
            <a:r>
              <a:rPr sz="6000" b="1" dirty="0">
                <a:solidFill>
                  <a:srgbClr val="FFFFFF"/>
                </a:solidFill>
                <a:latin typeface="Arial"/>
                <a:cs typeface="Arial"/>
              </a:rPr>
              <a:t> ENERGY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727" y="1936749"/>
            <a:ext cx="327469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APPENDIX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7702081"/>
            <a:ext cx="16256635" cy="1442085"/>
            <a:chOff x="0" y="7702081"/>
            <a:chExt cx="16256635" cy="1442085"/>
          </a:xfrm>
        </p:grpSpPr>
        <p:sp>
          <p:nvSpPr>
            <p:cNvPr id="4" name="object 4"/>
            <p:cNvSpPr/>
            <p:nvPr/>
          </p:nvSpPr>
          <p:spPr>
            <a:xfrm>
              <a:off x="0" y="7702081"/>
              <a:ext cx="16256507" cy="14419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790686"/>
              <a:ext cx="14074140" cy="1353820"/>
            </a:xfrm>
            <a:custGeom>
              <a:avLst/>
              <a:gdLst/>
              <a:ahLst/>
              <a:cxnLst/>
              <a:rect l="l" t="t" r="r" b="b"/>
              <a:pathLst>
                <a:path w="14074140" h="1353820">
                  <a:moveTo>
                    <a:pt x="0" y="1353311"/>
                  </a:moveTo>
                  <a:lnTo>
                    <a:pt x="14074140" y="1353311"/>
                  </a:lnTo>
                  <a:lnTo>
                    <a:pt x="14074140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EE21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51991" y="7790686"/>
              <a:ext cx="422275" cy="1353820"/>
            </a:xfrm>
            <a:custGeom>
              <a:avLst/>
              <a:gdLst/>
              <a:ahLst/>
              <a:cxnLst/>
              <a:rect l="l" t="t" r="r" b="b"/>
              <a:pathLst>
                <a:path w="422275" h="1353820">
                  <a:moveTo>
                    <a:pt x="0" y="1353311"/>
                  </a:moveTo>
                  <a:lnTo>
                    <a:pt x="422148" y="1353311"/>
                  </a:lnTo>
                  <a:lnTo>
                    <a:pt x="422148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74139" y="7790686"/>
              <a:ext cx="2182495" cy="1353820"/>
            </a:xfrm>
            <a:custGeom>
              <a:avLst/>
              <a:gdLst/>
              <a:ahLst/>
              <a:cxnLst/>
              <a:rect l="l" t="t" r="r" b="b"/>
              <a:pathLst>
                <a:path w="2182494" h="1353820">
                  <a:moveTo>
                    <a:pt x="2182367" y="0"/>
                  </a:moveTo>
                  <a:lnTo>
                    <a:pt x="0" y="0"/>
                  </a:lnTo>
                  <a:lnTo>
                    <a:pt x="0" y="1353311"/>
                  </a:lnTo>
                  <a:lnTo>
                    <a:pt x="2182367" y="1353311"/>
                  </a:lnTo>
                  <a:lnTo>
                    <a:pt x="2182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94408" y="8176259"/>
              <a:ext cx="941832" cy="58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10</a:t>
            </a:fld>
            <a:r>
              <a:rPr spc="-5" dirty="0"/>
              <a:t>. ENTERPRISE SECURITY </a:t>
            </a:r>
            <a:r>
              <a:rPr spc="-15" dirty="0"/>
              <a:t>PROGRAM</a:t>
            </a:r>
            <a:r>
              <a:rPr spc="80" dirty="0"/>
              <a:t> </a:t>
            </a:r>
            <a:r>
              <a:rPr spc="-15" dirty="0"/>
              <a:t>UPDATE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AEP NIST</a:t>
            </a:r>
            <a:r>
              <a:rPr spc="-70" dirty="0"/>
              <a:t> </a:t>
            </a:r>
            <a:r>
              <a:rPr dirty="0"/>
              <a:t>FRAMEWORK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0991" y="1303985"/>
            <a:ext cx="4963160" cy="823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E5E5E"/>
                </a:solidFill>
                <a:latin typeface="Arial"/>
                <a:cs typeface="Arial"/>
              </a:rPr>
              <a:t>Discussion</a:t>
            </a:r>
            <a:endParaRPr sz="18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1720"/>
              </a:spcBef>
            </a:pPr>
            <a:r>
              <a:rPr sz="2000" b="1" dirty="0">
                <a:latin typeface="Arial"/>
                <a:cs typeface="Arial"/>
              </a:rPr>
              <a:t>AEP Incident Response Mapping to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NIST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702081"/>
            <a:ext cx="16256635" cy="1442085"/>
            <a:chOff x="0" y="7702081"/>
            <a:chExt cx="16256635" cy="1442085"/>
          </a:xfrm>
        </p:grpSpPr>
        <p:sp>
          <p:nvSpPr>
            <p:cNvPr id="5" name="object 5"/>
            <p:cNvSpPr/>
            <p:nvPr/>
          </p:nvSpPr>
          <p:spPr>
            <a:xfrm>
              <a:off x="0" y="7702081"/>
              <a:ext cx="16256507" cy="14419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90686"/>
              <a:ext cx="14074140" cy="1353820"/>
            </a:xfrm>
            <a:custGeom>
              <a:avLst/>
              <a:gdLst/>
              <a:ahLst/>
              <a:cxnLst/>
              <a:rect l="l" t="t" r="r" b="b"/>
              <a:pathLst>
                <a:path w="14074140" h="1353820">
                  <a:moveTo>
                    <a:pt x="0" y="1353311"/>
                  </a:moveTo>
                  <a:lnTo>
                    <a:pt x="14074140" y="1353311"/>
                  </a:lnTo>
                  <a:lnTo>
                    <a:pt x="14074140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EE21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651991" y="7790686"/>
              <a:ext cx="422275" cy="1353820"/>
            </a:xfrm>
            <a:custGeom>
              <a:avLst/>
              <a:gdLst/>
              <a:ahLst/>
              <a:cxnLst/>
              <a:rect l="l" t="t" r="r" b="b"/>
              <a:pathLst>
                <a:path w="422275" h="1353820">
                  <a:moveTo>
                    <a:pt x="0" y="1353311"/>
                  </a:moveTo>
                  <a:lnTo>
                    <a:pt x="422148" y="1353311"/>
                  </a:lnTo>
                  <a:lnTo>
                    <a:pt x="422148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74139" y="7790686"/>
              <a:ext cx="2182495" cy="1353820"/>
            </a:xfrm>
            <a:custGeom>
              <a:avLst/>
              <a:gdLst/>
              <a:ahLst/>
              <a:cxnLst/>
              <a:rect l="l" t="t" r="r" b="b"/>
              <a:pathLst>
                <a:path w="2182494" h="1353820">
                  <a:moveTo>
                    <a:pt x="2182367" y="0"/>
                  </a:moveTo>
                  <a:lnTo>
                    <a:pt x="0" y="0"/>
                  </a:lnTo>
                  <a:lnTo>
                    <a:pt x="0" y="1353311"/>
                  </a:lnTo>
                  <a:lnTo>
                    <a:pt x="2182367" y="1353311"/>
                  </a:lnTo>
                  <a:lnTo>
                    <a:pt x="2182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694408" y="8176259"/>
              <a:ext cx="941832" cy="58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13587" y="2173223"/>
            <a:ext cx="9561830" cy="2101850"/>
            <a:chOff x="513587" y="2173223"/>
            <a:chExt cx="9561830" cy="2101850"/>
          </a:xfrm>
        </p:grpSpPr>
        <p:sp>
          <p:nvSpPr>
            <p:cNvPr id="11" name="object 11"/>
            <p:cNvSpPr/>
            <p:nvPr/>
          </p:nvSpPr>
          <p:spPr>
            <a:xfrm>
              <a:off x="612014" y="2261732"/>
              <a:ext cx="9334962" cy="19146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8159" y="2177795"/>
              <a:ext cx="9552940" cy="2092960"/>
            </a:xfrm>
            <a:custGeom>
              <a:avLst/>
              <a:gdLst/>
              <a:ahLst/>
              <a:cxnLst/>
              <a:rect l="l" t="t" r="r" b="b"/>
              <a:pathLst>
                <a:path w="9552940" h="2092960">
                  <a:moveTo>
                    <a:pt x="0" y="2092452"/>
                  </a:moveTo>
                  <a:lnTo>
                    <a:pt x="9552432" y="2092452"/>
                  </a:lnTo>
                  <a:lnTo>
                    <a:pt x="9552432" y="0"/>
                  </a:lnTo>
                  <a:lnTo>
                    <a:pt x="0" y="0"/>
                  </a:lnTo>
                  <a:lnTo>
                    <a:pt x="0" y="2092452"/>
                  </a:lnTo>
                  <a:close/>
                </a:path>
              </a:pathLst>
            </a:custGeom>
            <a:ln w="9144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492240" y="5003291"/>
            <a:ext cx="8928100" cy="2621280"/>
            <a:chOff x="6492240" y="5003291"/>
            <a:chExt cx="8928100" cy="2621280"/>
          </a:xfrm>
        </p:grpSpPr>
        <p:sp>
          <p:nvSpPr>
            <p:cNvPr id="14" name="object 14"/>
            <p:cNvSpPr/>
            <p:nvPr/>
          </p:nvSpPr>
          <p:spPr>
            <a:xfrm>
              <a:off x="6501384" y="5012435"/>
              <a:ext cx="8909304" cy="26029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96812" y="5007863"/>
              <a:ext cx="8918575" cy="2612390"/>
            </a:xfrm>
            <a:custGeom>
              <a:avLst/>
              <a:gdLst/>
              <a:ahLst/>
              <a:cxnLst/>
              <a:rect l="l" t="t" r="r" b="b"/>
              <a:pathLst>
                <a:path w="8918575" h="2612390">
                  <a:moveTo>
                    <a:pt x="0" y="2612136"/>
                  </a:moveTo>
                  <a:lnTo>
                    <a:pt x="8918448" y="2612136"/>
                  </a:lnTo>
                  <a:lnTo>
                    <a:pt x="8918448" y="0"/>
                  </a:lnTo>
                  <a:lnTo>
                    <a:pt x="0" y="0"/>
                  </a:lnTo>
                  <a:lnTo>
                    <a:pt x="0" y="2612136"/>
                  </a:lnTo>
                  <a:close/>
                </a:path>
              </a:pathLst>
            </a:custGeom>
            <a:ln w="9144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52108" y="4566284"/>
            <a:ext cx="52184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AEP </a:t>
            </a:r>
            <a:r>
              <a:rPr sz="2000" b="1" spc="-5" dirty="0">
                <a:latin typeface="Arial"/>
                <a:cs typeface="Arial"/>
              </a:rPr>
              <a:t>Policies </a:t>
            </a:r>
            <a:r>
              <a:rPr sz="2000" b="1" dirty="0">
                <a:latin typeface="Arial"/>
                <a:cs typeface="Arial"/>
              </a:rPr>
              <a:t>&amp; Standards Mapping to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NIST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11</a:t>
            </a:fld>
            <a:r>
              <a:rPr spc="-5" dirty="0"/>
              <a:t>. ENTERPRISE SECURITY </a:t>
            </a:r>
            <a:r>
              <a:rPr spc="-15" dirty="0"/>
              <a:t>PROGRAM</a:t>
            </a:r>
            <a:r>
              <a:rPr spc="80" dirty="0"/>
              <a:t> </a:t>
            </a:r>
            <a:r>
              <a:rPr spc="-15" dirty="0"/>
              <a:t>UPDATE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22731" y="4547615"/>
            <a:ext cx="4502150" cy="1635760"/>
          </a:xfrm>
          <a:prstGeom prst="rect">
            <a:avLst/>
          </a:prstGeom>
          <a:ln w="3175">
            <a:solidFill>
              <a:srgbClr val="00A1F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267970" marR="262255" indent="6350" algn="ctr">
              <a:lnSpc>
                <a:spcPct val="100000"/>
              </a:lnSpc>
              <a:spcBef>
                <a:spcPts val="385"/>
              </a:spcBef>
            </a:pPr>
            <a:r>
              <a:rPr sz="2000" b="1" dirty="0">
                <a:latin typeface="Arial"/>
                <a:cs typeface="Arial"/>
              </a:rPr>
              <a:t>National I Standards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Technology  (NIST) </a:t>
            </a:r>
            <a:r>
              <a:rPr sz="2000" b="1" spc="-5" dirty="0">
                <a:latin typeface="Arial"/>
                <a:cs typeface="Arial"/>
              </a:rPr>
              <a:t>Cybersecurity </a:t>
            </a:r>
            <a:r>
              <a:rPr sz="2000" b="1" dirty="0">
                <a:latin typeface="Arial"/>
                <a:cs typeface="Arial"/>
              </a:rPr>
              <a:t>Framework  industry standards and best  practices to help organizations  manage their </a:t>
            </a:r>
            <a:r>
              <a:rPr sz="2000" b="1" spc="-5" dirty="0">
                <a:latin typeface="Arial"/>
                <a:cs typeface="Arial"/>
              </a:rPr>
              <a:t>cybersecurity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risks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77116" y="274320"/>
            <a:ext cx="3799840" cy="2867025"/>
          </a:xfrm>
          <a:prstGeom prst="rect">
            <a:avLst/>
          </a:prstGeom>
          <a:ln w="3175">
            <a:solidFill>
              <a:srgbClr val="00A1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66040" marR="58419" indent="7620" algn="ctr">
              <a:lnSpc>
                <a:spcPct val="100000"/>
              </a:lnSpc>
              <a:spcBef>
                <a:spcPts val="430"/>
              </a:spcBef>
              <a:tabLst>
                <a:tab pos="2535555" algn="l"/>
              </a:tabLst>
            </a:pPr>
            <a:r>
              <a:rPr sz="2000" b="1" u="heavy" dirty="0">
                <a:solidFill>
                  <a:srgbClr val="00A2FF"/>
                </a:solidFill>
                <a:uFill>
                  <a:solidFill>
                    <a:srgbClr val="00A2FF"/>
                  </a:solidFill>
                </a:uFill>
                <a:latin typeface="Arial"/>
                <a:cs typeface="Arial"/>
              </a:rPr>
              <a:t>Key Takeaway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 – AEP Security  aligns </a:t>
            </a:r>
            <a:r>
              <a:rPr sz="2000" b="1" spc="5" dirty="0">
                <a:solidFill>
                  <a:srgbClr val="00A2FF"/>
                </a:solidFill>
                <a:latin typeface="Arial"/>
                <a:cs typeface="Arial"/>
              </a:rPr>
              <a:t>with 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industry</a:t>
            </a:r>
            <a:r>
              <a:rPr sz="2000" b="1" spc="-180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standards  across Projects, </a:t>
            </a:r>
            <a:r>
              <a:rPr sz="2000" b="1" spc="-5" dirty="0">
                <a:solidFill>
                  <a:srgbClr val="00A2FF"/>
                </a:solidFill>
                <a:latin typeface="Arial"/>
                <a:cs typeface="Arial"/>
              </a:rPr>
              <a:t>Policies 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and  </a:t>
            </a:r>
            <a:r>
              <a:rPr sz="2000" b="1" spc="-5" dirty="0">
                <a:solidFill>
                  <a:srgbClr val="00A2FF"/>
                </a:solidFill>
                <a:latin typeface="Arial"/>
                <a:cs typeface="Arial"/>
              </a:rPr>
              <a:t>even 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operational areas </a:t>
            </a:r>
            <a:r>
              <a:rPr sz="2000" b="1" spc="-5" dirty="0">
                <a:solidFill>
                  <a:srgbClr val="00A2FF"/>
                </a:solidFill>
                <a:latin typeface="Arial"/>
                <a:cs typeface="Arial"/>
              </a:rPr>
              <a:t>like  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Incident</a:t>
            </a:r>
            <a:r>
              <a:rPr sz="2000" b="1" spc="-20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Response.	</a:t>
            </a:r>
            <a:r>
              <a:rPr sz="2000" b="1" spc="-5" dirty="0">
                <a:solidFill>
                  <a:srgbClr val="00A2FF"/>
                </a:solidFill>
                <a:latin typeface="Arial"/>
                <a:cs typeface="Arial"/>
              </a:rPr>
              <a:t>NIST  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framework can be mapped to  other existing </a:t>
            </a:r>
            <a:r>
              <a:rPr sz="2000" b="1" spc="-5" dirty="0">
                <a:solidFill>
                  <a:srgbClr val="00A2FF"/>
                </a:solidFill>
                <a:latin typeface="Arial"/>
                <a:cs typeface="Arial"/>
              </a:rPr>
              <a:t>frameworks  </a:t>
            </a:r>
            <a:r>
              <a:rPr sz="2000" b="1" spc="5" dirty="0">
                <a:solidFill>
                  <a:srgbClr val="00A2FF"/>
                </a:solidFill>
                <a:latin typeface="Arial"/>
                <a:cs typeface="Arial"/>
              </a:rPr>
              <a:t>which 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AEP Security also  aligns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580" y="408812"/>
            <a:ext cx="884936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FORTRESS/AEP – A2V</a:t>
            </a:r>
            <a:r>
              <a:rPr spc="-90" dirty="0"/>
              <a:t> </a:t>
            </a:r>
            <a:r>
              <a:rPr dirty="0"/>
              <a:t>TPRG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1192" y="1382394"/>
            <a:ext cx="8211820" cy="33280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1" spc="-5" dirty="0">
                <a:solidFill>
                  <a:srgbClr val="5E5E5E"/>
                </a:solidFill>
                <a:latin typeface="Arial"/>
                <a:cs typeface="Arial"/>
              </a:rPr>
              <a:t>A2V (Asset to Vendor) Update – Third Party Risk  Service</a:t>
            </a:r>
            <a:r>
              <a:rPr sz="2800" b="1" spc="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5E5E5E"/>
                </a:solidFill>
                <a:latin typeface="Arial"/>
                <a:cs typeface="Arial"/>
              </a:rPr>
              <a:t>Offering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5" dirty="0">
                <a:solidFill>
                  <a:srgbClr val="5E5E5E"/>
                </a:solidFill>
                <a:latin typeface="Arial"/>
                <a:cs typeface="Arial"/>
              </a:rPr>
              <a:t>Facilitates CIP 013</a:t>
            </a:r>
            <a:r>
              <a:rPr sz="2800" b="1" spc="2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5E5E5E"/>
                </a:solidFill>
                <a:latin typeface="Arial"/>
                <a:cs typeface="Arial"/>
              </a:rPr>
              <a:t>compliance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5" dirty="0">
                <a:solidFill>
                  <a:srgbClr val="5E5E5E"/>
                </a:solidFill>
                <a:latin typeface="Arial"/>
                <a:cs typeface="Arial"/>
              </a:rPr>
              <a:t>All vendors are Risk</a:t>
            </a:r>
            <a:r>
              <a:rPr sz="2800" b="1" spc="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5E5E5E"/>
                </a:solidFill>
                <a:latin typeface="Arial"/>
                <a:cs typeface="Arial"/>
              </a:rPr>
              <a:t>Ranked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5" dirty="0">
                <a:solidFill>
                  <a:srgbClr val="5E5E5E"/>
                </a:solidFill>
                <a:latin typeface="Arial"/>
                <a:cs typeface="Arial"/>
              </a:rPr>
              <a:t>Assess vendor</a:t>
            </a:r>
            <a:r>
              <a:rPr sz="2800" b="1" spc="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5E5E5E"/>
                </a:solidFill>
                <a:latin typeface="Arial"/>
                <a:cs typeface="Arial"/>
              </a:rPr>
              <a:t>security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5" dirty="0">
                <a:solidFill>
                  <a:srgbClr val="5E5E5E"/>
                </a:solidFill>
                <a:latin typeface="Arial"/>
                <a:cs typeface="Arial"/>
              </a:rPr>
              <a:t>Scan software provided by</a:t>
            </a:r>
            <a:r>
              <a:rPr sz="2800" b="1" spc="6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5E5E5E"/>
                </a:solidFill>
                <a:latin typeface="Arial"/>
                <a:cs typeface="Arial"/>
              </a:rPr>
              <a:t>vendors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5" dirty="0">
                <a:solidFill>
                  <a:srgbClr val="5E5E5E"/>
                </a:solidFill>
                <a:latin typeface="Arial"/>
                <a:cs typeface="Arial"/>
              </a:rPr>
              <a:t>Communication to</a:t>
            </a:r>
            <a:r>
              <a:rPr sz="2800" b="1" spc="5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5E5E5E"/>
                </a:solidFill>
                <a:latin typeface="Arial"/>
                <a:cs typeface="Arial"/>
              </a:rPr>
              <a:t>vendors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702081"/>
            <a:ext cx="16256635" cy="1442085"/>
            <a:chOff x="0" y="7702081"/>
            <a:chExt cx="16256635" cy="1442085"/>
          </a:xfrm>
        </p:grpSpPr>
        <p:sp>
          <p:nvSpPr>
            <p:cNvPr id="5" name="object 5"/>
            <p:cNvSpPr/>
            <p:nvPr/>
          </p:nvSpPr>
          <p:spPr>
            <a:xfrm>
              <a:off x="0" y="7702081"/>
              <a:ext cx="16256507" cy="14419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90686"/>
              <a:ext cx="14074140" cy="1353820"/>
            </a:xfrm>
            <a:custGeom>
              <a:avLst/>
              <a:gdLst/>
              <a:ahLst/>
              <a:cxnLst/>
              <a:rect l="l" t="t" r="r" b="b"/>
              <a:pathLst>
                <a:path w="14074140" h="1353820">
                  <a:moveTo>
                    <a:pt x="0" y="1353311"/>
                  </a:moveTo>
                  <a:lnTo>
                    <a:pt x="14074140" y="1353311"/>
                  </a:lnTo>
                  <a:lnTo>
                    <a:pt x="14074140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EE21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651991" y="7790686"/>
              <a:ext cx="422275" cy="1353820"/>
            </a:xfrm>
            <a:custGeom>
              <a:avLst/>
              <a:gdLst/>
              <a:ahLst/>
              <a:cxnLst/>
              <a:rect l="l" t="t" r="r" b="b"/>
              <a:pathLst>
                <a:path w="422275" h="1353820">
                  <a:moveTo>
                    <a:pt x="0" y="1353311"/>
                  </a:moveTo>
                  <a:lnTo>
                    <a:pt x="422148" y="1353311"/>
                  </a:lnTo>
                  <a:lnTo>
                    <a:pt x="422148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74139" y="7790686"/>
              <a:ext cx="2182495" cy="1353820"/>
            </a:xfrm>
            <a:custGeom>
              <a:avLst/>
              <a:gdLst/>
              <a:ahLst/>
              <a:cxnLst/>
              <a:rect l="l" t="t" r="r" b="b"/>
              <a:pathLst>
                <a:path w="2182494" h="1353820">
                  <a:moveTo>
                    <a:pt x="2182367" y="0"/>
                  </a:moveTo>
                  <a:lnTo>
                    <a:pt x="0" y="0"/>
                  </a:lnTo>
                  <a:lnTo>
                    <a:pt x="0" y="1353311"/>
                  </a:lnTo>
                  <a:lnTo>
                    <a:pt x="2182367" y="1353311"/>
                  </a:lnTo>
                  <a:lnTo>
                    <a:pt x="2182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694408" y="8176259"/>
              <a:ext cx="941832" cy="58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348539" y="4675695"/>
            <a:ext cx="6661784" cy="1104900"/>
            <a:chOff x="6348539" y="4675695"/>
            <a:chExt cx="6661784" cy="1104900"/>
          </a:xfrm>
        </p:grpSpPr>
        <p:sp>
          <p:nvSpPr>
            <p:cNvPr id="11" name="object 11"/>
            <p:cNvSpPr/>
            <p:nvPr/>
          </p:nvSpPr>
          <p:spPr>
            <a:xfrm>
              <a:off x="6413754" y="4685284"/>
              <a:ext cx="3162935" cy="5158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08928" y="4680458"/>
              <a:ext cx="3173095" cy="525780"/>
            </a:xfrm>
            <a:custGeom>
              <a:avLst/>
              <a:gdLst/>
              <a:ahLst/>
              <a:cxnLst/>
              <a:rect l="l" t="t" r="r" b="b"/>
              <a:pathLst>
                <a:path w="3173095" h="525779">
                  <a:moveTo>
                    <a:pt x="7493" y="0"/>
                  </a:moveTo>
                  <a:lnTo>
                    <a:pt x="3172587" y="49275"/>
                  </a:lnTo>
                  <a:lnTo>
                    <a:pt x="3165221" y="525526"/>
                  </a:lnTo>
                  <a:lnTo>
                    <a:pt x="0" y="476250"/>
                  </a:lnTo>
                  <a:lnTo>
                    <a:pt x="7493" y="0"/>
                  </a:lnTo>
                  <a:close/>
                </a:path>
              </a:pathLst>
            </a:custGeom>
            <a:ln w="9525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58128" y="5249291"/>
              <a:ext cx="6642227" cy="5212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53302" y="5244465"/>
              <a:ext cx="6652259" cy="530860"/>
            </a:xfrm>
            <a:custGeom>
              <a:avLst/>
              <a:gdLst/>
              <a:ahLst/>
              <a:cxnLst/>
              <a:rect l="l" t="t" r="r" b="b"/>
              <a:pathLst>
                <a:path w="6652259" h="530860">
                  <a:moveTo>
                    <a:pt x="3556" y="0"/>
                  </a:moveTo>
                  <a:lnTo>
                    <a:pt x="6651752" y="49149"/>
                  </a:lnTo>
                  <a:lnTo>
                    <a:pt x="6648196" y="530860"/>
                  </a:lnTo>
                  <a:lnTo>
                    <a:pt x="0" y="481711"/>
                  </a:lnTo>
                  <a:lnTo>
                    <a:pt x="3556" y="0"/>
                  </a:lnTo>
                  <a:close/>
                </a:path>
              </a:pathLst>
            </a:custGeom>
            <a:ln w="9525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770300" y="2804350"/>
            <a:ext cx="4080510" cy="1778635"/>
            <a:chOff x="9770300" y="2804350"/>
            <a:chExt cx="4080510" cy="1778635"/>
          </a:xfrm>
        </p:grpSpPr>
        <p:sp>
          <p:nvSpPr>
            <p:cNvPr id="16" name="object 16"/>
            <p:cNvSpPr/>
            <p:nvPr/>
          </p:nvSpPr>
          <p:spPr>
            <a:xfrm>
              <a:off x="9780397" y="3341370"/>
              <a:ext cx="4060697" cy="12317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75571" y="3336544"/>
              <a:ext cx="4070350" cy="1241425"/>
            </a:xfrm>
            <a:custGeom>
              <a:avLst/>
              <a:gdLst/>
              <a:ahLst/>
              <a:cxnLst/>
              <a:rect l="l" t="t" r="r" b="b"/>
              <a:pathLst>
                <a:path w="4070350" h="1241425">
                  <a:moveTo>
                    <a:pt x="3428" y="0"/>
                  </a:moveTo>
                  <a:lnTo>
                    <a:pt x="4070350" y="11429"/>
                  </a:lnTo>
                  <a:lnTo>
                    <a:pt x="4066921" y="1241425"/>
                  </a:lnTo>
                  <a:lnTo>
                    <a:pt x="0" y="1229994"/>
                  </a:lnTo>
                  <a:lnTo>
                    <a:pt x="3428" y="0"/>
                  </a:lnTo>
                  <a:close/>
                </a:path>
              </a:pathLst>
            </a:custGeom>
            <a:ln w="9525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79889" y="2813939"/>
              <a:ext cx="1842134" cy="477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75063" y="2809113"/>
              <a:ext cx="1852295" cy="487045"/>
            </a:xfrm>
            <a:custGeom>
              <a:avLst/>
              <a:gdLst/>
              <a:ahLst/>
              <a:cxnLst/>
              <a:rect l="l" t="t" r="r" b="b"/>
              <a:pathLst>
                <a:path w="1852295" h="487045">
                  <a:moveTo>
                    <a:pt x="0" y="31241"/>
                  </a:moveTo>
                  <a:lnTo>
                    <a:pt x="1844039" y="0"/>
                  </a:lnTo>
                  <a:lnTo>
                    <a:pt x="1851786" y="455295"/>
                  </a:lnTo>
                  <a:lnTo>
                    <a:pt x="7746" y="486663"/>
                  </a:lnTo>
                  <a:lnTo>
                    <a:pt x="0" y="31241"/>
                  </a:lnTo>
                  <a:close/>
                </a:path>
              </a:pathLst>
            </a:custGeom>
            <a:ln w="9525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9712388" y="6583121"/>
            <a:ext cx="3730625" cy="914400"/>
            <a:chOff x="9712388" y="6583121"/>
            <a:chExt cx="3730625" cy="914400"/>
          </a:xfrm>
        </p:grpSpPr>
        <p:sp>
          <p:nvSpPr>
            <p:cNvPr id="21" name="object 21"/>
            <p:cNvSpPr/>
            <p:nvPr/>
          </p:nvSpPr>
          <p:spPr>
            <a:xfrm>
              <a:off x="9721850" y="6592709"/>
              <a:ext cx="3711067" cy="8948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17151" y="6587883"/>
              <a:ext cx="3721100" cy="904875"/>
            </a:xfrm>
            <a:custGeom>
              <a:avLst/>
              <a:gdLst/>
              <a:ahLst/>
              <a:cxnLst/>
              <a:rect l="l" t="t" r="r" b="b"/>
              <a:pathLst>
                <a:path w="3721100" h="904875">
                  <a:moveTo>
                    <a:pt x="0" y="904354"/>
                  </a:moveTo>
                  <a:lnTo>
                    <a:pt x="3720591" y="904354"/>
                  </a:lnTo>
                  <a:lnTo>
                    <a:pt x="3720591" y="0"/>
                  </a:lnTo>
                  <a:lnTo>
                    <a:pt x="0" y="0"/>
                  </a:lnTo>
                  <a:lnTo>
                    <a:pt x="0" y="904354"/>
                  </a:lnTo>
                  <a:close/>
                </a:path>
              </a:pathLst>
            </a:custGeom>
            <a:ln w="9525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9712007" y="6081585"/>
            <a:ext cx="1238250" cy="441959"/>
            <a:chOff x="9712007" y="6081585"/>
            <a:chExt cx="1238250" cy="441959"/>
          </a:xfrm>
        </p:grpSpPr>
        <p:sp>
          <p:nvSpPr>
            <p:cNvPr id="24" name="object 24"/>
            <p:cNvSpPr/>
            <p:nvPr/>
          </p:nvSpPr>
          <p:spPr>
            <a:xfrm>
              <a:off x="9721595" y="6091173"/>
              <a:ext cx="1219187" cy="4229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716769" y="6086347"/>
              <a:ext cx="1228725" cy="432434"/>
            </a:xfrm>
            <a:custGeom>
              <a:avLst/>
              <a:gdLst/>
              <a:ahLst/>
              <a:cxnLst/>
              <a:rect l="l" t="t" r="r" b="b"/>
              <a:pathLst>
                <a:path w="1228725" h="432434">
                  <a:moveTo>
                    <a:pt x="0" y="432434"/>
                  </a:moveTo>
                  <a:lnTo>
                    <a:pt x="1228712" y="432434"/>
                  </a:lnTo>
                  <a:lnTo>
                    <a:pt x="1228712" y="0"/>
                  </a:lnTo>
                  <a:lnTo>
                    <a:pt x="0" y="0"/>
                  </a:lnTo>
                  <a:lnTo>
                    <a:pt x="0" y="432434"/>
                  </a:lnTo>
                  <a:close/>
                </a:path>
              </a:pathLst>
            </a:custGeom>
            <a:ln w="9525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330452" y="5547359"/>
            <a:ext cx="4314825" cy="1894839"/>
            <a:chOff x="1330452" y="5547359"/>
            <a:chExt cx="4314825" cy="1894839"/>
          </a:xfrm>
        </p:grpSpPr>
        <p:sp>
          <p:nvSpPr>
            <p:cNvPr id="27" name="object 27"/>
            <p:cNvSpPr/>
            <p:nvPr/>
          </p:nvSpPr>
          <p:spPr>
            <a:xfrm>
              <a:off x="1339596" y="5556503"/>
              <a:ext cx="4296156" cy="18760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35024" y="5551931"/>
              <a:ext cx="4305300" cy="1885314"/>
            </a:xfrm>
            <a:custGeom>
              <a:avLst/>
              <a:gdLst/>
              <a:ahLst/>
              <a:cxnLst/>
              <a:rect l="l" t="t" r="r" b="b"/>
              <a:pathLst>
                <a:path w="4305300" h="1885315">
                  <a:moveTo>
                    <a:pt x="0" y="1885188"/>
                  </a:moveTo>
                  <a:lnTo>
                    <a:pt x="4305300" y="1885188"/>
                  </a:lnTo>
                  <a:lnTo>
                    <a:pt x="4305300" y="0"/>
                  </a:lnTo>
                  <a:lnTo>
                    <a:pt x="0" y="0"/>
                  </a:lnTo>
                  <a:lnTo>
                    <a:pt x="0" y="1885188"/>
                  </a:lnTo>
                  <a:close/>
                </a:path>
              </a:pathLst>
            </a:custGeom>
            <a:ln w="9144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3502639" y="278891"/>
            <a:ext cx="2478405" cy="1327785"/>
          </a:xfrm>
          <a:prstGeom prst="rect">
            <a:avLst/>
          </a:prstGeom>
          <a:ln w="3175">
            <a:solidFill>
              <a:srgbClr val="00A1FF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66065" marR="255904" algn="ctr">
              <a:lnSpc>
                <a:spcPct val="100000"/>
              </a:lnSpc>
              <a:spcBef>
                <a:spcPts val="375"/>
              </a:spcBef>
            </a:pPr>
            <a:r>
              <a:rPr sz="2000" b="1" u="heavy" dirty="0">
                <a:solidFill>
                  <a:srgbClr val="00A2FF"/>
                </a:solidFill>
                <a:uFill>
                  <a:solidFill>
                    <a:srgbClr val="00A2FF"/>
                  </a:solidFill>
                </a:uFill>
                <a:latin typeface="Arial"/>
                <a:cs typeface="Arial"/>
              </a:rPr>
              <a:t>Key Takeaway</a:t>
            </a:r>
            <a:r>
              <a:rPr sz="2000" b="1" spc="-125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–  A2V is </a:t>
            </a:r>
            <a:r>
              <a:rPr sz="2000" b="1" spc="5" dirty="0">
                <a:solidFill>
                  <a:srgbClr val="00A2FF"/>
                </a:solidFill>
                <a:latin typeface="Arial"/>
                <a:cs typeface="Arial"/>
              </a:rPr>
              <a:t>well  </a:t>
            </a:r>
            <a:r>
              <a:rPr sz="2000" b="1" spc="-5" dirty="0">
                <a:solidFill>
                  <a:srgbClr val="00A2FF"/>
                </a:solidFill>
                <a:latin typeface="Arial"/>
                <a:cs typeface="Arial"/>
              </a:rPr>
              <a:t>received 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by  industry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12</a:t>
            </a:fld>
            <a:r>
              <a:rPr spc="-5" dirty="0"/>
              <a:t>. ENTERPRISE SECURITY </a:t>
            </a:r>
            <a:r>
              <a:rPr spc="-15" dirty="0"/>
              <a:t>PROGRAM</a:t>
            </a:r>
            <a:r>
              <a:rPr spc="80" dirty="0"/>
              <a:t> </a:t>
            </a:r>
            <a:r>
              <a:rPr spc="-15" dirty="0"/>
              <a:t>UPDATE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02081"/>
            <a:ext cx="16256635" cy="1442085"/>
            <a:chOff x="0" y="7702081"/>
            <a:chExt cx="16256635" cy="1442085"/>
          </a:xfrm>
        </p:grpSpPr>
        <p:sp>
          <p:nvSpPr>
            <p:cNvPr id="3" name="object 3"/>
            <p:cNvSpPr/>
            <p:nvPr/>
          </p:nvSpPr>
          <p:spPr>
            <a:xfrm>
              <a:off x="0" y="7702081"/>
              <a:ext cx="16256507" cy="14419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790686"/>
              <a:ext cx="14074140" cy="1353820"/>
            </a:xfrm>
            <a:custGeom>
              <a:avLst/>
              <a:gdLst/>
              <a:ahLst/>
              <a:cxnLst/>
              <a:rect l="l" t="t" r="r" b="b"/>
              <a:pathLst>
                <a:path w="14074140" h="1353820">
                  <a:moveTo>
                    <a:pt x="0" y="1353311"/>
                  </a:moveTo>
                  <a:lnTo>
                    <a:pt x="14074140" y="1353311"/>
                  </a:lnTo>
                  <a:lnTo>
                    <a:pt x="14074140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EE21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651991" y="7790686"/>
              <a:ext cx="422275" cy="1353820"/>
            </a:xfrm>
            <a:custGeom>
              <a:avLst/>
              <a:gdLst/>
              <a:ahLst/>
              <a:cxnLst/>
              <a:rect l="l" t="t" r="r" b="b"/>
              <a:pathLst>
                <a:path w="422275" h="1353820">
                  <a:moveTo>
                    <a:pt x="0" y="1353311"/>
                  </a:moveTo>
                  <a:lnTo>
                    <a:pt x="422148" y="1353311"/>
                  </a:lnTo>
                  <a:lnTo>
                    <a:pt x="422148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74139" y="7790686"/>
              <a:ext cx="2182495" cy="1353820"/>
            </a:xfrm>
            <a:custGeom>
              <a:avLst/>
              <a:gdLst/>
              <a:ahLst/>
              <a:cxnLst/>
              <a:rect l="l" t="t" r="r" b="b"/>
              <a:pathLst>
                <a:path w="2182494" h="1353820">
                  <a:moveTo>
                    <a:pt x="2182367" y="0"/>
                  </a:moveTo>
                  <a:lnTo>
                    <a:pt x="0" y="0"/>
                  </a:lnTo>
                  <a:lnTo>
                    <a:pt x="0" y="1353311"/>
                  </a:lnTo>
                  <a:lnTo>
                    <a:pt x="2182367" y="1353311"/>
                  </a:lnTo>
                  <a:lnTo>
                    <a:pt x="2182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94408" y="8176259"/>
              <a:ext cx="941832" cy="58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5012" y="189941"/>
            <a:ext cx="9998710" cy="1301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sz="4400" dirty="0"/>
              <a:t>RECENT</a:t>
            </a:r>
            <a:r>
              <a:rPr sz="4400" spc="-35" dirty="0"/>
              <a:t> </a:t>
            </a:r>
            <a:r>
              <a:rPr sz="4400" dirty="0"/>
              <a:t>EVENT:</a:t>
            </a:r>
            <a:endParaRPr sz="4400"/>
          </a:p>
          <a:p>
            <a:pPr marL="12700">
              <a:lnSpc>
                <a:spcPts val="5015"/>
              </a:lnSpc>
            </a:pPr>
            <a:r>
              <a:rPr sz="4400" dirty="0"/>
              <a:t>COLONIAL PIPELINE</a:t>
            </a:r>
            <a:r>
              <a:rPr sz="4400" spc="-50" dirty="0"/>
              <a:t> </a:t>
            </a:r>
            <a:r>
              <a:rPr sz="4400" dirty="0"/>
              <a:t>RANSOMWARE</a:t>
            </a:r>
            <a:endParaRPr sz="4400"/>
          </a:p>
        </p:txBody>
      </p:sp>
      <p:sp>
        <p:nvSpPr>
          <p:cNvPr id="11" name="object 11"/>
          <p:cNvSpPr txBox="1"/>
          <p:nvPr/>
        </p:nvSpPr>
        <p:spPr>
          <a:xfrm>
            <a:off x="532180" y="8351315"/>
            <a:ext cx="465582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fld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. ENTERPRISE SECURITY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UPDATE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5012" y="1709166"/>
            <a:ext cx="32562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E5E5E"/>
                </a:solidFill>
                <a:latin typeface="Arial"/>
                <a:cs typeface="Arial"/>
              </a:rPr>
              <a:t>DarkSide </a:t>
            </a:r>
            <a:r>
              <a:rPr sz="1800" b="1" dirty="0">
                <a:solidFill>
                  <a:srgbClr val="5E5E5E"/>
                </a:solidFill>
                <a:latin typeface="Arial"/>
                <a:cs typeface="Arial"/>
              </a:rPr>
              <a:t>Ransomware</a:t>
            </a:r>
            <a:r>
              <a:rPr sz="1800" b="1" spc="-5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5E5E5E"/>
                </a:solidFill>
                <a:latin typeface="Arial"/>
                <a:cs typeface="Arial"/>
              </a:rPr>
              <a:t>Attack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276" y="2179599"/>
            <a:ext cx="14912975" cy="271526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Saturday May </a:t>
            </a:r>
            <a:r>
              <a:rPr sz="3200" spc="-5" dirty="0">
                <a:latin typeface="Carlito"/>
                <a:cs typeface="Carlito"/>
              </a:rPr>
              <a:t>8, 2021 </a:t>
            </a:r>
            <a:r>
              <a:rPr sz="3200" dirty="0">
                <a:latin typeface="Carlito"/>
                <a:cs typeface="Carlito"/>
              </a:rPr>
              <a:t>– </a:t>
            </a:r>
            <a:r>
              <a:rPr sz="3200" spc="-10" dirty="0">
                <a:latin typeface="Carlito"/>
                <a:cs typeface="Carlito"/>
              </a:rPr>
              <a:t>Reports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Colonial Pipeline </a:t>
            </a:r>
            <a:r>
              <a:rPr sz="3200" spc="-15" dirty="0">
                <a:latin typeface="Carlito"/>
                <a:cs typeface="Carlito"/>
              </a:rPr>
              <a:t>ransomware event began</a:t>
            </a:r>
            <a:r>
              <a:rPr sz="3200" spc="15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appearing</a:t>
            </a:r>
          </a:p>
          <a:p>
            <a:pPr marL="354965" marR="540385" indent="-342900">
              <a:lnSpc>
                <a:spcPts val="3460"/>
              </a:lnSpc>
              <a:spcBef>
                <a:spcPts val="13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Colonial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Government </a:t>
            </a:r>
            <a:r>
              <a:rPr sz="3200" spc="-5" dirty="0">
                <a:latin typeface="Carlito"/>
                <a:cs typeface="Carlito"/>
              </a:rPr>
              <a:t>reporting </a:t>
            </a:r>
            <a:r>
              <a:rPr sz="3200" dirty="0">
                <a:latin typeface="Carlito"/>
                <a:cs typeface="Carlito"/>
              </a:rPr>
              <a:t>- </a:t>
            </a:r>
            <a:r>
              <a:rPr sz="3200" spc="-5" dirty="0">
                <a:latin typeface="Carlito"/>
                <a:cs typeface="Carlito"/>
              </a:rPr>
              <a:t>only </a:t>
            </a:r>
            <a:r>
              <a:rPr sz="3200" dirty="0">
                <a:latin typeface="Carlito"/>
                <a:cs typeface="Carlito"/>
              </a:rPr>
              <a:t>IT </a:t>
            </a:r>
            <a:r>
              <a:rPr sz="3200" spc="-25" dirty="0">
                <a:latin typeface="Carlito"/>
                <a:cs typeface="Carlito"/>
              </a:rPr>
              <a:t>systems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network </a:t>
            </a:r>
            <a:r>
              <a:rPr sz="3200" spc="-5" dirty="0">
                <a:latin typeface="Carlito"/>
                <a:cs typeface="Carlito"/>
              </a:rPr>
              <a:t>impacted, Pipeline  </a:t>
            </a:r>
            <a:r>
              <a:rPr sz="3200" spc="-10" dirty="0">
                <a:latin typeface="Carlito"/>
                <a:cs typeface="Carlito"/>
              </a:rPr>
              <a:t>shutdown was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precautionary</a:t>
            </a:r>
            <a:endParaRPr sz="3200" dirty="0">
              <a:latin typeface="Carlito"/>
              <a:cs typeface="Carlito"/>
            </a:endParaRPr>
          </a:p>
          <a:p>
            <a:pPr marL="354965" marR="316865" indent="-342900">
              <a:lnSpc>
                <a:spcPts val="3460"/>
              </a:lnSpc>
              <a:spcBef>
                <a:spcPts val="1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Nearly </a:t>
            </a:r>
            <a:r>
              <a:rPr sz="3200" spc="-5" dirty="0">
                <a:latin typeface="Carlito"/>
                <a:cs typeface="Carlito"/>
              </a:rPr>
              <a:t>100GB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20" dirty="0">
                <a:latin typeface="Carlito"/>
                <a:cs typeface="Carlito"/>
              </a:rPr>
              <a:t>data ex-filtrated </a:t>
            </a:r>
            <a:r>
              <a:rPr sz="3200" spc="-5" dirty="0">
                <a:latin typeface="Carlito"/>
                <a:cs typeface="Carlito"/>
              </a:rPr>
              <a:t>prior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launch of </a:t>
            </a:r>
            <a:r>
              <a:rPr sz="3200" spc="-5" dirty="0">
                <a:latin typeface="Carlito"/>
                <a:cs typeface="Carlito"/>
              </a:rPr>
              <a:t>encrypting </a:t>
            </a:r>
            <a:r>
              <a:rPr sz="3200" spc="-15" dirty="0">
                <a:latin typeface="Carlito"/>
                <a:cs typeface="Carlito"/>
              </a:rPr>
              <a:t>ransomware </a:t>
            </a:r>
            <a:r>
              <a:rPr sz="3200" dirty="0">
                <a:latin typeface="Carlito"/>
                <a:cs typeface="Carlito"/>
              </a:rPr>
              <a:t>– </a:t>
            </a:r>
            <a:r>
              <a:rPr sz="3200" spc="-10" dirty="0">
                <a:latin typeface="Carlito"/>
                <a:cs typeface="Carlito"/>
              </a:rPr>
              <a:t>threat </a:t>
            </a:r>
            <a:r>
              <a:rPr sz="3200" spc="-5" dirty="0">
                <a:latin typeface="Carlito"/>
                <a:cs typeface="Carlito"/>
              </a:rPr>
              <a:t>of  public </a:t>
            </a:r>
            <a:r>
              <a:rPr sz="3200" spc="-20" dirty="0">
                <a:latin typeface="Carlito"/>
                <a:cs typeface="Carlito"/>
              </a:rPr>
              <a:t>data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release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17903"/>
            <a:ext cx="16256635" cy="7626350"/>
            <a:chOff x="0" y="1517903"/>
            <a:chExt cx="16256635" cy="7626350"/>
          </a:xfrm>
        </p:grpSpPr>
        <p:sp>
          <p:nvSpPr>
            <p:cNvPr id="3" name="object 3"/>
            <p:cNvSpPr/>
            <p:nvPr/>
          </p:nvSpPr>
          <p:spPr>
            <a:xfrm>
              <a:off x="0" y="7702081"/>
              <a:ext cx="16256507" cy="14419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790687"/>
              <a:ext cx="14074140" cy="1353820"/>
            </a:xfrm>
            <a:custGeom>
              <a:avLst/>
              <a:gdLst/>
              <a:ahLst/>
              <a:cxnLst/>
              <a:rect l="l" t="t" r="r" b="b"/>
              <a:pathLst>
                <a:path w="14074140" h="1353820">
                  <a:moveTo>
                    <a:pt x="0" y="1353311"/>
                  </a:moveTo>
                  <a:lnTo>
                    <a:pt x="14074140" y="1353311"/>
                  </a:lnTo>
                  <a:lnTo>
                    <a:pt x="14074140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EE21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651991" y="7790687"/>
              <a:ext cx="422275" cy="1353820"/>
            </a:xfrm>
            <a:custGeom>
              <a:avLst/>
              <a:gdLst/>
              <a:ahLst/>
              <a:cxnLst/>
              <a:rect l="l" t="t" r="r" b="b"/>
              <a:pathLst>
                <a:path w="422275" h="1353820">
                  <a:moveTo>
                    <a:pt x="0" y="1353311"/>
                  </a:moveTo>
                  <a:lnTo>
                    <a:pt x="422148" y="1353311"/>
                  </a:lnTo>
                  <a:lnTo>
                    <a:pt x="422148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74139" y="7790687"/>
              <a:ext cx="2182495" cy="1353820"/>
            </a:xfrm>
            <a:custGeom>
              <a:avLst/>
              <a:gdLst/>
              <a:ahLst/>
              <a:cxnLst/>
              <a:rect l="l" t="t" r="r" b="b"/>
              <a:pathLst>
                <a:path w="2182494" h="1353820">
                  <a:moveTo>
                    <a:pt x="2182367" y="0"/>
                  </a:moveTo>
                  <a:lnTo>
                    <a:pt x="0" y="0"/>
                  </a:lnTo>
                  <a:lnTo>
                    <a:pt x="0" y="1353311"/>
                  </a:lnTo>
                  <a:lnTo>
                    <a:pt x="2182367" y="1353311"/>
                  </a:lnTo>
                  <a:lnTo>
                    <a:pt x="2182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94408" y="8176260"/>
              <a:ext cx="941832" cy="58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33231" y="2613659"/>
              <a:ext cx="7615428" cy="5391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97240" y="2677667"/>
              <a:ext cx="7437120" cy="52136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8190" y="2658617"/>
              <a:ext cx="7475220" cy="5252085"/>
            </a:xfrm>
            <a:custGeom>
              <a:avLst/>
              <a:gdLst/>
              <a:ahLst/>
              <a:cxnLst/>
              <a:rect l="l" t="t" r="r" b="b"/>
              <a:pathLst>
                <a:path w="7475219" h="5252084">
                  <a:moveTo>
                    <a:pt x="0" y="5251704"/>
                  </a:moveTo>
                  <a:lnTo>
                    <a:pt x="7475220" y="5251704"/>
                  </a:lnTo>
                  <a:lnTo>
                    <a:pt x="7475220" y="0"/>
                  </a:lnTo>
                  <a:lnTo>
                    <a:pt x="0" y="0"/>
                  </a:lnTo>
                  <a:lnTo>
                    <a:pt x="0" y="52517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2440" y="1517903"/>
              <a:ext cx="9246108" cy="48615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6448" y="1581911"/>
              <a:ext cx="9067800" cy="46832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7398" y="1562861"/>
              <a:ext cx="9105900" cy="4721860"/>
            </a:xfrm>
            <a:custGeom>
              <a:avLst/>
              <a:gdLst/>
              <a:ahLst/>
              <a:cxnLst/>
              <a:rect l="l" t="t" r="r" b="b"/>
              <a:pathLst>
                <a:path w="9105900" h="4721860">
                  <a:moveTo>
                    <a:pt x="0" y="4721352"/>
                  </a:moveTo>
                  <a:lnTo>
                    <a:pt x="9105900" y="4721352"/>
                  </a:lnTo>
                  <a:lnTo>
                    <a:pt x="9105900" y="0"/>
                  </a:lnTo>
                  <a:lnTo>
                    <a:pt x="0" y="0"/>
                  </a:lnTo>
                  <a:lnTo>
                    <a:pt x="0" y="472135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70991" y="230250"/>
            <a:ext cx="828611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DARKSIDE</a:t>
            </a:r>
            <a:r>
              <a:rPr spc="-60" dirty="0"/>
              <a:t> </a:t>
            </a:r>
            <a:r>
              <a:rPr dirty="0"/>
              <a:t>RANSOMWARE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2180" y="8351315"/>
            <a:ext cx="465582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fld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. ENTERPRISE SECURITY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UPDATE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163" y="6914515"/>
            <a:ext cx="53238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9820" algn="l"/>
              </a:tabLst>
            </a:pPr>
            <a:r>
              <a:rPr sz="2000" b="1" dirty="0">
                <a:latin typeface="Arial"/>
                <a:cs typeface="Arial"/>
              </a:rPr>
              <a:t>Source:	BAE </a:t>
            </a:r>
            <a:r>
              <a:rPr sz="2000" b="1" spc="-5" dirty="0">
                <a:latin typeface="Arial"/>
                <a:cs typeface="Arial"/>
              </a:rPr>
              <a:t>SYSTEMS </a:t>
            </a:r>
            <a:r>
              <a:rPr sz="2000" b="1" dirty="0">
                <a:latin typeface="Arial"/>
                <a:cs typeface="Arial"/>
              </a:rPr>
              <a:t>INTEL –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2021-05-10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11665" y="494537"/>
            <a:ext cx="26904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E5E5E"/>
                </a:solidFill>
                <a:latin typeface="Arial"/>
                <a:cs typeface="Arial"/>
              </a:rPr>
              <a:t>- Not targeting</a:t>
            </a:r>
            <a:r>
              <a:rPr sz="2000" b="1" spc="-1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E5E5E"/>
                </a:solidFill>
                <a:latin typeface="Arial"/>
                <a:cs typeface="Arial"/>
              </a:rPr>
              <a:t>Energy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02081"/>
            <a:ext cx="14667865" cy="1442085"/>
            <a:chOff x="0" y="7702081"/>
            <a:chExt cx="14667865" cy="1442085"/>
          </a:xfrm>
        </p:grpSpPr>
        <p:sp>
          <p:nvSpPr>
            <p:cNvPr id="3" name="object 3"/>
            <p:cNvSpPr/>
            <p:nvPr/>
          </p:nvSpPr>
          <p:spPr>
            <a:xfrm>
              <a:off x="0" y="7702081"/>
              <a:ext cx="14667758" cy="14419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790687"/>
              <a:ext cx="14584680" cy="1353820"/>
            </a:xfrm>
            <a:custGeom>
              <a:avLst/>
              <a:gdLst/>
              <a:ahLst/>
              <a:cxnLst/>
              <a:rect l="l" t="t" r="r" b="b"/>
              <a:pathLst>
                <a:path w="14584680" h="1353820">
                  <a:moveTo>
                    <a:pt x="14584680" y="0"/>
                  </a:moveTo>
                  <a:lnTo>
                    <a:pt x="8607933" y="0"/>
                  </a:lnTo>
                  <a:lnTo>
                    <a:pt x="8607933" y="185635"/>
                  </a:lnTo>
                  <a:lnTo>
                    <a:pt x="4634357" y="185635"/>
                  </a:lnTo>
                  <a:lnTo>
                    <a:pt x="4634357" y="0"/>
                  </a:lnTo>
                  <a:lnTo>
                    <a:pt x="0" y="0"/>
                  </a:lnTo>
                  <a:lnTo>
                    <a:pt x="0" y="185635"/>
                  </a:lnTo>
                  <a:lnTo>
                    <a:pt x="0" y="1353312"/>
                  </a:lnTo>
                  <a:lnTo>
                    <a:pt x="14584680" y="1353312"/>
                  </a:lnTo>
                  <a:lnTo>
                    <a:pt x="14584680" y="185635"/>
                  </a:lnTo>
                  <a:lnTo>
                    <a:pt x="14584680" y="0"/>
                  </a:lnTo>
                  <a:close/>
                </a:path>
              </a:pathLst>
            </a:custGeom>
            <a:solidFill>
              <a:srgbClr val="EE21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21765" y="1154937"/>
            <a:ext cx="717359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200" b="1" i="1" dirty="0">
                <a:solidFill>
                  <a:srgbClr val="001F5F"/>
                </a:solidFill>
                <a:latin typeface="Carlito"/>
                <a:cs typeface="Carlito"/>
              </a:rPr>
              <a:t>AEP is </a:t>
            </a:r>
            <a:r>
              <a:rPr sz="3200" b="1" i="1" spc="-5" dirty="0">
                <a:solidFill>
                  <a:srgbClr val="001F5F"/>
                </a:solidFill>
                <a:latin typeface="Carlito"/>
                <a:cs typeface="Carlito"/>
              </a:rPr>
              <a:t>one of </a:t>
            </a:r>
            <a:r>
              <a:rPr sz="3200" b="1" i="1" dirty="0">
                <a:solidFill>
                  <a:srgbClr val="001F5F"/>
                </a:solidFill>
                <a:latin typeface="Carlito"/>
                <a:cs typeface="Carlito"/>
              </a:rPr>
              <a:t>the largest </a:t>
            </a:r>
            <a:r>
              <a:rPr sz="3200" b="1" i="1" spc="-5" dirty="0">
                <a:solidFill>
                  <a:srgbClr val="001F5F"/>
                </a:solidFill>
                <a:latin typeface="Carlito"/>
                <a:cs typeface="Carlito"/>
              </a:rPr>
              <a:t>electric </a:t>
            </a:r>
            <a:r>
              <a:rPr sz="3200" b="1" i="1" dirty="0">
                <a:solidFill>
                  <a:srgbClr val="001F5F"/>
                </a:solidFill>
                <a:latin typeface="Carlito"/>
                <a:cs typeface="Carlito"/>
              </a:rPr>
              <a:t>utilities</a:t>
            </a:r>
            <a:r>
              <a:rPr sz="3200" b="1" i="1" spc="-7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Carlito"/>
                <a:cs typeface="Carlito"/>
              </a:rPr>
              <a:t>in  the </a:t>
            </a:r>
            <a:r>
              <a:rPr sz="3200" b="1" i="1" spc="-5" dirty="0">
                <a:solidFill>
                  <a:srgbClr val="001F5F"/>
                </a:solidFill>
                <a:latin typeface="Carlito"/>
                <a:cs typeface="Carlito"/>
              </a:rPr>
              <a:t>U.S., serving nearly </a:t>
            </a:r>
            <a:r>
              <a:rPr sz="3200" b="1" i="1" dirty="0">
                <a:solidFill>
                  <a:srgbClr val="001F5F"/>
                </a:solidFill>
                <a:latin typeface="Carlito"/>
                <a:cs typeface="Carlito"/>
              </a:rPr>
              <a:t>5.4 million  customers in </a:t>
            </a:r>
            <a:r>
              <a:rPr sz="3200" b="1" i="1" spc="-10" dirty="0">
                <a:solidFill>
                  <a:srgbClr val="001F5F"/>
                </a:solidFill>
                <a:latin typeface="Carlito"/>
                <a:cs typeface="Carlito"/>
              </a:rPr>
              <a:t>11 </a:t>
            </a:r>
            <a:r>
              <a:rPr sz="3200" b="1" i="1" spc="-5" dirty="0">
                <a:solidFill>
                  <a:srgbClr val="001F5F"/>
                </a:solidFill>
                <a:latin typeface="Carlito"/>
                <a:cs typeface="Carlito"/>
              </a:rPr>
              <a:t>states, with </a:t>
            </a:r>
            <a:r>
              <a:rPr sz="3200" b="1" i="1" dirty="0">
                <a:solidFill>
                  <a:srgbClr val="001F5F"/>
                </a:solidFill>
                <a:latin typeface="Carlito"/>
                <a:cs typeface="Carlito"/>
              </a:rPr>
              <a:t>the nations  largest </a:t>
            </a:r>
            <a:r>
              <a:rPr sz="3200" b="1" i="1" spc="-5" dirty="0">
                <a:solidFill>
                  <a:srgbClr val="001F5F"/>
                </a:solidFill>
                <a:latin typeface="Carlito"/>
                <a:cs typeface="Carlito"/>
              </a:rPr>
              <a:t>Transmission</a:t>
            </a:r>
            <a:r>
              <a:rPr sz="3200" b="1" i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200" b="1" i="1" spc="-5" dirty="0">
                <a:solidFill>
                  <a:srgbClr val="001F5F"/>
                </a:solidFill>
                <a:latin typeface="Carlito"/>
                <a:cs typeface="Carlito"/>
              </a:rPr>
              <a:t>Network</a:t>
            </a:r>
            <a:endParaRPr sz="3200">
              <a:latin typeface="Carlito"/>
              <a:cs typeface="Carlito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16853"/>
              </p:ext>
            </p:extLst>
          </p:nvPr>
        </p:nvGraphicFramePr>
        <p:xfrm>
          <a:off x="936751" y="3639183"/>
          <a:ext cx="7720311" cy="4337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6127"/>
                <a:gridCol w="4044184"/>
              </a:tblGrid>
              <a:tr h="4450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Revenues: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16E7CF"/>
                      </a:solidFill>
                      <a:prstDash val="solid"/>
                    </a:lnL>
                    <a:lnT w="12700">
                      <a:solidFill>
                        <a:srgbClr val="16E7CF"/>
                      </a:solidFill>
                      <a:prstDash val="solid"/>
                    </a:lnT>
                    <a:lnB w="12700">
                      <a:solidFill>
                        <a:srgbClr val="16E7CF"/>
                      </a:solidFill>
                      <a:prstDash val="solid"/>
                    </a:lnB>
                    <a:solidFill>
                      <a:srgbClr val="D0FAF6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$15.6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billion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R w="12700">
                      <a:solidFill>
                        <a:srgbClr val="16E7CF"/>
                      </a:solidFill>
                      <a:prstDash val="solid"/>
                    </a:lnR>
                    <a:lnT w="12700">
                      <a:solidFill>
                        <a:srgbClr val="16E7CF"/>
                      </a:solidFill>
                      <a:prstDash val="solid"/>
                    </a:lnT>
                    <a:lnB w="12700">
                      <a:solidFill>
                        <a:srgbClr val="16E7CF"/>
                      </a:solidFill>
                      <a:prstDash val="solid"/>
                    </a:lnB>
                    <a:solidFill>
                      <a:srgbClr val="D0FAF6"/>
                    </a:solidFill>
                  </a:tcPr>
                </a:tc>
              </a:tr>
              <a:tr h="4450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Assets: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16E7CF"/>
                      </a:solidFill>
                      <a:prstDash val="solid"/>
                    </a:lnL>
                    <a:lnT w="12700">
                      <a:solidFill>
                        <a:srgbClr val="16E7CF"/>
                      </a:solidFill>
                      <a:prstDash val="solid"/>
                    </a:lnT>
                    <a:lnB w="12700">
                      <a:solidFill>
                        <a:srgbClr val="16E7CF"/>
                      </a:solidFill>
                      <a:prstDash val="solid"/>
                    </a:lnB>
                    <a:solidFill>
                      <a:srgbClr val="D0FAF6"/>
                    </a:solidFill>
                  </a:tcPr>
                </a:tc>
                <a:tc>
                  <a:txBody>
                    <a:bodyPr/>
                    <a:lstStyle/>
                    <a:p>
                      <a:pPr marL="7874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$79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billion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R w="12700">
                      <a:solidFill>
                        <a:srgbClr val="16E7CF"/>
                      </a:solidFill>
                      <a:prstDash val="solid"/>
                    </a:lnR>
                    <a:lnT w="12700">
                      <a:solidFill>
                        <a:srgbClr val="16E7CF"/>
                      </a:solidFill>
                      <a:prstDash val="solid"/>
                    </a:lnT>
                    <a:lnB w="12700">
                      <a:solidFill>
                        <a:srgbClr val="16E7CF"/>
                      </a:solidFill>
                      <a:prstDash val="solid"/>
                    </a:lnB>
                    <a:solidFill>
                      <a:srgbClr val="D0FAF6"/>
                    </a:solidFill>
                  </a:tcPr>
                </a:tc>
              </a:tr>
              <a:tr h="4450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Employees: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16E7CF"/>
                      </a:solidFill>
                      <a:prstDash val="solid"/>
                    </a:lnL>
                    <a:lnT w="12700">
                      <a:solidFill>
                        <a:srgbClr val="16E7CF"/>
                      </a:solidFill>
                      <a:prstDash val="solid"/>
                    </a:lnT>
                    <a:lnB w="12700">
                      <a:solidFill>
                        <a:srgbClr val="16E7CF"/>
                      </a:solidFill>
                      <a:prstDash val="solid"/>
                    </a:lnB>
                    <a:solidFill>
                      <a:srgbClr val="D0FAF6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Approximately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18,000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R w="12700">
                      <a:solidFill>
                        <a:srgbClr val="16E7CF"/>
                      </a:solidFill>
                      <a:prstDash val="solid"/>
                    </a:lnR>
                    <a:lnT w="12700">
                      <a:solidFill>
                        <a:srgbClr val="16E7CF"/>
                      </a:solidFill>
                      <a:prstDash val="solid"/>
                    </a:lnT>
                    <a:lnB w="12700">
                      <a:solidFill>
                        <a:srgbClr val="16E7CF"/>
                      </a:solidFill>
                      <a:prstDash val="solid"/>
                    </a:lnB>
                    <a:solidFill>
                      <a:srgbClr val="D0FAF6"/>
                    </a:solidFill>
                  </a:tcPr>
                </a:tc>
              </a:tr>
              <a:tr h="6577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Service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 Territory: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16E7CF"/>
                      </a:solidFill>
                      <a:prstDash val="solid"/>
                    </a:lnL>
                    <a:lnT w="12700">
                      <a:solidFill>
                        <a:srgbClr val="16E7CF"/>
                      </a:solidFill>
                      <a:prstDash val="solid"/>
                    </a:lnT>
                    <a:lnB w="12700">
                      <a:solidFill>
                        <a:srgbClr val="16E7CF"/>
                      </a:solidFill>
                      <a:prstDash val="solid"/>
                    </a:lnB>
                    <a:solidFill>
                      <a:srgbClr val="D0FAF6"/>
                    </a:solidFill>
                  </a:tcPr>
                </a:tc>
                <a:tc>
                  <a:txBody>
                    <a:bodyPr/>
                    <a:lstStyle/>
                    <a:p>
                      <a:pPr marL="78740"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More than 200,000 square</a:t>
                      </a:r>
                      <a:r>
                        <a:rPr sz="20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miles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1610" marB="0">
                    <a:lnR w="12700">
                      <a:solidFill>
                        <a:srgbClr val="16E7CF"/>
                      </a:solidFill>
                      <a:prstDash val="solid"/>
                    </a:lnR>
                    <a:lnT w="12700">
                      <a:solidFill>
                        <a:srgbClr val="16E7CF"/>
                      </a:solidFill>
                      <a:prstDash val="solid"/>
                    </a:lnT>
                    <a:lnB w="12700">
                      <a:solidFill>
                        <a:srgbClr val="16E7CF"/>
                      </a:solidFill>
                      <a:prstDash val="solid"/>
                    </a:lnB>
                    <a:solidFill>
                      <a:srgbClr val="D0FAF6"/>
                    </a:solidFill>
                  </a:tcPr>
                </a:tc>
              </a:tr>
              <a:tr h="1004411">
                <a:tc>
                  <a:txBody>
                    <a:bodyPr/>
                    <a:lstStyle/>
                    <a:p>
                      <a:pPr marL="91440" marR="740410">
                        <a:lnSpc>
                          <a:spcPts val="2810"/>
                        </a:lnSpc>
                        <a:spcBef>
                          <a:spcPts val="130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Miles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transmission  lines: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16E7CF"/>
                      </a:solidFill>
                      <a:prstDash val="solid"/>
                    </a:lnL>
                    <a:lnT w="12700">
                      <a:solidFill>
                        <a:srgbClr val="16E7CF"/>
                      </a:solidFill>
                      <a:prstDash val="solid"/>
                    </a:lnT>
                    <a:lnB w="12700">
                      <a:solidFill>
                        <a:srgbClr val="16E7CF"/>
                      </a:solidFill>
                      <a:prstDash val="solid"/>
                    </a:lnB>
                    <a:solidFill>
                      <a:srgbClr val="D0FAF6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More than 40,000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miles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7874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i="1" dirty="0">
                          <a:latin typeface="Carlito"/>
                          <a:cs typeface="Carlito"/>
                        </a:rPr>
                        <a:t>Nations </a:t>
                      </a:r>
                      <a:r>
                        <a:rPr sz="2000" i="1" spc="-5" dirty="0">
                          <a:latin typeface="Carlito"/>
                          <a:cs typeface="Carlito"/>
                        </a:rPr>
                        <a:t>largest </a:t>
                      </a:r>
                      <a:r>
                        <a:rPr sz="2000" i="1" dirty="0">
                          <a:latin typeface="Carlito"/>
                          <a:cs typeface="Carlito"/>
                        </a:rPr>
                        <a:t>765kv</a:t>
                      </a:r>
                      <a:r>
                        <a:rPr sz="2000" i="1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i="1" spc="-5" dirty="0">
                          <a:latin typeface="Carlito"/>
                          <a:cs typeface="Carlito"/>
                        </a:rPr>
                        <a:t>network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50495" marB="0">
                    <a:lnR w="12700">
                      <a:solidFill>
                        <a:srgbClr val="16E7CF"/>
                      </a:solidFill>
                      <a:prstDash val="solid"/>
                    </a:lnR>
                    <a:lnT w="12700">
                      <a:solidFill>
                        <a:srgbClr val="16E7CF"/>
                      </a:solidFill>
                      <a:prstDash val="solid"/>
                    </a:lnT>
                    <a:lnB w="12700">
                      <a:solidFill>
                        <a:srgbClr val="16E7CF"/>
                      </a:solidFill>
                      <a:prstDash val="solid"/>
                    </a:lnB>
                    <a:solidFill>
                      <a:srgbClr val="D0FAF6"/>
                    </a:solidFill>
                  </a:tcPr>
                </a:tc>
              </a:tr>
              <a:tr h="6577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Miles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distribution</a:t>
                      </a:r>
                      <a:r>
                        <a:rPr sz="2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lines: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16E7CF"/>
                      </a:solidFill>
                      <a:prstDash val="solid"/>
                    </a:lnL>
                    <a:lnT w="12700">
                      <a:solidFill>
                        <a:srgbClr val="16E7CF"/>
                      </a:solidFill>
                      <a:prstDash val="solid"/>
                    </a:lnT>
                    <a:lnB w="12700">
                      <a:solidFill>
                        <a:srgbClr val="16E7CF"/>
                      </a:solidFill>
                      <a:prstDash val="solid"/>
                    </a:lnB>
                    <a:solidFill>
                      <a:srgbClr val="D0FAF6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Approximately 221,000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miles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2245" marB="0">
                    <a:lnR w="12700">
                      <a:solidFill>
                        <a:srgbClr val="16E7CF"/>
                      </a:solidFill>
                      <a:prstDash val="solid"/>
                    </a:lnR>
                    <a:lnT w="12700">
                      <a:solidFill>
                        <a:srgbClr val="16E7CF"/>
                      </a:solidFill>
                      <a:prstDash val="solid"/>
                    </a:lnT>
                    <a:lnB w="12700">
                      <a:solidFill>
                        <a:srgbClr val="16E7CF"/>
                      </a:solidFill>
                      <a:prstDash val="solid"/>
                    </a:lnB>
                    <a:solidFill>
                      <a:srgbClr val="D0FAF6"/>
                    </a:solidFill>
                  </a:tcPr>
                </a:tc>
              </a:tr>
              <a:tr h="682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Generating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capacity: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16E7CF"/>
                      </a:solidFill>
                      <a:prstDash val="solid"/>
                    </a:lnL>
                    <a:lnT w="12700">
                      <a:solidFill>
                        <a:srgbClr val="16E7CF"/>
                      </a:solidFill>
                      <a:prstDash val="solid"/>
                    </a:lnT>
                    <a:lnB w="12700">
                      <a:solidFill>
                        <a:srgbClr val="16E7CF"/>
                      </a:solidFill>
                      <a:prstDash val="solid"/>
                    </a:lnB>
                    <a:solidFill>
                      <a:srgbClr val="D0FAF6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Approximately 24,000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megawatts</a:t>
                      </a:r>
                    </a:p>
                  </a:txBody>
                  <a:tcPr marL="0" marR="0" marT="194945" marB="0">
                    <a:lnR w="12700">
                      <a:solidFill>
                        <a:srgbClr val="16E7CF"/>
                      </a:solidFill>
                      <a:prstDash val="solid"/>
                    </a:lnR>
                    <a:lnT w="12700">
                      <a:solidFill>
                        <a:srgbClr val="16E7CF"/>
                      </a:solidFill>
                      <a:prstDash val="solid"/>
                    </a:lnT>
                    <a:lnB w="12700">
                      <a:solidFill>
                        <a:srgbClr val="16E7CF"/>
                      </a:solidFill>
                      <a:prstDash val="solid"/>
                    </a:lnB>
                    <a:solidFill>
                      <a:srgbClr val="D0FAF6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36752" y="221996"/>
            <a:ext cx="37236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WHO IS</a:t>
            </a:r>
            <a:r>
              <a:rPr sz="4400" spc="-75" dirty="0"/>
              <a:t> </a:t>
            </a:r>
            <a:r>
              <a:rPr sz="4400" dirty="0"/>
              <a:t>AEP?</a:t>
            </a:r>
            <a:endParaRPr sz="4400"/>
          </a:p>
        </p:txBody>
      </p:sp>
      <p:sp>
        <p:nvSpPr>
          <p:cNvPr id="8" name="object 8"/>
          <p:cNvSpPr/>
          <p:nvPr/>
        </p:nvSpPr>
        <p:spPr>
          <a:xfrm>
            <a:off x="4492752" y="3413759"/>
            <a:ext cx="56515" cy="4563110"/>
          </a:xfrm>
          <a:custGeom>
            <a:avLst/>
            <a:gdLst/>
            <a:ahLst/>
            <a:cxnLst/>
            <a:rect l="l" t="t" r="r" b="b"/>
            <a:pathLst>
              <a:path w="56514" h="4563109">
                <a:moveTo>
                  <a:pt x="0" y="0"/>
                </a:moveTo>
                <a:lnTo>
                  <a:pt x="56387" y="456262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051805" y="1450847"/>
            <a:ext cx="10840720" cy="7402830"/>
            <a:chOff x="5051805" y="1450847"/>
            <a:chExt cx="10840720" cy="7402830"/>
          </a:xfrm>
        </p:grpSpPr>
        <p:sp>
          <p:nvSpPr>
            <p:cNvPr id="10" name="object 10"/>
            <p:cNvSpPr/>
            <p:nvPr/>
          </p:nvSpPr>
          <p:spPr>
            <a:xfrm>
              <a:off x="5051805" y="8297544"/>
              <a:ext cx="9337294" cy="2053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03491" y="8648065"/>
              <a:ext cx="5257419" cy="2052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40140" y="1450847"/>
              <a:ext cx="6652259" cy="65318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48915" y="8269224"/>
              <a:ext cx="943355" cy="5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522708" y="2799587"/>
              <a:ext cx="1740535" cy="1716405"/>
            </a:xfrm>
            <a:custGeom>
              <a:avLst/>
              <a:gdLst/>
              <a:ahLst/>
              <a:cxnLst/>
              <a:rect l="l" t="t" r="r" b="b"/>
              <a:pathLst>
                <a:path w="1740534" h="1716404">
                  <a:moveTo>
                    <a:pt x="0" y="858012"/>
                  </a:moveTo>
                  <a:lnTo>
                    <a:pt x="1287" y="810938"/>
                  </a:lnTo>
                  <a:lnTo>
                    <a:pt x="5106" y="764527"/>
                  </a:lnTo>
                  <a:lnTo>
                    <a:pt x="11390" y="718845"/>
                  </a:lnTo>
                  <a:lnTo>
                    <a:pt x="20072" y="673957"/>
                  </a:lnTo>
                  <a:lnTo>
                    <a:pt x="31086" y="629928"/>
                  </a:lnTo>
                  <a:lnTo>
                    <a:pt x="44366" y="586825"/>
                  </a:lnTo>
                  <a:lnTo>
                    <a:pt x="59845" y="544712"/>
                  </a:lnTo>
                  <a:lnTo>
                    <a:pt x="77458" y="503655"/>
                  </a:lnTo>
                  <a:lnTo>
                    <a:pt x="97136" y="463719"/>
                  </a:lnTo>
                  <a:lnTo>
                    <a:pt x="118815" y="424970"/>
                  </a:lnTo>
                  <a:lnTo>
                    <a:pt x="142428" y="387473"/>
                  </a:lnTo>
                  <a:lnTo>
                    <a:pt x="167908" y="351294"/>
                  </a:lnTo>
                  <a:lnTo>
                    <a:pt x="195189" y="316498"/>
                  </a:lnTo>
                  <a:lnTo>
                    <a:pt x="224205" y="283150"/>
                  </a:lnTo>
                  <a:lnTo>
                    <a:pt x="254888" y="251317"/>
                  </a:lnTo>
                  <a:lnTo>
                    <a:pt x="287174" y="221063"/>
                  </a:lnTo>
                  <a:lnTo>
                    <a:pt x="320996" y="192453"/>
                  </a:lnTo>
                  <a:lnTo>
                    <a:pt x="356286" y="165555"/>
                  </a:lnTo>
                  <a:lnTo>
                    <a:pt x="392980" y="140432"/>
                  </a:lnTo>
                  <a:lnTo>
                    <a:pt x="431009" y="117150"/>
                  </a:lnTo>
                  <a:lnTo>
                    <a:pt x="470309" y="95775"/>
                  </a:lnTo>
                  <a:lnTo>
                    <a:pt x="510812" y="76372"/>
                  </a:lnTo>
                  <a:lnTo>
                    <a:pt x="552453" y="59007"/>
                  </a:lnTo>
                  <a:lnTo>
                    <a:pt x="595164" y="43744"/>
                  </a:lnTo>
                  <a:lnTo>
                    <a:pt x="638880" y="30651"/>
                  </a:lnTo>
                  <a:lnTo>
                    <a:pt x="683534" y="19791"/>
                  </a:lnTo>
                  <a:lnTo>
                    <a:pt x="729060" y="11230"/>
                  </a:lnTo>
                  <a:lnTo>
                    <a:pt x="775391" y="5035"/>
                  </a:lnTo>
                  <a:lnTo>
                    <a:pt x="822461" y="1269"/>
                  </a:lnTo>
                  <a:lnTo>
                    <a:pt x="870203" y="0"/>
                  </a:lnTo>
                  <a:lnTo>
                    <a:pt x="917946" y="1269"/>
                  </a:lnTo>
                  <a:lnTo>
                    <a:pt x="965016" y="5035"/>
                  </a:lnTo>
                  <a:lnTo>
                    <a:pt x="1011347" y="11230"/>
                  </a:lnTo>
                  <a:lnTo>
                    <a:pt x="1056873" y="19791"/>
                  </a:lnTo>
                  <a:lnTo>
                    <a:pt x="1101527" y="30651"/>
                  </a:lnTo>
                  <a:lnTo>
                    <a:pt x="1145243" y="43744"/>
                  </a:lnTo>
                  <a:lnTo>
                    <a:pt x="1187954" y="59007"/>
                  </a:lnTo>
                  <a:lnTo>
                    <a:pt x="1229595" y="76372"/>
                  </a:lnTo>
                  <a:lnTo>
                    <a:pt x="1270098" y="95775"/>
                  </a:lnTo>
                  <a:lnTo>
                    <a:pt x="1309398" y="117150"/>
                  </a:lnTo>
                  <a:lnTo>
                    <a:pt x="1347427" y="140432"/>
                  </a:lnTo>
                  <a:lnTo>
                    <a:pt x="1384121" y="165555"/>
                  </a:lnTo>
                  <a:lnTo>
                    <a:pt x="1419411" y="192453"/>
                  </a:lnTo>
                  <a:lnTo>
                    <a:pt x="1453233" y="221063"/>
                  </a:lnTo>
                  <a:lnTo>
                    <a:pt x="1485519" y="251317"/>
                  </a:lnTo>
                  <a:lnTo>
                    <a:pt x="1516202" y="283150"/>
                  </a:lnTo>
                  <a:lnTo>
                    <a:pt x="1545218" y="316498"/>
                  </a:lnTo>
                  <a:lnTo>
                    <a:pt x="1572499" y="351294"/>
                  </a:lnTo>
                  <a:lnTo>
                    <a:pt x="1597979" y="387473"/>
                  </a:lnTo>
                  <a:lnTo>
                    <a:pt x="1621592" y="424970"/>
                  </a:lnTo>
                  <a:lnTo>
                    <a:pt x="1643271" y="463719"/>
                  </a:lnTo>
                  <a:lnTo>
                    <a:pt x="1662949" y="503655"/>
                  </a:lnTo>
                  <a:lnTo>
                    <a:pt x="1680562" y="544712"/>
                  </a:lnTo>
                  <a:lnTo>
                    <a:pt x="1696041" y="586825"/>
                  </a:lnTo>
                  <a:lnTo>
                    <a:pt x="1709321" y="629928"/>
                  </a:lnTo>
                  <a:lnTo>
                    <a:pt x="1720335" y="673957"/>
                  </a:lnTo>
                  <a:lnTo>
                    <a:pt x="1729017" y="718845"/>
                  </a:lnTo>
                  <a:lnTo>
                    <a:pt x="1735301" y="764527"/>
                  </a:lnTo>
                  <a:lnTo>
                    <a:pt x="1739120" y="810938"/>
                  </a:lnTo>
                  <a:lnTo>
                    <a:pt x="1740407" y="858012"/>
                  </a:lnTo>
                  <a:lnTo>
                    <a:pt x="1739120" y="905085"/>
                  </a:lnTo>
                  <a:lnTo>
                    <a:pt x="1735301" y="951496"/>
                  </a:lnTo>
                  <a:lnTo>
                    <a:pt x="1729017" y="997178"/>
                  </a:lnTo>
                  <a:lnTo>
                    <a:pt x="1720335" y="1042066"/>
                  </a:lnTo>
                  <a:lnTo>
                    <a:pt x="1709321" y="1086095"/>
                  </a:lnTo>
                  <a:lnTo>
                    <a:pt x="1696041" y="1129198"/>
                  </a:lnTo>
                  <a:lnTo>
                    <a:pt x="1680562" y="1171311"/>
                  </a:lnTo>
                  <a:lnTo>
                    <a:pt x="1662949" y="1212368"/>
                  </a:lnTo>
                  <a:lnTo>
                    <a:pt x="1643271" y="1252304"/>
                  </a:lnTo>
                  <a:lnTo>
                    <a:pt x="1621592" y="1291053"/>
                  </a:lnTo>
                  <a:lnTo>
                    <a:pt x="1597979" y="1328550"/>
                  </a:lnTo>
                  <a:lnTo>
                    <a:pt x="1572499" y="1364729"/>
                  </a:lnTo>
                  <a:lnTo>
                    <a:pt x="1545218" y="1399525"/>
                  </a:lnTo>
                  <a:lnTo>
                    <a:pt x="1516202" y="1432873"/>
                  </a:lnTo>
                  <a:lnTo>
                    <a:pt x="1485518" y="1464706"/>
                  </a:lnTo>
                  <a:lnTo>
                    <a:pt x="1453233" y="1494960"/>
                  </a:lnTo>
                  <a:lnTo>
                    <a:pt x="1419411" y="1523570"/>
                  </a:lnTo>
                  <a:lnTo>
                    <a:pt x="1384121" y="1550468"/>
                  </a:lnTo>
                  <a:lnTo>
                    <a:pt x="1347427" y="1575591"/>
                  </a:lnTo>
                  <a:lnTo>
                    <a:pt x="1309398" y="1598873"/>
                  </a:lnTo>
                  <a:lnTo>
                    <a:pt x="1270098" y="1620248"/>
                  </a:lnTo>
                  <a:lnTo>
                    <a:pt x="1229595" y="1639651"/>
                  </a:lnTo>
                  <a:lnTo>
                    <a:pt x="1187954" y="1657016"/>
                  </a:lnTo>
                  <a:lnTo>
                    <a:pt x="1145243" y="1672279"/>
                  </a:lnTo>
                  <a:lnTo>
                    <a:pt x="1101527" y="1685372"/>
                  </a:lnTo>
                  <a:lnTo>
                    <a:pt x="1056873" y="1696232"/>
                  </a:lnTo>
                  <a:lnTo>
                    <a:pt x="1011347" y="1704793"/>
                  </a:lnTo>
                  <a:lnTo>
                    <a:pt x="965016" y="1710988"/>
                  </a:lnTo>
                  <a:lnTo>
                    <a:pt x="917946" y="1714754"/>
                  </a:lnTo>
                  <a:lnTo>
                    <a:pt x="870203" y="1716024"/>
                  </a:lnTo>
                  <a:lnTo>
                    <a:pt x="822461" y="1714754"/>
                  </a:lnTo>
                  <a:lnTo>
                    <a:pt x="775391" y="1710988"/>
                  </a:lnTo>
                  <a:lnTo>
                    <a:pt x="729060" y="1704793"/>
                  </a:lnTo>
                  <a:lnTo>
                    <a:pt x="683534" y="1696232"/>
                  </a:lnTo>
                  <a:lnTo>
                    <a:pt x="638880" y="1685372"/>
                  </a:lnTo>
                  <a:lnTo>
                    <a:pt x="595164" y="1672279"/>
                  </a:lnTo>
                  <a:lnTo>
                    <a:pt x="552453" y="1657016"/>
                  </a:lnTo>
                  <a:lnTo>
                    <a:pt x="510812" y="1639651"/>
                  </a:lnTo>
                  <a:lnTo>
                    <a:pt x="470309" y="1620248"/>
                  </a:lnTo>
                  <a:lnTo>
                    <a:pt x="431009" y="1598873"/>
                  </a:lnTo>
                  <a:lnTo>
                    <a:pt x="392980" y="1575591"/>
                  </a:lnTo>
                  <a:lnTo>
                    <a:pt x="356286" y="1550468"/>
                  </a:lnTo>
                  <a:lnTo>
                    <a:pt x="320996" y="1523570"/>
                  </a:lnTo>
                  <a:lnTo>
                    <a:pt x="287174" y="1494960"/>
                  </a:lnTo>
                  <a:lnTo>
                    <a:pt x="254889" y="1464706"/>
                  </a:lnTo>
                  <a:lnTo>
                    <a:pt x="224205" y="1432873"/>
                  </a:lnTo>
                  <a:lnTo>
                    <a:pt x="195189" y="1399525"/>
                  </a:lnTo>
                  <a:lnTo>
                    <a:pt x="167908" y="1364729"/>
                  </a:lnTo>
                  <a:lnTo>
                    <a:pt x="142428" y="1328550"/>
                  </a:lnTo>
                  <a:lnTo>
                    <a:pt x="118815" y="1291053"/>
                  </a:lnTo>
                  <a:lnTo>
                    <a:pt x="97136" y="1252304"/>
                  </a:lnTo>
                  <a:lnTo>
                    <a:pt x="77458" y="1212368"/>
                  </a:lnTo>
                  <a:lnTo>
                    <a:pt x="59845" y="1171311"/>
                  </a:lnTo>
                  <a:lnTo>
                    <a:pt x="44366" y="1129198"/>
                  </a:lnTo>
                  <a:lnTo>
                    <a:pt x="31086" y="1086095"/>
                  </a:lnTo>
                  <a:lnTo>
                    <a:pt x="20072" y="1042066"/>
                  </a:lnTo>
                  <a:lnTo>
                    <a:pt x="11390" y="997178"/>
                  </a:lnTo>
                  <a:lnTo>
                    <a:pt x="5106" y="951496"/>
                  </a:lnTo>
                  <a:lnTo>
                    <a:pt x="1287" y="905085"/>
                  </a:lnTo>
                  <a:lnTo>
                    <a:pt x="0" y="858012"/>
                  </a:lnTo>
                  <a:close/>
                </a:path>
              </a:pathLst>
            </a:custGeom>
            <a:ln w="57912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761" y="976122"/>
            <a:ext cx="14055090" cy="0"/>
          </a:xfrm>
          <a:custGeom>
            <a:avLst/>
            <a:gdLst/>
            <a:ahLst/>
            <a:cxnLst/>
            <a:rect l="l" t="t" r="r" b="b"/>
            <a:pathLst>
              <a:path w="14055090">
                <a:moveTo>
                  <a:pt x="0" y="0"/>
                </a:moveTo>
                <a:lnTo>
                  <a:pt x="1405470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42" y="115950"/>
            <a:ext cx="4088765" cy="21602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700"/>
              </a:spcBef>
            </a:pPr>
            <a:r>
              <a:rPr dirty="0"/>
              <a:t>AEP  ENTERPRISE  SECURITY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8442" y="2396108"/>
            <a:ext cx="2918460" cy="8801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40"/>
              </a:spcBef>
            </a:pPr>
            <a:r>
              <a:rPr sz="2000" b="1" dirty="0">
                <a:solidFill>
                  <a:srgbClr val="5E5E5E"/>
                </a:solidFill>
                <a:latin typeface="Arial"/>
                <a:cs typeface="Arial"/>
              </a:rPr>
              <a:t>Responsible for all  Operating Companies,  BU’s, IT/OT </a:t>
            </a:r>
            <a:r>
              <a:rPr sz="2000" b="1" spc="-5" dirty="0">
                <a:solidFill>
                  <a:srgbClr val="5E5E5E"/>
                </a:solidFill>
                <a:latin typeface="Arial"/>
                <a:cs typeface="Arial"/>
              </a:rPr>
              <a:t>and</a:t>
            </a:r>
            <a:r>
              <a:rPr sz="2000" b="1" spc="-1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E5E5E"/>
                </a:solidFill>
                <a:latin typeface="Arial"/>
                <a:cs typeface="Arial"/>
              </a:rPr>
              <a:t>Nuclear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700586"/>
            <a:ext cx="16256635" cy="1443990"/>
            <a:chOff x="0" y="7700586"/>
            <a:chExt cx="16256635" cy="1443990"/>
          </a:xfrm>
        </p:grpSpPr>
        <p:sp>
          <p:nvSpPr>
            <p:cNvPr id="5" name="object 5"/>
            <p:cNvSpPr/>
            <p:nvPr/>
          </p:nvSpPr>
          <p:spPr>
            <a:xfrm>
              <a:off x="0" y="7700586"/>
              <a:ext cx="16256507" cy="14434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9162"/>
              <a:ext cx="14074140" cy="1353820"/>
            </a:xfrm>
            <a:custGeom>
              <a:avLst/>
              <a:gdLst/>
              <a:ahLst/>
              <a:cxnLst/>
              <a:rect l="l" t="t" r="r" b="b"/>
              <a:pathLst>
                <a:path w="14074140" h="1353820">
                  <a:moveTo>
                    <a:pt x="0" y="1353312"/>
                  </a:moveTo>
                  <a:lnTo>
                    <a:pt x="14074140" y="1353312"/>
                  </a:lnTo>
                  <a:lnTo>
                    <a:pt x="14074140" y="0"/>
                  </a:lnTo>
                  <a:lnTo>
                    <a:pt x="0" y="0"/>
                  </a:lnTo>
                  <a:lnTo>
                    <a:pt x="0" y="1353312"/>
                  </a:lnTo>
                  <a:close/>
                </a:path>
              </a:pathLst>
            </a:custGeom>
            <a:solidFill>
              <a:srgbClr val="EE21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651991" y="7789162"/>
              <a:ext cx="422275" cy="1353820"/>
            </a:xfrm>
            <a:custGeom>
              <a:avLst/>
              <a:gdLst/>
              <a:ahLst/>
              <a:cxnLst/>
              <a:rect l="l" t="t" r="r" b="b"/>
              <a:pathLst>
                <a:path w="422275" h="1353820">
                  <a:moveTo>
                    <a:pt x="0" y="1353312"/>
                  </a:moveTo>
                  <a:lnTo>
                    <a:pt x="422148" y="1353312"/>
                  </a:lnTo>
                  <a:lnTo>
                    <a:pt x="422148" y="0"/>
                  </a:lnTo>
                  <a:lnTo>
                    <a:pt x="0" y="0"/>
                  </a:lnTo>
                  <a:lnTo>
                    <a:pt x="0" y="1353312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74139" y="7789162"/>
              <a:ext cx="2182495" cy="1353820"/>
            </a:xfrm>
            <a:custGeom>
              <a:avLst/>
              <a:gdLst/>
              <a:ahLst/>
              <a:cxnLst/>
              <a:rect l="l" t="t" r="r" b="b"/>
              <a:pathLst>
                <a:path w="2182494" h="1353820">
                  <a:moveTo>
                    <a:pt x="2182367" y="0"/>
                  </a:moveTo>
                  <a:lnTo>
                    <a:pt x="0" y="0"/>
                  </a:lnTo>
                  <a:lnTo>
                    <a:pt x="0" y="1353312"/>
                  </a:lnTo>
                  <a:lnTo>
                    <a:pt x="2182367" y="1353312"/>
                  </a:lnTo>
                  <a:lnTo>
                    <a:pt x="2182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694408" y="8174735"/>
              <a:ext cx="941832" cy="5806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7580" y="8329980"/>
            <a:ext cx="4630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5. ENTERPRISE SECURITY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UPDATE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919" y="4887467"/>
            <a:ext cx="2707005" cy="1940560"/>
          </a:xfrm>
          <a:prstGeom prst="rect">
            <a:avLst/>
          </a:prstGeom>
          <a:ln w="9144">
            <a:solidFill>
              <a:srgbClr val="00A1F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2000" b="1" spc="-5" dirty="0">
                <a:latin typeface="Arial"/>
                <a:cs typeface="Arial"/>
              </a:rPr>
              <a:t>Approx. 195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FTE’s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20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Physical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20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Aviation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155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Cyber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200 Contract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Guards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06111" y="163068"/>
            <a:ext cx="10660380" cy="8016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2212"/>
            <a:ext cx="16256635" cy="8971915"/>
            <a:chOff x="0" y="172212"/>
            <a:chExt cx="16256635" cy="8971915"/>
          </a:xfrm>
        </p:grpSpPr>
        <p:sp>
          <p:nvSpPr>
            <p:cNvPr id="3" name="object 3"/>
            <p:cNvSpPr/>
            <p:nvPr/>
          </p:nvSpPr>
          <p:spPr>
            <a:xfrm>
              <a:off x="0" y="7702081"/>
              <a:ext cx="16256507" cy="14419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790687"/>
              <a:ext cx="14074140" cy="1353820"/>
            </a:xfrm>
            <a:custGeom>
              <a:avLst/>
              <a:gdLst/>
              <a:ahLst/>
              <a:cxnLst/>
              <a:rect l="l" t="t" r="r" b="b"/>
              <a:pathLst>
                <a:path w="14074140" h="1353820">
                  <a:moveTo>
                    <a:pt x="0" y="1353311"/>
                  </a:moveTo>
                  <a:lnTo>
                    <a:pt x="14074140" y="1353311"/>
                  </a:lnTo>
                  <a:lnTo>
                    <a:pt x="14074140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EE21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651991" y="7790687"/>
              <a:ext cx="422275" cy="1353820"/>
            </a:xfrm>
            <a:custGeom>
              <a:avLst/>
              <a:gdLst/>
              <a:ahLst/>
              <a:cxnLst/>
              <a:rect l="l" t="t" r="r" b="b"/>
              <a:pathLst>
                <a:path w="422275" h="1353820">
                  <a:moveTo>
                    <a:pt x="0" y="1353311"/>
                  </a:moveTo>
                  <a:lnTo>
                    <a:pt x="422148" y="1353311"/>
                  </a:lnTo>
                  <a:lnTo>
                    <a:pt x="422148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74139" y="7790687"/>
              <a:ext cx="2182495" cy="1353820"/>
            </a:xfrm>
            <a:custGeom>
              <a:avLst/>
              <a:gdLst/>
              <a:ahLst/>
              <a:cxnLst/>
              <a:rect l="l" t="t" r="r" b="b"/>
              <a:pathLst>
                <a:path w="2182494" h="1353820">
                  <a:moveTo>
                    <a:pt x="2182367" y="0"/>
                  </a:moveTo>
                  <a:lnTo>
                    <a:pt x="0" y="0"/>
                  </a:lnTo>
                  <a:lnTo>
                    <a:pt x="0" y="1353311"/>
                  </a:lnTo>
                  <a:lnTo>
                    <a:pt x="2182367" y="1353311"/>
                  </a:lnTo>
                  <a:lnTo>
                    <a:pt x="2182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94408" y="8176259"/>
              <a:ext cx="941832" cy="58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72212"/>
              <a:ext cx="16149827" cy="79918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580363" y="199644"/>
            <a:ext cx="2529840" cy="1633855"/>
          </a:xfrm>
          <a:prstGeom prst="rect">
            <a:avLst/>
          </a:prstGeom>
          <a:solidFill>
            <a:srgbClr val="F8F8F8"/>
          </a:solidFill>
          <a:ln w="3175">
            <a:solidFill>
              <a:srgbClr val="00A1FF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58419" marR="49530" algn="ctr">
              <a:lnSpc>
                <a:spcPct val="100000"/>
              </a:lnSpc>
              <a:spcBef>
                <a:spcPts val="375"/>
              </a:spcBef>
            </a:pPr>
            <a:r>
              <a:rPr sz="2000" b="1" u="heavy" dirty="0">
                <a:solidFill>
                  <a:srgbClr val="00A2FF"/>
                </a:solidFill>
                <a:uFill>
                  <a:solidFill>
                    <a:srgbClr val="00A2FF"/>
                  </a:solidFill>
                </a:uFill>
                <a:latin typeface="Arial"/>
                <a:cs typeface="Arial"/>
              </a:rPr>
              <a:t>Key Takeaway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 –  AEP Security Risk  is continually  </a:t>
            </a:r>
            <a:r>
              <a:rPr sz="2000" b="1" spc="-5" dirty="0">
                <a:solidFill>
                  <a:srgbClr val="00A2FF"/>
                </a:solidFill>
                <a:latin typeface="Arial"/>
                <a:cs typeface="Arial"/>
              </a:rPr>
              <a:t>evaluated</a:t>
            </a:r>
            <a:r>
              <a:rPr sz="2000" b="1" spc="-20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through</a:t>
            </a:r>
            <a:r>
              <a:rPr sz="2000" b="1" spc="-35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a  </a:t>
            </a:r>
            <a:r>
              <a:rPr sz="2000" b="1" spc="-5" dirty="0">
                <a:solidFill>
                  <a:srgbClr val="00A2FF"/>
                </a:solidFill>
                <a:latin typeface="Arial"/>
                <a:cs typeface="Arial"/>
              </a:rPr>
              <a:t>variety 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of</a:t>
            </a:r>
            <a:r>
              <a:rPr sz="2000" b="1" spc="-50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efforts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196" y="143255"/>
            <a:ext cx="4666615" cy="1315720"/>
          </a:xfrm>
          <a:custGeom>
            <a:avLst/>
            <a:gdLst/>
            <a:ahLst/>
            <a:cxnLst/>
            <a:rect l="l" t="t" r="r" b="b"/>
            <a:pathLst>
              <a:path w="4666615" h="1315720">
                <a:moveTo>
                  <a:pt x="4666488" y="0"/>
                </a:moveTo>
                <a:lnTo>
                  <a:pt x="0" y="0"/>
                </a:lnTo>
                <a:lnTo>
                  <a:pt x="0" y="1315212"/>
                </a:lnTo>
                <a:lnTo>
                  <a:pt x="4666488" y="1315212"/>
                </a:lnTo>
                <a:lnTo>
                  <a:pt x="4666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6288" y="96773"/>
            <a:ext cx="449897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indent="170180">
              <a:lnSpc>
                <a:spcPts val="4750"/>
              </a:lnSpc>
              <a:spcBef>
                <a:spcPts val="700"/>
              </a:spcBef>
            </a:pPr>
            <a:r>
              <a:rPr sz="4400" dirty="0"/>
              <a:t>AEP SECURITY  RISK</a:t>
            </a:r>
            <a:r>
              <a:rPr sz="4400" spc="-85" dirty="0"/>
              <a:t> </a:t>
            </a:r>
            <a:r>
              <a:rPr sz="4400" dirty="0"/>
              <a:t>BULLSEYE</a:t>
            </a:r>
            <a:endParaRPr sz="4400"/>
          </a:p>
        </p:txBody>
      </p:sp>
      <p:sp>
        <p:nvSpPr>
          <p:cNvPr id="13" name="object 13"/>
          <p:cNvSpPr txBox="1"/>
          <p:nvPr/>
        </p:nvSpPr>
        <p:spPr>
          <a:xfrm>
            <a:off x="532180" y="8351315"/>
            <a:ext cx="265366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fld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. ENTERPRISE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56619" y="3281171"/>
            <a:ext cx="2425065" cy="1574800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50800" rIns="0" bIns="0" rtlCol="0">
            <a:spAutoFit/>
          </a:bodyPr>
          <a:lstStyle/>
          <a:p>
            <a:pPr marL="152400" marR="143510" algn="ctr">
              <a:lnSpc>
                <a:spcPct val="100000"/>
              </a:lnSpc>
              <a:spcBef>
                <a:spcPts val="400"/>
              </a:spcBef>
            </a:pPr>
            <a:r>
              <a:rPr sz="1600" b="1" spc="-5" dirty="0">
                <a:solidFill>
                  <a:srgbClr val="F8F8F8"/>
                </a:solidFill>
                <a:latin typeface="Arial"/>
                <a:cs typeface="Arial"/>
              </a:rPr>
              <a:t>Maturity</a:t>
            </a:r>
            <a:r>
              <a:rPr sz="1600" b="1" spc="-3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8F8F8"/>
                </a:solidFill>
                <a:latin typeface="Arial"/>
                <a:cs typeface="Arial"/>
              </a:rPr>
              <a:t>assessments  from EY, Lockheed &amp;  </a:t>
            </a:r>
            <a:r>
              <a:rPr sz="1600" b="1" spc="-15" dirty="0">
                <a:solidFill>
                  <a:srgbClr val="F8F8F8"/>
                </a:solidFill>
                <a:latin typeface="Arial"/>
                <a:cs typeface="Arial"/>
              </a:rPr>
              <a:t>Cyber</a:t>
            </a:r>
            <a:r>
              <a:rPr sz="1600" b="1" spc="3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8F8F8"/>
                </a:solidFill>
                <a:latin typeface="Arial"/>
                <a:cs typeface="Arial"/>
              </a:rPr>
              <a:t>Insurance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287655" marR="279400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F8F8F8"/>
                </a:solidFill>
                <a:latin typeface="Arial"/>
                <a:cs typeface="Arial"/>
              </a:rPr>
              <a:t>Future</a:t>
            </a:r>
            <a:r>
              <a:rPr sz="1600" b="1" spc="-2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8F8F8"/>
                </a:solidFill>
                <a:latin typeface="Arial"/>
                <a:cs typeface="Arial"/>
              </a:rPr>
              <a:t>assessment  from </a:t>
            </a:r>
            <a:r>
              <a:rPr sz="1600" b="1" spc="-10" dirty="0">
                <a:solidFill>
                  <a:srgbClr val="F8F8F8"/>
                </a:solidFill>
                <a:latin typeface="Arial"/>
                <a:cs typeface="Arial"/>
              </a:rPr>
              <a:t>DOE </a:t>
            </a:r>
            <a:r>
              <a:rPr sz="1600" b="1" spc="-5" dirty="0">
                <a:solidFill>
                  <a:srgbClr val="F8F8F8"/>
                </a:solidFill>
                <a:latin typeface="Arial"/>
                <a:cs typeface="Arial"/>
              </a:rPr>
              <a:t>or</a:t>
            </a:r>
            <a:r>
              <a:rPr sz="1600" b="1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8F8F8"/>
                </a:solidFill>
                <a:latin typeface="Arial"/>
                <a:cs typeface="Arial"/>
              </a:rPr>
              <a:t>DHS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3255"/>
            <a:ext cx="16256635" cy="9001125"/>
            <a:chOff x="0" y="143255"/>
            <a:chExt cx="16256635" cy="9001125"/>
          </a:xfrm>
        </p:grpSpPr>
        <p:sp>
          <p:nvSpPr>
            <p:cNvPr id="3" name="object 3"/>
            <p:cNvSpPr/>
            <p:nvPr/>
          </p:nvSpPr>
          <p:spPr>
            <a:xfrm>
              <a:off x="0" y="7702081"/>
              <a:ext cx="16256507" cy="14419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790686"/>
              <a:ext cx="14074140" cy="1353820"/>
            </a:xfrm>
            <a:custGeom>
              <a:avLst/>
              <a:gdLst/>
              <a:ahLst/>
              <a:cxnLst/>
              <a:rect l="l" t="t" r="r" b="b"/>
              <a:pathLst>
                <a:path w="14074140" h="1353820">
                  <a:moveTo>
                    <a:pt x="0" y="1353311"/>
                  </a:moveTo>
                  <a:lnTo>
                    <a:pt x="14074140" y="1353311"/>
                  </a:lnTo>
                  <a:lnTo>
                    <a:pt x="14074140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EE21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651991" y="7790686"/>
              <a:ext cx="422275" cy="1353820"/>
            </a:xfrm>
            <a:custGeom>
              <a:avLst/>
              <a:gdLst/>
              <a:ahLst/>
              <a:cxnLst/>
              <a:rect l="l" t="t" r="r" b="b"/>
              <a:pathLst>
                <a:path w="422275" h="1353820">
                  <a:moveTo>
                    <a:pt x="0" y="1353311"/>
                  </a:moveTo>
                  <a:lnTo>
                    <a:pt x="422148" y="1353311"/>
                  </a:lnTo>
                  <a:lnTo>
                    <a:pt x="422148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74139" y="7790686"/>
              <a:ext cx="2182495" cy="1353820"/>
            </a:xfrm>
            <a:custGeom>
              <a:avLst/>
              <a:gdLst/>
              <a:ahLst/>
              <a:cxnLst/>
              <a:rect l="l" t="t" r="r" b="b"/>
              <a:pathLst>
                <a:path w="2182494" h="1353820">
                  <a:moveTo>
                    <a:pt x="2182367" y="0"/>
                  </a:moveTo>
                  <a:lnTo>
                    <a:pt x="0" y="0"/>
                  </a:lnTo>
                  <a:lnTo>
                    <a:pt x="0" y="1353311"/>
                  </a:lnTo>
                  <a:lnTo>
                    <a:pt x="2182367" y="1353311"/>
                  </a:lnTo>
                  <a:lnTo>
                    <a:pt x="2182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94408" y="8176260"/>
              <a:ext cx="941832" cy="58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15611" y="143255"/>
              <a:ext cx="10392156" cy="79857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5656" y="4821935"/>
            <a:ext cx="2529840" cy="1019810"/>
          </a:xfrm>
          <a:prstGeom prst="rect">
            <a:avLst/>
          </a:prstGeom>
          <a:solidFill>
            <a:srgbClr val="F8F8F8"/>
          </a:solidFill>
          <a:ln w="3175">
            <a:solidFill>
              <a:srgbClr val="00A1FF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62865" marR="57150" indent="635" algn="ctr">
              <a:lnSpc>
                <a:spcPct val="100000"/>
              </a:lnSpc>
              <a:spcBef>
                <a:spcPts val="365"/>
              </a:spcBef>
            </a:pPr>
            <a:r>
              <a:rPr sz="2000" b="1" u="heavy" dirty="0">
                <a:solidFill>
                  <a:srgbClr val="00A2FF"/>
                </a:solidFill>
                <a:uFill>
                  <a:solidFill>
                    <a:srgbClr val="00A2FF"/>
                  </a:solidFill>
                </a:uFill>
                <a:latin typeface="Arial"/>
                <a:cs typeface="Arial"/>
              </a:rPr>
              <a:t>Key Takeaway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 –  AEP is managing  </a:t>
            </a:r>
            <a:r>
              <a:rPr sz="2000" b="1" spc="-5" dirty="0">
                <a:solidFill>
                  <a:srgbClr val="00A2FF"/>
                </a:solidFill>
                <a:latin typeface="Arial"/>
                <a:cs typeface="Arial"/>
              </a:rPr>
              <a:t>cyber 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risk</a:t>
            </a:r>
            <a:r>
              <a:rPr sz="2000" b="1" spc="-85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24x7x365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180" y="8351315"/>
            <a:ext cx="265366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fld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. ENTERPRISE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6204" y="96773"/>
            <a:ext cx="4128135" cy="3519804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 indent="-1905" algn="ctr">
              <a:lnSpc>
                <a:spcPct val="90000"/>
              </a:lnSpc>
              <a:spcBef>
                <a:spcPts val="630"/>
              </a:spcBef>
            </a:pPr>
            <a:r>
              <a:rPr sz="4400" dirty="0"/>
              <a:t>AEP 24X7  CYBER  INTEL</a:t>
            </a:r>
            <a:r>
              <a:rPr sz="4400" spc="-15" dirty="0"/>
              <a:t>L</a:t>
            </a:r>
            <a:r>
              <a:rPr sz="4400" dirty="0"/>
              <a:t>IGENCE  RESPONSE  CENTER</a:t>
            </a:r>
            <a:endParaRPr sz="4400"/>
          </a:p>
          <a:p>
            <a:pPr marL="135890">
              <a:lnSpc>
                <a:spcPct val="100000"/>
              </a:lnSpc>
              <a:spcBef>
                <a:spcPts val="815"/>
              </a:spcBef>
            </a:pPr>
            <a:r>
              <a:rPr sz="2000" dirty="0">
                <a:solidFill>
                  <a:srgbClr val="000000"/>
                </a:solidFill>
              </a:rPr>
              <a:t>Established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2005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Cyber </a:t>
            </a:r>
            <a:r>
              <a:rPr dirty="0"/>
              <a:t>Team is operating 100% remote - full mitigation, monitoring &amp;</a:t>
            </a:r>
            <a:r>
              <a:rPr spc="-204" dirty="0"/>
              <a:t> </a:t>
            </a:r>
            <a:r>
              <a:rPr dirty="0"/>
              <a:t>response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/>
          </a:p>
          <a:p>
            <a:pPr marL="12700">
              <a:lnSpc>
                <a:spcPct val="100000"/>
              </a:lnSpc>
            </a:pPr>
            <a:r>
              <a:rPr spc="-5" dirty="0"/>
              <a:t>Physical </a:t>
            </a:r>
            <a:r>
              <a:rPr dirty="0"/>
              <a:t>Security continues to staff 24x7 Monitoring and Field</a:t>
            </a:r>
            <a:r>
              <a:rPr spc="-185" dirty="0"/>
              <a:t> </a:t>
            </a:r>
            <a:r>
              <a:rPr spc="-5" dirty="0"/>
              <a:t>Investigations</a:t>
            </a:r>
          </a:p>
          <a:p>
            <a:pPr>
              <a:lnSpc>
                <a:spcPct val="100000"/>
              </a:lnSpc>
            </a:pPr>
            <a:endParaRPr sz="2200"/>
          </a:p>
          <a:p>
            <a:pPr>
              <a:lnSpc>
                <a:spcPct val="100000"/>
              </a:lnSpc>
            </a:pPr>
            <a:endParaRPr sz="235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u="none" dirty="0"/>
              <a:t>User </a:t>
            </a:r>
            <a:r>
              <a:rPr u="none" spc="-5" dirty="0"/>
              <a:t>Activity </a:t>
            </a:r>
            <a:r>
              <a:rPr u="none" dirty="0"/>
              <a:t>/</a:t>
            </a:r>
            <a:r>
              <a:rPr u="none" spc="-60" dirty="0"/>
              <a:t> </a:t>
            </a:r>
            <a:r>
              <a:rPr u="none" dirty="0"/>
              <a:t>Connectivity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/>
          </a:p>
          <a:p>
            <a:pPr marL="401320" indent="-388620">
              <a:lnSpc>
                <a:spcPct val="100000"/>
              </a:lnSpc>
              <a:buSzPct val="145000"/>
              <a:buChar char="•"/>
              <a:tabLst>
                <a:tab pos="400685" algn="l"/>
                <a:tab pos="401320" algn="l"/>
                <a:tab pos="9351645" algn="l"/>
              </a:tabLst>
            </a:pPr>
            <a:r>
              <a:rPr b="0" u="none" dirty="0">
                <a:latin typeface="Arial"/>
                <a:cs typeface="Arial"/>
              </a:rPr>
              <a:t>All user activity </a:t>
            </a:r>
            <a:r>
              <a:rPr b="0" u="none" spc="-5" dirty="0">
                <a:latin typeface="Arial"/>
                <a:cs typeface="Arial"/>
              </a:rPr>
              <a:t>from </a:t>
            </a:r>
            <a:r>
              <a:rPr b="0" u="none" dirty="0">
                <a:latin typeface="Arial"/>
                <a:cs typeface="Arial"/>
              </a:rPr>
              <a:t>home is routed into </a:t>
            </a:r>
            <a:r>
              <a:rPr b="0" u="none" spc="-5" dirty="0">
                <a:latin typeface="Arial"/>
                <a:cs typeface="Arial"/>
              </a:rPr>
              <a:t>AEP </a:t>
            </a:r>
            <a:r>
              <a:rPr b="0" u="none" dirty="0">
                <a:latin typeface="Arial"/>
                <a:cs typeface="Arial"/>
              </a:rPr>
              <a:t>through</a:t>
            </a:r>
            <a:r>
              <a:rPr b="0" u="none" spc="-4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secure</a:t>
            </a:r>
            <a:r>
              <a:rPr b="0" u="none" spc="-4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communications.	Allowing full security</a:t>
            </a:r>
            <a:r>
              <a:rPr b="0" u="none" spc="-4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capabilities.</a:t>
            </a:r>
          </a:p>
          <a:p>
            <a:pPr marL="401320" indent="-388620">
              <a:lnSpc>
                <a:spcPct val="100000"/>
              </a:lnSpc>
              <a:spcBef>
                <a:spcPts val="2285"/>
              </a:spcBef>
              <a:buSzPct val="145000"/>
              <a:buChar char="•"/>
              <a:tabLst>
                <a:tab pos="400685" algn="l"/>
                <a:tab pos="401320" algn="l"/>
              </a:tabLst>
            </a:pPr>
            <a:r>
              <a:rPr b="0" u="none" dirty="0">
                <a:latin typeface="Arial"/>
                <a:cs typeface="Arial"/>
              </a:rPr>
              <a:t>Good, stable &amp; secure connectivity provided by </a:t>
            </a:r>
            <a:r>
              <a:rPr b="0" u="none" spc="-5" dirty="0">
                <a:latin typeface="Arial"/>
                <a:cs typeface="Arial"/>
              </a:rPr>
              <a:t>AEP </a:t>
            </a:r>
            <a:r>
              <a:rPr b="0" u="none" dirty="0">
                <a:latin typeface="Arial"/>
                <a:cs typeface="Arial"/>
              </a:rPr>
              <a:t>Telecommunications and Information</a:t>
            </a:r>
            <a:r>
              <a:rPr b="0" u="none" spc="-26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Technology</a:t>
            </a:r>
          </a:p>
          <a:p>
            <a:pPr marL="401320" indent="-388620">
              <a:lnSpc>
                <a:spcPct val="100000"/>
              </a:lnSpc>
              <a:spcBef>
                <a:spcPts val="2280"/>
              </a:spcBef>
              <a:buSzPct val="145000"/>
              <a:buChar char="•"/>
              <a:tabLst>
                <a:tab pos="400685" algn="l"/>
                <a:tab pos="401320" algn="l"/>
              </a:tabLst>
            </a:pPr>
            <a:r>
              <a:rPr b="0" u="none" dirty="0">
                <a:latin typeface="Arial"/>
                <a:cs typeface="Arial"/>
              </a:rPr>
              <a:t>No significant change in threat countries targeting</a:t>
            </a:r>
            <a:r>
              <a:rPr b="0" u="none" spc="-150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AEP.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4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u="none" dirty="0"/>
              <a:t>Email &amp; Text/SMS Phishing and Malware</a:t>
            </a:r>
            <a:r>
              <a:rPr u="none" spc="-105" dirty="0"/>
              <a:t> </a:t>
            </a:r>
            <a:r>
              <a:rPr u="none" spc="-5" dirty="0"/>
              <a:t>Activity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/>
          </a:p>
          <a:p>
            <a:pPr marL="401320" indent="-388620">
              <a:lnSpc>
                <a:spcPct val="100000"/>
              </a:lnSpc>
              <a:buSzPct val="145000"/>
              <a:buChar char="•"/>
              <a:tabLst>
                <a:tab pos="400685" algn="l"/>
                <a:tab pos="401320" algn="l"/>
              </a:tabLst>
            </a:pPr>
            <a:r>
              <a:rPr b="0" u="none" dirty="0">
                <a:latin typeface="Arial"/>
                <a:cs typeface="Arial"/>
              </a:rPr>
              <a:t>COVID-19 crisis has created further opportunities for state-sponsored cyber actors to perform cyber espionage</a:t>
            </a:r>
            <a:r>
              <a:rPr b="0" u="none" spc="-29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operations</a:t>
            </a:r>
          </a:p>
          <a:p>
            <a:pPr marL="401320" indent="-388620">
              <a:lnSpc>
                <a:spcPct val="100000"/>
              </a:lnSpc>
              <a:spcBef>
                <a:spcPts val="2280"/>
              </a:spcBef>
              <a:buSzPct val="145000"/>
              <a:buChar char="•"/>
              <a:tabLst>
                <a:tab pos="400685" algn="l"/>
                <a:tab pos="401320" algn="l"/>
              </a:tabLst>
            </a:pPr>
            <a:r>
              <a:rPr b="0" u="none" spc="-5" dirty="0">
                <a:latin typeface="Arial"/>
                <a:cs typeface="Arial"/>
              </a:rPr>
              <a:t>AEP </a:t>
            </a:r>
            <a:r>
              <a:rPr b="0" u="none" dirty="0">
                <a:latin typeface="Arial"/>
                <a:cs typeface="Arial"/>
              </a:rPr>
              <a:t>monitoring and controls are performing as</a:t>
            </a:r>
            <a:r>
              <a:rPr b="0" u="none" spc="-15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expected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806" y="408812"/>
            <a:ext cx="1061148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PANDEMIC SECURITY RISK</a:t>
            </a:r>
            <a:r>
              <a:rPr spc="-70" dirty="0"/>
              <a:t> </a:t>
            </a:r>
            <a:r>
              <a:rPr spc="-5" dirty="0"/>
              <a:t>MGMT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7702081"/>
            <a:ext cx="16256635" cy="1442085"/>
            <a:chOff x="0" y="7702081"/>
            <a:chExt cx="16256635" cy="1442085"/>
          </a:xfrm>
        </p:grpSpPr>
        <p:sp>
          <p:nvSpPr>
            <p:cNvPr id="5" name="object 5"/>
            <p:cNvSpPr/>
            <p:nvPr/>
          </p:nvSpPr>
          <p:spPr>
            <a:xfrm>
              <a:off x="0" y="7702081"/>
              <a:ext cx="16256507" cy="14419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90686"/>
              <a:ext cx="14074140" cy="1353820"/>
            </a:xfrm>
            <a:custGeom>
              <a:avLst/>
              <a:gdLst/>
              <a:ahLst/>
              <a:cxnLst/>
              <a:rect l="l" t="t" r="r" b="b"/>
              <a:pathLst>
                <a:path w="14074140" h="1353820">
                  <a:moveTo>
                    <a:pt x="0" y="1353311"/>
                  </a:moveTo>
                  <a:lnTo>
                    <a:pt x="14074140" y="1353311"/>
                  </a:lnTo>
                  <a:lnTo>
                    <a:pt x="14074140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EE21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651991" y="7790686"/>
              <a:ext cx="422275" cy="1353820"/>
            </a:xfrm>
            <a:custGeom>
              <a:avLst/>
              <a:gdLst/>
              <a:ahLst/>
              <a:cxnLst/>
              <a:rect l="l" t="t" r="r" b="b"/>
              <a:pathLst>
                <a:path w="422275" h="1353820">
                  <a:moveTo>
                    <a:pt x="0" y="1353311"/>
                  </a:moveTo>
                  <a:lnTo>
                    <a:pt x="422148" y="1353311"/>
                  </a:lnTo>
                  <a:lnTo>
                    <a:pt x="422148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74139" y="7790686"/>
              <a:ext cx="2182495" cy="1353820"/>
            </a:xfrm>
            <a:custGeom>
              <a:avLst/>
              <a:gdLst/>
              <a:ahLst/>
              <a:cxnLst/>
              <a:rect l="l" t="t" r="r" b="b"/>
              <a:pathLst>
                <a:path w="2182494" h="1353820">
                  <a:moveTo>
                    <a:pt x="2182367" y="0"/>
                  </a:moveTo>
                  <a:lnTo>
                    <a:pt x="0" y="0"/>
                  </a:lnTo>
                  <a:lnTo>
                    <a:pt x="0" y="1353311"/>
                  </a:lnTo>
                  <a:lnTo>
                    <a:pt x="2182367" y="1353311"/>
                  </a:lnTo>
                  <a:lnTo>
                    <a:pt x="2182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694408" y="8176259"/>
              <a:ext cx="941832" cy="58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702540" y="521208"/>
            <a:ext cx="3272154" cy="1327785"/>
          </a:xfrm>
          <a:prstGeom prst="rect">
            <a:avLst/>
          </a:prstGeom>
          <a:ln w="3175">
            <a:solidFill>
              <a:srgbClr val="00A1FF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42240" marR="128905" indent="-4445" algn="ctr">
              <a:lnSpc>
                <a:spcPct val="100000"/>
              </a:lnSpc>
              <a:spcBef>
                <a:spcPts val="375"/>
              </a:spcBef>
            </a:pPr>
            <a:r>
              <a:rPr sz="2000" b="1" u="heavy" dirty="0">
                <a:solidFill>
                  <a:srgbClr val="00A2FF"/>
                </a:solidFill>
                <a:uFill>
                  <a:solidFill>
                    <a:srgbClr val="00A2FF"/>
                  </a:solidFill>
                </a:uFill>
                <a:latin typeface="Arial"/>
                <a:cs typeface="Arial"/>
              </a:rPr>
              <a:t>Key Takeaway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 – COVID-  19 change in </a:t>
            </a:r>
            <a:r>
              <a:rPr sz="2000" b="1" spc="5" dirty="0">
                <a:solidFill>
                  <a:srgbClr val="00A2FF"/>
                </a:solidFill>
                <a:latin typeface="Arial"/>
                <a:cs typeface="Arial"/>
              </a:rPr>
              <a:t>work  </a:t>
            </a:r>
            <a:r>
              <a:rPr sz="2000" b="1" dirty="0">
                <a:solidFill>
                  <a:srgbClr val="00A2FF"/>
                </a:solidFill>
                <a:latin typeface="Arial"/>
                <a:cs typeface="Arial"/>
              </a:rPr>
              <a:t>practices has not  impacted </a:t>
            </a:r>
            <a:r>
              <a:rPr sz="2000" b="1" spc="-5" dirty="0">
                <a:solidFill>
                  <a:srgbClr val="00A2FF"/>
                </a:solidFill>
                <a:latin typeface="Arial"/>
                <a:cs typeface="Arial"/>
              </a:rPr>
              <a:t>AEP’s</a:t>
            </a:r>
            <a:r>
              <a:rPr sz="2000" b="1" spc="-95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A2FF"/>
                </a:solidFill>
                <a:latin typeface="Arial"/>
                <a:cs typeface="Arial"/>
              </a:rPr>
              <a:t>Security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8</a:t>
            </a:fld>
            <a:r>
              <a:rPr spc="-5" dirty="0"/>
              <a:t>. ENTERPRISE SECURITY </a:t>
            </a:r>
            <a:r>
              <a:rPr spc="-15" dirty="0"/>
              <a:t>PROGRAM</a:t>
            </a:r>
            <a:r>
              <a:rPr spc="80" dirty="0"/>
              <a:t> </a:t>
            </a:r>
            <a:r>
              <a:rPr spc="-15" dirty="0"/>
              <a:t>UPDATE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610" y="339674"/>
            <a:ext cx="1496123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dirty="0"/>
              <a:t>NERC CRITICAL INFRASTRUCTURE PROTECTION</a:t>
            </a:r>
            <a:r>
              <a:rPr sz="4400" spc="-95" dirty="0"/>
              <a:t> </a:t>
            </a:r>
            <a:r>
              <a:rPr sz="4400" dirty="0"/>
              <a:t>(CIP)  STANDARDS – MANDATORY COMPLIANCE SINCE</a:t>
            </a:r>
            <a:r>
              <a:rPr sz="4400" spc="-100" dirty="0"/>
              <a:t> </a:t>
            </a:r>
            <a:r>
              <a:rPr sz="4400" dirty="0"/>
              <a:t>2007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0" y="7702081"/>
            <a:ext cx="16256635" cy="1442085"/>
            <a:chOff x="0" y="7702081"/>
            <a:chExt cx="16256635" cy="1442085"/>
          </a:xfrm>
        </p:grpSpPr>
        <p:sp>
          <p:nvSpPr>
            <p:cNvPr id="4" name="object 4"/>
            <p:cNvSpPr/>
            <p:nvPr/>
          </p:nvSpPr>
          <p:spPr>
            <a:xfrm>
              <a:off x="0" y="7702081"/>
              <a:ext cx="16256507" cy="14419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790686"/>
              <a:ext cx="14074140" cy="1353820"/>
            </a:xfrm>
            <a:custGeom>
              <a:avLst/>
              <a:gdLst/>
              <a:ahLst/>
              <a:cxnLst/>
              <a:rect l="l" t="t" r="r" b="b"/>
              <a:pathLst>
                <a:path w="14074140" h="1353820">
                  <a:moveTo>
                    <a:pt x="0" y="1353311"/>
                  </a:moveTo>
                  <a:lnTo>
                    <a:pt x="14074140" y="1353311"/>
                  </a:lnTo>
                  <a:lnTo>
                    <a:pt x="14074140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EE21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51991" y="7790686"/>
              <a:ext cx="422275" cy="1353820"/>
            </a:xfrm>
            <a:custGeom>
              <a:avLst/>
              <a:gdLst/>
              <a:ahLst/>
              <a:cxnLst/>
              <a:rect l="l" t="t" r="r" b="b"/>
              <a:pathLst>
                <a:path w="422275" h="1353820">
                  <a:moveTo>
                    <a:pt x="0" y="1353311"/>
                  </a:moveTo>
                  <a:lnTo>
                    <a:pt x="422148" y="1353311"/>
                  </a:lnTo>
                  <a:lnTo>
                    <a:pt x="422148" y="0"/>
                  </a:lnTo>
                  <a:lnTo>
                    <a:pt x="0" y="0"/>
                  </a:lnTo>
                  <a:lnTo>
                    <a:pt x="0" y="1353311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74139" y="7790686"/>
              <a:ext cx="2182495" cy="1353820"/>
            </a:xfrm>
            <a:custGeom>
              <a:avLst/>
              <a:gdLst/>
              <a:ahLst/>
              <a:cxnLst/>
              <a:rect l="l" t="t" r="r" b="b"/>
              <a:pathLst>
                <a:path w="2182494" h="1353820">
                  <a:moveTo>
                    <a:pt x="2182367" y="0"/>
                  </a:moveTo>
                  <a:lnTo>
                    <a:pt x="0" y="0"/>
                  </a:lnTo>
                  <a:lnTo>
                    <a:pt x="0" y="1353311"/>
                  </a:lnTo>
                  <a:lnTo>
                    <a:pt x="2182367" y="1353311"/>
                  </a:lnTo>
                  <a:lnTo>
                    <a:pt x="2182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94408" y="8176259"/>
              <a:ext cx="941832" cy="58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04444" y="3576828"/>
            <a:ext cx="6280785" cy="3789045"/>
          </a:xfrm>
          <a:prstGeom prst="rect">
            <a:avLst/>
          </a:prstGeom>
          <a:solidFill>
            <a:srgbClr val="C0EEAE"/>
          </a:solidFill>
        </p:spPr>
        <p:txBody>
          <a:bodyPr vert="horz" wrap="square" lIns="0" tIns="5905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65"/>
              </a:spcBef>
              <a:tabLst>
                <a:tab pos="1142365" algn="l"/>
              </a:tabLst>
            </a:pPr>
            <a:r>
              <a:rPr sz="2000" b="1" dirty="0">
                <a:latin typeface="Arial"/>
                <a:cs typeface="Arial"/>
              </a:rPr>
              <a:t>CIP-002	BES </a:t>
            </a:r>
            <a:r>
              <a:rPr sz="2000" b="1" spc="-5" dirty="0">
                <a:latin typeface="Arial"/>
                <a:cs typeface="Arial"/>
              </a:rPr>
              <a:t>Cyber System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Categorization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48260">
              <a:lnSpc>
                <a:spcPct val="100000"/>
              </a:lnSpc>
              <a:tabLst>
                <a:tab pos="1120140" algn="l"/>
              </a:tabLst>
            </a:pPr>
            <a:r>
              <a:rPr sz="2000" b="1" dirty="0">
                <a:latin typeface="Arial"/>
                <a:cs typeface="Arial"/>
              </a:rPr>
              <a:t>CIP-003	</a:t>
            </a:r>
            <a:r>
              <a:rPr sz="2000" b="1" spc="-5" dirty="0">
                <a:latin typeface="Arial"/>
                <a:cs typeface="Arial"/>
              </a:rPr>
              <a:t>Cyber </a:t>
            </a:r>
            <a:r>
              <a:rPr sz="2000" b="1" dirty="0">
                <a:latin typeface="Arial"/>
                <a:cs typeface="Arial"/>
              </a:rPr>
              <a:t>Security Management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Controls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48260">
              <a:lnSpc>
                <a:spcPct val="100000"/>
              </a:lnSpc>
              <a:tabLst>
                <a:tab pos="1120140" algn="l"/>
              </a:tabLst>
            </a:pPr>
            <a:r>
              <a:rPr sz="2000" b="1" dirty="0">
                <a:latin typeface="Arial"/>
                <a:cs typeface="Arial"/>
              </a:rPr>
              <a:t>CIP-004	Security - Personnel &amp;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Training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48260">
              <a:lnSpc>
                <a:spcPct val="100000"/>
              </a:lnSpc>
              <a:tabLst>
                <a:tab pos="1120140" algn="l"/>
              </a:tabLst>
            </a:pPr>
            <a:r>
              <a:rPr sz="2000" b="1" dirty="0">
                <a:latin typeface="Arial"/>
                <a:cs typeface="Arial"/>
              </a:rPr>
              <a:t>CIP-005	</a:t>
            </a:r>
            <a:r>
              <a:rPr sz="2000" b="1" spc="-5" dirty="0">
                <a:latin typeface="Arial"/>
                <a:cs typeface="Arial"/>
              </a:rPr>
              <a:t>Cyber </a:t>
            </a:r>
            <a:r>
              <a:rPr sz="2000" b="1" dirty="0">
                <a:latin typeface="Arial"/>
                <a:cs typeface="Arial"/>
              </a:rPr>
              <a:t>Electronic Security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Perimeter(s)</a:t>
            </a:r>
            <a:endParaRPr sz="2000">
              <a:latin typeface="Arial"/>
              <a:cs typeface="Arial"/>
            </a:endParaRPr>
          </a:p>
          <a:p>
            <a:pPr marL="48260" marR="245110">
              <a:lnSpc>
                <a:spcPct val="200000"/>
              </a:lnSpc>
              <a:tabLst>
                <a:tab pos="1120140" algn="l"/>
              </a:tabLst>
            </a:pPr>
            <a:r>
              <a:rPr sz="2000" b="1" dirty="0">
                <a:latin typeface="Arial"/>
                <a:cs typeface="Arial"/>
              </a:rPr>
              <a:t>CIP-006	</a:t>
            </a:r>
            <a:r>
              <a:rPr sz="2000" b="1" spc="-5" dirty="0">
                <a:latin typeface="Arial"/>
                <a:cs typeface="Arial"/>
              </a:rPr>
              <a:t>Physical </a:t>
            </a:r>
            <a:r>
              <a:rPr sz="2000" b="1" dirty="0">
                <a:latin typeface="Arial"/>
                <a:cs typeface="Arial"/>
              </a:rPr>
              <a:t>Security of BES </a:t>
            </a:r>
            <a:r>
              <a:rPr sz="2000" b="1" spc="-5" dirty="0">
                <a:latin typeface="Arial"/>
                <a:cs typeface="Arial"/>
              </a:rPr>
              <a:t>Cyber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Systems  </a:t>
            </a:r>
            <a:r>
              <a:rPr sz="2000" b="1" dirty="0">
                <a:latin typeface="Arial"/>
                <a:cs typeface="Arial"/>
              </a:rPr>
              <a:t>CIP-007	</a:t>
            </a:r>
            <a:r>
              <a:rPr sz="2000" b="1" spc="-5" dirty="0">
                <a:latin typeface="Arial"/>
                <a:cs typeface="Arial"/>
              </a:rPr>
              <a:t>Cyber System </a:t>
            </a:r>
            <a:r>
              <a:rPr sz="2000" b="1" dirty="0">
                <a:latin typeface="Arial"/>
                <a:cs typeface="Arial"/>
              </a:rPr>
              <a:t>Security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42988" y="3557015"/>
            <a:ext cx="8608060" cy="3790315"/>
          </a:xfrm>
          <a:custGeom>
            <a:avLst/>
            <a:gdLst/>
            <a:ahLst/>
            <a:cxnLst/>
            <a:rect l="l" t="t" r="r" b="b"/>
            <a:pathLst>
              <a:path w="8608060" h="3790315">
                <a:moveTo>
                  <a:pt x="8607552" y="0"/>
                </a:moveTo>
                <a:lnTo>
                  <a:pt x="0" y="0"/>
                </a:lnTo>
                <a:lnTo>
                  <a:pt x="0" y="3790187"/>
                </a:lnTo>
                <a:lnTo>
                  <a:pt x="8607552" y="3790187"/>
                </a:lnTo>
                <a:lnTo>
                  <a:pt x="8607552" y="0"/>
                </a:lnTo>
                <a:close/>
              </a:path>
            </a:pathLst>
          </a:custGeom>
          <a:solidFill>
            <a:srgbClr val="C0E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42988" y="3557015"/>
            <a:ext cx="8608060" cy="37903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470"/>
              </a:spcBef>
              <a:tabLst>
                <a:tab pos="1120775" algn="l"/>
              </a:tabLst>
            </a:pPr>
            <a:r>
              <a:rPr sz="2000" b="1" dirty="0">
                <a:latin typeface="Arial"/>
                <a:cs typeface="Arial"/>
              </a:rPr>
              <a:t>CIP-008	</a:t>
            </a:r>
            <a:r>
              <a:rPr sz="2000" b="1" spc="-5" dirty="0">
                <a:latin typeface="Arial"/>
                <a:cs typeface="Arial"/>
              </a:rPr>
              <a:t>Cyber </a:t>
            </a:r>
            <a:r>
              <a:rPr sz="2000" b="1" dirty="0">
                <a:latin typeface="Arial"/>
                <a:cs typeface="Arial"/>
              </a:rPr>
              <a:t>Security — Incident Reporting and Response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Planning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48260">
              <a:lnSpc>
                <a:spcPct val="100000"/>
              </a:lnSpc>
              <a:tabLst>
                <a:tab pos="1120140" algn="l"/>
              </a:tabLst>
            </a:pPr>
            <a:r>
              <a:rPr sz="2000" b="1" dirty="0">
                <a:latin typeface="Arial"/>
                <a:cs typeface="Arial"/>
              </a:rPr>
              <a:t>CIP-009	</a:t>
            </a:r>
            <a:r>
              <a:rPr sz="2000" b="1" spc="-5" dirty="0">
                <a:latin typeface="Arial"/>
                <a:cs typeface="Arial"/>
              </a:rPr>
              <a:t>Recovery </a:t>
            </a:r>
            <a:r>
              <a:rPr sz="2000" b="1" dirty="0">
                <a:latin typeface="Arial"/>
                <a:cs typeface="Arial"/>
              </a:rPr>
              <a:t>Plans for BES </a:t>
            </a:r>
            <a:r>
              <a:rPr sz="2000" b="1" spc="-5" dirty="0">
                <a:latin typeface="Arial"/>
                <a:cs typeface="Arial"/>
              </a:rPr>
              <a:t>Cyber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Systems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48260" marR="1071245">
              <a:lnSpc>
                <a:spcPct val="100000"/>
              </a:lnSpc>
              <a:spcBef>
                <a:spcPts val="5"/>
              </a:spcBef>
              <a:tabLst>
                <a:tab pos="1120775" algn="l"/>
              </a:tabLst>
            </a:pPr>
            <a:r>
              <a:rPr sz="2000" b="1" dirty="0">
                <a:latin typeface="Arial"/>
                <a:cs typeface="Arial"/>
              </a:rPr>
              <a:t>CIP-010	Configuration Change Management and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Vulnerability  Assessments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4826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CIP-011 Information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Protection</a:t>
            </a:r>
            <a:endParaRPr sz="2000">
              <a:latin typeface="Arial"/>
              <a:cs typeface="Arial"/>
            </a:endParaRPr>
          </a:p>
          <a:p>
            <a:pPr marL="48260" marR="3623310">
              <a:lnSpc>
                <a:spcPct val="200000"/>
              </a:lnSpc>
              <a:spcBef>
                <a:spcPts val="5"/>
              </a:spcBef>
              <a:tabLst>
                <a:tab pos="1120775" algn="l"/>
              </a:tabLst>
            </a:pPr>
            <a:r>
              <a:rPr sz="2000" b="1" dirty="0">
                <a:latin typeface="Arial"/>
                <a:cs typeface="Arial"/>
              </a:rPr>
              <a:t>CIP-013	</a:t>
            </a:r>
            <a:r>
              <a:rPr sz="2000" b="1" spc="-5" dirty="0">
                <a:latin typeface="Arial"/>
                <a:cs typeface="Arial"/>
              </a:rPr>
              <a:t>Supply </a:t>
            </a:r>
            <a:r>
              <a:rPr sz="2000" b="1" dirty="0">
                <a:latin typeface="Arial"/>
                <a:cs typeface="Arial"/>
              </a:rPr>
              <a:t>Chain Risk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Management  CIP-014	</a:t>
            </a:r>
            <a:r>
              <a:rPr sz="2000" b="1" spc="-5" dirty="0">
                <a:latin typeface="Arial"/>
                <a:cs typeface="Arial"/>
              </a:rPr>
              <a:t>Physical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Security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4444" y="1862327"/>
            <a:ext cx="15246350" cy="1327785"/>
          </a:xfrm>
          <a:prstGeom prst="rect">
            <a:avLst/>
          </a:prstGeom>
          <a:solidFill>
            <a:srgbClr val="C0EEAE"/>
          </a:solidFill>
        </p:spPr>
        <p:txBody>
          <a:bodyPr vert="horz" wrap="square" lIns="0" tIns="40640" rIns="0" bIns="0" rtlCol="0">
            <a:spAutoFit/>
          </a:bodyPr>
          <a:lstStyle/>
          <a:p>
            <a:pPr marL="48260" marR="1296670">
              <a:lnSpc>
                <a:spcPct val="100000"/>
              </a:lnSpc>
              <a:spcBef>
                <a:spcPts val="320"/>
              </a:spcBef>
            </a:pPr>
            <a:r>
              <a:rPr sz="4000" spc="-5" dirty="0">
                <a:latin typeface="Arial"/>
                <a:cs typeface="Arial"/>
              </a:rPr>
              <a:t>These standards address the security of cyber assets that are  critical </a:t>
            </a:r>
            <a:r>
              <a:rPr sz="4000" dirty="0">
                <a:latin typeface="Arial"/>
                <a:cs typeface="Arial"/>
              </a:rPr>
              <a:t>to </a:t>
            </a:r>
            <a:r>
              <a:rPr sz="4000" spc="-5" dirty="0">
                <a:latin typeface="Arial"/>
                <a:cs typeface="Arial"/>
              </a:rPr>
              <a:t>the operation of the North American electricity</a:t>
            </a:r>
            <a:r>
              <a:rPr sz="4000" spc="14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grid.</a:t>
            </a:r>
            <a:endParaRPr sz="4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446252" y="6614159"/>
            <a:ext cx="2304288" cy="733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9</a:t>
            </a:fld>
            <a:r>
              <a:rPr spc="-5" dirty="0"/>
              <a:t>. ENTERPRISE SECURITY </a:t>
            </a:r>
            <a:r>
              <a:rPr spc="-15" dirty="0"/>
              <a:t>PROGRAM</a:t>
            </a:r>
            <a:r>
              <a:rPr spc="80" dirty="0"/>
              <a:t> </a:t>
            </a:r>
            <a:r>
              <a:rPr spc="-15" dirty="0"/>
              <a:t>UPDATE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496</Words>
  <Application>Microsoft Office PowerPoint</Application>
  <PresentationFormat>Custom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Carlito</vt:lpstr>
      <vt:lpstr>Office Theme</vt:lpstr>
      <vt:lpstr>ENTERPRISE SECURITY PROGRAM</vt:lpstr>
      <vt:lpstr>RECENT EVENT: COLONIAL PIPELINE RANSOMWARE</vt:lpstr>
      <vt:lpstr>DARKSIDE RANSOMWARE</vt:lpstr>
      <vt:lpstr>WHO IS AEP?</vt:lpstr>
      <vt:lpstr>AEP  ENTERPRISE  SECURITY</vt:lpstr>
      <vt:lpstr>AEP SECURITY  RISK BULLSEYE</vt:lpstr>
      <vt:lpstr>AEP 24X7  CYBER  INTELLIGENCE  RESPONSE  CENTER Established 2005</vt:lpstr>
      <vt:lpstr>PANDEMIC SECURITY RISK MGMT</vt:lpstr>
      <vt:lpstr>NERC CRITICAL INFRASTRUCTURE PROTECTION (CIP)  STANDARDS – MANDATORY COMPLIANCE SINCE 2007</vt:lpstr>
      <vt:lpstr>APPENDIX</vt:lpstr>
      <vt:lpstr>AEP NIST FRAMEWORK</vt:lpstr>
      <vt:lpstr>FORTRESS/AEP – A2V TPRG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L Swick</dc:creator>
  <cp:lastModifiedBy>Hartley, Rachel (LRC)</cp:lastModifiedBy>
  <cp:revision>3</cp:revision>
  <cp:lastPrinted>2021-06-02T13:43:36Z</cp:lastPrinted>
  <dcterms:created xsi:type="dcterms:W3CDTF">2021-06-02T12:47:02Z</dcterms:created>
  <dcterms:modified xsi:type="dcterms:W3CDTF">2021-06-02T13:43:38Z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2021-06-02T00:00:00Z</vt:filetime>
  </property>
</Properties>
</file>