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90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EA813-FE9B-44C7-99E3-F9E26D49306D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22F68-7DFA-4D2D-BAA3-6BFFAF9B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79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bg1"/>
                </a:solidFill>
                <a:latin typeface="Noto Sans"/>
                <a:cs typeface="Noto Sans"/>
              </a:defRPr>
            </a:lvl1pPr>
          </a:lstStyle>
          <a:p>
            <a:pPr marL="38100">
              <a:lnSpc>
                <a:spcPct val="100000"/>
              </a:lnSpc>
              <a:spcBef>
                <a:spcPts val="15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2F7197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50" b="0" i="0">
                <a:solidFill>
                  <a:schemeClr val="tx1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bg1"/>
                </a:solidFill>
                <a:latin typeface="Noto Sans"/>
                <a:cs typeface="Noto Sans"/>
              </a:defRPr>
            </a:lvl1pPr>
          </a:lstStyle>
          <a:p>
            <a:pPr marL="38100">
              <a:lnSpc>
                <a:spcPct val="100000"/>
              </a:lnSpc>
              <a:spcBef>
                <a:spcPts val="15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2F7197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bg1"/>
                </a:solidFill>
                <a:latin typeface="Noto Sans"/>
                <a:cs typeface="Noto Sans"/>
              </a:defRPr>
            </a:lvl1pPr>
          </a:lstStyle>
          <a:p>
            <a:pPr marL="38100">
              <a:lnSpc>
                <a:spcPct val="100000"/>
              </a:lnSpc>
              <a:spcBef>
                <a:spcPts val="15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2F7197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bg1"/>
                </a:solidFill>
                <a:latin typeface="Noto Sans"/>
                <a:cs typeface="Noto Sans"/>
              </a:defRPr>
            </a:lvl1pPr>
          </a:lstStyle>
          <a:p>
            <a:pPr marL="38100">
              <a:lnSpc>
                <a:spcPct val="100000"/>
              </a:lnSpc>
              <a:spcBef>
                <a:spcPts val="15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bg1"/>
                </a:solidFill>
                <a:latin typeface="Noto Sans"/>
                <a:cs typeface="Noto Sans"/>
              </a:defRPr>
            </a:lvl1pPr>
          </a:lstStyle>
          <a:p>
            <a:pPr marL="38100">
              <a:lnSpc>
                <a:spcPct val="100000"/>
              </a:lnSpc>
              <a:spcBef>
                <a:spcPts val="15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309359"/>
            <a:ext cx="9144000" cy="5486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945119" y="6360159"/>
            <a:ext cx="1198879" cy="4978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30935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150">
            <a:solidFill>
              <a:srgbClr val="D6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4683" y="327025"/>
            <a:ext cx="7797165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2F7197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7366" y="1360908"/>
            <a:ext cx="8509266" cy="3460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0" i="0">
                <a:solidFill>
                  <a:schemeClr val="tx1"/>
                </a:solidFill>
                <a:latin typeface="Noto Sans"/>
                <a:cs typeface="Noto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9283" y="6495041"/>
            <a:ext cx="134620" cy="1638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1" i="0">
                <a:solidFill>
                  <a:schemeClr val="bg1"/>
                </a:solidFill>
                <a:latin typeface="Noto Sans"/>
                <a:cs typeface="Noto Sans"/>
              </a:defRPr>
            </a:lvl1pPr>
          </a:lstStyle>
          <a:p>
            <a:pPr marL="38100">
              <a:lnSpc>
                <a:spcPct val="100000"/>
              </a:lnSpc>
              <a:spcBef>
                <a:spcPts val="15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s-cert.cisa.gov/ncas/alerts/aa21-131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s-cert.cisa.gov/ncas/alerts/aa21-131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81200" y="2143772"/>
              <a:ext cx="7161657" cy="47103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0179" y="1094740"/>
            <a:ext cx="3070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75" dirty="0">
                <a:solidFill>
                  <a:srgbClr val="FFFFFF"/>
                </a:solidFill>
              </a:rPr>
              <a:t>Cybersecurity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170179" y="5701103"/>
            <a:ext cx="50711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60" dirty="0">
                <a:solidFill>
                  <a:srgbClr val="FFFFFF"/>
                </a:solidFill>
                <a:latin typeface="Noto Sans"/>
                <a:cs typeface="Noto Sans"/>
              </a:rPr>
              <a:t>David</a:t>
            </a:r>
            <a:r>
              <a:rPr sz="2000" b="1" spc="-35" dirty="0">
                <a:solidFill>
                  <a:srgbClr val="FFFFFF"/>
                </a:solidFill>
                <a:latin typeface="Noto Sans"/>
                <a:cs typeface="Noto Sans"/>
              </a:rPr>
              <a:t> </a:t>
            </a:r>
            <a:r>
              <a:rPr sz="2000" b="1" spc="-90" dirty="0">
                <a:solidFill>
                  <a:srgbClr val="FFFFFF"/>
                </a:solidFill>
                <a:latin typeface="Noto Sans"/>
                <a:cs typeface="Noto Sans"/>
              </a:rPr>
              <a:t>McLeod</a:t>
            </a:r>
            <a:endParaRPr sz="20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</a:pPr>
            <a:r>
              <a:rPr sz="2000" b="1" spc="-70" dirty="0">
                <a:solidFill>
                  <a:srgbClr val="FFFFFF"/>
                </a:solidFill>
                <a:latin typeface="Noto Sans"/>
                <a:cs typeface="Noto Sans"/>
              </a:rPr>
              <a:t>Director </a:t>
            </a:r>
            <a:r>
              <a:rPr sz="2000" b="1" spc="-114" dirty="0">
                <a:solidFill>
                  <a:srgbClr val="FFFFFF"/>
                </a:solidFill>
                <a:latin typeface="Noto Sans"/>
                <a:cs typeface="Noto Sans"/>
              </a:rPr>
              <a:t>IT </a:t>
            </a:r>
            <a:r>
              <a:rPr sz="2000" b="1" spc="-70" dirty="0">
                <a:solidFill>
                  <a:srgbClr val="FFFFFF"/>
                </a:solidFill>
                <a:latin typeface="Noto Sans"/>
                <a:cs typeface="Noto Sans"/>
              </a:rPr>
              <a:t>Security and </a:t>
            </a:r>
            <a:r>
              <a:rPr sz="2000" b="1" spc="-55" dirty="0">
                <a:solidFill>
                  <a:srgbClr val="FFFFFF"/>
                </a:solidFill>
                <a:latin typeface="Noto Sans"/>
                <a:cs typeface="Noto Sans"/>
              </a:rPr>
              <a:t>Risk</a:t>
            </a:r>
            <a:r>
              <a:rPr sz="2000" b="1" spc="-65" dirty="0">
                <a:solidFill>
                  <a:srgbClr val="FFFFFF"/>
                </a:solidFill>
                <a:latin typeface="Noto Sans"/>
                <a:cs typeface="Noto Sans"/>
              </a:rPr>
              <a:t> </a:t>
            </a:r>
            <a:r>
              <a:rPr sz="2000" b="1" spc="-100" dirty="0">
                <a:solidFill>
                  <a:srgbClr val="FFFFFF"/>
                </a:solidFill>
                <a:latin typeface="Noto Sans"/>
                <a:cs typeface="Noto Sans"/>
              </a:rPr>
              <a:t>Management</a:t>
            </a:r>
            <a:endParaRPr sz="20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683" y="327025"/>
            <a:ext cx="761110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Government </a:t>
            </a:r>
            <a:r>
              <a:rPr spc="-80" dirty="0"/>
              <a:t>Guidance </a:t>
            </a:r>
            <a:r>
              <a:rPr spc="-35" dirty="0"/>
              <a:t>on</a:t>
            </a:r>
            <a:r>
              <a:rPr spc="-320" dirty="0"/>
              <a:t> </a:t>
            </a:r>
            <a:r>
              <a:rPr spc="-95" dirty="0"/>
              <a:t>Ransomware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940028"/>
            <a:ext cx="8564880" cy="29704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6123" y="4406900"/>
            <a:ext cx="8136255" cy="112903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296545" marR="5080" indent="-284480">
              <a:lnSpc>
                <a:spcPts val="2160"/>
              </a:lnSpc>
              <a:spcBef>
                <a:spcPts val="210"/>
              </a:spcBef>
              <a:buFont typeface="Arial"/>
              <a:buChar char="•"/>
              <a:tabLst>
                <a:tab pos="296545" algn="l"/>
                <a:tab pos="297180" algn="l"/>
              </a:tabLst>
            </a:pPr>
            <a:r>
              <a:rPr sz="1850" spc="-15" dirty="0">
                <a:latin typeface="Noto Sans"/>
                <a:cs typeface="Noto Sans"/>
              </a:rPr>
              <a:t>Cybersecurity and </a:t>
            </a:r>
            <a:r>
              <a:rPr sz="1850" spc="-35" dirty="0">
                <a:latin typeface="Noto Sans"/>
                <a:cs typeface="Noto Sans"/>
              </a:rPr>
              <a:t>Infrastructure </a:t>
            </a:r>
            <a:r>
              <a:rPr sz="1850" spc="-15" dirty="0">
                <a:latin typeface="Noto Sans"/>
                <a:cs typeface="Noto Sans"/>
              </a:rPr>
              <a:t>Security </a:t>
            </a:r>
            <a:r>
              <a:rPr sz="1850" spc="-25" dirty="0">
                <a:latin typeface="Noto Sans"/>
                <a:cs typeface="Noto Sans"/>
              </a:rPr>
              <a:t>Agency </a:t>
            </a:r>
            <a:r>
              <a:rPr sz="1850" spc="-15" dirty="0">
                <a:latin typeface="Noto Sans"/>
                <a:cs typeface="Noto Sans"/>
              </a:rPr>
              <a:t>(CISA) and </a:t>
            </a:r>
            <a:r>
              <a:rPr sz="1850" spc="-25" dirty="0">
                <a:latin typeface="Noto Sans"/>
                <a:cs typeface="Noto Sans"/>
              </a:rPr>
              <a:t>the </a:t>
            </a:r>
            <a:r>
              <a:rPr sz="1850" spc="-15" dirty="0">
                <a:latin typeface="Noto Sans"/>
                <a:cs typeface="Noto Sans"/>
              </a:rPr>
              <a:t>Federal  </a:t>
            </a:r>
            <a:r>
              <a:rPr sz="1850" spc="-20" dirty="0">
                <a:latin typeface="Noto Sans"/>
                <a:cs typeface="Noto Sans"/>
              </a:rPr>
              <a:t>Bureau</a:t>
            </a:r>
            <a:r>
              <a:rPr sz="1850" spc="-170" dirty="0">
                <a:latin typeface="Noto Sans"/>
                <a:cs typeface="Noto Sans"/>
              </a:rPr>
              <a:t> </a:t>
            </a:r>
            <a:r>
              <a:rPr sz="1850" spc="-10" dirty="0">
                <a:latin typeface="Noto Sans"/>
                <a:cs typeface="Noto Sans"/>
              </a:rPr>
              <a:t>of</a:t>
            </a:r>
            <a:r>
              <a:rPr sz="1850" spc="-60" dirty="0">
                <a:latin typeface="Noto Sans"/>
                <a:cs typeface="Noto Sans"/>
              </a:rPr>
              <a:t> </a:t>
            </a:r>
            <a:r>
              <a:rPr sz="1850" spc="-35" dirty="0">
                <a:latin typeface="Noto Sans"/>
                <a:cs typeface="Noto Sans"/>
              </a:rPr>
              <a:t>Investigation</a:t>
            </a:r>
            <a:r>
              <a:rPr sz="1850" spc="-165" dirty="0">
                <a:latin typeface="Noto Sans"/>
                <a:cs typeface="Noto Sans"/>
              </a:rPr>
              <a:t> </a:t>
            </a:r>
            <a:r>
              <a:rPr sz="1850" spc="-35" dirty="0">
                <a:latin typeface="Noto Sans"/>
                <a:cs typeface="Noto Sans"/>
              </a:rPr>
              <a:t>(FBI)</a:t>
            </a:r>
            <a:r>
              <a:rPr sz="1850" spc="-145" dirty="0">
                <a:latin typeface="Noto Sans"/>
                <a:cs typeface="Noto Sans"/>
              </a:rPr>
              <a:t> </a:t>
            </a:r>
            <a:r>
              <a:rPr sz="1850" spc="-15" dirty="0">
                <a:latin typeface="Noto Sans"/>
                <a:cs typeface="Noto Sans"/>
              </a:rPr>
              <a:t>published</a:t>
            </a:r>
            <a:r>
              <a:rPr sz="1850" spc="-165" dirty="0">
                <a:latin typeface="Noto Sans"/>
                <a:cs typeface="Noto Sans"/>
              </a:rPr>
              <a:t> </a:t>
            </a:r>
            <a:r>
              <a:rPr sz="1850" spc="-15" dirty="0">
                <a:latin typeface="Noto Sans"/>
                <a:cs typeface="Noto Sans"/>
              </a:rPr>
              <a:t>a</a:t>
            </a:r>
            <a:r>
              <a:rPr sz="1850" spc="-140" dirty="0">
                <a:latin typeface="Noto Sans"/>
                <a:cs typeface="Noto Sans"/>
              </a:rPr>
              <a:t> </a:t>
            </a:r>
            <a:r>
              <a:rPr sz="1850" spc="-10" dirty="0">
                <a:latin typeface="Noto Sans"/>
                <a:cs typeface="Noto Sans"/>
              </a:rPr>
              <a:t>joint</a:t>
            </a:r>
            <a:r>
              <a:rPr sz="1850" spc="-165" dirty="0">
                <a:latin typeface="Noto Sans"/>
                <a:cs typeface="Noto Sans"/>
              </a:rPr>
              <a:t> </a:t>
            </a:r>
            <a:r>
              <a:rPr sz="1850" spc="-20" dirty="0">
                <a:latin typeface="Noto Sans"/>
                <a:cs typeface="Noto Sans"/>
              </a:rPr>
              <a:t>cybersecurity</a:t>
            </a:r>
            <a:r>
              <a:rPr sz="1850" spc="-130" dirty="0">
                <a:latin typeface="Noto Sans"/>
                <a:cs typeface="Noto Sans"/>
              </a:rPr>
              <a:t> </a:t>
            </a:r>
            <a:r>
              <a:rPr sz="1850" spc="-20" dirty="0">
                <a:latin typeface="Noto Sans"/>
                <a:cs typeface="Noto Sans"/>
              </a:rPr>
              <a:t>advisory</a:t>
            </a:r>
            <a:r>
              <a:rPr sz="1850" spc="-125" dirty="0">
                <a:latin typeface="Noto Sans"/>
                <a:cs typeface="Noto Sans"/>
              </a:rPr>
              <a:t> </a:t>
            </a:r>
            <a:r>
              <a:rPr sz="1850" spc="-15" dirty="0">
                <a:latin typeface="Noto Sans"/>
                <a:cs typeface="Noto Sans"/>
              </a:rPr>
              <a:t>alert</a:t>
            </a:r>
            <a:endParaRPr sz="1850">
              <a:latin typeface="Noto Sans"/>
              <a:cs typeface="Noto Sans"/>
            </a:endParaRPr>
          </a:p>
          <a:p>
            <a:pPr marL="296545" indent="-284480">
              <a:lnSpc>
                <a:spcPts val="2070"/>
              </a:lnSpc>
              <a:buFont typeface="Arial"/>
              <a:buChar char="•"/>
              <a:tabLst>
                <a:tab pos="296545" algn="l"/>
                <a:tab pos="297180" algn="l"/>
              </a:tabLst>
            </a:pPr>
            <a:r>
              <a:rPr sz="1850" spc="-10" dirty="0">
                <a:latin typeface="Noto Sans"/>
                <a:cs typeface="Noto Sans"/>
              </a:rPr>
              <a:t>Released</a:t>
            </a:r>
            <a:r>
              <a:rPr sz="1850" spc="-175" dirty="0">
                <a:latin typeface="Noto Sans"/>
                <a:cs typeface="Noto Sans"/>
              </a:rPr>
              <a:t> </a:t>
            </a:r>
            <a:r>
              <a:rPr sz="1850" spc="-10" dirty="0">
                <a:latin typeface="Noto Sans"/>
                <a:cs typeface="Noto Sans"/>
              </a:rPr>
              <a:t>May</a:t>
            </a:r>
            <a:r>
              <a:rPr sz="1850" spc="-130" dirty="0">
                <a:latin typeface="Noto Sans"/>
                <a:cs typeface="Noto Sans"/>
              </a:rPr>
              <a:t> </a:t>
            </a:r>
            <a:r>
              <a:rPr sz="1850" spc="-30" dirty="0">
                <a:latin typeface="Noto Sans"/>
                <a:cs typeface="Noto Sans"/>
              </a:rPr>
              <a:t>11,</a:t>
            </a:r>
            <a:r>
              <a:rPr sz="1850" spc="-135" dirty="0">
                <a:latin typeface="Noto Sans"/>
                <a:cs typeface="Noto Sans"/>
              </a:rPr>
              <a:t> </a:t>
            </a:r>
            <a:r>
              <a:rPr sz="1850" spc="-25" dirty="0">
                <a:latin typeface="Noto Sans"/>
                <a:cs typeface="Noto Sans"/>
              </a:rPr>
              <a:t>2021</a:t>
            </a:r>
            <a:endParaRPr sz="1850">
              <a:latin typeface="Noto Sans"/>
              <a:cs typeface="Noto Sans"/>
            </a:endParaRPr>
          </a:p>
          <a:p>
            <a:pPr marL="296545" indent="-284480">
              <a:lnSpc>
                <a:spcPts val="2190"/>
              </a:lnSpc>
              <a:buFont typeface="Arial"/>
              <a:buChar char="•"/>
              <a:tabLst>
                <a:tab pos="296545" algn="l"/>
                <a:tab pos="297180" algn="l"/>
              </a:tabLst>
            </a:pPr>
            <a:r>
              <a:rPr sz="1850" spc="-25" dirty="0">
                <a:latin typeface="Noto Sans"/>
                <a:cs typeface="Noto Sans"/>
              </a:rPr>
              <a:t>Recommended</a:t>
            </a:r>
            <a:r>
              <a:rPr sz="1850" spc="-170" dirty="0">
                <a:latin typeface="Noto Sans"/>
                <a:cs typeface="Noto Sans"/>
              </a:rPr>
              <a:t> </a:t>
            </a:r>
            <a:r>
              <a:rPr sz="1850" spc="-30" dirty="0">
                <a:latin typeface="Noto Sans"/>
                <a:cs typeface="Noto Sans"/>
              </a:rPr>
              <a:t>mitigations</a:t>
            </a:r>
            <a:r>
              <a:rPr sz="1850" spc="-160" dirty="0">
                <a:latin typeface="Noto Sans"/>
                <a:cs typeface="Noto Sans"/>
              </a:rPr>
              <a:t> </a:t>
            </a:r>
            <a:r>
              <a:rPr sz="1850" spc="-5" dirty="0">
                <a:latin typeface="Noto Sans"/>
                <a:cs typeface="Noto Sans"/>
              </a:rPr>
              <a:t>for</a:t>
            </a:r>
            <a:r>
              <a:rPr sz="1850" spc="-195" dirty="0">
                <a:latin typeface="Noto Sans"/>
                <a:cs typeface="Noto Sans"/>
              </a:rPr>
              <a:t> </a:t>
            </a:r>
            <a:r>
              <a:rPr sz="1850" spc="-10" dirty="0">
                <a:latin typeface="Noto Sans"/>
                <a:cs typeface="Noto Sans"/>
              </a:rPr>
              <a:t>Critical</a:t>
            </a:r>
            <a:r>
              <a:rPr sz="1850" spc="-150" dirty="0">
                <a:latin typeface="Noto Sans"/>
                <a:cs typeface="Noto Sans"/>
              </a:rPr>
              <a:t> </a:t>
            </a:r>
            <a:r>
              <a:rPr sz="1850" spc="-35" dirty="0">
                <a:latin typeface="Noto Sans"/>
                <a:cs typeface="Noto Sans"/>
              </a:rPr>
              <a:t>Infrastructure</a:t>
            </a:r>
            <a:r>
              <a:rPr sz="1850" spc="-155" dirty="0">
                <a:latin typeface="Noto Sans"/>
                <a:cs typeface="Noto Sans"/>
              </a:rPr>
              <a:t> </a:t>
            </a:r>
            <a:r>
              <a:rPr sz="1850" spc="-5" dirty="0">
                <a:latin typeface="Noto Sans"/>
                <a:cs typeface="Noto Sans"/>
              </a:rPr>
              <a:t>Asset</a:t>
            </a:r>
            <a:r>
              <a:rPr sz="1850" spc="-170" dirty="0">
                <a:latin typeface="Noto Sans"/>
                <a:cs typeface="Noto Sans"/>
              </a:rPr>
              <a:t> </a:t>
            </a:r>
            <a:r>
              <a:rPr sz="1850" spc="-20" dirty="0">
                <a:latin typeface="Noto Sans"/>
                <a:cs typeface="Noto Sans"/>
              </a:rPr>
              <a:t>Owners</a:t>
            </a:r>
            <a:endParaRPr sz="1850">
              <a:latin typeface="Noto Sans"/>
              <a:cs typeface="Noto San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5"/>
              </a:spcBef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Reduce the </a:t>
            </a:r>
            <a:r>
              <a:rPr u="heavy" spc="-75" dirty="0">
                <a:uFill>
                  <a:solidFill>
                    <a:srgbClr val="2F7197"/>
                  </a:solidFill>
                </a:uFill>
              </a:rPr>
              <a:t>Risk</a:t>
            </a:r>
            <a:r>
              <a:rPr spc="-75" dirty="0"/>
              <a:t> </a:t>
            </a:r>
            <a:r>
              <a:rPr spc="-35" dirty="0"/>
              <a:t>of </a:t>
            </a:r>
            <a:r>
              <a:rPr spc="-95" dirty="0"/>
              <a:t>Ransomware</a:t>
            </a:r>
            <a:r>
              <a:rPr spc="-350" dirty="0"/>
              <a:t> </a:t>
            </a:r>
            <a:r>
              <a:rPr spc="-70" dirty="0"/>
              <a:t>Attacks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4683" y="804544"/>
            <a:ext cx="3658870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b="1" u="sng" spc="-10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Noto Sans"/>
                <a:cs typeface="Noto Sans"/>
                <a:hlinkClick r:id="rId2"/>
              </a:rPr>
              <a:t>https://us-cert.cisa.gov/ncas/alerts/aa21-131a</a:t>
            </a:r>
            <a:endParaRPr sz="1450">
              <a:latin typeface="Noto Sans"/>
              <a:cs typeface="Noto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266" y="1176441"/>
            <a:ext cx="7578090" cy="371347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1802130">
              <a:lnSpc>
                <a:spcPct val="134800"/>
              </a:lnSpc>
              <a:spcBef>
                <a:spcPts val="60"/>
              </a:spcBef>
            </a:pPr>
            <a:r>
              <a:rPr sz="2250" spc="-110" dirty="0">
                <a:latin typeface="Noto Sans"/>
                <a:cs typeface="Noto Sans"/>
              </a:rPr>
              <a:t>Secure </a:t>
            </a:r>
            <a:r>
              <a:rPr sz="2250" spc="-100" dirty="0">
                <a:latin typeface="Noto Sans"/>
                <a:cs typeface="Noto Sans"/>
              </a:rPr>
              <a:t>remote </a:t>
            </a:r>
            <a:r>
              <a:rPr sz="2250" spc="-90" dirty="0">
                <a:latin typeface="Noto Sans"/>
                <a:cs typeface="Noto Sans"/>
              </a:rPr>
              <a:t>access </a:t>
            </a:r>
            <a:r>
              <a:rPr sz="2250" spc="-55" dirty="0">
                <a:latin typeface="Noto Sans"/>
                <a:cs typeface="Noto Sans"/>
              </a:rPr>
              <a:t>to </a:t>
            </a:r>
            <a:r>
              <a:rPr sz="2250" spc="-110" dirty="0">
                <a:latin typeface="Noto Sans"/>
                <a:cs typeface="Noto Sans"/>
              </a:rPr>
              <a:t>IT </a:t>
            </a:r>
            <a:r>
              <a:rPr sz="2250" spc="-50" dirty="0">
                <a:latin typeface="Noto Sans"/>
                <a:cs typeface="Noto Sans"/>
              </a:rPr>
              <a:t>or </a:t>
            </a:r>
            <a:r>
              <a:rPr sz="2250" spc="-85" dirty="0">
                <a:latin typeface="Noto Sans"/>
                <a:cs typeface="Noto Sans"/>
              </a:rPr>
              <a:t>OT </a:t>
            </a:r>
            <a:r>
              <a:rPr sz="2250" spc="-5" dirty="0">
                <a:latin typeface="Noto Sans"/>
                <a:cs typeface="Noto Sans"/>
              </a:rPr>
              <a:t>– </a:t>
            </a:r>
            <a:r>
              <a:rPr sz="2250" spc="-90" dirty="0">
                <a:latin typeface="Noto Sans"/>
                <a:cs typeface="Noto Sans"/>
              </a:rPr>
              <a:t>multi</a:t>
            </a:r>
            <a:r>
              <a:rPr sz="2250" spc="-200" dirty="0">
                <a:latin typeface="Noto Sans"/>
                <a:cs typeface="Noto Sans"/>
              </a:rPr>
              <a:t> </a:t>
            </a:r>
            <a:r>
              <a:rPr sz="2250" spc="-90" dirty="0">
                <a:latin typeface="Noto Sans"/>
                <a:cs typeface="Noto Sans"/>
              </a:rPr>
              <a:t>factor  </a:t>
            </a:r>
            <a:r>
              <a:rPr sz="2250" spc="-70" dirty="0">
                <a:latin typeface="Noto Sans"/>
                <a:cs typeface="Noto Sans"/>
              </a:rPr>
              <a:t>Email </a:t>
            </a:r>
            <a:r>
              <a:rPr sz="2250" spc="-90" dirty="0">
                <a:latin typeface="Noto Sans"/>
                <a:cs typeface="Noto Sans"/>
              </a:rPr>
              <a:t>filter </a:t>
            </a:r>
            <a:r>
              <a:rPr sz="2250" spc="-55" dirty="0">
                <a:latin typeface="Noto Sans"/>
                <a:cs typeface="Noto Sans"/>
              </a:rPr>
              <a:t>to </a:t>
            </a:r>
            <a:r>
              <a:rPr sz="2250" spc="-90" dirty="0">
                <a:latin typeface="Noto Sans"/>
                <a:cs typeface="Noto Sans"/>
              </a:rPr>
              <a:t>block </a:t>
            </a:r>
            <a:r>
              <a:rPr sz="2250" spc="-120" dirty="0">
                <a:latin typeface="Noto Sans"/>
                <a:cs typeface="Noto Sans"/>
              </a:rPr>
              <a:t>phishing </a:t>
            </a:r>
            <a:r>
              <a:rPr sz="2250" spc="-85" dirty="0">
                <a:latin typeface="Noto Sans"/>
                <a:cs typeface="Noto Sans"/>
              </a:rPr>
              <a:t>attempts  </a:t>
            </a:r>
            <a:r>
              <a:rPr sz="2250" spc="-114" dirty="0">
                <a:latin typeface="Noto Sans"/>
                <a:cs typeface="Noto Sans"/>
              </a:rPr>
              <a:t>Phishing</a:t>
            </a:r>
            <a:r>
              <a:rPr sz="2250" spc="20" dirty="0">
                <a:latin typeface="Noto Sans"/>
                <a:cs typeface="Noto Sans"/>
              </a:rPr>
              <a:t> </a:t>
            </a:r>
            <a:r>
              <a:rPr sz="2250" spc="-105" dirty="0">
                <a:latin typeface="Noto Sans"/>
                <a:cs typeface="Noto Sans"/>
              </a:rPr>
              <a:t>Exercises</a:t>
            </a:r>
            <a:endParaRPr sz="2250">
              <a:latin typeface="Noto Sans"/>
              <a:cs typeface="Noto Sans"/>
            </a:endParaRPr>
          </a:p>
          <a:p>
            <a:pPr marL="12700" marR="5096510">
              <a:lnSpc>
                <a:spcPts val="3679"/>
              </a:lnSpc>
              <a:spcBef>
                <a:spcPts val="204"/>
              </a:spcBef>
            </a:pPr>
            <a:r>
              <a:rPr sz="2250" spc="-90" dirty="0">
                <a:latin typeface="Noto Sans"/>
                <a:cs typeface="Noto Sans"/>
              </a:rPr>
              <a:t>Filter network </a:t>
            </a:r>
            <a:r>
              <a:rPr sz="2250" spc="-125" dirty="0">
                <a:latin typeface="Noto Sans"/>
                <a:cs typeface="Noto Sans"/>
              </a:rPr>
              <a:t>traffic  </a:t>
            </a:r>
            <a:r>
              <a:rPr sz="2250" spc="-110" dirty="0">
                <a:latin typeface="Noto Sans"/>
                <a:cs typeface="Noto Sans"/>
              </a:rPr>
              <a:t>Patching</a:t>
            </a:r>
            <a:endParaRPr sz="225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2250" spc="-80" dirty="0">
                <a:latin typeface="Noto Sans"/>
                <a:cs typeface="Noto Sans"/>
              </a:rPr>
              <a:t>Limit </a:t>
            </a:r>
            <a:r>
              <a:rPr sz="2250" spc="-100" dirty="0">
                <a:latin typeface="Noto Sans"/>
                <a:cs typeface="Noto Sans"/>
              </a:rPr>
              <a:t>remote </a:t>
            </a:r>
            <a:r>
              <a:rPr sz="2250" spc="-90" dirty="0">
                <a:latin typeface="Noto Sans"/>
                <a:cs typeface="Noto Sans"/>
              </a:rPr>
              <a:t>access </a:t>
            </a:r>
            <a:r>
              <a:rPr sz="2250" spc="-105" dirty="0">
                <a:latin typeface="Noto Sans"/>
                <a:cs typeface="Noto Sans"/>
              </a:rPr>
              <a:t>across</a:t>
            </a:r>
            <a:r>
              <a:rPr sz="2250" spc="50" dirty="0">
                <a:latin typeface="Noto Sans"/>
                <a:cs typeface="Noto Sans"/>
              </a:rPr>
              <a:t> </a:t>
            </a:r>
            <a:r>
              <a:rPr sz="2250" spc="-95" dirty="0">
                <a:latin typeface="Noto Sans"/>
                <a:cs typeface="Noto Sans"/>
              </a:rPr>
              <a:t>networks</a:t>
            </a:r>
            <a:endParaRPr sz="2250">
              <a:latin typeface="Noto Sans"/>
              <a:cs typeface="Noto Sans"/>
            </a:endParaRPr>
          </a:p>
          <a:p>
            <a:pPr marL="12700" marR="5080">
              <a:lnSpc>
                <a:spcPct val="133300"/>
              </a:lnSpc>
              <a:spcBef>
                <a:spcPts val="80"/>
              </a:spcBef>
            </a:pPr>
            <a:r>
              <a:rPr sz="2250" spc="-70" dirty="0">
                <a:latin typeface="Noto Sans"/>
                <a:cs typeface="Noto Sans"/>
              </a:rPr>
              <a:t>Set </a:t>
            </a:r>
            <a:r>
              <a:rPr sz="2250" spc="-100" dirty="0">
                <a:latin typeface="Noto Sans"/>
                <a:cs typeface="Noto Sans"/>
              </a:rPr>
              <a:t>antivirus/antimalware </a:t>
            </a:r>
            <a:r>
              <a:rPr sz="2250" spc="-135" dirty="0">
                <a:latin typeface="Noto Sans"/>
                <a:cs typeface="Noto Sans"/>
              </a:rPr>
              <a:t>programs </a:t>
            </a:r>
            <a:r>
              <a:rPr sz="2250" spc="-55" dirty="0">
                <a:latin typeface="Noto Sans"/>
                <a:cs typeface="Noto Sans"/>
              </a:rPr>
              <a:t>to </a:t>
            </a:r>
            <a:r>
              <a:rPr sz="2250" spc="-100" dirty="0">
                <a:latin typeface="Noto Sans"/>
                <a:cs typeface="Noto Sans"/>
              </a:rPr>
              <a:t>conduct </a:t>
            </a:r>
            <a:r>
              <a:rPr sz="2250" spc="-125" dirty="0">
                <a:latin typeface="Noto Sans"/>
                <a:cs typeface="Noto Sans"/>
              </a:rPr>
              <a:t>regular </a:t>
            </a:r>
            <a:r>
              <a:rPr sz="2250" spc="-90" dirty="0">
                <a:latin typeface="Noto Sans"/>
                <a:cs typeface="Noto Sans"/>
              </a:rPr>
              <a:t>scans  </a:t>
            </a:r>
            <a:r>
              <a:rPr sz="2250" spc="-95" dirty="0">
                <a:latin typeface="Noto Sans"/>
                <a:cs typeface="Noto Sans"/>
              </a:rPr>
              <a:t>Harden </a:t>
            </a:r>
            <a:r>
              <a:rPr sz="2250" spc="-100" dirty="0">
                <a:latin typeface="Noto Sans"/>
                <a:cs typeface="Noto Sans"/>
              </a:rPr>
              <a:t>devices </a:t>
            </a:r>
            <a:r>
              <a:rPr sz="2250" spc="-65" dirty="0">
                <a:latin typeface="Noto Sans"/>
                <a:cs typeface="Noto Sans"/>
              </a:rPr>
              <a:t>and </a:t>
            </a:r>
            <a:r>
              <a:rPr sz="2250" spc="-90" dirty="0">
                <a:latin typeface="Noto Sans"/>
                <a:cs typeface="Noto Sans"/>
              </a:rPr>
              <a:t>company</a:t>
            </a:r>
            <a:r>
              <a:rPr sz="2250" spc="-75" dirty="0">
                <a:latin typeface="Noto Sans"/>
                <a:cs typeface="Noto Sans"/>
              </a:rPr>
              <a:t> </a:t>
            </a:r>
            <a:r>
              <a:rPr sz="2250" spc="-90" dirty="0">
                <a:latin typeface="Noto Sans"/>
                <a:cs typeface="Noto Sans"/>
              </a:rPr>
              <a:t>systems</a:t>
            </a:r>
            <a:endParaRPr sz="2250">
              <a:latin typeface="Noto Sans"/>
              <a:cs typeface="Noto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8077" y="1375735"/>
            <a:ext cx="348615" cy="252095"/>
          </a:xfrm>
          <a:custGeom>
            <a:avLst/>
            <a:gdLst/>
            <a:ahLst/>
            <a:cxnLst/>
            <a:rect l="l" t="t" r="r" b="b"/>
            <a:pathLst>
              <a:path w="348615" h="252094">
                <a:moveTo>
                  <a:pt x="123284" y="251467"/>
                </a:moveTo>
                <a:lnTo>
                  <a:pt x="0" y="121277"/>
                </a:lnTo>
                <a:lnTo>
                  <a:pt x="32050" y="89892"/>
                </a:lnTo>
                <a:lnTo>
                  <a:pt x="124792" y="187535"/>
                </a:lnTo>
                <a:lnTo>
                  <a:pt x="317824" y="0"/>
                </a:lnTo>
                <a:lnTo>
                  <a:pt x="348362" y="32543"/>
                </a:lnTo>
                <a:lnTo>
                  <a:pt x="155707" y="220470"/>
                </a:lnTo>
                <a:lnTo>
                  <a:pt x="123284" y="251467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8077" y="1873555"/>
            <a:ext cx="348615" cy="252095"/>
          </a:xfrm>
          <a:custGeom>
            <a:avLst/>
            <a:gdLst/>
            <a:ahLst/>
            <a:cxnLst/>
            <a:rect l="l" t="t" r="r" b="b"/>
            <a:pathLst>
              <a:path w="348615" h="252094">
                <a:moveTo>
                  <a:pt x="123284" y="251467"/>
                </a:moveTo>
                <a:lnTo>
                  <a:pt x="0" y="121277"/>
                </a:lnTo>
                <a:lnTo>
                  <a:pt x="32050" y="89892"/>
                </a:lnTo>
                <a:lnTo>
                  <a:pt x="124792" y="187535"/>
                </a:lnTo>
                <a:lnTo>
                  <a:pt x="317824" y="0"/>
                </a:lnTo>
                <a:lnTo>
                  <a:pt x="348362" y="32543"/>
                </a:lnTo>
                <a:lnTo>
                  <a:pt x="155707" y="220466"/>
                </a:lnTo>
                <a:lnTo>
                  <a:pt x="123284" y="251467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8077" y="2320617"/>
            <a:ext cx="348615" cy="252095"/>
          </a:xfrm>
          <a:custGeom>
            <a:avLst/>
            <a:gdLst/>
            <a:ahLst/>
            <a:cxnLst/>
            <a:rect l="l" t="t" r="r" b="b"/>
            <a:pathLst>
              <a:path w="348615" h="252094">
                <a:moveTo>
                  <a:pt x="123284" y="251467"/>
                </a:moveTo>
                <a:lnTo>
                  <a:pt x="0" y="121277"/>
                </a:lnTo>
                <a:lnTo>
                  <a:pt x="32050" y="89892"/>
                </a:lnTo>
                <a:lnTo>
                  <a:pt x="124792" y="187535"/>
                </a:lnTo>
                <a:lnTo>
                  <a:pt x="317824" y="0"/>
                </a:lnTo>
                <a:lnTo>
                  <a:pt x="348362" y="32543"/>
                </a:lnTo>
                <a:lnTo>
                  <a:pt x="155707" y="220470"/>
                </a:lnTo>
                <a:lnTo>
                  <a:pt x="123284" y="251467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8077" y="2798135"/>
            <a:ext cx="348615" cy="252095"/>
          </a:xfrm>
          <a:custGeom>
            <a:avLst/>
            <a:gdLst/>
            <a:ahLst/>
            <a:cxnLst/>
            <a:rect l="l" t="t" r="r" b="b"/>
            <a:pathLst>
              <a:path w="348615" h="252094">
                <a:moveTo>
                  <a:pt x="123284" y="251467"/>
                </a:moveTo>
                <a:lnTo>
                  <a:pt x="0" y="121277"/>
                </a:lnTo>
                <a:lnTo>
                  <a:pt x="32050" y="89892"/>
                </a:lnTo>
                <a:lnTo>
                  <a:pt x="124792" y="187535"/>
                </a:lnTo>
                <a:lnTo>
                  <a:pt x="317824" y="0"/>
                </a:lnTo>
                <a:lnTo>
                  <a:pt x="348362" y="32543"/>
                </a:lnTo>
                <a:lnTo>
                  <a:pt x="155707" y="220470"/>
                </a:lnTo>
                <a:lnTo>
                  <a:pt x="123284" y="251467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7759" y="3253573"/>
            <a:ext cx="348615" cy="245110"/>
          </a:xfrm>
          <a:custGeom>
            <a:avLst/>
            <a:gdLst/>
            <a:ahLst/>
            <a:cxnLst/>
            <a:rect l="l" t="t" r="r" b="b"/>
            <a:pathLst>
              <a:path w="348615" h="245110">
                <a:moveTo>
                  <a:pt x="123284" y="244671"/>
                </a:moveTo>
                <a:lnTo>
                  <a:pt x="0" y="118000"/>
                </a:lnTo>
                <a:lnTo>
                  <a:pt x="32046" y="87463"/>
                </a:lnTo>
                <a:lnTo>
                  <a:pt x="124788" y="182466"/>
                </a:lnTo>
                <a:lnTo>
                  <a:pt x="317820" y="0"/>
                </a:lnTo>
                <a:lnTo>
                  <a:pt x="348359" y="31667"/>
                </a:lnTo>
                <a:lnTo>
                  <a:pt x="155703" y="214515"/>
                </a:lnTo>
                <a:lnTo>
                  <a:pt x="123284" y="244671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7759" y="3731092"/>
            <a:ext cx="348615" cy="245110"/>
          </a:xfrm>
          <a:custGeom>
            <a:avLst/>
            <a:gdLst/>
            <a:ahLst/>
            <a:cxnLst/>
            <a:rect l="l" t="t" r="r" b="b"/>
            <a:pathLst>
              <a:path w="348615" h="245110">
                <a:moveTo>
                  <a:pt x="123284" y="244671"/>
                </a:moveTo>
                <a:lnTo>
                  <a:pt x="0" y="118000"/>
                </a:lnTo>
                <a:lnTo>
                  <a:pt x="32046" y="87463"/>
                </a:lnTo>
                <a:lnTo>
                  <a:pt x="124788" y="182466"/>
                </a:lnTo>
                <a:lnTo>
                  <a:pt x="317820" y="0"/>
                </a:lnTo>
                <a:lnTo>
                  <a:pt x="348359" y="31667"/>
                </a:lnTo>
                <a:lnTo>
                  <a:pt x="155703" y="214511"/>
                </a:lnTo>
                <a:lnTo>
                  <a:pt x="123284" y="244671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7891" y="4200212"/>
            <a:ext cx="358140" cy="252095"/>
          </a:xfrm>
          <a:custGeom>
            <a:avLst/>
            <a:gdLst/>
            <a:ahLst/>
            <a:cxnLst/>
            <a:rect l="l" t="t" r="r" b="b"/>
            <a:pathLst>
              <a:path w="358140" h="252095">
                <a:moveTo>
                  <a:pt x="126708" y="251467"/>
                </a:moveTo>
                <a:lnTo>
                  <a:pt x="0" y="121277"/>
                </a:lnTo>
                <a:lnTo>
                  <a:pt x="32936" y="89892"/>
                </a:lnTo>
                <a:lnTo>
                  <a:pt x="128254" y="187535"/>
                </a:lnTo>
                <a:lnTo>
                  <a:pt x="326648" y="0"/>
                </a:lnTo>
                <a:lnTo>
                  <a:pt x="358035" y="32547"/>
                </a:lnTo>
                <a:lnTo>
                  <a:pt x="160028" y="220470"/>
                </a:lnTo>
                <a:lnTo>
                  <a:pt x="126708" y="251467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8077" y="4665815"/>
            <a:ext cx="348615" cy="245110"/>
          </a:xfrm>
          <a:custGeom>
            <a:avLst/>
            <a:gdLst/>
            <a:ahLst/>
            <a:cxnLst/>
            <a:rect l="l" t="t" r="r" b="b"/>
            <a:pathLst>
              <a:path w="348615" h="245110">
                <a:moveTo>
                  <a:pt x="123284" y="244671"/>
                </a:moveTo>
                <a:lnTo>
                  <a:pt x="0" y="118000"/>
                </a:lnTo>
                <a:lnTo>
                  <a:pt x="32050" y="87463"/>
                </a:lnTo>
                <a:lnTo>
                  <a:pt x="124792" y="182466"/>
                </a:lnTo>
                <a:lnTo>
                  <a:pt x="317824" y="0"/>
                </a:lnTo>
                <a:lnTo>
                  <a:pt x="348362" y="31667"/>
                </a:lnTo>
                <a:lnTo>
                  <a:pt x="155707" y="214511"/>
                </a:lnTo>
                <a:lnTo>
                  <a:pt x="123284" y="244671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5"/>
              </a:spcBef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683" y="327025"/>
            <a:ext cx="6768465" cy="722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795"/>
              </a:lnSpc>
              <a:spcBef>
                <a:spcPts val="100"/>
              </a:spcBef>
            </a:pPr>
            <a:r>
              <a:rPr spc="-75" dirty="0"/>
              <a:t>Reduce the </a:t>
            </a:r>
            <a:r>
              <a:rPr u="heavy" spc="-110" dirty="0">
                <a:uFill>
                  <a:solidFill>
                    <a:srgbClr val="2F7197"/>
                  </a:solidFill>
                </a:uFill>
              </a:rPr>
              <a:t>Impact</a:t>
            </a:r>
            <a:r>
              <a:rPr spc="-110" dirty="0"/>
              <a:t> </a:t>
            </a:r>
            <a:r>
              <a:rPr spc="-35" dirty="0"/>
              <a:t>of</a:t>
            </a:r>
            <a:r>
              <a:rPr spc="-315" dirty="0"/>
              <a:t> </a:t>
            </a:r>
            <a:r>
              <a:rPr spc="-95" dirty="0"/>
              <a:t>Ransomware</a:t>
            </a:r>
          </a:p>
          <a:p>
            <a:pPr marL="12700">
              <a:lnSpc>
                <a:spcPts val="1695"/>
              </a:lnSpc>
            </a:pPr>
            <a:r>
              <a:rPr sz="1450" u="sng" spc="-10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hlinkClick r:id="rId2"/>
              </a:rPr>
              <a:t>https://us-cert.cisa.gov/ncas/alerts/aa21-131a</a:t>
            </a:r>
            <a:endParaRPr sz="145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6890" marR="1323975">
              <a:lnSpc>
                <a:spcPct val="133300"/>
              </a:lnSpc>
              <a:spcBef>
                <a:spcPts val="100"/>
              </a:spcBef>
            </a:pPr>
            <a:r>
              <a:rPr spc="-105" dirty="0"/>
              <a:t>Implement </a:t>
            </a:r>
            <a:r>
              <a:rPr spc="-90" dirty="0"/>
              <a:t>network </a:t>
            </a:r>
            <a:r>
              <a:rPr spc="-105" dirty="0"/>
              <a:t>segmentation </a:t>
            </a:r>
            <a:r>
              <a:rPr spc="-80" dirty="0"/>
              <a:t>between </a:t>
            </a:r>
            <a:r>
              <a:rPr spc="-110" dirty="0"/>
              <a:t>IT </a:t>
            </a:r>
            <a:r>
              <a:rPr spc="-65" dirty="0"/>
              <a:t>and </a:t>
            </a:r>
            <a:r>
              <a:rPr spc="-85" dirty="0"/>
              <a:t>OT  </a:t>
            </a:r>
            <a:r>
              <a:rPr spc="-100" dirty="0"/>
              <a:t>Further </a:t>
            </a:r>
            <a:r>
              <a:rPr spc="-90" dirty="0"/>
              <a:t>network </a:t>
            </a:r>
            <a:r>
              <a:rPr spc="-114" dirty="0"/>
              <a:t>segment </a:t>
            </a:r>
            <a:r>
              <a:rPr spc="-95" dirty="0"/>
              <a:t>critical </a:t>
            </a:r>
            <a:r>
              <a:rPr spc="-85" dirty="0"/>
              <a:t>OT</a:t>
            </a:r>
            <a:r>
              <a:rPr spc="135" dirty="0"/>
              <a:t> </a:t>
            </a:r>
            <a:r>
              <a:rPr spc="-90" dirty="0"/>
              <a:t>systems</a:t>
            </a:r>
          </a:p>
          <a:p>
            <a:pPr marL="516890" marR="5080">
              <a:lnSpc>
                <a:spcPts val="2640"/>
              </a:lnSpc>
              <a:spcBef>
                <a:spcPts val="1120"/>
              </a:spcBef>
            </a:pPr>
            <a:r>
              <a:rPr spc="-90" dirty="0"/>
              <a:t>Alternative </a:t>
            </a:r>
            <a:r>
              <a:rPr spc="-80" dirty="0"/>
              <a:t>plans </a:t>
            </a:r>
            <a:r>
              <a:rPr spc="-55" dirty="0"/>
              <a:t>to </a:t>
            </a:r>
            <a:r>
              <a:rPr spc="-110" dirty="0"/>
              <a:t>ensure </a:t>
            </a:r>
            <a:r>
              <a:rPr spc="-95" dirty="0"/>
              <a:t>ICS </a:t>
            </a:r>
            <a:r>
              <a:rPr spc="-70" dirty="0"/>
              <a:t>can </a:t>
            </a:r>
            <a:r>
              <a:rPr spc="-60" dirty="0"/>
              <a:t>be </a:t>
            </a:r>
            <a:r>
              <a:rPr spc="-85" dirty="0"/>
              <a:t>isolated </a:t>
            </a:r>
            <a:r>
              <a:rPr spc="-60" dirty="0"/>
              <a:t>if </a:t>
            </a:r>
            <a:r>
              <a:rPr spc="-75" dirty="0"/>
              <a:t>the </a:t>
            </a:r>
            <a:r>
              <a:rPr spc="-95" dirty="0"/>
              <a:t>connections  </a:t>
            </a:r>
            <a:r>
              <a:rPr spc="-90" dirty="0"/>
              <a:t>cannot </a:t>
            </a:r>
            <a:r>
              <a:rPr spc="-60" dirty="0"/>
              <a:t>be</a:t>
            </a:r>
            <a:r>
              <a:rPr spc="-100" dirty="0"/>
              <a:t> </a:t>
            </a:r>
            <a:r>
              <a:rPr spc="-95" dirty="0"/>
              <a:t>trusted</a:t>
            </a:r>
          </a:p>
          <a:p>
            <a:pPr marL="516890" marR="895350">
              <a:lnSpc>
                <a:spcPts val="2640"/>
              </a:lnSpc>
              <a:spcBef>
                <a:spcPts val="960"/>
              </a:spcBef>
            </a:pPr>
            <a:r>
              <a:rPr spc="-130" dirty="0"/>
              <a:t>Test </a:t>
            </a:r>
            <a:r>
              <a:rPr spc="-80" dirty="0"/>
              <a:t>manual </a:t>
            </a:r>
            <a:r>
              <a:rPr spc="-105" dirty="0"/>
              <a:t>controls </a:t>
            </a:r>
            <a:r>
              <a:rPr spc="-65" dirty="0"/>
              <a:t>so </a:t>
            </a:r>
            <a:r>
              <a:rPr spc="-75" dirty="0"/>
              <a:t>that </a:t>
            </a:r>
            <a:r>
              <a:rPr spc="-95" dirty="0"/>
              <a:t>critical </a:t>
            </a:r>
            <a:r>
              <a:rPr spc="-100" dirty="0"/>
              <a:t>functions </a:t>
            </a:r>
            <a:r>
              <a:rPr spc="-70" dirty="0"/>
              <a:t>can </a:t>
            </a:r>
            <a:r>
              <a:rPr spc="-60" dirty="0"/>
              <a:t>be </a:t>
            </a:r>
            <a:r>
              <a:rPr spc="-120" dirty="0"/>
              <a:t>kept  running </a:t>
            </a:r>
            <a:r>
              <a:rPr spc="-60" dirty="0"/>
              <a:t>if </a:t>
            </a:r>
            <a:r>
              <a:rPr spc="-95" dirty="0"/>
              <a:t>ICS </a:t>
            </a:r>
            <a:r>
              <a:rPr spc="-50" dirty="0"/>
              <a:t>or </a:t>
            </a:r>
            <a:r>
              <a:rPr spc="-85" dirty="0"/>
              <a:t>OT networks </a:t>
            </a:r>
            <a:r>
              <a:rPr spc="-70" dirty="0"/>
              <a:t>need </a:t>
            </a:r>
            <a:r>
              <a:rPr spc="-55" dirty="0"/>
              <a:t>to </a:t>
            </a:r>
            <a:r>
              <a:rPr spc="-60" dirty="0"/>
              <a:t>be </a:t>
            </a:r>
            <a:r>
              <a:rPr spc="-85" dirty="0"/>
              <a:t>taken</a:t>
            </a:r>
            <a:r>
              <a:rPr spc="-440" dirty="0"/>
              <a:t> </a:t>
            </a:r>
            <a:r>
              <a:rPr spc="-100" dirty="0"/>
              <a:t>offline</a:t>
            </a:r>
          </a:p>
          <a:p>
            <a:pPr marL="516890" marR="4637405">
              <a:lnSpc>
                <a:spcPct val="133300"/>
              </a:lnSpc>
              <a:spcBef>
                <a:spcPts val="5"/>
              </a:spcBef>
            </a:pPr>
            <a:r>
              <a:rPr spc="-110" dirty="0"/>
              <a:t>Secure </a:t>
            </a:r>
            <a:r>
              <a:rPr spc="-65" dirty="0"/>
              <a:t>and </a:t>
            </a:r>
            <a:r>
              <a:rPr spc="-80" dirty="0"/>
              <a:t>test </a:t>
            </a:r>
            <a:r>
              <a:rPr spc="-90" dirty="0"/>
              <a:t>backups  </a:t>
            </a:r>
            <a:r>
              <a:rPr spc="-100" dirty="0"/>
              <a:t>Protect </a:t>
            </a:r>
            <a:r>
              <a:rPr spc="-110" dirty="0"/>
              <a:t>privileged</a:t>
            </a:r>
            <a:r>
              <a:rPr spc="95" dirty="0"/>
              <a:t> </a:t>
            </a:r>
            <a:r>
              <a:rPr spc="-95" dirty="0"/>
              <a:t>accounts</a:t>
            </a:r>
          </a:p>
        </p:txBody>
      </p:sp>
      <p:sp>
        <p:nvSpPr>
          <p:cNvPr id="4" name="object 4"/>
          <p:cNvSpPr/>
          <p:nvPr/>
        </p:nvSpPr>
        <p:spPr>
          <a:xfrm>
            <a:off x="376316" y="1528127"/>
            <a:ext cx="348615" cy="252095"/>
          </a:xfrm>
          <a:custGeom>
            <a:avLst/>
            <a:gdLst/>
            <a:ahLst/>
            <a:cxnLst/>
            <a:rect l="l" t="t" r="r" b="b"/>
            <a:pathLst>
              <a:path w="348615" h="252094">
                <a:moveTo>
                  <a:pt x="123284" y="251467"/>
                </a:moveTo>
                <a:lnTo>
                  <a:pt x="0" y="121277"/>
                </a:lnTo>
                <a:lnTo>
                  <a:pt x="32050" y="89892"/>
                </a:lnTo>
                <a:lnTo>
                  <a:pt x="124792" y="187535"/>
                </a:lnTo>
                <a:lnTo>
                  <a:pt x="317824" y="0"/>
                </a:lnTo>
                <a:lnTo>
                  <a:pt x="348362" y="32547"/>
                </a:lnTo>
                <a:lnTo>
                  <a:pt x="155707" y="220470"/>
                </a:lnTo>
                <a:lnTo>
                  <a:pt x="123284" y="251467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6316" y="2056440"/>
            <a:ext cx="348615" cy="252095"/>
          </a:xfrm>
          <a:custGeom>
            <a:avLst/>
            <a:gdLst/>
            <a:ahLst/>
            <a:cxnLst/>
            <a:rect l="l" t="t" r="r" b="b"/>
            <a:pathLst>
              <a:path w="348615" h="252094">
                <a:moveTo>
                  <a:pt x="123284" y="251467"/>
                </a:moveTo>
                <a:lnTo>
                  <a:pt x="0" y="121277"/>
                </a:lnTo>
                <a:lnTo>
                  <a:pt x="32050" y="89892"/>
                </a:lnTo>
                <a:lnTo>
                  <a:pt x="124792" y="187535"/>
                </a:lnTo>
                <a:lnTo>
                  <a:pt x="317824" y="0"/>
                </a:lnTo>
                <a:lnTo>
                  <a:pt x="348362" y="32543"/>
                </a:lnTo>
                <a:lnTo>
                  <a:pt x="155707" y="220470"/>
                </a:lnTo>
                <a:lnTo>
                  <a:pt x="123284" y="251467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6316" y="2666050"/>
            <a:ext cx="348615" cy="252095"/>
          </a:xfrm>
          <a:custGeom>
            <a:avLst/>
            <a:gdLst/>
            <a:ahLst/>
            <a:cxnLst/>
            <a:rect l="l" t="t" r="r" b="b"/>
            <a:pathLst>
              <a:path w="348615" h="252094">
                <a:moveTo>
                  <a:pt x="123284" y="251467"/>
                </a:moveTo>
                <a:lnTo>
                  <a:pt x="0" y="121274"/>
                </a:lnTo>
                <a:lnTo>
                  <a:pt x="32050" y="89889"/>
                </a:lnTo>
                <a:lnTo>
                  <a:pt x="124792" y="187531"/>
                </a:lnTo>
                <a:lnTo>
                  <a:pt x="317824" y="0"/>
                </a:lnTo>
                <a:lnTo>
                  <a:pt x="348362" y="32543"/>
                </a:lnTo>
                <a:lnTo>
                  <a:pt x="155707" y="220466"/>
                </a:lnTo>
                <a:lnTo>
                  <a:pt x="123284" y="251467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6316" y="3468693"/>
            <a:ext cx="348615" cy="252095"/>
          </a:xfrm>
          <a:custGeom>
            <a:avLst/>
            <a:gdLst/>
            <a:ahLst/>
            <a:cxnLst/>
            <a:rect l="l" t="t" r="r" b="b"/>
            <a:pathLst>
              <a:path w="348615" h="252095">
                <a:moveTo>
                  <a:pt x="123284" y="251467"/>
                </a:moveTo>
                <a:lnTo>
                  <a:pt x="0" y="121274"/>
                </a:lnTo>
                <a:lnTo>
                  <a:pt x="32050" y="89889"/>
                </a:lnTo>
                <a:lnTo>
                  <a:pt x="124792" y="187531"/>
                </a:lnTo>
                <a:lnTo>
                  <a:pt x="317824" y="0"/>
                </a:lnTo>
                <a:lnTo>
                  <a:pt x="348362" y="32543"/>
                </a:lnTo>
                <a:lnTo>
                  <a:pt x="155707" y="220466"/>
                </a:lnTo>
                <a:lnTo>
                  <a:pt x="123284" y="251467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6475" y="4129096"/>
            <a:ext cx="348615" cy="252095"/>
          </a:xfrm>
          <a:custGeom>
            <a:avLst/>
            <a:gdLst/>
            <a:ahLst/>
            <a:cxnLst/>
            <a:rect l="l" t="t" r="r" b="b"/>
            <a:pathLst>
              <a:path w="348615" h="252095">
                <a:moveTo>
                  <a:pt x="123288" y="251467"/>
                </a:moveTo>
                <a:lnTo>
                  <a:pt x="0" y="121274"/>
                </a:lnTo>
                <a:lnTo>
                  <a:pt x="32046" y="89892"/>
                </a:lnTo>
                <a:lnTo>
                  <a:pt x="124792" y="187535"/>
                </a:lnTo>
                <a:lnTo>
                  <a:pt x="317824" y="0"/>
                </a:lnTo>
                <a:lnTo>
                  <a:pt x="348362" y="32543"/>
                </a:lnTo>
                <a:lnTo>
                  <a:pt x="155707" y="220470"/>
                </a:lnTo>
                <a:lnTo>
                  <a:pt x="123288" y="251467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6927" y="4596453"/>
            <a:ext cx="358140" cy="252095"/>
          </a:xfrm>
          <a:custGeom>
            <a:avLst/>
            <a:gdLst/>
            <a:ahLst/>
            <a:cxnLst/>
            <a:rect l="l" t="t" r="r" b="b"/>
            <a:pathLst>
              <a:path w="358140" h="252095">
                <a:moveTo>
                  <a:pt x="126712" y="251471"/>
                </a:moveTo>
                <a:lnTo>
                  <a:pt x="0" y="121277"/>
                </a:lnTo>
                <a:lnTo>
                  <a:pt x="32940" y="89892"/>
                </a:lnTo>
                <a:lnTo>
                  <a:pt x="128258" y="187535"/>
                </a:lnTo>
                <a:lnTo>
                  <a:pt x="326652" y="0"/>
                </a:lnTo>
                <a:lnTo>
                  <a:pt x="358039" y="32547"/>
                </a:lnTo>
                <a:lnTo>
                  <a:pt x="160032" y="220473"/>
                </a:lnTo>
                <a:lnTo>
                  <a:pt x="126712" y="251471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5"/>
              </a:spcBef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683" y="327025"/>
            <a:ext cx="43218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Additional</a:t>
            </a:r>
            <a:r>
              <a:rPr spc="-90" dirty="0"/>
              <a:t> </a:t>
            </a:r>
            <a:r>
              <a:rPr spc="-105" dirty="0"/>
              <a:t>Mitigations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5"/>
              </a:spcBef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274682" y="1348080"/>
            <a:ext cx="8003540" cy="1874520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185420" indent="-172720">
              <a:lnSpc>
                <a:spcPct val="100000"/>
              </a:lnSpc>
              <a:spcBef>
                <a:spcPts val="1140"/>
              </a:spcBef>
              <a:buFont typeface="Arial"/>
              <a:buChar char="•"/>
              <a:tabLst>
                <a:tab pos="185420" algn="l"/>
              </a:tabLst>
            </a:pPr>
            <a:r>
              <a:rPr sz="2400" spc="-95" dirty="0">
                <a:latin typeface="Noto Sans"/>
                <a:cs typeface="Noto Sans"/>
              </a:rPr>
              <a:t>Ransomware </a:t>
            </a:r>
            <a:r>
              <a:rPr sz="2400" spc="-75" dirty="0">
                <a:latin typeface="Noto Sans"/>
                <a:cs typeface="Noto Sans"/>
              </a:rPr>
              <a:t>tabletop</a:t>
            </a:r>
            <a:r>
              <a:rPr sz="2400" spc="-185" dirty="0">
                <a:latin typeface="Noto Sans"/>
                <a:cs typeface="Noto Sans"/>
              </a:rPr>
              <a:t> </a:t>
            </a:r>
            <a:r>
              <a:rPr sz="2400" spc="-114" dirty="0">
                <a:latin typeface="Noto Sans"/>
                <a:cs typeface="Noto Sans"/>
              </a:rPr>
              <a:t>exercises</a:t>
            </a:r>
            <a:endParaRPr sz="2400">
              <a:latin typeface="Noto Sans"/>
              <a:cs typeface="Noto Sans"/>
            </a:endParaRPr>
          </a:p>
          <a:p>
            <a:pPr marL="185420" indent="-172720">
              <a:lnSpc>
                <a:spcPct val="100000"/>
              </a:lnSpc>
              <a:spcBef>
                <a:spcPts val="1040"/>
              </a:spcBef>
              <a:buFont typeface="Arial"/>
              <a:buChar char="•"/>
              <a:tabLst>
                <a:tab pos="185420" algn="l"/>
              </a:tabLst>
            </a:pPr>
            <a:r>
              <a:rPr sz="2400" spc="-120" dirty="0">
                <a:latin typeface="Noto Sans"/>
                <a:cs typeface="Noto Sans"/>
              </a:rPr>
              <a:t>Industry </a:t>
            </a:r>
            <a:r>
              <a:rPr sz="2400" spc="-90" dirty="0">
                <a:latin typeface="Noto Sans"/>
                <a:cs typeface="Noto Sans"/>
              </a:rPr>
              <a:t>cyber </a:t>
            </a:r>
            <a:r>
              <a:rPr sz="2400" spc="-85" dirty="0">
                <a:latin typeface="Noto Sans"/>
                <a:cs typeface="Noto Sans"/>
              </a:rPr>
              <a:t>information</a:t>
            </a:r>
            <a:r>
              <a:rPr sz="2400" spc="240" dirty="0">
                <a:latin typeface="Noto Sans"/>
                <a:cs typeface="Noto Sans"/>
              </a:rPr>
              <a:t> </a:t>
            </a:r>
            <a:r>
              <a:rPr sz="2400" spc="-130" dirty="0">
                <a:latin typeface="Noto Sans"/>
                <a:cs typeface="Noto Sans"/>
              </a:rPr>
              <a:t>sharing</a:t>
            </a:r>
            <a:endParaRPr sz="2400">
              <a:latin typeface="Noto Sans"/>
              <a:cs typeface="Noto Sans"/>
            </a:endParaRPr>
          </a:p>
          <a:p>
            <a:pPr marL="185420" marR="5080" indent="-17272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185420" algn="l"/>
              </a:tabLst>
            </a:pPr>
            <a:r>
              <a:rPr sz="2400" spc="-85" dirty="0">
                <a:latin typeface="Noto Sans"/>
                <a:cs typeface="Noto Sans"/>
              </a:rPr>
              <a:t>Penetration </a:t>
            </a:r>
            <a:r>
              <a:rPr sz="2400" spc="-105" dirty="0">
                <a:latin typeface="Noto Sans"/>
                <a:cs typeface="Noto Sans"/>
              </a:rPr>
              <a:t>exercises </a:t>
            </a:r>
            <a:r>
              <a:rPr sz="2400" spc="-120" dirty="0">
                <a:latin typeface="Noto Sans"/>
                <a:cs typeface="Noto Sans"/>
              </a:rPr>
              <a:t>using </a:t>
            </a:r>
            <a:r>
              <a:rPr sz="2400" spc="-110" dirty="0">
                <a:latin typeface="Noto Sans"/>
                <a:cs typeface="Noto Sans"/>
              </a:rPr>
              <a:t>hacking </a:t>
            </a:r>
            <a:r>
              <a:rPr sz="2400" spc="-65" dirty="0">
                <a:latin typeface="Noto Sans"/>
                <a:cs typeface="Noto Sans"/>
              </a:rPr>
              <a:t>tools </a:t>
            </a:r>
            <a:r>
              <a:rPr sz="2400" spc="-70" dirty="0">
                <a:latin typeface="Noto Sans"/>
                <a:cs typeface="Noto Sans"/>
              </a:rPr>
              <a:t>that </a:t>
            </a:r>
            <a:r>
              <a:rPr sz="2400" spc="-85" dirty="0">
                <a:latin typeface="Noto Sans"/>
                <a:cs typeface="Noto Sans"/>
              </a:rPr>
              <a:t>adversaries  would</a:t>
            </a:r>
            <a:r>
              <a:rPr sz="2400" spc="60" dirty="0">
                <a:latin typeface="Noto Sans"/>
                <a:cs typeface="Noto Sans"/>
              </a:rPr>
              <a:t> </a:t>
            </a:r>
            <a:r>
              <a:rPr sz="2400" spc="-85" dirty="0">
                <a:latin typeface="Noto Sans"/>
                <a:cs typeface="Noto Sans"/>
              </a:rPr>
              <a:t>use</a:t>
            </a:r>
            <a:endParaRPr sz="2400">
              <a:latin typeface="Noto Sans"/>
              <a:cs typeface="Noto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181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Noto Sans</vt:lpstr>
      <vt:lpstr>Office Theme</vt:lpstr>
      <vt:lpstr>Cybersecurity</vt:lpstr>
      <vt:lpstr>Government Guidance on Ransomware</vt:lpstr>
      <vt:lpstr>Reduce the Risk of Ransomware Attacks</vt:lpstr>
      <vt:lpstr>Reduce the Impact of Ransomware https://us-cert.cisa.gov/ncas/alerts/aa21-131a</vt:lpstr>
      <vt:lpstr>Additional Mitigations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Cybersecurity</dc:title>
  <dc:creator>McLeod, David</dc:creator>
  <cp:lastModifiedBy>Hartley, Rachel (LRC)</cp:lastModifiedBy>
  <cp:revision>1</cp:revision>
  <cp:lastPrinted>2021-06-02T19:19:58Z</cp:lastPrinted>
  <dcterms:created xsi:type="dcterms:W3CDTF">2021-06-02T19:19:30Z</dcterms:created>
  <dcterms:modified xsi:type="dcterms:W3CDTF">2021-06-02T19:20:25Z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2021-06-02T00:00:00Z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2021-06-02T00:00:00Z</vt:filetime>
  </property>
</Properties>
</file>