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57" r:id="rId3"/>
    <p:sldId id="266" r:id="rId4"/>
    <p:sldId id="268" r:id="rId5"/>
    <p:sldId id="269" r:id="rId6"/>
    <p:sldId id="263" r:id="rId7"/>
    <p:sldId id="264" r:id="rId8"/>
    <p:sldId id="265" r:id="rId9"/>
    <p:sldId id="258" r:id="rId10"/>
    <p:sldId id="260" r:id="rId11"/>
    <p:sldId id="261" r:id="rId12"/>
    <p:sldId id="259" r:id="rId13"/>
    <p:sldId id="262"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1" autoAdjust="0"/>
  </p:normalViewPr>
  <p:slideViewPr>
    <p:cSldViewPr snapToGrid="0">
      <p:cViewPr varScale="1">
        <p:scale>
          <a:sx n="109" d="100"/>
          <a:sy n="109" d="100"/>
        </p:scale>
        <p:origin x="612" y="102"/>
      </p:cViewPr>
      <p:guideLst/>
    </p:cSldViewPr>
  </p:slideViewPr>
  <p:outlineViewPr>
    <p:cViewPr>
      <p:scale>
        <a:sx n="33" d="100"/>
        <a:sy n="33" d="100"/>
      </p:scale>
      <p:origin x="0" y="-210"/>
    </p:cViewPr>
  </p:outlineViewPr>
  <p:notesTextViewPr>
    <p:cViewPr>
      <p:scale>
        <a:sx n="1" d="1"/>
        <a:sy n="1" d="1"/>
      </p:scale>
      <p:origin x="0" y="0"/>
    </p:cViewPr>
  </p:notesTextViewPr>
  <p:notesViewPr>
    <p:cSldViewPr snapToGrid="0">
      <p:cViewPr>
        <p:scale>
          <a:sx n="80" d="100"/>
          <a:sy n="80" d="100"/>
        </p:scale>
        <p:origin x="2064" y="-4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962AF91-E893-4381-9D93-0EAEBBF23AF0}" type="datetimeFigureOut">
              <a:rPr lang="en-US" smtClean="0"/>
              <a:t>6/30/2021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D0F1C64-0BE6-42C4-8AF4-38AD7ECB2BA5}" type="slidenum">
              <a:rPr lang="en-US" smtClean="0"/>
              <a:t>‹#›</a:t>
            </a:fld>
            <a:endParaRPr lang="en-US"/>
          </a:p>
        </p:txBody>
      </p:sp>
    </p:spTree>
    <p:extLst>
      <p:ext uri="{BB962C8B-B14F-4D97-AF65-F5344CB8AC3E}">
        <p14:creationId xmlns:p14="http://schemas.microsoft.com/office/powerpoint/2010/main" val="61743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of mines that closed is the result of lower natural gas prices</a:t>
            </a:r>
            <a:r>
              <a:rPr lang="en-US" baseline="0" dirty="0" smtClean="0"/>
              <a:t> that was the result of hydraulic fracturing as well as the “war on coal”.</a:t>
            </a:r>
            <a:endParaRPr lang="en-US" dirty="0"/>
          </a:p>
        </p:txBody>
      </p:sp>
      <p:sp>
        <p:nvSpPr>
          <p:cNvPr id="4" name="Slide Number Placeholder 3"/>
          <p:cNvSpPr>
            <a:spLocks noGrp="1"/>
          </p:cNvSpPr>
          <p:nvPr>
            <p:ph type="sldNum" sz="quarter" idx="10"/>
          </p:nvPr>
        </p:nvSpPr>
        <p:spPr/>
        <p:txBody>
          <a:bodyPr/>
          <a:lstStyle/>
          <a:p>
            <a:fld id="{4D0F1C64-0BE6-42C4-8AF4-38AD7ECB2BA5}" type="slidenum">
              <a:rPr lang="en-US" smtClean="0"/>
              <a:t>2</a:t>
            </a:fld>
            <a:endParaRPr lang="en-US"/>
          </a:p>
        </p:txBody>
      </p:sp>
    </p:spTree>
    <p:extLst>
      <p:ext uri="{BB962C8B-B14F-4D97-AF65-F5344CB8AC3E}">
        <p14:creationId xmlns:p14="http://schemas.microsoft.com/office/powerpoint/2010/main" val="2728561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0F1C64-0BE6-42C4-8AF4-38AD7ECB2BA5}" type="slidenum">
              <a:rPr lang="en-US" smtClean="0"/>
              <a:t>6</a:t>
            </a:fld>
            <a:endParaRPr lang="en-US"/>
          </a:p>
        </p:txBody>
      </p:sp>
    </p:spTree>
    <p:extLst>
      <p:ext uri="{BB962C8B-B14F-4D97-AF65-F5344CB8AC3E}">
        <p14:creationId xmlns:p14="http://schemas.microsoft.com/office/powerpoint/2010/main" val="30319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0F1C64-0BE6-42C4-8AF4-38AD7ECB2BA5}" type="slidenum">
              <a:rPr lang="en-US" smtClean="0"/>
              <a:t>7</a:t>
            </a:fld>
            <a:endParaRPr lang="en-US"/>
          </a:p>
        </p:txBody>
      </p:sp>
    </p:spTree>
    <p:extLst>
      <p:ext uri="{BB962C8B-B14F-4D97-AF65-F5344CB8AC3E}">
        <p14:creationId xmlns:p14="http://schemas.microsoft.com/office/powerpoint/2010/main" val="3149729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0F1C64-0BE6-42C4-8AF4-38AD7ECB2BA5}" type="slidenum">
              <a:rPr lang="en-US" smtClean="0"/>
              <a:t>8</a:t>
            </a:fld>
            <a:endParaRPr lang="en-US"/>
          </a:p>
        </p:txBody>
      </p:sp>
    </p:spTree>
    <p:extLst>
      <p:ext uri="{BB962C8B-B14F-4D97-AF65-F5344CB8AC3E}">
        <p14:creationId xmlns:p14="http://schemas.microsoft.com/office/powerpoint/2010/main" val="288656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Division conducts six (6) regular underground inspections per annum, inspecting each mine in its entirety. At the discretion of the Commissioner three (3) of these inspections can be replaced with mine safety analysis and one (1) is required to be an electrical inspection. The division also conducts two (2) regular inspections at every surface mining operation each year.</a:t>
            </a:r>
          </a:p>
        </p:txBody>
      </p:sp>
      <p:sp>
        <p:nvSpPr>
          <p:cNvPr id="4" name="Slide Number Placeholder 3"/>
          <p:cNvSpPr>
            <a:spLocks noGrp="1"/>
          </p:cNvSpPr>
          <p:nvPr>
            <p:ph type="sldNum" sz="quarter" idx="10"/>
          </p:nvPr>
        </p:nvSpPr>
        <p:spPr/>
        <p:txBody>
          <a:bodyPr/>
          <a:lstStyle/>
          <a:p>
            <a:fld id="{4D0F1C64-0BE6-42C4-8AF4-38AD7ECB2BA5}" type="slidenum">
              <a:rPr lang="en-US" smtClean="0"/>
              <a:t>9</a:t>
            </a:fld>
            <a:endParaRPr lang="en-US"/>
          </a:p>
        </p:txBody>
      </p:sp>
    </p:spTree>
    <p:extLst>
      <p:ext uri="{BB962C8B-B14F-4D97-AF65-F5344CB8AC3E}">
        <p14:creationId xmlns:p14="http://schemas.microsoft.com/office/powerpoint/2010/main" val="2203711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The Division of Mine Safety acts as a free safety department and miner rescue team(s) for all mines within the commonwealth.</a:t>
            </a:r>
          </a:p>
          <a:p>
            <a:endParaRPr lang="en-US" dirty="0" smtClean="0"/>
          </a:p>
          <a:p>
            <a:r>
              <a:rPr lang="en-US" dirty="0" smtClean="0"/>
              <a:t>DMS is vital to the operation of mines due to the fact many utilize the state’s various training programs to educate their staff and to meet state and federal requirements. DMS Trained 8,875 miners and certified 546 miners in 2020</a:t>
            </a:r>
          </a:p>
          <a:p>
            <a:endParaRPr lang="en-US" dirty="0" smtClean="0"/>
          </a:p>
          <a:p>
            <a:r>
              <a:rPr lang="en-US" dirty="0" smtClean="0"/>
              <a:t>DMS places an emphasis on individual actions and assessments along with providing training and mine rescue assistance in lieu of MSHA’s regulatory enforcement</a:t>
            </a:r>
            <a:r>
              <a:rPr lang="en-US" baseline="0" dirty="0" smtClean="0"/>
              <a:t> </a:t>
            </a:r>
            <a:r>
              <a:rPr lang="en-US" dirty="0" smtClean="0"/>
              <a:t>only approach to safety.</a:t>
            </a:r>
            <a:endParaRPr lang="en-US" dirty="0"/>
          </a:p>
        </p:txBody>
      </p:sp>
      <p:sp>
        <p:nvSpPr>
          <p:cNvPr id="4" name="Slide Number Placeholder 3"/>
          <p:cNvSpPr>
            <a:spLocks noGrp="1"/>
          </p:cNvSpPr>
          <p:nvPr>
            <p:ph type="sldNum" sz="quarter" idx="10"/>
          </p:nvPr>
        </p:nvSpPr>
        <p:spPr/>
        <p:txBody>
          <a:bodyPr/>
          <a:lstStyle/>
          <a:p>
            <a:fld id="{4D0F1C64-0BE6-42C4-8AF4-38AD7ECB2BA5}" type="slidenum">
              <a:rPr lang="en-US" smtClean="0"/>
              <a:t>10</a:t>
            </a:fld>
            <a:endParaRPr lang="en-US"/>
          </a:p>
        </p:txBody>
      </p:sp>
    </p:spTree>
    <p:extLst>
      <p:ext uri="{BB962C8B-B14F-4D97-AF65-F5344CB8AC3E}">
        <p14:creationId xmlns:p14="http://schemas.microsoft.com/office/powerpoint/2010/main" val="287903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companies cannot provide their own mine rescue teams and depend on coverage provided by DMS in order to avoid being shut down by MSHA</a:t>
            </a:r>
            <a:endParaRPr lang="en-US" dirty="0"/>
          </a:p>
        </p:txBody>
      </p:sp>
      <p:sp>
        <p:nvSpPr>
          <p:cNvPr id="4" name="Slide Number Placeholder 3"/>
          <p:cNvSpPr>
            <a:spLocks noGrp="1"/>
          </p:cNvSpPr>
          <p:nvPr>
            <p:ph type="sldNum" sz="quarter" idx="10"/>
          </p:nvPr>
        </p:nvSpPr>
        <p:spPr/>
        <p:txBody>
          <a:bodyPr/>
          <a:lstStyle/>
          <a:p>
            <a:fld id="{4D0F1C64-0BE6-42C4-8AF4-38AD7ECB2BA5}" type="slidenum">
              <a:rPr lang="en-US" smtClean="0"/>
              <a:t>11</a:t>
            </a:fld>
            <a:endParaRPr lang="en-US"/>
          </a:p>
        </p:txBody>
      </p:sp>
    </p:spTree>
    <p:extLst>
      <p:ext uri="{BB962C8B-B14F-4D97-AF65-F5344CB8AC3E}">
        <p14:creationId xmlns:p14="http://schemas.microsoft.com/office/powerpoint/2010/main" val="2362210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 from HB 192- Mine Safety Specialist Vacancies: No Mine Safety Specialist vacancies shall be filled in the 2020-2022 fiscal biennium.</a:t>
            </a:r>
            <a:endParaRPr lang="en-US" dirty="0"/>
          </a:p>
        </p:txBody>
      </p:sp>
      <p:sp>
        <p:nvSpPr>
          <p:cNvPr id="4" name="Slide Number Placeholder 3"/>
          <p:cNvSpPr>
            <a:spLocks noGrp="1"/>
          </p:cNvSpPr>
          <p:nvPr>
            <p:ph type="sldNum" sz="quarter" idx="10"/>
          </p:nvPr>
        </p:nvSpPr>
        <p:spPr/>
        <p:txBody>
          <a:bodyPr/>
          <a:lstStyle/>
          <a:p>
            <a:fld id="{4D0F1C64-0BE6-42C4-8AF4-38AD7ECB2BA5}" type="slidenum">
              <a:rPr lang="en-US" smtClean="0"/>
              <a:t>12</a:t>
            </a:fld>
            <a:endParaRPr lang="en-US"/>
          </a:p>
        </p:txBody>
      </p:sp>
    </p:spTree>
    <p:extLst>
      <p:ext uri="{BB962C8B-B14F-4D97-AF65-F5344CB8AC3E}">
        <p14:creationId xmlns:p14="http://schemas.microsoft.com/office/powerpoint/2010/main" val="1394243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0F1C64-0BE6-42C4-8AF4-38AD7ECB2BA5}" type="slidenum">
              <a:rPr lang="en-US" smtClean="0"/>
              <a:t>13</a:t>
            </a:fld>
            <a:endParaRPr lang="en-US"/>
          </a:p>
        </p:txBody>
      </p:sp>
    </p:spTree>
    <p:extLst>
      <p:ext uri="{BB962C8B-B14F-4D97-AF65-F5344CB8AC3E}">
        <p14:creationId xmlns:p14="http://schemas.microsoft.com/office/powerpoint/2010/main" val="4161847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33E145-AB80-4C11-8377-ECA33CCBAD28}"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42BA9-2C57-4B7F-AE8D-F3304F6D57F6}" type="slidenum">
              <a:rPr lang="en-US" smtClean="0"/>
              <a:t>‹#›</a:t>
            </a:fld>
            <a:endParaRPr lang="en-US"/>
          </a:p>
        </p:txBody>
      </p:sp>
    </p:spTree>
    <p:extLst>
      <p:ext uri="{BB962C8B-B14F-4D97-AF65-F5344CB8AC3E}">
        <p14:creationId xmlns:p14="http://schemas.microsoft.com/office/powerpoint/2010/main" val="124061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33E145-AB80-4C11-8377-ECA33CCBAD28}"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42BA9-2C57-4B7F-AE8D-F3304F6D57F6}" type="slidenum">
              <a:rPr lang="en-US" smtClean="0"/>
              <a:t>‹#›</a:t>
            </a:fld>
            <a:endParaRPr lang="en-US"/>
          </a:p>
        </p:txBody>
      </p:sp>
    </p:spTree>
    <p:extLst>
      <p:ext uri="{BB962C8B-B14F-4D97-AF65-F5344CB8AC3E}">
        <p14:creationId xmlns:p14="http://schemas.microsoft.com/office/powerpoint/2010/main" val="3653791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33E145-AB80-4C11-8377-ECA33CCBAD28}"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42BA9-2C57-4B7F-AE8D-F3304F6D57F6}" type="slidenum">
              <a:rPr lang="en-US" smtClean="0"/>
              <a:t>‹#›</a:t>
            </a:fld>
            <a:endParaRPr lang="en-US"/>
          </a:p>
        </p:txBody>
      </p:sp>
    </p:spTree>
    <p:extLst>
      <p:ext uri="{BB962C8B-B14F-4D97-AF65-F5344CB8AC3E}">
        <p14:creationId xmlns:p14="http://schemas.microsoft.com/office/powerpoint/2010/main" val="43394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33E145-AB80-4C11-8377-ECA33CCBAD28}"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42BA9-2C57-4B7F-AE8D-F3304F6D57F6}" type="slidenum">
              <a:rPr lang="en-US" smtClean="0"/>
              <a:t>‹#›</a:t>
            </a:fld>
            <a:endParaRPr lang="en-US"/>
          </a:p>
        </p:txBody>
      </p:sp>
    </p:spTree>
    <p:extLst>
      <p:ext uri="{BB962C8B-B14F-4D97-AF65-F5344CB8AC3E}">
        <p14:creationId xmlns:p14="http://schemas.microsoft.com/office/powerpoint/2010/main" val="207109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33E145-AB80-4C11-8377-ECA33CCBAD28}"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42BA9-2C57-4B7F-AE8D-F3304F6D57F6}" type="slidenum">
              <a:rPr lang="en-US" smtClean="0"/>
              <a:t>‹#›</a:t>
            </a:fld>
            <a:endParaRPr lang="en-US"/>
          </a:p>
        </p:txBody>
      </p:sp>
    </p:spTree>
    <p:extLst>
      <p:ext uri="{BB962C8B-B14F-4D97-AF65-F5344CB8AC3E}">
        <p14:creationId xmlns:p14="http://schemas.microsoft.com/office/powerpoint/2010/main" val="1076711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33E145-AB80-4C11-8377-ECA33CCBAD28}"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42BA9-2C57-4B7F-AE8D-F3304F6D57F6}" type="slidenum">
              <a:rPr lang="en-US" smtClean="0"/>
              <a:t>‹#›</a:t>
            </a:fld>
            <a:endParaRPr lang="en-US"/>
          </a:p>
        </p:txBody>
      </p:sp>
    </p:spTree>
    <p:extLst>
      <p:ext uri="{BB962C8B-B14F-4D97-AF65-F5344CB8AC3E}">
        <p14:creationId xmlns:p14="http://schemas.microsoft.com/office/powerpoint/2010/main" val="1496793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33E145-AB80-4C11-8377-ECA33CCBAD28}" type="datetimeFigureOut">
              <a:rPr lang="en-US" smtClean="0"/>
              <a:t>6/30/2021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042BA9-2C57-4B7F-AE8D-F3304F6D57F6}" type="slidenum">
              <a:rPr lang="en-US" smtClean="0"/>
              <a:t>‹#›</a:t>
            </a:fld>
            <a:endParaRPr lang="en-US"/>
          </a:p>
        </p:txBody>
      </p:sp>
    </p:spTree>
    <p:extLst>
      <p:ext uri="{BB962C8B-B14F-4D97-AF65-F5344CB8AC3E}">
        <p14:creationId xmlns:p14="http://schemas.microsoft.com/office/powerpoint/2010/main" val="109223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33E145-AB80-4C11-8377-ECA33CCBAD28}" type="datetimeFigureOut">
              <a:rPr lang="en-US" smtClean="0"/>
              <a:t>6/30/2021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042BA9-2C57-4B7F-AE8D-F3304F6D57F6}" type="slidenum">
              <a:rPr lang="en-US" smtClean="0"/>
              <a:t>‹#›</a:t>
            </a:fld>
            <a:endParaRPr lang="en-US"/>
          </a:p>
        </p:txBody>
      </p:sp>
    </p:spTree>
    <p:extLst>
      <p:ext uri="{BB962C8B-B14F-4D97-AF65-F5344CB8AC3E}">
        <p14:creationId xmlns:p14="http://schemas.microsoft.com/office/powerpoint/2010/main" val="656589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3E145-AB80-4C11-8377-ECA33CCBAD28}" type="datetimeFigureOut">
              <a:rPr lang="en-US" smtClean="0"/>
              <a:t>6/30/2021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042BA9-2C57-4B7F-AE8D-F3304F6D57F6}" type="slidenum">
              <a:rPr lang="en-US" smtClean="0"/>
              <a:t>‹#›</a:t>
            </a:fld>
            <a:endParaRPr lang="en-US"/>
          </a:p>
        </p:txBody>
      </p:sp>
    </p:spTree>
    <p:extLst>
      <p:ext uri="{BB962C8B-B14F-4D97-AF65-F5344CB8AC3E}">
        <p14:creationId xmlns:p14="http://schemas.microsoft.com/office/powerpoint/2010/main" val="483782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33E145-AB80-4C11-8377-ECA33CCBAD28}"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42BA9-2C57-4B7F-AE8D-F3304F6D57F6}" type="slidenum">
              <a:rPr lang="en-US" smtClean="0"/>
              <a:t>‹#›</a:t>
            </a:fld>
            <a:endParaRPr lang="en-US"/>
          </a:p>
        </p:txBody>
      </p:sp>
    </p:spTree>
    <p:extLst>
      <p:ext uri="{BB962C8B-B14F-4D97-AF65-F5344CB8AC3E}">
        <p14:creationId xmlns:p14="http://schemas.microsoft.com/office/powerpoint/2010/main" val="3616844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33E145-AB80-4C11-8377-ECA33CCBAD28}"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042BA9-2C57-4B7F-AE8D-F3304F6D57F6}" type="slidenum">
              <a:rPr lang="en-US" smtClean="0"/>
              <a:t>‹#›</a:t>
            </a:fld>
            <a:endParaRPr lang="en-US"/>
          </a:p>
        </p:txBody>
      </p:sp>
    </p:spTree>
    <p:extLst>
      <p:ext uri="{BB962C8B-B14F-4D97-AF65-F5344CB8AC3E}">
        <p14:creationId xmlns:p14="http://schemas.microsoft.com/office/powerpoint/2010/main" val="294567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3E145-AB80-4C11-8377-ECA33CCBAD28}" type="datetimeFigureOut">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42BA9-2C57-4B7F-AE8D-F3304F6D57F6}" type="slidenum">
              <a:rPr lang="en-US" smtClean="0"/>
              <a:t>‹#›</a:t>
            </a:fld>
            <a:endParaRPr lang="en-US"/>
          </a:p>
        </p:txBody>
      </p:sp>
    </p:spTree>
    <p:extLst>
      <p:ext uri="{BB962C8B-B14F-4D97-AF65-F5344CB8AC3E}">
        <p14:creationId xmlns:p14="http://schemas.microsoft.com/office/powerpoint/2010/main" val="24220558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Gordonr.Slone@ky.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mailto:davidk.fields@ky.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6"/>
            <a:ext cx="10782300" cy="2014297"/>
          </a:xfrm>
          <a:solidFill>
            <a:schemeClr val="accent1">
              <a:lumMod val="40000"/>
              <a:lumOff val="60000"/>
            </a:schemeClr>
          </a:solidFill>
        </p:spPr>
        <p:txBody>
          <a:bodyPr>
            <a:normAutofit fontScale="90000"/>
          </a:bodyPr>
          <a:lstStyle/>
          <a:p>
            <a:pPr algn="ctr"/>
            <a:r>
              <a:rPr lang="en-US" sz="6600" b="1" dirty="0" smtClean="0"/>
              <a:t>Natural Resources and Energy</a:t>
            </a:r>
            <a:br>
              <a:rPr lang="en-US" sz="6600" b="1" dirty="0" smtClean="0"/>
            </a:br>
            <a:r>
              <a:rPr lang="en-US" sz="4800" b="1" dirty="0" smtClean="0"/>
              <a:t>Interim Joint Committee</a:t>
            </a:r>
            <a:br>
              <a:rPr lang="en-US" sz="4800" b="1" dirty="0" smtClean="0"/>
            </a:br>
            <a:r>
              <a:rPr lang="en-US" sz="4800" b="1" dirty="0" smtClean="0"/>
              <a:t>July 8, 2021</a:t>
            </a:r>
            <a:endParaRPr lang="en-US" sz="4800" b="1" dirty="0"/>
          </a:p>
        </p:txBody>
      </p:sp>
      <p:sp>
        <p:nvSpPr>
          <p:cNvPr id="3" name="Subtitle 2"/>
          <p:cNvSpPr>
            <a:spLocks noGrp="1"/>
          </p:cNvSpPr>
          <p:nvPr>
            <p:ph type="subTitle" idx="1"/>
          </p:nvPr>
        </p:nvSpPr>
        <p:spPr>
          <a:xfrm>
            <a:off x="1422654" y="4923762"/>
            <a:ext cx="9144000" cy="1655762"/>
          </a:xfrm>
        </p:spPr>
        <p:txBody>
          <a:bodyPr/>
          <a:lstStyle/>
          <a:p>
            <a:r>
              <a:rPr lang="en-US" sz="2800" dirty="0" smtClean="0"/>
              <a:t>Department for Natural Resources</a:t>
            </a:r>
          </a:p>
          <a:p>
            <a:r>
              <a:rPr lang="en-US" dirty="0" smtClean="0"/>
              <a:t>Division of Mine Safety</a:t>
            </a:r>
            <a:endParaRPr lang="en-US" dirty="0"/>
          </a:p>
        </p:txBody>
      </p:sp>
      <p:pic>
        <p:nvPicPr>
          <p:cNvPr id="4" name="Picture 3" descr="EEC Logos to export_four color_vertical"/>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5933" y="2784763"/>
            <a:ext cx="2557441" cy="2103120"/>
          </a:xfrm>
          <a:prstGeom prst="rect">
            <a:avLst/>
          </a:prstGeom>
          <a:noFill/>
        </p:spPr>
      </p:pic>
    </p:spTree>
    <p:extLst>
      <p:ext uri="{BB962C8B-B14F-4D97-AF65-F5344CB8AC3E}">
        <p14:creationId xmlns:p14="http://schemas.microsoft.com/office/powerpoint/2010/main" val="1680214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399012"/>
            <a:ext cx="10772775" cy="947116"/>
          </a:xfrm>
          <a:solidFill>
            <a:schemeClr val="accent1">
              <a:lumMod val="40000"/>
              <a:lumOff val="60000"/>
            </a:schemeClr>
          </a:solidFill>
        </p:spPr>
        <p:txBody>
          <a:bodyPr>
            <a:normAutofit fontScale="90000"/>
          </a:bodyPr>
          <a:lstStyle/>
          <a:p>
            <a:r>
              <a:rPr lang="en-US" sz="4000" b="1" dirty="0" smtClean="0"/>
              <a:t>Division of Mine Safety and Mine Safety and Health Administration </a:t>
            </a:r>
            <a:r>
              <a:rPr lang="en-US" b="1" dirty="0" smtClean="0"/>
              <a:t>- </a:t>
            </a:r>
            <a:r>
              <a:rPr lang="en-US" sz="4000" b="1" dirty="0" smtClean="0"/>
              <a:t>Differences</a:t>
            </a:r>
            <a:endParaRPr lang="en-US" sz="4000" b="1" dirty="0"/>
          </a:p>
        </p:txBody>
      </p:sp>
      <p:sp>
        <p:nvSpPr>
          <p:cNvPr id="4" name="Content Placeholder 3"/>
          <p:cNvSpPr>
            <a:spLocks noGrp="1"/>
          </p:cNvSpPr>
          <p:nvPr>
            <p:ph sz="half" idx="1"/>
          </p:nvPr>
        </p:nvSpPr>
        <p:spPr/>
        <p:txBody>
          <a:bodyPr>
            <a:normAutofit/>
          </a:bodyPr>
          <a:lstStyle/>
          <a:p>
            <a:pPr marL="0" indent="0">
              <a:buNone/>
            </a:pPr>
            <a:r>
              <a:rPr lang="en-US" sz="2400" b="1" dirty="0" smtClean="0"/>
              <a:t>Training and Certifications</a:t>
            </a:r>
          </a:p>
          <a:p>
            <a:pPr>
              <a:buFont typeface="Arial" panose="020B0604020202020204" pitchFamily="34" charset="0"/>
              <a:buChar char="•"/>
            </a:pPr>
            <a:r>
              <a:rPr lang="en-US" sz="2000" dirty="0" smtClean="0"/>
              <a:t>Trains and certifies miners </a:t>
            </a:r>
            <a:r>
              <a:rPr lang="en-US" sz="2000" dirty="0"/>
              <a:t>in annual retraining, advanced first aid (Mine Emergency Technician), CPR and various other areas of </a:t>
            </a:r>
            <a:r>
              <a:rPr lang="en-US" sz="2000" dirty="0" smtClean="0"/>
              <a:t>mining.</a:t>
            </a:r>
            <a:endParaRPr lang="en-US" sz="2000" dirty="0"/>
          </a:p>
          <a:p>
            <a:r>
              <a:rPr lang="en-US" sz="2000" dirty="0" smtClean="0"/>
              <a:t>Certifies 18 different specialties.</a:t>
            </a:r>
            <a:endParaRPr lang="en-US" sz="2000" dirty="0"/>
          </a:p>
          <a:p>
            <a:pPr marL="0" indent="0">
              <a:buNone/>
            </a:pPr>
            <a:r>
              <a:rPr lang="en-US" sz="2400" b="1" dirty="0" smtClean="0"/>
              <a:t>Regulation</a:t>
            </a:r>
          </a:p>
          <a:p>
            <a:pPr>
              <a:buFont typeface="Arial" panose="020B0604020202020204" pitchFamily="34" charset="0"/>
              <a:buChar char="•"/>
            </a:pPr>
            <a:r>
              <a:rPr lang="en-US" sz="2000" dirty="0"/>
              <a:t>Conducts behavior based safety analysis visits.</a:t>
            </a:r>
          </a:p>
          <a:p>
            <a:pPr>
              <a:buFont typeface="Arial" panose="020B0604020202020204" pitchFamily="34" charset="0"/>
              <a:buChar char="•"/>
            </a:pPr>
            <a:r>
              <a:rPr lang="en-US" sz="2000" dirty="0" smtClean="0"/>
              <a:t>During </a:t>
            </a:r>
            <a:r>
              <a:rPr lang="en-US" sz="2000" dirty="0"/>
              <a:t>inspections will issue a notice of non-compliance at no </a:t>
            </a:r>
            <a:r>
              <a:rPr lang="en-US" sz="2000" dirty="0" smtClean="0"/>
              <a:t>cost</a:t>
            </a:r>
            <a:r>
              <a:rPr lang="en-US" sz="2000" b="1" dirty="0" smtClean="0"/>
              <a:t> </a:t>
            </a:r>
            <a:r>
              <a:rPr lang="en-US" sz="2000" dirty="0"/>
              <a:t>to the company if </a:t>
            </a:r>
            <a:r>
              <a:rPr lang="en-US" sz="2000" dirty="0" smtClean="0"/>
              <a:t>a violation </a:t>
            </a:r>
            <a:r>
              <a:rPr lang="en-US" sz="2000" dirty="0"/>
              <a:t>is found.</a:t>
            </a:r>
          </a:p>
          <a:p>
            <a:pPr marL="0" indent="0">
              <a:buNone/>
            </a:pPr>
            <a:endParaRPr lang="en-US" b="1" dirty="0"/>
          </a:p>
        </p:txBody>
      </p:sp>
      <p:sp>
        <p:nvSpPr>
          <p:cNvPr id="5" name="Content Placeholder 4"/>
          <p:cNvSpPr>
            <a:spLocks noGrp="1"/>
          </p:cNvSpPr>
          <p:nvPr>
            <p:ph sz="half" idx="2"/>
          </p:nvPr>
        </p:nvSpPr>
        <p:spPr/>
        <p:txBody>
          <a:bodyPr>
            <a:normAutofit/>
          </a:bodyPr>
          <a:lstStyle/>
          <a:p>
            <a:pPr marL="0" indent="0">
              <a:buNone/>
            </a:pPr>
            <a:r>
              <a:rPr lang="en-US" sz="2400" b="1" dirty="0"/>
              <a:t>Training and Certifications</a:t>
            </a:r>
          </a:p>
          <a:p>
            <a:pPr>
              <a:buFont typeface="Arial" panose="020B0604020202020204" pitchFamily="34" charset="0"/>
              <a:buChar char="•"/>
            </a:pPr>
            <a:r>
              <a:rPr lang="en-US" sz="2000" dirty="0" smtClean="0"/>
              <a:t>Has training requirements but does not offer training to miners.</a:t>
            </a:r>
          </a:p>
          <a:p>
            <a:pPr>
              <a:buFont typeface="Arial" panose="020B0604020202020204" pitchFamily="34" charset="0"/>
              <a:buChar char="•"/>
            </a:pPr>
            <a:r>
              <a:rPr lang="en-US" sz="2000" dirty="0" smtClean="0"/>
              <a:t>Certifies miners as instructors and for dust sampling only.</a:t>
            </a:r>
          </a:p>
          <a:p>
            <a:pPr marL="0" indent="0">
              <a:buNone/>
            </a:pPr>
            <a:r>
              <a:rPr lang="en-US" sz="2400" b="1" dirty="0" smtClean="0"/>
              <a:t>Regulation</a:t>
            </a:r>
          </a:p>
          <a:p>
            <a:pPr>
              <a:buFont typeface="Arial" panose="020B0604020202020204" pitchFamily="34" charset="0"/>
              <a:buChar char="•"/>
            </a:pPr>
            <a:r>
              <a:rPr lang="en-US" sz="2100" dirty="0"/>
              <a:t>Does not have a behavior based safety program.</a:t>
            </a:r>
          </a:p>
          <a:p>
            <a:pPr>
              <a:buFont typeface="Arial" panose="020B0604020202020204" pitchFamily="34" charset="0"/>
              <a:buChar char="•"/>
            </a:pPr>
            <a:r>
              <a:rPr lang="en-US" sz="2100" dirty="0"/>
              <a:t>Issues a monetary fine with each violation, money that could have been spent to correct the unsafe condition if identified by the state</a:t>
            </a:r>
          </a:p>
        </p:txBody>
      </p:sp>
      <p:sp>
        <p:nvSpPr>
          <p:cNvPr id="6" name="TextBox 5"/>
          <p:cNvSpPr txBox="1"/>
          <p:nvPr/>
        </p:nvSpPr>
        <p:spPr>
          <a:xfrm>
            <a:off x="676656" y="1301183"/>
            <a:ext cx="3621024" cy="523220"/>
          </a:xfrm>
          <a:prstGeom prst="rect">
            <a:avLst/>
          </a:prstGeom>
          <a:noFill/>
        </p:spPr>
        <p:txBody>
          <a:bodyPr wrap="square" rtlCol="0">
            <a:spAutoFit/>
          </a:bodyPr>
          <a:lstStyle/>
          <a:p>
            <a:r>
              <a:rPr lang="en-US" sz="2800" b="1" dirty="0" smtClean="0"/>
              <a:t>Division of Mine Safety</a:t>
            </a:r>
            <a:endParaRPr lang="en-US" sz="2800" b="1" dirty="0"/>
          </a:p>
        </p:txBody>
      </p:sp>
      <p:sp>
        <p:nvSpPr>
          <p:cNvPr id="7" name="TextBox 6"/>
          <p:cNvSpPr txBox="1"/>
          <p:nvPr/>
        </p:nvSpPr>
        <p:spPr>
          <a:xfrm>
            <a:off x="5694218" y="1347349"/>
            <a:ext cx="5877098" cy="523220"/>
          </a:xfrm>
          <a:prstGeom prst="rect">
            <a:avLst/>
          </a:prstGeom>
          <a:noFill/>
        </p:spPr>
        <p:txBody>
          <a:bodyPr wrap="square" rtlCol="0">
            <a:spAutoFit/>
          </a:bodyPr>
          <a:lstStyle/>
          <a:p>
            <a:r>
              <a:rPr lang="en-US" sz="2800" b="1" dirty="0" smtClean="0"/>
              <a:t>Mine Safety and Health Admin.</a:t>
            </a:r>
            <a:endParaRPr lang="en-US" sz="28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1437" y="5710248"/>
            <a:ext cx="1082242" cy="1074105"/>
          </a:xfrm>
          <a:prstGeom prst="rect">
            <a:avLst/>
          </a:prstGeom>
        </p:spPr>
      </p:pic>
    </p:spTree>
    <p:extLst>
      <p:ext uri="{BB962C8B-B14F-4D97-AF65-F5344CB8AC3E}">
        <p14:creationId xmlns:p14="http://schemas.microsoft.com/office/powerpoint/2010/main" val="3481906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b="1" dirty="0"/>
              <a:t>DMS and MSHA </a:t>
            </a:r>
            <a:r>
              <a:rPr lang="en-US" b="1" dirty="0" smtClean="0"/>
              <a:t>– Differences </a:t>
            </a:r>
            <a:r>
              <a:rPr lang="en-US" sz="3200" b="1" dirty="0" smtClean="0"/>
              <a:t>Continued</a:t>
            </a:r>
            <a:endParaRPr lang="en-US" sz="3200" b="1" dirty="0"/>
          </a:p>
        </p:txBody>
      </p:sp>
      <p:sp>
        <p:nvSpPr>
          <p:cNvPr id="3" name="Content Placeholder 2"/>
          <p:cNvSpPr>
            <a:spLocks noGrp="1"/>
          </p:cNvSpPr>
          <p:nvPr>
            <p:ph sz="half" idx="1"/>
          </p:nvPr>
        </p:nvSpPr>
        <p:spPr/>
        <p:txBody>
          <a:bodyPr>
            <a:normAutofit/>
          </a:bodyPr>
          <a:lstStyle/>
          <a:p>
            <a:pPr marL="0" indent="0">
              <a:buNone/>
            </a:pPr>
            <a:r>
              <a:rPr lang="en-US" sz="2400" b="1" dirty="0" smtClean="0"/>
              <a:t>Drug Program</a:t>
            </a:r>
          </a:p>
          <a:p>
            <a:pPr>
              <a:buFont typeface="Arial" panose="020B0604020202020204" pitchFamily="34" charset="0"/>
              <a:buChar char="•"/>
            </a:pPr>
            <a:r>
              <a:rPr lang="en-US" sz="1900" dirty="0" smtClean="0"/>
              <a:t>Drug Testing Program and post-accident drug testing of individuals involved in accidents.</a:t>
            </a:r>
          </a:p>
          <a:p>
            <a:pPr marL="0" indent="0">
              <a:buNone/>
            </a:pPr>
            <a:r>
              <a:rPr lang="en-US" sz="2400" b="1" dirty="0" smtClean="0"/>
              <a:t>Mine Rescue</a:t>
            </a:r>
            <a:r>
              <a:rPr lang="en-US" dirty="0"/>
              <a:t>	</a:t>
            </a:r>
          </a:p>
          <a:p>
            <a:pPr>
              <a:buFont typeface="Arial" panose="020B0604020202020204" pitchFamily="34" charset="0"/>
              <a:buChar char="•"/>
            </a:pPr>
            <a:r>
              <a:rPr lang="en-US" sz="1900" dirty="0" smtClean="0"/>
              <a:t>Provides mine rescue coverage to all underground mines in the state.</a:t>
            </a:r>
          </a:p>
          <a:p>
            <a:pPr>
              <a:buFont typeface="Arial" panose="020B0604020202020204" pitchFamily="34" charset="0"/>
              <a:buChar char="•"/>
            </a:pPr>
            <a:r>
              <a:rPr lang="en-US" sz="1900" dirty="0" smtClean="0"/>
              <a:t>Provides 7 of the 12 mine rescue teams</a:t>
            </a:r>
          </a:p>
          <a:p>
            <a:pPr>
              <a:buFont typeface="Arial" panose="020B0604020202020204" pitchFamily="34" charset="0"/>
              <a:buChar char="•"/>
            </a:pPr>
            <a:r>
              <a:rPr lang="en-US" sz="1900" dirty="0" smtClean="0"/>
              <a:t>Currently provides mine rescue coverage to 2 military training facilities and 13 of 15 underground quarries.</a:t>
            </a:r>
            <a:endParaRPr lang="en-US" sz="1900" dirty="0"/>
          </a:p>
        </p:txBody>
      </p:sp>
      <p:sp>
        <p:nvSpPr>
          <p:cNvPr id="4" name="Content Placeholder 3"/>
          <p:cNvSpPr>
            <a:spLocks noGrp="1"/>
          </p:cNvSpPr>
          <p:nvPr>
            <p:ph sz="half" idx="2"/>
          </p:nvPr>
        </p:nvSpPr>
        <p:spPr>
          <a:xfrm>
            <a:off x="6011329" y="1998134"/>
            <a:ext cx="4770277" cy="3767328"/>
          </a:xfrm>
        </p:spPr>
        <p:txBody>
          <a:bodyPr>
            <a:normAutofit/>
          </a:bodyPr>
          <a:lstStyle/>
          <a:p>
            <a:pPr marL="0" indent="0">
              <a:buNone/>
            </a:pPr>
            <a:r>
              <a:rPr lang="en-US" sz="2400" b="1" dirty="0" smtClean="0"/>
              <a:t>Drug Program</a:t>
            </a:r>
          </a:p>
          <a:p>
            <a:pPr>
              <a:buFont typeface="Arial" panose="020B0604020202020204" pitchFamily="34" charset="0"/>
              <a:buChar char="•"/>
            </a:pPr>
            <a:r>
              <a:rPr lang="en-US" sz="1900" dirty="0" smtClean="0"/>
              <a:t>Does not have a drug testing program and reports issues to the state.</a:t>
            </a:r>
          </a:p>
          <a:p>
            <a:pPr marL="0" indent="0">
              <a:buNone/>
            </a:pPr>
            <a:r>
              <a:rPr lang="en-US" dirty="0" smtClean="0"/>
              <a:t> </a:t>
            </a:r>
            <a:r>
              <a:rPr lang="en-US" sz="2400" b="1" dirty="0" smtClean="0"/>
              <a:t>Mine Rescue</a:t>
            </a:r>
            <a:endParaRPr lang="en-US" sz="2400" b="1" dirty="0"/>
          </a:p>
          <a:p>
            <a:pPr>
              <a:buFont typeface="Arial" panose="020B0604020202020204" pitchFamily="34" charset="0"/>
              <a:buChar char="•"/>
            </a:pPr>
            <a:r>
              <a:rPr lang="en-US" sz="1900" dirty="0" smtClean="0"/>
              <a:t>Does not provide companies with compliance or emergency response teams.</a:t>
            </a:r>
          </a:p>
          <a:p>
            <a:pPr>
              <a:buFont typeface="Arial" panose="020B0604020202020204" pitchFamily="34" charset="0"/>
              <a:buChar char="•"/>
            </a:pPr>
            <a:r>
              <a:rPr lang="en-US" sz="1900" dirty="0" smtClean="0"/>
              <a:t>Has a team made up of MSHA inspectors across the nation that takes 4 or more </a:t>
            </a:r>
            <a:r>
              <a:rPr lang="en-US" sz="1900" dirty="0"/>
              <a:t>days to assemble.	</a:t>
            </a:r>
          </a:p>
          <a:p>
            <a:pPr>
              <a:buFont typeface="Arial" panose="020B0604020202020204" pitchFamily="34" charset="0"/>
              <a:buChar cha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0455" y="5538871"/>
            <a:ext cx="1105593" cy="1097280"/>
          </a:xfrm>
          <a:prstGeom prst="rect">
            <a:avLst/>
          </a:prstGeom>
        </p:spPr>
      </p:pic>
    </p:spTree>
    <p:extLst>
      <p:ext uri="{BB962C8B-B14F-4D97-AF65-F5344CB8AC3E}">
        <p14:creationId xmlns:p14="http://schemas.microsoft.com/office/powerpoint/2010/main" val="1586560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fontScale="90000"/>
          </a:bodyPr>
          <a:lstStyle/>
          <a:p>
            <a:r>
              <a:rPr lang="en-US" sz="4900" b="1" dirty="0" smtClean="0"/>
              <a:t>Prohibition</a:t>
            </a:r>
            <a:r>
              <a:rPr lang="en-US" sz="4800" b="1" dirty="0" smtClean="0"/>
              <a:t> on Hiring Mine Safety Specialists</a:t>
            </a:r>
            <a:endParaRPr lang="en-US" sz="4800" b="1" dirty="0"/>
          </a:p>
        </p:txBody>
      </p:sp>
      <p:sp>
        <p:nvSpPr>
          <p:cNvPr id="3" name="Content Placeholder 2"/>
          <p:cNvSpPr>
            <a:spLocks noGrp="1"/>
          </p:cNvSpPr>
          <p:nvPr>
            <p:ph idx="1"/>
          </p:nvPr>
        </p:nvSpPr>
        <p:spPr/>
        <p:txBody>
          <a:bodyPr>
            <a:normAutofit lnSpcReduction="10000"/>
          </a:bodyPr>
          <a:lstStyle/>
          <a:p>
            <a:r>
              <a:rPr lang="en-US" sz="2200" dirty="0" smtClean="0"/>
              <a:t>HB 352 (2020 Legislative Session) and HB 192 (2021 Legislative Session) introduced language prohibiting  the Division from hiring Mine Safety Specialists.</a:t>
            </a:r>
          </a:p>
          <a:p>
            <a:r>
              <a:rPr lang="en-US" sz="2200" dirty="0" smtClean="0"/>
              <a:t>Mine Rescue Teams are required by federal regulation (30 CFR 49.12) to have six members and to be within a one hour drive time to the each underground mine by state statute (KRS 351.191).</a:t>
            </a:r>
          </a:p>
          <a:p>
            <a:r>
              <a:rPr lang="en-US" sz="2200" dirty="0" smtClean="0"/>
              <a:t>Mines are required to have Mine Rescue Team coverage in order to operate.</a:t>
            </a:r>
          </a:p>
          <a:p>
            <a:pPr marL="548640" lvl="2" indent="-342900"/>
            <a:r>
              <a:rPr lang="en-US" sz="1800" dirty="0" smtClean="0"/>
              <a:t>Without Mine Rescue Team coverage a mine will be shut down by MSHA.  Smaller mines cannot provide this coverage on their own.</a:t>
            </a:r>
          </a:p>
          <a:p>
            <a:r>
              <a:rPr lang="en-US" sz="2200" dirty="0" smtClean="0"/>
              <a:t>The Cabinet asks that future budget bills not include this prohibition so Mine Safety Specialists can be hired to adequately staff mine rescue teams to keep mines open and operating.</a:t>
            </a:r>
          </a:p>
          <a:p>
            <a:r>
              <a:rPr lang="en-US" sz="2200" dirty="0" smtClean="0"/>
              <a:t>The division does not intend to hire more employees than are needed to maintain mine rescue coverage and training needs for the industry.</a:t>
            </a:r>
            <a:endParaRPr lang="en-US"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0455" y="5538871"/>
            <a:ext cx="1105593" cy="1097280"/>
          </a:xfrm>
          <a:prstGeom prst="rect">
            <a:avLst/>
          </a:prstGeom>
        </p:spPr>
      </p:pic>
    </p:spTree>
    <p:extLst>
      <p:ext uri="{BB962C8B-B14F-4D97-AF65-F5344CB8AC3E}">
        <p14:creationId xmlns:p14="http://schemas.microsoft.com/office/powerpoint/2010/main" val="13015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pPr algn="ctr"/>
            <a:r>
              <a:rPr lang="en-US" b="1" dirty="0" smtClean="0"/>
              <a:t>Questions?</a:t>
            </a:r>
            <a:endParaRPr lang="en-US" b="1" dirty="0"/>
          </a:p>
        </p:txBody>
      </p:sp>
      <p:sp>
        <p:nvSpPr>
          <p:cNvPr id="3" name="Content Placeholder 2"/>
          <p:cNvSpPr>
            <a:spLocks noGrp="1"/>
          </p:cNvSpPr>
          <p:nvPr>
            <p:ph idx="1"/>
          </p:nvPr>
        </p:nvSpPr>
        <p:spPr/>
        <p:txBody>
          <a:bodyPr/>
          <a:lstStyle/>
          <a:p>
            <a:pPr marL="0" indent="0">
              <a:spcBef>
                <a:spcPts val="0"/>
              </a:spcBef>
              <a:buNone/>
            </a:pPr>
            <a:r>
              <a:rPr lang="en-US" dirty="0" smtClean="0"/>
              <a:t>Gordon Slone, Commissioner</a:t>
            </a:r>
          </a:p>
          <a:p>
            <a:pPr>
              <a:spcBef>
                <a:spcPts val="0"/>
              </a:spcBef>
            </a:pPr>
            <a:r>
              <a:rPr lang="en-US" sz="2000" dirty="0" smtClean="0">
                <a:hlinkClick r:id="rId3"/>
              </a:rPr>
              <a:t>Gordonr.Slone@ky.gov</a:t>
            </a:r>
            <a:endParaRPr lang="en-US" sz="2000" dirty="0" smtClean="0"/>
          </a:p>
          <a:p>
            <a:pPr>
              <a:spcBef>
                <a:spcPts val="0"/>
              </a:spcBef>
            </a:pPr>
            <a:r>
              <a:rPr lang="en-US" sz="2000" dirty="0" smtClean="0"/>
              <a:t>(502) 782-2903</a:t>
            </a:r>
          </a:p>
          <a:p>
            <a:pPr>
              <a:spcBef>
                <a:spcPts val="0"/>
              </a:spcBef>
            </a:pPr>
            <a:endParaRPr lang="en-US" sz="2000" dirty="0"/>
          </a:p>
          <a:p>
            <a:pPr marL="0" indent="0">
              <a:spcBef>
                <a:spcPts val="0"/>
              </a:spcBef>
              <a:buNone/>
            </a:pPr>
            <a:r>
              <a:rPr lang="en-US" dirty="0" smtClean="0"/>
              <a:t>David Fields, Deputy Commissioner</a:t>
            </a:r>
          </a:p>
          <a:p>
            <a:pPr>
              <a:spcBef>
                <a:spcPts val="0"/>
              </a:spcBef>
            </a:pPr>
            <a:r>
              <a:rPr lang="en-US" sz="2000" dirty="0" smtClean="0">
                <a:hlinkClick r:id="rId4"/>
              </a:rPr>
              <a:t>davidk.fields@ky.gov</a:t>
            </a:r>
            <a:endParaRPr lang="en-US" sz="2000" dirty="0" smtClean="0"/>
          </a:p>
          <a:p>
            <a:pPr>
              <a:spcBef>
                <a:spcPts val="0"/>
              </a:spcBef>
            </a:pPr>
            <a:r>
              <a:rPr lang="en-US" sz="2000" dirty="0" smtClean="0"/>
              <a:t>(502) 782-0817</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0455" y="5538871"/>
            <a:ext cx="1105593" cy="1097280"/>
          </a:xfrm>
          <a:prstGeom prst="rect">
            <a:avLst/>
          </a:prstGeom>
        </p:spPr>
      </p:pic>
    </p:spTree>
    <p:extLst>
      <p:ext uri="{BB962C8B-B14F-4D97-AF65-F5344CB8AC3E}">
        <p14:creationId xmlns:p14="http://schemas.microsoft.com/office/powerpoint/2010/main" val="605404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b="1" dirty="0" smtClean="0"/>
              <a:t>Licensed Mines</a:t>
            </a:r>
            <a:endParaRPr lang="en-US" b="1" dirty="0"/>
          </a:p>
        </p:txBody>
      </p:sp>
      <p:sp>
        <p:nvSpPr>
          <p:cNvPr id="3" name="Content Placeholder 2"/>
          <p:cNvSpPr>
            <a:spLocks noGrp="1"/>
          </p:cNvSpPr>
          <p:nvPr>
            <p:ph idx="1"/>
          </p:nvPr>
        </p:nvSpPr>
        <p:spPr/>
        <p:txBody>
          <a:bodyPr>
            <a:normAutofit lnSpcReduction="10000"/>
          </a:bodyPr>
          <a:lstStyle/>
          <a:p>
            <a:pPr marL="0" indent="0">
              <a:buNone/>
            </a:pPr>
            <a:endParaRPr lang="en-US" sz="2200" dirty="0" smtClean="0"/>
          </a:p>
          <a:p>
            <a:pPr>
              <a:buFont typeface="Arial" panose="020B0604020202020204" pitchFamily="34" charset="0"/>
              <a:buChar char="•"/>
            </a:pPr>
            <a:endParaRPr lang="en-US" sz="2200" dirty="0" smtClean="0"/>
          </a:p>
          <a:p>
            <a:pPr>
              <a:buFont typeface="Arial" panose="020B0604020202020204" pitchFamily="34" charset="0"/>
              <a:buChar char="•"/>
            </a:pPr>
            <a:endParaRPr lang="en-US" sz="2200" dirty="0"/>
          </a:p>
          <a:p>
            <a:pPr>
              <a:buFont typeface="Arial" panose="020B0604020202020204" pitchFamily="34" charset="0"/>
              <a:buChar char="•"/>
            </a:pPr>
            <a:endParaRPr lang="en-US" sz="2200" dirty="0" smtClean="0"/>
          </a:p>
          <a:p>
            <a:pPr>
              <a:buFont typeface="Arial" panose="020B0604020202020204" pitchFamily="34" charset="0"/>
              <a:buChar char="•"/>
            </a:pPr>
            <a:endParaRPr lang="en-US" sz="2200" dirty="0" smtClean="0"/>
          </a:p>
          <a:p>
            <a:pPr>
              <a:buFont typeface="Arial" panose="020B0604020202020204" pitchFamily="34" charset="0"/>
              <a:buChar char="•"/>
            </a:pPr>
            <a:endParaRPr lang="en-US" sz="2200" dirty="0" smtClean="0"/>
          </a:p>
          <a:p>
            <a:pPr>
              <a:buFont typeface="Arial" panose="020B0604020202020204" pitchFamily="34" charset="0"/>
              <a:buChar char="•"/>
            </a:pPr>
            <a:endParaRPr lang="en-US" sz="2200" dirty="0" smtClean="0"/>
          </a:p>
          <a:p>
            <a:pPr>
              <a:buFont typeface="Arial" panose="020B0604020202020204" pitchFamily="34" charset="0"/>
              <a:buChar char="•"/>
            </a:pPr>
            <a:r>
              <a:rPr lang="en-US" sz="2200" dirty="0" smtClean="0"/>
              <a:t>In the past several years the Commonwealth has experienced a significant decline in the number of mines licensed.</a:t>
            </a:r>
          </a:p>
          <a:p>
            <a:pPr>
              <a:buFont typeface="Arial" panose="020B0604020202020204" pitchFamily="34" charset="0"/>
              <a:buChar char="•"/>
            </a:pPr>
            <a:r>
              <a:rPr lang="en-US" sz="2200" dirty="0" smtClean="0"/>
              <a:t>However, there is a current upswing in the number of new mines opening or idled mines reopening.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0455" y="5538871"/>
            <a:ext cx="1105593" cy="109728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464548790"/>
              </p:ext>
            </p:extLst>
          </p:nvPr>
        </p:nvGraphicFramePr>
        <p:xfrm>
          <a:off x="838200" y="1825625"/>
          <a:ext cx="9751143" cy="2713704"/>
        </p:xfrm>
        <a:graphic>
          <a:graphicData uri="http://schemas.openxmlformats.org/drawingml/2006/table">
            <a:tbl>
              <a:tblPr>
                <a:tableStyleId>{5C22544A-7EE6-4342-B048-85BDC9FD1C3A}</a:tableStyleId>
              </a:tblPr>
              <a:tblGrid>
                <a:gridCol w="1779677">
                  <a:extLst>
                    <a:ext uri="{9D8B030D-6E8A-4147-A177-3AD203B41FA5}">
                      <a16:colId xmlns:a16="http://schemas.microsoft.com/office/drawing/2014/main" val="3017204138"/>
                    </a:ext>
                  </a:extLst>
                </a:gridCol>
                <a:gridCol w="2558283">
                  <a:extLst>
                    <a:ext uri="{9D8B030D-6E8A-4147-A177-3AD203B41FA5}">
                      <a16:colId xmlns:a16="http://schemas.microsoft.com/office/drawing/2014/main" val="1674620437"/>
                    </a:ext>
                  </a:extLst>
                </a:gridCol>
                <a:gridCol w="3190992">
                  <a:extLst>
                    <a:ext uri="{9D8B030D-6E8A-4147-A177-3AD203B41FA5}">
                      <a16:colId xmlns:a16="http://schemas.microsoft.com/office/drawing/2014/main" val="2415073265"/>
                    </a:ext>
                  </a:extLst>
                </a:gridCol>
                <a:gridCol w="2222191">
                  <a:extLst>
                    <a:ext uri="{9D8B030D-6E8A-4147-A177-3AD203B41FA5}">
                      <a16:colId xmlns:a16="http://schemas.microsoft.com/office/drawing/2014/main" val="1211781265"/>
                    </a:ext>
                  </a:extLst>
                </a:gridCol>
              </a:tblGrid>
              <a:tr h="339213">
                <a:tc>
                  <a:txBody>
                    <a:bodyPr/>
                    <a:lstStyle/>
                    <a:p>
                      <a:pPr algn="ctr" fontAlgn="b"/>
                      <a:r>
                        <a:rPr lang="en-US" sz="1400" b="1" u="none" strike="noStrike" dirty="0">
                          <a:effectLst/>
                        </a:rPr>
                        <a:t>Year</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Surface Mines</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Underground Mines</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Total</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73394947"/>
                  </a:ext>
                </a:extLst>
              </a:tr>
              <a:tr h="339213">
                <a:tc>
                  <a:txBody>
                    <a:bodyPr/>
                    <a:lstStyle/>
                    <a:p>
                      <a:pPr algn="ctr" fontAlgn="b"/>
                      <a:r>
                        <a:rPr lang="en-US" sz="1400" u="none" strike="noStrike" dirty="0">
                          <a:effectLst/>
                        </a:rPr>
                        <a:t>2014</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229</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136</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365</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87042196"/>
                  </a:ext>
                </a:extLst>
              </a:tr>
              <a:tr h="339213">
                <a:tc>
                  <a:txBody>
                    <a:bodyPr/>
                    <a:lstStyle/>
                    <a:p>
                      <a:pPr algn="ctr" fontAlgn="b"/>
                      <a:r>
                        <a:rPr lang="en-US" sz="1400" u="none" strike="noStrike">
                          <a:effectLst/>
                        </a:rPr>
                        <a:t>2015</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165</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117</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282</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41032163"/>
                  </a:ext>
                </a:extLst>
              </a:tr>
              <a:tr h="339213">
                <a:tc>
                  <a:txBody>
                    <a:bodyPr/>
                    <a:lstStyle/>
                    <a:p>
                      <a:pPr algn="ctr" fontAlgn="b"/>
                      <a:r>
                        <a:rPr lang="en-US" sz="1400" u="none" strike="noStrike">
                          <a:effectLst/>
                        </a:rPr>
                        <a:t>2016</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135</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88</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223</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18327321"/>
                  </a:ext>
                </a:extLst>
              </a:tr>
              <a:tr h="339213">
                <a:tc>
                  <a:txBody>
                    <a:bodyPr/>
                    <a:lstStyle/>
                    <a:p>
                      <a:pPr algn="ctr" fontAlgn="b"/>
                      <a:r>
                        <a:rPr lang="en-US" sz="1400" u="none" strike="noStrike">
                          <a:effectLst/>
                        </a:rPr>
                        <a:t>2017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122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79</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201</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3353594"/>
                  </a:ext>
                </a:extLst>
              </a:tr>
              <a:tr h="339213">
                <a:tc>
                  <a:txBody>
                    <a:bodyPr/>
                    <a:lstStyle/>
                    <a:p>
                      <a:pPr algn="ctr" fontAlgn="b"/>
                      <a:r>
                        <a:rPr lang="en-US" sz="1400" u="none" strike="noStrike">
                          <a:effectLst/>
                        </a:rPr>
                        <a:t>2018</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127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84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211</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51166810"/>
                  </a:ext>
                </a:extLst>
              </a:tr>
              <a:tr h="339213">
                <a:tc>
                  <a:txBody>
                    <a:bodyPr/>
                    <a:lstStyle/>
                    <a:p>
                      <a:pPr algn="ctr" fontAlgn="b"/>
                      <a:r>
                        <a:rPr lang="en-US" sz="1400" u="none" strike="noStrike">
                          <a:effectLst/>
                        </a:rPr>
                        <a:t>2019</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132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87</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219</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07570267"/>
                  </a:ext>
                </a:extLst>
              </a:tr>
              <a:tr h="339213">
                <a:tc>
                  <a:txBody>
                    <a:bodyPr/>
                    <a:lstStyle/>
                    <a:p>
                      <a:pPr algn="ctr" fontAlgn="b"/>
                      <a:r>
                        <a:rPr lang="en-US" sz="1400" u="none" strike="noStrike">
                          <a:effectLst/>
                        </a:rPr>
                        <a:t>2020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97</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60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157</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74796306"/>
                  </a:ext>
                </a:extLst>
              </a:tr>
            </a:tbl>
          </a:graphicData>
        </a:graphic>
      </p:graphicFrame>
    </p:spTree>
    <p:extLst>
      <p:ext uri="{BB962C8B-B14F-4D97-AF65-F5344CB8AC3E}">
        <p14:creationId xmlns:p14="http://schemas.microsoft.com/office/powerpoint/2010/main" val="454075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b="1" dirty="0" smtClean="0"/>
              <a:t>New and Reopened Mines</a:t>
            </a:r>
            <a:endParaRPr lang="en-US" b="1" dirty="0"/>
          </a:p>
        </p:txBody>
      </p:sp>
      <p:sp>
        <p:nvSpPr>
          <p:cNvPr id="3" name="Content Placeholder 2"/>
          <p:cNvSpPr>
            <a:spLocks noGrp="1"/>
          </p:cNvSpPr>
          <p:nvPr>
            <p:ph sz="half" idx="1"/>
          </p:nvPr>
        </p:nvSpPr>
        <p:spPr/>
        <p:txBody>
          <a:bodyPr/>
          <a:lstStyle/>
          <a:p>
            <a:r>
              <a:rPr lang="en-US" sz="2200" dirty="0"/>
              <a:t>Over the past several months new mines have opened or idled mines have reopened.</a:t>
            </a:r>
          </a:p>
          <a:p>
            <a:pPr lvl="1"/>
            <a:r>
              <a:rPr lang="en-US" sz="1800" dirty="0"/>
              <a:t>Underground – New = 5, Reopened = 5</a:t>
            </a:r>
          </a:p>
          <a:p>
            <a:pPr lvl="1"/>
            <a:r>
              <a:rPr lang="en-US" sz="1800" dirty="0"/>
              <a:t>Surface – New = 12, Reopened = 2</a:t>
            </a:r>
          </a:p>
          <a:p>
            <a:r>
              <a:rPr lang="en-US" sz="2200" dirty="0"/>
              <a:t>The opening of new mines and reopening of idled mines </a:t>
            </a:r>
            <a:r>
              <a:rPr lang="en-US" sz="2200" dirty="0" smtClean="0"/>
              <a:t>have </a:t>
            </a:r>
            <a:r>
              <a:rPr lang="en-US" sz="2200" dirty="0"/>
              <a:t>resulted in the hiring of new miners.</a:t>
            </a:r>
          </a:p>
          <a:p>
            <a:pPr lvl="1"/>
            <a:r>
              <a:rPr lang="en-US" sz="1800" dirty="0"/>
              <a:t>New </a:t>
            </a:r>
            <a:r>
              <a:rPr lang="en-US" sz="1800" dirty="0" smtClean="0"/>
              <a:t>miners or miners returning to </a:t>
            </a:r>
            <a:r>
              <a:rPr lang="en-US" sz="1800" dirty="0"/>
              <a:t>w</a:t>
            </a:r>
            <a:r>
              <a:rPr lang="en-US" sz="1800" dirty="0" smtClean="0"/>
              <a:t>ork </a:t>
            </a:r>
            <a:r>
              <a:rPr lang="en-US" sz="1800" dirty="0"/>
              <a:t>– Underground - </a:t>
            </a:r>
            <a:r>
              <a:rPr lang="en-US" sz="1800" dirty="0" smtClean="0"/>
              <a:t>615, </a:t>
            </a:r>
            <a:r>
              <a:rPr lang="en-US" sz="1800" dirty="0"/>
              <a:t>Surface - </a:t>
            </a:r>
            <a:r>
              <a:rPr lang="en-US" sz="1800" dirty="0" smtClean="0"/>
              <a:t>214   </a:t>
            </a:r>
            <a:r>
              <a:rPr lang="en-US" sz="1800" dirty="0"/>
              <a:t>Total = </a:t>
            </a:r>
            <a:r>
              <a:rPr lang="en-US" sz="1800" dirty="0" smtClean="0"/>
              <a:t>829</a:t>
            </a:r>
            <a:endParaRPr lang="en-US" sz="1800"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658671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b="1" dirty="0"/>
              <a:t>New and Reopened </a:t>
            </a:r>
            <a:r>
              <a:rPr lang="en-US" b="1" dirty="0" smtClean="0"/>
              <a:t>Mines - Underground</a:t>
            </a:r>
            <a:endParaRPr lang="en-US" dirty="0"/>
          </a:p>
        </p:txBody>
      </p:sp>
      <p:graphicFrame>
        <p:nvGraphicFramePr>
          <p:cNvPr id="28" name="Content Placeholder 27"/>
          <p:cNvGraphicFramePr>
            <a:graphicFrameLocks noGrp="1"/>
          </p:cNvGraphicFramePr>
          <p:nvPr>
            <p:ph idx="1"/>
            <p:extLst>
              <p:ext uri="{D42A27DB-BD31-4B8C-83A1-F6EECF244321}">
                <p14:modId xmlns:p14="http://schemas.microsoft.com/office/powerpoint/2010/main" val="3416389864"/>
              </p:ext>
            </p:extLst>
          </p:nvPr>
        </p:nvGraphicFramePr>
        <p:xfrm>
          <a:off x="838200" y="1802437"/>
          <a:ext cx="10515597" cy="4545610"/>
        </p:xfrm>
        <a:graphic>
          <a:graphicData uri="http://schemas.openxmlformats.org/drawingml/2006/table">
            <a:tbl>
              <a:tblPr/>
              <a:tblGrid>
                <a:gridCol w="3235568">
                  <a:extLst>
                    <a:ext uri="{9D8B030D-6E8A-4147-A177-3AD203B41FA5}">
                      <a16:colId xmlns:a16="http://schemas.microsoft.com/office/drawing/2014/main" val="855606300"/>
                    </a:ext>
                  </a:extLst>
                </a:gridCol>
                <a:gridCol w="1785667">
                  <a:extLst>
                    <a:ext uri="{9D8B030D-6E8A-4147-A177-3AD203B41FA5}">
                      <a16:colId xmlns:a16="http://schemas.microsoft.com/office/drawing/2014/main" val="424839689"/>
                    </a:ext>
                  </a:extLst>
                </a:gridCol>
                <a:gridCol w="1770406">
                  <a:extLst>
                    <a:ext uri="{9D8B030D-6E8A-4147-A177-3AD203B41FA5}">
                      <a16:colId xmlns:a16="http://schemas.microsoft.com/office/drawing/2014/main" val="3387952341"/>
                    </a:ext>
                  </a:extLst>
                </a:gridCol>
                <a:gridCol w="1098872">
                  <a:extLst>
                    <a:ext uri="{9D8B030D-6E8A-4147-A177-3AD203B41FA5}">
                      <a16:colId xmlns:a16="http://schemas.microsoft.com/office/drawing/2014/main" val="245996498"/>
                    </a:ext>
                  </a:extLst>
                </a:gridCol>
                <a:gridCol w="1556735">
                  <a:extLst>
                    <a:ext uri="{9D8B030D-6E8A-4147-A177-3AD203B41FA5}">
                      <a16:colId xmlns:a16="http://schemas.microsoft.com/office/drawing/2014/main" val="3742494769"/>
                    </a:ext>
                  </a:extLst>
                </a:gridCol>
                <a:gridCol w="1068349">
                  <a:extLst>
                    <a:ext uri="{9D8B030D-6E8A-4147-A177-3AD203B41FA5}">
                      <a16:colId xmlns:a16="http://schemas.microsoft.com/office/drawing/2014/main" val="1955831239"/>
                    </a:ext>
                  </a:extLst>
                </a:gridCol>
              </a:tblGrid>
              <a:tr h="373281">
                <a:tc>
                  <a:txBody>
                    <a:bodyPr/>
                    <a:lstStyle/>
                    <a:p>
                      <a:pPr algn="ctr" fontAlgn="b"/>
                      <a:r>
                        <a:rPr lang="en-US" sz="600" b="1" i="0" u="none" strike="noStrike">
                          <a:solidFill>
                            <a:srgbClr val="000000"/>
                          </a:solidFill>
                          <a:effectLst/>
                          <a:latin typeface="Arial" panose="020B0604020202020204" pitchFamily="34" charset="0"/>
                        </a:rPr>
                        <a:t>   COMPANY   NAME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MINE NUMBER</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County</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solidFill>
                            <a:srgbClr val="000000"/>
                          </a:solidFill>
                          <a:effectLst/>
                          <a:latin typeface="Arial" panose="020B0604020202020204" pitchFamily="34" charset="0"/>
                        </a:rPr>
                        <a:t># EMPLOYEES ON LICENSE APPLICATION</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500" b="1" i="0" u="none" strike="noStrike">
                          <a:solidFill>
                            <a:srgbClr val="000000"/>
                          </a:solidFill>
                          <a:effectLst/>
                          <a:latin typeface="Arial" panose="020B0604020202020204" pitchFamily="34" charset="0"/>
                        </a:rPr>
                        <a:t>2021 employees back to work or new hire</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solidFill>
                            <a:srgbClr val="000000"/>
                          </a:solidFill>
                          <a:effectLst/>
                          <a:latin typeface="Arial" panose="020B0604020202020204" pitchFamily="34" charset="0"/>
                        </a:rPr>
                        <a:t>Inexperienced Miners</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534666358"/>
                  </a:ext>
                </a:extLst>
              </a:tr>
              <a:tr h="128035">
                <a:tc gridSpan="6">
                  <a:txBody>
                    <a:bodyPr/>
                    <a:lstStyle/>
                    <a:p>
                      <a:pPr algn="ctr" fontAlgn="b"/>
                      <a:r>
                        <a:rPr lang="en-US" sz="700" b="1"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3691504"/>
                  </a:ext>
                </a:extLst>
              </a:tr>
              <a:tr h="126535">
                <a:tc>
                  <a:txBody>
                    <a:bodyPr/>
                    <a:lstStyle/>
                    <a:p>
                      <a:pPr algn="l" fontAlgn="b"/>
                      <a:r>
                        <a:rPr lang="en-US" sz="600" b="0" i="0" u="none" strike="noStrike">
                          <a:solidFill>
                            <a:srgbClr val="000000"/>
                          </a:solidFill>
                          <a:effectLst/>
                          <a:latin typeface="Arial" panose="020B0604020202020204" pitchFamily="34" charset="0"/>
                        </a:rPr>
                        <a:t>A B &amp; J COAL COMPANY, INC</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NO 7</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Pike</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58</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3</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049980"/>
                  </a:ext>
                </a:extLst>
              </a:tr>
              <a:tr h="126535">
                <a:tc>
                  <a:txBody>
                    <a:bodyPr/>
                    <a:lstStyle/>
                    <a:p>
                      <a:pPr algn="l" fontAlgn="b"/>
                      <a:r>
                        <a:rPr lang="en-US" sz="600" b="0" i="0" u="none" strike="noStrike">
                          <a:solidFill>
                            <a:srgbClr val="000000"/>
                          </a:solidFill>
                          <a:effectLst/>
                          <a:latin typeface="Arial" panose="020B0604020202020204" pitchFamily="34" charset="0"/>
                        </a:rPr>
                        <a:t>ADELLA COAL, INC</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1</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Knott</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15</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1</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3248902"/>
                  </a:ext>
                </a:extLst>
              </a:tr>
              <a:tr h="126535">
                <a:tc>
                  <a:txBody>
                    <a:bodyPr/>
                    <a:lstStyle/>
                    <a:p>
                      <a:pPr algn="l" fontAlgn="b"/>
                      <a:r>
                        <a:rPr lang="en-US" sz="600" b="0" i="0" u="none" strike="noStrike">
                          <a:solidFill>
                            <a:srgbClr val="000000"/>
                          </a:solidFill>
                          <a:effectLst/>
                          <a:latin typeface="Arial" panose="020B0604020202020204" pitchFamily="34" charset="0"/>
                        </a:rPr>
                        <a:t>ARC KENTUCKY RESOURCES</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#28</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Pike</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26</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18</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183098730"/>
                  </a:ext>
                </a:extLst>
              </a:tr>
              <a:tr h="126535">
                <a:tc>
                  <a:txBody>
                    <a:bodyPr/>
                    <a:lstStyle/>
                    <a:p>
                      <a:pPr algn="l" fontAlgn="b"/>
                      <a:r>
                        <a:rPr lang="en-US" sz="600" b="0" i="0" u="none" strike="noStrike">
                          <a:solidFill>
                            <a:srgbClr val="000000"/>
                          </a:solidFill>
                          <a:effectLst/>
                          <a:latin typeface="Arial" panose="020B0604020202020204" pitchFamily="34" charset="0"/>
                        </a:rPr>
                        <a:t>BANNER BLUE COAL COMPANY</a:t>
                      </a:r>
                    </a:p>
                  </a:txBody>
                  <a:tcPr marL="11446" marR="11446" marT="56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PAW PAW 2</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Pike</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123</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7</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9662064"/>
                  </a:ext>
                </a:extLst>
              </a:tr>
              <a:tr h="126535">
                <a:tc>
                  <a:txBody>
                    <a:bodyPr/>
                    <a:lstStyle/>
                    <a:p>
                      <a:pPr algn="l" fontAlgn="b"/>
                      <a:r>
                        <a:rPr lang="en-US" sz="600" b="0" i="0" u="none" strike="noStrike">
                          <a:solidFill>
                            <a:srgbClr val="000000"/>
                          </a:solidFill>
                          <a:effectLst/>
                          <a:latin typeface="Arial" panose="020B0604020202020204" pitchFamily="34" charset="0"/>
                        </a:rPr>
                        <a:t>BEE, B &amp; B. LLC</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#6</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Pike</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29</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2433475980"/>
                  </a:ext>
                </a:extLst>
              </a:tr>
              <a:tr h="126535">
                <a:tc>
                  <a:txBody>
                    <a:bodyPr/>
                    <a:lstStyle/>
                    <a:p>
                      <a:pPr algn="l" fontAlgn="b"/>
                      <a:r>
                        <a:rPr lang="en-US" sz="600" b="0" i="0" u="none" strike="noStrike">
                          <a:solidFill>
                            <a:srgbClr val="000000"/>
                          </a:solidFill>
                          <a:effectLst/>
                          <a:latin typeface="Arial" panose="020B0604020202020204" pitchFamily="34" charset="0"/>
                        </a:rPr>
                        <a:t>C.S.&amp; S. COAL CROP</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CENTER CREEK MINE</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Pike</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19</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2</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158695"/>
                  </a:ext>
                </a:extLst>
              </a:tr>
              <a:tr h="126535">
                <a:tc>
                  <a:txBody>
                    <a:bodyPr/>
                    <a:lstStyle/>
                    <a:p>
                      <a:pPr algn="l" fontAlgn="b"/>
                      <a:r>
                        <a:rPr lang="en-US" sz="600" b="0" i="0" u="none" strike="noStrike">
                          <a:solidFill>
                            <a:srgbClr val="000000"/>
                          </a:solidFill>
                          <a:effectLst/>
                          <a:latin typeface="Arial" panose="020B0604020202020204" pitchFamily="34" charset="0"/>
                        </a:rPr>
                        <a:t>EAGLE MINING,INC</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1</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Pike</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16</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4133943839"/>
                  </a:ext>
                </a:extLst>
              </a:tr>
              <a:tr h="126535">
                <a:tc>
                  <a:txBody>
                    <a:bodyPr/>
                    <a:lstStyle/>
                    <a:p>
                      <a:pPr algn="l" fontAlgn="b"/>
                      <a:r>
                        <a:rPr lang="en-US" sz="600" b="0" i="0" u="none" strike="noStrike">
                          <a:solidFill>
                            <a:srgbClr val="000000"/>
                          </a:solidFill>
                          <a:effectLst/>
                          <a:latin typeface="Arial" panose="020B0604020202020204" pitchFamily="34" charset="0"/>
                        </a:rPr>
                        <a:t>EXCEL MINING, LLC</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#5</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Pike</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149</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30</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7</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50259"/>
                  </a:ext>
                </a:extLst>
              </a:tr>
              <a:tr h="126535">
                <a:tc>
                  <a:txBody>
                    <a:bodyPr/>
                    <a:lstStyle/>
                    <a:p>
                      <a:pPr algn="l" fontAlgn="b"/>
                      <a:r>
                        <a:rPr lang="en-US" sz="600" b="0" i="0" u="none" strike="noStrike">
                          <a:solidFill>
                            <a:srgbClr val="000000"/>
                          </a:solidFill>
                          <a:effectLst/>
                          <a:latin typeface="Arial" panose="020B0604020202020204" pitchFamily="34" charset="0"/>
                        </a:rPr>
                        <a:t>FALCON COAL CORP</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#5</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Pike</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18</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1</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726158"/>
                  </a:ext>
                </a:extLst>
              </a:tr>
              <a:tr h="126535">
                <a:tc>
                  <a:txBody>
                    <a:bodyPr/>
                    <a:lstStyle/>
                    <a:p>
                      <a:pPr algn="l" fontAlgn="b"/>
                      <a:r>
                        <a:rPr lang="en-US" sz="600" b="0" i="0" u="none" strike="noStrike">
                          <a:solidFill>
                            <a:srgbClr val="000000"/>
                          </a:solidFill>
                          <a:effectLst/>
                          <a:latin typeface="Arial" panose="020B0604020202020204" pitchFamily="34" charset="0"/>
                        </a:rPr>
                        <a:t>JET COAL CO INC.</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PHOENIX 2</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Pike</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15</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721079843"/>
                  </a:ext>
                </a:extLst>
              </a:tr>
              <a:tr h="208783">
                <a:tc>
                  <a:txBody>
                    <a:bodyPr/>
                    <a:lstStyle/>
                    <a:p>
                      <a:pPr algn="l" fontAlgn="b"/>
                      <a:r>
                        <a:rPr lang="en-US" sz="600" b="0" i="0" u="none" strike="noStrike">
                          <a:solidFill>
                            <a:srgbClr val="000000"/>
                          </a:solidFill>
                          <a:effectLst/>
                          <a:latin typeface="Arial" panose="020B0604020202020204" pitchFamily="34" charset="0"/>
                        </a:rPr>
                        <a:t>MANAGEMENT CONSULTING SERVICES, LLC</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CARNEGIE</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Pike</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3</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3</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733006"/>
                  </a:ext>
                </a:extLst>
              </a:tr>
              <a:tr h="126535">
                <a:tc>
                  <a:txBody>
                    <a:bodyPr/>
                    <a:lstStyle/>
                    <a:p>
                      <a:pPr algn="l" fontAlgn="b"/>
                      <a:r>
                        <a:rPr lang="en-US" sz="600" b="0" i="0" u="none" strike="noStrike">
                          <a:solidFill>
                            <a:srgbClr val="000000"/>
                          </a:solidFill>
                          <a:effectLst/>
                          <a:latin typeface="Arial" panose="020B0604020202020204" pitchFamily="34" charset="0"/>
                        </a:rPr>
                        <a:t>TENNCO, INC</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SLY BRANCH MINE</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Floyd</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15</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15</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1779531851"/>
                  </a:ext>
                </a:extLst>
              </a:tr>
              <a:tr h="126535">
                <a:tc>
                  <a:txBody>
                    <a:bodyPr/>
                    <a:lstStyle/>
                    <a:p>
                      <a:pPr algn="l" fontAlgn="b"/>
                      <a:r>
                        <a:rPr lang="en-US" sz="600" b="0" i="0" u="none" strike="noStrike">
                          <a:solidFill>
                            <a:srgbClr val="000000"/>
                          </a:solidFill>
                          <a:effectLst/>
                          <a:latin typeface="Arial" panose="020B0604020202020204" pitchFamily="34" charset="0"/>
                        </a:rPr>
                        <a:t>Alden Resources, LLC</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#5</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Knox</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19</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1</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903021"/>
                  </a:ext>
                </a:extLst>
              </a:tr>
              <a:tr h="126535">
                <a:tc>
                  <a:txBody>
                    <a:bodyPr/>
                    <a:lstStyle/>
                    <a:p>
                      <a:pPr algn="l" fontAlgn="b"/>
                      <a:r>
                        <a:rPr lang="en-US" sz="600" b="0" i="0" u="none" strike="noStrike">
                          <a:solidFill>
                            <a:srgbClr val="000000"/>
                          </a:solidFill>
                          <a:effectLst/>
                          <a:latin typeface="Arial" panose="020B0604020202020204" pitchFamily="34" charset="0"/>
                        </a:rPr>
                        <a:t>Alden Resources, LLC</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Harps Creek</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Knox</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2</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9801777"/>
                  </a:ext>
                </a:extLst>
              </a:tr>
              <a:tr h="126535">
                <a:tc>
                  <a:txBody>
                    <a:bodyPr/>
                    <a:lstStyle/>
                    <a:p>
                      <a:pPr algn="l" fontAlgn="b"/>
                      <a:r>
                        <a:rPr lang="es-ES" sz="600" b="0" i="0" u="none" strike="noStrike">
                          <a:solidFill>
                            <a:srgbClr val="000000"/>
                          </a:solidFill>
                          <a:effectLst/>
                          <a:latin typeface="Arial" panose="020B0604020202020204" pitchFamily="34" charset="0"/>
                        </a:rPr>
                        <a:t>Covol Fuels, NO. 3 LLC</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St. Crk. Mine</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Bell</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4</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40</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613717763"/>
                  </a:ext>
                </a:extLst>
              </a:tr>
              <a:tr h="126535">
                <a:tc>
                  <a:txBody>
                    <a:bodyPr/>
                    <a:lstStyle/>
                    <a:p>
                      <a:pPr algn="l" fontAlgn="b"/>
                      <a:r>
                        <a:rPr lang="en-US" sz="600" b="0" i="0" u="none" strike="noStrike">
                          <a:solidFill>
                            <a:srgbClr val="000000"/>
                          </a:solidFill>
                          <a:effectLst/>
                          <a:latin typeface="Arial" panose="020B0604020202020204" pitchFamily="34" charset="0"/>
                        </a:rPr>
                        <a:t>Hazard Coal Sales</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E4-2</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Perry</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14</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32</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294600193"/>
                  </a:ext>
                </a:extLst>
              </a:tr>
              <a:tr h="126535">
                <a:tc>
                  <a:txBody>
                    <a:bodyPr/>
                    <a:lstStyle/>
                    <a:p>
                      <a:pPr algn="l" fontAlgn="b"/>
                      <a:r>
                        <a:rPr lang="en-US" sz="600" b="0" i="0" u="none" strike="noStrike">
                          <a:solidFill>
                            <a:srgbClr val="000000"/>
                          </a:solidFill>
                          <a:effectLst/>
                          <a:latin typeface="Arial" panose="020B0604020202020204" pitchFamily="34" charset="0"/>
                        </a:rPr>
                        <a:t>Inmet, LLC</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D-29 Darby Fork</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Harlan</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93</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8</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203690"/>
                  </a:ext>
                </a:extLst>
              </a:tr>
              <a:tr h="126535">
                <a:tc>
                  <a:txBody>
                    <a:bodyPr/>
                    <a:lstStyle/>
                    <a:p>
                      <a:pPr algn="l" fontAlgn="b"/>
                      <a:r>
                        <a:rPr lang="en-US" sz="600" b="0" i="0" u="none" strike="noStrike">
                          <a:solidFill>
                            <a:srgbClr val="000000"/>
                          </a:solidFill>
                          <a:effectLst/>
                          <a:latin typeface="Arial" panose="020B0604020202020204" pitchFamily="34" charset="0"/>
                        </a:rPr>
                        <a:t>Inmet, LLC</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D-11 Panther</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Harlan</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8</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546056839"/>
                  </a:ext>
                </a:extLst>
              </a:tr>
              <a:tr h="126535">
                <a:tc>
                  <a:txBody>
                    <a:bodyPr/>
                    <a:lstStyle/>
                    <a:p>
                      <a:pPr algn="l" fontAlgn="b"/>
                      <a:r>
                        <a:rPr lang="en-US" sz="600" b="0" i="0" u="none" strike="noStrike">
                          <a:solidFill>
                            <a:srgbClr val="000000"/>
                          </a:solidFill>
                          <a:effectLst/>
                          <a:latin typeface="Arial" panose="020B0604020202020204" pitchFamily="34" charset="0"/>
                        </a:rPr>
                        <a:t>Inmet, LLC</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D-21</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Harlan</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3</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43</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700806118"/>
                  </a:ext>
                </a:extLst>
              </a:tr>
              <a:tr h="126535">
                <a:tc>
                  <a:txBody>
                    <a:bodyPr/>
                    <a:lstStyle/>
                    <a:p>
                      <a:pPr algn="l" fontAlgn="b"/>
                      <a:r>
                        <a:rPr lang="en-US" sz="600" b="0" i="0" u="none" strike="noStrike">
                          <a:solidFill>
                            <a:srgbClr val="000000"/>
                          </a:solidFill>
                          <a:effectLst/>
                          <a:latin typeface="Arial" panose="020B0604020202020204" pitchFamily="34" charset="0"/>
                        </a:rPr>
                        <a:t>JRL Coal, Inc.</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Magnum #1</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Harlan</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39</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4</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1</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232922"/>
                  </a:ext>
                </a:extLst>
              </a:tr>
              <a:tr h="126535">
                <a:tc>
                  <a:txBody>
                    <a:bodyPr/>
                    <a:lstStyle/>
                    <a:p>
                      <a:pPr algn="l" fontAlgn="b"/>
                      <a:r>
                        <a:rPr lang="en-US" sz="600" b="0" i="0" u="none" strike="noStrike">
                          <a:solidFill>
                            <a:srgbClr val="000000"/>
                          </a:solidFill>
                          <a:effectLst/>
                          <a:latin typeface="Arial" panose="020B0604020202020204" pitchFamily="34" charset="0"/>
                        </a:rPr>
                        <a:t>JRL Coal, Inc.</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Magnum #2</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Harlan</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39</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5</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0" i="0" u="none" strike="noStrike">
                          <a:solidFill>
                            <a:srgbClr val="000000"/>
                          </a:solidFill>
                          <a:effectLst/>
                          <a:latin typeface="Arial" panose="020B0604020202020204" pitchFamily="34" charset="0"/>
                        </a:rPr>
                        <a:t>5</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321512107"/>
                  </a:ext>
                </a:extLst>
              </a:tr>
              <a:tr h="126535">
                <a:tc>
                  <a:txBody>
                    <a:bodyPr/>
                    <a:lstStyle/>
                    <a:p>
                      <a:pPr algn="l" fontAlgn="b"/>
                      <a:r>
                        <a:rPr lang="en-US" sz="600" b="0" i="0" u="none" strike="noStrike">
                          <a:solidFill>
                            <a:srgbClr val="000000"/>
                          </a:solidFill>
                          <a:effectLst/>
                          <a:latin typeface="Arial" panose="020B0604020202020204" pitchFamily="34" charset="0"/>
                        </a:rPr>
                        <a:t>RIVER VIEW COAL, LLC</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RIVER VIEW MINE</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Union</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813</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102</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37</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7862345"/>
                  </a:ext>
                </a:extLst>
              </a:tr>
              <a:tr h="208783">
                <a:tc>
                  <a:txBody>
                    <a:bodyPr/>
                    <a:lstStyle/>
                    <a:p>
                      <a:pPr algn="l" fontAlgn="b"/>
                      <a:r>
                        <a:rPr lang="en-US" sz="600" b="0" i="0" u="none" strike="noStrike">
                          <a:solidFill>
                            <a:srgbClr val="000000"/>
                          </a:solidFill>
                          <a:effectLst/>
                          <a:latin typeface="Arial" panose="020B0604020202020204" pitchFamily="34" charset="0"/>
                        </a:rPr>
                        <a:t>MUHLENBERG COUNTY COAL RESOURCES</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PRIDE MINE</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Muhlenberg</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204</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33</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3</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2429212"/>
                  </a:ext>
                </a:extLst>
              </a:tr>
              <a:tr h="126535">
                <a:tc>
                  <a:txBody>
                    <a:bodyPr/>
                    <a:lstStyle/>
                    <a:p>
                      <a:pPr algn="l" fontAlgn="b"/>
                      <a:r>
                        <a:rPr lang="en-US" sz="600" b="0" i="0" u="none" strike="noStrike">
                          <a:solidFill>
                            <a:srgbClr val="000000"/>
                          </a:solidFill>
                          <a:effectLst/>
                          <a:latin typeface="Arial" panose="020B0604020202020204" pitchFamily="34" charset="0"/>
                        </a:rPr>
                        <a:t>WARRIOR COAL, LLC</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CARDINAL MINE</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Hopkins</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449</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77</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33</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548670"/>
                  </a:ext>
                </a:extLst>
              </a:tr>
              <a:tr h="126535">
                <a:tc>
                  <a:txBody>
                    <a:bodyPr/>
                    <a:lstStyle/>
                    <a:p>
                      <a:pPr algn="l" fontAlgn="b"/>
                      <a:r>
                        <a:rPr lang="en-US" sz="600" b="0" i="0" u="none" strike="noStrike">
                          <a:solidFill>
                            <a:srgbClr val="000000"/>
                          </a:solidFill>
                          <a:effectLst/>
                          <a:latin typeface="Arial" panose="020B0604020202020204" pitchFamily="34" charset="0"/>
                        </a:rPr>
                        <a:t>Blue Diamond Mining LLC</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77</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Perry</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52</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6</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7002867"/>
                  </a:ext>
                </a:extLst>
              </a:tr>
              <a:tr h="126535">
                <a:tc>
                  <a:txBody>
                    <a:bodyPr/>
                    <a:lstStyle/>
                    <a:p>
                      <a:pPr algn="l" fontAlgn="b"/>
                      <a:r>
                        <a:rPr lang="en-US" sz="600" b="0" i="0" u="none" strike="noStrike">
                          <a:solidFill>
                            <a:srgbClr val="000000"/>
                          </a:solidFill>
                          <a:effectLst/>
                          <a:latin typeface="Arial" panose="020B0604020202020204" pitchFamily="34" charset="0"/>
                        </a:rPr>
                        <a:t>Inmet Mining LLC</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D-9 North Fork</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Letcher</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3</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2</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831721"/>
                  </a:ext>
                </a:extLst>
              </a:tr>
              <a:tr h="126535">
                <a:tc>
                  <a:txBody>
                    <a:bodyPr/>
                    <a:lstStyle/>
                    <a:p>
                      <a:pPr algn="l" fontAlgn="b"/>
                      <a:endParaRPr lang="en-US" sz="600" b="0" i="0" u="none" strike="noStrike">
                        <a:solidFill>
                          <a:srgbClr val="000000"/>
                        </a:solidFill>
                        <a:effectLst/>
                        <a:latin typeface="Arial" panose="020B0604020202020204" pitchFamily="34" charset="0"/>
                      </a:endParaRPr>
                    </a:p>
                  </a:txBody>
                  <a:tcPr marL="11446" marR="11446" marT="56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Arial" panose="020B0604020202020204" pitchFamily="34" charset="0"/>
                      </a:endParaRPr>
                    </a:p>
                  </a:txBody>
                  <a:tcPr marL="11446" marR="11446" marT="56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a:solidFill>
                          <a:srgbClr val="000000"/>
                        </a:solidFill>
                        <a:effectLst/>
                        <a:latin typeface="Arial" panose="020B0604020202020204" pitchFamily="34" charset="0"/>
                      </a:endParaRPr>
                    </a:p>
                  </a:txBody>
                  <a:tcPr marL="11446" marR="11446" marT="56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114</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408</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93</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7041117"/>
                  </a:ext>
                </a:extLst>
              </a:tr>
              <a:tr h="126535">
                <a:tc>
                  <a:txBody>
                    <a:bodyPr/>
                    <a:lstStyle/>
                    <a:p>
                      <a:pPr algn="ctr" fontAlgn="b"/>
                      <a:endParaRPr lang="en-US" sz="600" b="0" i="0" u="none" strike="noStrike">
                        <a:solidFill>
                          <a:srgbClr val="000000"/>
                        </a:solidFill>
                        <a:effectLst/>
                        <a:latin typeface="Arial" panose="020B0604020202020204" pitchFamily="34" charset="0"/>
                      </a:endParaRPr>
                    </a:p>
                  </a:txBody>
                  <a:tcPr marL="11446" marR="11446" marT="56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New employment</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effectLst/>
                          <a:latin typeface="Arial" panose="020B0604020202020204" pitchFamily="34" charset="0"/>
                        </a:rPr>
                        <a:t>Total added</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615</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582300"/>
                  </a:ext>
                </a:extLst>
              </a:tr>
              <a:tr h="128035">
                <a:tc>
                  <a:txBody>
                    <a:bodyPr/>
                    <a:lstStyle/>
                    <a:p>
                      <a:pPr algn="ctr" fontAlgn="b"/>
                      <a:endParaRPr lang="en-US" sz="600" b="0" i="0" u="none" strike="noStrike">
                        <a:solidFill>
                          <a:srgbClr val="000000"/>
                        </a:solidFill>
                        <a:effectLst/>
                        <a:latin typeface="Arial" panose="020B0604020202020204" pitchFamily="34" charset="0"/>
                      </a:endParaRPr>
                    </a:p>
                  </a:txBody>
                  <a:tcPr marL="11446" marR="11446" marT="56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600" b="1" i="0" u="none" strike="noStrike">
                          <a:solidFill>
                            <a:srgbClr val="000000"/>
                          </a:solidFill>
                          <a:effectLst/>
                          <a:latin typeface="Arial" panose="020B0604020202020204" pitchFamily="34" charset="0"/>
                        </a:rPr>
                        <a:t>Newly Licensed</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11446" marR="11446" marT="56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11446" marR="11446" marT="56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11446" marR="11446" marT="564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66868122"/>
                  </a:ext>
                </a:extLst>
              </a:tr>
              <a:tr h="208783">
                <a:tc>
                  <a:txBody>
                    <a:bodyPr/>
                    <a:lstStyle/>
                    <a:p>
                      <a:pPr algn="ctr" fontAlgn="b"/>
                      <a:endParaRPr lang="en-US" sz="600" b="0" i="0" u="none" strike="noStrike">
                        <a:solidFill>
                          <a:srgbClr val="000000"/>
                        </a:solidFill>
                        <a:effectLst/>
                        <a:latin typeface="Arial" panose="020B0604020202020204" pitchFamily="34" charset="0"/>
                      </a:endParaRPr>
                    </a:p>
                  </a:txBody>
                  <a:tcPr marL="11446" marR="11446" marT="56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Arial" panose="020B0604020202020204" pitchFamily="34" charset="0"/>
                        </a:rPr>
                        <a:t> </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600" b="1" i="0" u="none" strike="noStrike" dirty="0">
                          <a:solidFill>
                            <a:srgbClr val="000000"/>
                          </a:solidFill>
                          <a:effectLst/>
                          <a:latin typeface="Arial" panose="020B0604020202020204" pitchFamily="34" charset="0"/>
                        </a:rPr>
                        <a:t>Idle to Producing Status</a:t>
                      </a:r>
                    </a:p>
                  </a:txBody>
                  <a:tcPr marL="11446" marR="11446"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11446" marR="11446" marT="56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11446" marR="11446" marT="564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11446" marR="11446" marT="5640" marB="0" anchor="b">
                    <a:lnL>
                      <a:noFill/>
                    </a:lnL>
                    <a:lnR>
                      <a:noFill/>
                    </a:lnR>
                    <a:lnT>
                      <a:noFill/>
                    </a:lnT>
                    <a:lnB>
                      <a:noFill/>
                    </a:lnB>
                  </a:tcPr>
                </a:tc>
                <a:extLst>
                  <a:ext uri="{0D108BD9-81ED-4DB2-BD59-A6C34878D82A}">
                    <a16:rowId xmlns:a16="http://schemas.microsoft.com/office/drawing/2014/main" val="4238030255"/>
                  </a:ext>
                </a:extLst>
              </a:tr>
            </a:tbl>
          </a:graphicData>
        </a:graphic>
      </p:graphicFrame>
    </p:spTree>
    <p:extLst>
      <p:ext uri="{BB962C8B-B14F-4D97-AF65-F5344CB8AC3E}">
        <p14:creationId xmlns:p14="http://schemas.microsoft.com/office/powerpoint/2010/main" val="2516306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b="1" dirty="0"/>
              <a:t>New and Reopened </a:t>
            </a:r>
            <a:r>
              <a:rPr lang="en-US" b="1" dirty="0" smtClean="0"/>
              <a:t>Mines - Surface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3583924"/>
              </p:ext>
            </p:extLst>
          </p:nvPr>
        </p:nvGraphicFramePr>
        <p:xfrm>
          <a:off x="838198" y="1855185"/>
          <a:ext cx="10515601" cy="4572000"/>
        </p:xfrm>
        <a:graphic>
          <a:graphicData uri="http://schemas.openxmlformats.org/drawingml/2006/table">
            <a:tbl>
              <a:tblPr/>
              <a:tblGrid>
                <a:gridCol w="2481593">
                  <a:extLst>
                    <a:ext uri="{9D8B030D-6E8A-4147-A177-3AD203B41FA5}">
                      <a16:colId xmlns:a16="http://schemas.microsoft.com/office/drawing/2014/main" val="3375625358"/>
                    </a:ext>
                  </a:extLst>
                </a:gridCol>
                <a:gridCol w="2118984">
                  <a:extLst>
                    <a:ext uri="{9D8B030D-6E8A-4147-A177-3AD203B41FA5}">
                      <a16:colId xmlns:a16="http://schemas.microsoft.com/office/drawing/2014/main" val="3891178904"/>
                    </a:ext>
                  </a:extLst>
                </a:gridCol>
                <a:gridCol w="1797926">
                  <a:extLst>
                    <a:ext uri="{9D8B030D-6E8A-4147-A177-3AD203B41FA5}">
                      <a16:colId xmlns:a16="http://schemas.microsoft.com/office/drawing/2014/main" val="3681794847"/>
                    </a:ext>
                  </a:extLst>
                </a:gridCol>
                <a:gridCol w="1620400">
                  <a:extLst>
                    <a:ext uri="{9D8B030D-6E8A-4147-A177-3AD203B41FA5}">
                      <a16:colId xmlns:a16="http://schemas.microsoft.com/office/drawing/2014/main" val="2922398469"/>
                    </a:ext>
                  </a:extLst>
                </a:gridCol>
                <a:gridCol w="1510862">
                  <a:extLst>
                    <a:ext uri="{9D8B030D-6E8A-4147-A177-3AD203B41FA5}">
                      <a16:colId xmlns:a16="http://schemas.microsoft.com/office/drawing/2014/main" val="1126636363"/>
                    </a:ext>
                  </a:extLst>
                </a:gridCol>
                <a:gridCol w="985836">
                  <a:extLst>
                    <a:ext uri="{9D8B030D-6E8A-4147-A177-3AD203B41FA5}">
                      <a16:colId xmlns:a16="http://schemas.microsoft.com/office/drawing/2014/main" val="1801697761"/>
                    </a:ext>
                  </a:extLst>
                </a:gridCol>
              </a:tblGrid>
              <a:tr h="233554">
                <a:tc>
                  <a:txBody>
                    <a:bodyPr/>
                    <a:lstStyle/>
                    <a:p>
                      <a:pPr algn="ctr" fontAlgn="b"/>
                      <a:r>
                        <a:rPr lang="en-US" sz="700" b="1" i="0" u="none" strike="noStrike">
                          <a:solidFill>
                            <a:srgbClr val="000000"/>
                          </a:solidFill>
                          <a:effectLst/>
                          <a:latin typeface="Arial" panose="020B0604020202020204" pitchFamily="34" charset="0"/>
                        </a:rPr>
                        <a:t>   COMPANY   NAME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Arial" panose="020B0604020202020204" pitchFamily="34" charset="0"/>
                        </a:rPr>
                        <a:t>MINE NUMBER</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Arial" panose="020B0604020202020204" pitchFamily="34" charset="0"/>
                        </a:rPr>
                        <a:t>County</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 EMPLOYEES ON LICENSE APPLICATION</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1" i="0" u="none" strike="noStrike">
                          <a:solidFill>
                            <a:srgbClr val="000000"/>
                          </a:solidFill>
                          <a:effectLst/>
                          <a:latin typeface="Arial" panose="020B0604020202020204" pitchFamily="34" charset="0"/>
                        </a:rPr>
                        <a:t>2021 employees back to work or new hire</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Inexperienced Miners</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610032225"/>
                  </a:ext>
                </a:extLst>
              </a:tr>
              <a:tr h="141548">
                <a:tc gridSpan="6">
                  <a:txBody>
                    <a:bodyPr/>
                    <a:lstStyle/>
                    <a:p>
                      <a:pPr algn="r" fontAlgn="b"/>
                      <a:r>
                        <a:rPr lang="en-US" sz="800" b="1"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933103"/>
                  </a:ext>
                </a:extLst>
              </a:tr>
              <a:tr h="141548">
                <a:tc>
                  <a:txBody>
                    <a:bodyPr/>
                    <a:lstStyle/>
                    <a:p>
                      <a:pPr algn="l" fontAlgn="b"/>
                      <a:r>
                        <a:rPr lang="en-US" sz="700" b="0" i="0" u="none" strike="noStrike">
                          <a:solidFill>
                            <a:srgbClr val="000000"/>
                          </a:solidFill>
                          <a:effectLst/>
                          <a:latin typeface="Arial" panose="020B0604020202020204" pitchFamily="34" charset="0"/>
                        </a:rPr>
                        <a:t>ARC KENTUCKY RESOURCES</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ROB FORK CONTOUR</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Pike</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4</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1</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034859"/>
                  </a:ext>
                </a:extLst>
              </a:tr>
              <a:tr h="141548">
                <a:tc>
                  <a:txBody>
                    <a:bodyPr/>
                    <a:lstStyle/>
                    <a:p>
                      <a:pPr algn="l" fontAlgn="b"/>
                      <a:r>
                        <a:rPr lang="en-US" sz="700" b="0" i="0" u="none" strike="noStrike">
                          <a:solidFill>
                            <a:srgbClr val="000000"/>
                          </a:solidFill>
                          <a:effectLst/>
                          <a:latin typeface="Arial" panose="020B0604020202020204" pitchFamily="34" charset="0"/>
                        </a:rPr>
                        <a:t>CLINTWOOD JOD, LLC</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PERSIMMON BRANCH</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Pike</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21</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3</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2</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950497"/>
                  </a:ext>
                </a:extLst>
              </a:tr>
              <a:tr h="141548">
                <a:tc>
                  <a:txBody>
                    <a:bodyPr/>
                    <a:lstStyle/>
                    <a:p>
                      <a:pPr algn="l" fontAlgn="b"/>
                      <a:r>
                        <a:rPr lang="en-US" sz="700" b="0" i="0" u="none" strike="noStrike">
                          <a:solidFill>
                            <a:srgbClr val="000000"/>
                          </a:solidFill>
                          <a:effectLst/>
                          <a:latin typeface="Arial" panose="020B0604020202020204" pitchFamily="34" charset="0"/>
                        </a:rPr>
                        <a:t>CONTRACT HIGHWALL MINING</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METECH M-102</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Pike</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8</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1369434938"/>
                  </a:ext>
                </a:extLst>
              </a:tr>
              <a:tr h="141548">
                <a:tc>
                  <a:txBody>
                    <a:bodyPr/>
                    <a:lstStyle/>
                    <a:p>
                      <a:pPr algn="l" fontAlgn="b"/>
                      <a:r>
                        <a:rPr lang="en-US" sz="700" b="0" i="0" u="none" strike="noStrike">
                          <a:solidFill>
                            <a:srgbClr val="000000"/>
                          </a:solidFill>
                          <a:effectLst/>
                          <a:latin typeface="Arial" panose="020B0604020202020204" pitchFamily="34" charset="0"/>
                        </a:rPr>
                        <a:t>CONTRACT HIGHWALL MINING</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METECH 102</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Pike</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8</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1470475011"/>
                  </a:ext>
                </a:extLst>
              </a:tr>
              <a:tr h="141548">
                <a:tc>
                  <a:txBody>
                    <a:bodyPr/>
                    <a:lstStyle/>
                    <a:p>
                      <a:pPr algn="l" fontAlgn="b"/>
                      <a:r>
                        <a:rPr lang="en-US" sz="700" b="0" i="0" u="none" strike="noStrike">
                          <a:solidFill>
                            <a:srgbClr val="000000"/>
                          </a:solidFill>
                          <a:effectLst/>
                          <a:latin typeface="Arial" panose="020B0604020202020204" pitchFamily="34" charset="0"/>
                        </a:rPr>
                        <a:t>RAVEN COAL</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ISLAND CREEK</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Pike</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2</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1761238338"/>
                  </a:ext>
                </a:extLst>
              </a:tr>
              <a:tr h="141548">
                <a:tc>
                  <a:txBody>
                    <a:bodyPr/>
                    <a:lstStyle/>
                    <a:p>
                      <a:pPr algn="l" fontAlgn="b"/>
                      <a:r>
                        <a:rPr lang="en-US" sz="700" b="0" i="0" u="none" strike="noStrike">
                          <a:solidFill>
                            <a:srgbClr val="000000"/>
                          </a:solidFill>
                          <a:effectLst/>
                          <a:latin typeface="Arial" panose="020B0604020202020204" pitchFamily="34" charset="0"/>
                        </a:rPr>
                        <a:t>VIRGIE CLEAN MINING, LLC</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JOB #49</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Pike</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25</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39</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2</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5773953"/>
                  </a:ext>
                </a:extLst>
              </a:tr>
              <a:tr h="141548">
                <a:tc>
                  <a:txBody>
                    <a:bodyPr/>
                    <a:lstStyle/>
                    <a:p>
                      <a:pPr algn="l" fontAlgn="b"/>
                      <a:r>
                        <a:rPr lang="en-US" sz="700" b="0" i="0" u="none" strike="noStrike">
                          <a:solidFill>
                            <a:srgbClr val="000000"/>
                          </a:solidFill>
                          <a:effectLst/>
                          <a:latin typeface="Arial" panose="020B0604020202020204" pitchFamily="34" charset="0"/>
                        </a:rPr>
                        <a:t>Alden Resources, LLC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Mosley Gap Mine</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Whitley</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15</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5</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1</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4056556244"/>
                  </a:ext>
                </a:extLst>
              </a:tr>
              <a:tr h="141548">
                <a:tc>
                  <a:txBody>
                    <a:bodyPr/>
                    <a:lstStyle/>
                    <a:p>
                      <a:pPr algn="l" fontAlgn="b"/>
                      <a:r>
                        <a:rPr lang="en-US" sz="700" b="0" i="0" u="none" strike="noStrike">
                          <a:solidFill>
                            <a:srgbClr val="000000"/>
                          </a:solidFill>
                          <a:effectLst/>
                          <a:latin typeface="Arial" panose="020B0604020202020204" pitchFamily="34" charset="0"/>
                        </a:rPr>
                        <a:t>Contract Highwall Mining, LLC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CHM-48 Mosley Gap</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Whitley</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12</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1</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0</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3952296588"/>
                  </a:ext>
                </a:extLst>
              </a:tr>
              <a:tr h="141548">
                <a:tc>
                  <a:txBody>
                    <a:bodyPr/>
                    <a:lstStyle/>
                    <a:p>
                      <a:pPr algn="l" fontAlgn="b"/>
                      <a:r>
                        <a:rPr lang="en-US" sz="700" b="0" i="0" u="none" strike="noStrike">
                          <a:solidFill>
                            <a:srgbClr val="000000"/>
                          </a:solidFill>
                          <a:effectLst/>
                          <a:latin typeface="Arial" panose="020B0604020202020204" pitchFamily="34" charset="0"/>
                        </a:rPr>
                        <a:t>Contract Highwall Mining, LLC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SHM-10 River Ridge</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Letcher</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12</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4</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1</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1655451567"/>
                  </a:ext>
                </a:extLst>
              </a:tr>
              <a:tr h="141548">
                <a:tc>
                  <a:txBody>
                    <a:bodyPr/>
                    <a:lstStyle/>
                    <a:p>
                      <a:pPr algn="l" fontAlgn="b"/>
                      <a:r>
                        <a:rPr lang="en-US" sz="700" b="0" i="0" u="none" strike="noStrike">
                          <a:solidFill>
                            <a:srgbClr val="000000"/>
                          </a:solidFill>
                          <a:effectLst/>
                          <a:latin typeface="Arial" panose="020B0604020202020204" pitchFamily="34" charset="0"/>
                        </a:rPr>
                        <a:t>Denali Energy Group LLC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Cranks Creek Auger</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Harlan</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2</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1</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0</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7452160"/>
                  </a:ext>
                </a:extLst>
              </a:tr>
              <a:tr h="141548">
                <a:tc>
                  <a:txBody>
                    <a:bodyPr/>
                    <a:lstStyle/>
                    <a:p>
                      <a:pPr algn="l" fontAlgn="b"/>
                      <a:r>
                        <a:rPr lang="en-US" sz="700" b="0" i="0" u="none" strike="noStrike">
                          <a:solidFill>
                            <a:srgbClr val="000000"/>
                          </a:solidFill>
                          <a:effectLst/>
                          <a:latin typeface="Arial" panose="020B0604020202020204" pitchFamily="34" charset="0"/>
                        </a:rPr>
                        <a:t>JRL Coal, Inc.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Right Fork Splint</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Harlan</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25</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2</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1</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5510422"/>
                  </a:ext>
                </a:extLst>
              </a:tr>
              <a:tr h="141548">
                <a:tc>
                  <a:txBody>
                    <a:bodyPr/>
                    <a:lstStyle/>
                    <a:p>
                      <a:pPr algn="l" fontAlgn="b"/>
                      <a:r>
                        <a:rPr lang="en-US" sz="700" b="0" i="0" u="none" strike="noStrike">
                          <a:solidFill>
                            <a:srgbClr val="000000"/>
                          </a:solidFill>
                          <a:effectLst/>
                          <a:latin typeface="Arial" panose="020B0604020202020204" pitchFamily="34" charset="0"/>
                        </a:rPr>
                        <a:t>Nally &amp; Hamilton Entprs. Inc.</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Cranks Creek</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Harlan</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27</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5</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0</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4315171"/>
                  </a:ext>
                </a:extLst>
              </a:tr>
              <a:tr h="233554">
                <a:tc>
                  <a:txBody>
                    <a:bodyPr/>
                    <a:lstStyle/>
                    <a:p>
                      <a:pPr algn="l" fontAlgn="b"/>
                      <a:r>
                        <a:rPr lang="en-US" sz="700" b="0" i="0" u="none" strike="noStrike">
                          <a:solidFill>
                            <a:srgbClr val="000000"/>
                          </a:solidFill>
                          <a:effectLst/>
                          <a:latin typeface="Arial" panose="020B0604020202020204" pitchFamily="34" charset="0"/>
                        </a:rPr>
                        <a:t>Nally &amp; Hamilton Entprs. Inc. on rt 25</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Four Mile</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Bell</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22</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0</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0</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1351599"/>
                  </a:ext>
                </a:extLst>
              </a:tr>
              <a:tr h="141548">
                <a:tc>
                  <a:txBody>
                    <a:bodyPr/>
                    <a:lstStyle/>
                    <a:p>
                      <a:pPr algn="l" fontAlgn="b"/>
                      <a:r>
                        <a:rPr lang="en-US" sz="700" b="0" i="0" u="none" strike="noStrike">
                          <a:solidFill>
                            <a:srgbClr val="000000"/>
                          </a:solidFill>
                          <a:effectLst/>
                          <a:latin typeface="Arial" panose="020B0604020202020204" pitchFamily="34" charset="0"/>
                        </a:rPr>
                        <a:t>Remcoal, Inc.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Remcoal #1</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Knox</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3</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1</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1</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6718901"/>
                  </a:ext>
                </a:extLst>
              </a:tr>
              <a:tr h="141548">
                <a:tc>
                  <a:txBody>
                    <a:bodyPr/>
                    <a:lstStyle/>
                    <a:p>
                      <a:pPr algn="l" fontAlgn="b"/>
                      <a:r>
                        <a:rPr lang="en-US" sz="700" b="0" i="0" u="none" strike="noStrike">
                          <a:solidFill>
                            <a:srgbClr val="000000"/>
                          </a:solidFill>
                          <a:effectLst/>
                          <a:latin typeface="Arial" panose="020B0604020202020204" pitchFamily="34" charset="0"/>
                        </a:rPr>
                        <a:t>Sturgeon Mining Co. Inc.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700" b="0" i="0" u="none" strike="noStrike">
                          <a:solidFill>
                            <a:srgbClr val="000000"/>
                          </a:solidFill>
                          <a:effectLst/>
                          <a:latin typeface="Arial" panose="020B0604020202020204" pitchFamily="34" charset="0"/>
                        </a:rPr>
                        <a:t>#2 Freeman Fork</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700" b="0" i="0" u="none" strike="noStrike">
                          <a:solidFill>
                            <a:srgbClr val="000000"/>
                          </a:solidFill>
                          <a:effectLst/>
                          <a:latin typeface="Arial" panose="020B0604020202020204" pitchFamily="34" charset="0"/>
                        </a:rPr>
                        <a:t>Breathitt/Owsley/Perry</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700" b="0" i="0" u="none" strike="noStrike">
                          <a:solidFill>
                            <a:srgbClr val="000000"/>
                          </a:solidFill>
                          <a:effectLst/>
                          <a:latin typeface="Arial" panose="020B0604020202020204" pitchFamily="34" charset="0"/>
                        </a:rPr>
                        <a:t>3</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700" b="0" i="0" u="none" strike="noStrike">
                          <a:solidFill>
                            <a:srgbClr val="000000"/>
                          </a:solidFill>
                          <a:effectLst/>
                          <a:latin typeface="Arial" panose="020B0604020202020204" pitchFamily="34" charset="0"/>
                        </a:rPr>
                        <a:t>0</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700" b="0" i="0" u="none" strike="noStrike">
                          <a:solidFill>
                            <a:srgbClr val="000000"/>
                          </a:solidFill>
                          <a:effectLst/>
                          <a:latin typeface="Arial" panose="020B0604020202020204" pitchFamily="34" charset="0"/>
                        </a:rPr>
                        <a:t>0</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940298979"/>
                  </a:ext>
                </a:extLst>
              </a:tr>
              <a:tr h="141548">
                <a:tc>
                  <a:txBody>
                    <a:bodyPr/>
                    <a:lstStyle/>
                    <a:p>
                      <a:pPr algn="l" fontAlgn="b"/>
                      <a:r>
                        <a:rPr lang="en-US" sz="700" b="0" i="0" u="none" strike="noStrike">
                          <a:solidFill>
                            <a:srgbClr val="000000"/>
                          </a:solidFill>
                          <a:effectLst/>
                          <a:latin typeface="Arial" panose="020B0604020202020204" pitchFamily="34" charset="0"/>
                        </a:rPr>
                        <a:t>4th Gen Fuels, LLC</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River Ridge P-1</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Letcher</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11</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11</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0</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3166050227"/>
                  </a:ext>
                </a:extLst>
              </a:tr>
              <a:tr h="141548">
                <a:tc>
                  <a:txBody>
                    <a:bodyPr/>
                    <a:lstStyle/>
                    <a:p>
                      <a:pPr algn="l" fontAlgn="b"/>
                      <a:r>
                        <a:rPr lang="en-US" sz="700" b="0" i="0" u="none" strike="noStrike">
                          <a:solidFill>
                            <a:srgbClr val="000000"/>
                          </a:solidFill>
                          <a:effectLst/>
                          <a:latin typeface="Arial" panose="020B0604020202020204" pitchFamily="34" charset="0"/>
                        </a:rPr>
                        <a:t>JRL Coal Inc.</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Asher Multi Seam</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Harlan</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15</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1</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1</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3712667394"/>
                  </a:ext>
                </a:extLst>
              </a:tr>
              <a:tr h="141548">
                <a:tc>
                  <a:txBody>
                    <a:bodyPr/>
                    <a:lstStyle/>
                    <a:p>
                      <a:pPr algn="l" fontAlgn="b"/>
                      <a:r>
                        <a:rPr lang="en-US" sz="700" b="0" i="0" u="none" strike="noStrike">
                          <a:solidFill>
                            <a:srgbClr val="000000"/>
                          </a:solidFill>
                          <a:effectLst/>
                          <a:latin typeface="Arial" panose="020B0604020202020204" pitchFamily="34" charset="0"/>
                        </a:rPr>
                        <a:t>ADCO Excavations LLC</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Swan Pond</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Knox</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10</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5</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0</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387522245"/>
                  </a:ext>
                </a:extLst>
              </a:tr>
              <a:tr h="141548">
                <a:tc>
                  <a:txBody>
                    <a:bodyPr/>
                    <a:lstStyle/>
                    <a:p>
                      <a:pPr algn="l" fontAlgn="b"/>
                      <a:r>
                        <a:rPr lang="en-US" sz="700" b="0" i="0" u="none" strike="noStrike">
                          <a:solidFill>
                            <a:srgbClr val="000000"/>
                          </a:solidFill>
                          <a:effectLst/>
                          <a:latin typeface="Arial" panose="020B0604020202020204" pitchFamily="34" charset="0"/>
                        </a:rPr>
                        <a:t>JRC Mining Inc</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HighwallMiner 1</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Floyd</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7</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3083705185"/>
                  </a:ext>
                </a:extLst>
              </a:tr>
              <a:tr h="141548">
                <a:tc>
                  <a:txBody>
                    <a:bodyPr/>
                    <a:lstStyle/>
                    <a:p>
                      <a:pPr algn="l" fontAlgn="b"/>
                      <a:r>
                        <a:rPr lang="en-US" sz="700" b="0" i="0" u="none" strike="noStrike">
                          <a:solidFill>
                            <a:srgbClr val="000000"/>
                          </a:solidFill>
                          <a:effectLst/>
                          <a:latin typeface="Arial" panose="020B0604020202020204" pitchFamily="34" charset="0"/>
                        </a:rPr>
                        <a:t>Nally &amp; Hamilton Enterprises, Inc.</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Meadow Branch</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Letcher</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28</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2</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5692141"/>
                  </a:ext>
                </a:extLst>
              </a:tr>
              <a:tr h="141548">
                <a:tc>
                  <a:txBody>
                    <a:bodyPr/>
                    <a:lstStyle/>
                    <a:p>
                      <a:pPr algn="l" fontAlgn="b"/>
                      <a:r>
                        <a:rPr lang="en-US" sz="700" b="0" i="0" u="none" strike="noStrike">
                          <a:solidFill>
                            <a:srgbClr val="000000"/>
                          </a:solidFill>
                          <a:effectLst/>
                          <a:latin typeface="Arial" panose="020B0604020202020204" pitchFamily="34" charset="0"/>
                        </a:rPr>
                        <a:t>Noble Construction Co</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Noble 3</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Perry</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12</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1</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5586074"/>
                  </a:ext>
                </a:extLst>
              </a:tr>
              <a:tr h="141548">
                <a:tc>
                  <a:txBody>
                    <a:bodyPr/>
                    <a:lstStyle/>
                    <a:p>
                      <a:pPr algn="l" fontAlgn="b"/>
                      <a:r>
                        <a:rPr lang="en-US" sz="700" b="0" i="0" u="none" strike="noStrike">
                          <a:solidFill>
                            <a:srgbClr val="000000"/>
                          </a:solidFill>
                          <a:effectLst/>
                          <a:latin typeface="Arial" panose="020B0604020202020204" pitchFamily="34" charset="0"/>
                        </a:rPr>
                        <a:t>Commonwealth Mining LLC</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HWM # 36</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Letcher</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12</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10</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0754383"/>
                  </a:ext>
                </a:extLst>
              </a:tr>
              <a:tr h="141548">
                <a:tc>
                  <a:txBody>
                    <a:bodyPr/>
                    <a:lstStyle/>
                    <a:p>
                      <a:pPr algn="l" fontAlgn="b"/>
                      <a:r>
                        <a:rPr lang="en-US" sz="700" b="0" i="0" u="none" strike="noStrike">
                          <a:solidFill>
                            <a:srgbClr val="000000"/>
                          </a:solidFill>
                          <a:effectLst/>
                          <a:latin typeface="Arial" panose="020B0604020202020204" pitchFamily="34" charset="0"/>
                        </a:rPr>
                        <a:t>JRC Mining Inc</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Highwall Miner 2 (Sloan Br)</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Knott</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7</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3336501072"/>
                  </a:ext>
                </a:extLst>
              </a:tr>
              <a:tr h="141548">
                <a:tc>
                  <a:txBody>
                    <a:bodyPr/>
                    <a:lstStyle/>
                    <a:p>
                      <a:pPr algn="l" fontAlgn="b"/>
                      <a:r>
                        <a:rPr lang="en-US" sz="700" b="0" i="0" u="none" strike="noStrike">
                          <a:solidFill>
                            <a:srgbClr val="000000"/>
                          </a:solidFill>
                          <a:effectLst/>
                          <a:latin typeface="Arial" panose="020B0604020202020204" pitchFamily="34" charset="0"/>
                        </a:rPr>
                        <a:t>JRC Mining Inc</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Highwall Miner # 2 (Pound mill)</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Knotty</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6</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895198244"/>
                  </a:ext>
                </a:extLst>
              </a:tr>
              <a:tr h="141548">
                <a:tc>
                  <a:txBody>
                    <a:bodyPr/>
                    <a:lstStyle/>
                    <a:p>
                      <a:pPr algn="l" fontAlgn="b"/>
                      <a:r>
                        <a:rPr lang="en-US" sz="700" b="0" i="0" u="none" strike="noStrike">
                          <a:solidFill>
                            <a:srgbClr val="000000"/>
                          </a:solidFill>
                          <a:effectLst/>
                          <a:latin typeface="Arial" panose="020B0604020202020204" pitchFamily="34" charset="0"/>
                        </a:rPr>
                        <a:t>B &amp; W Resources Inc</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700" b="0" i="0" u="none" strike="noStrike">
                          <a:solidFill>
                            <a:srgbClr val="000000"/>
                          </a:solidFill>
                          <a:effectLst/>
                          <a:latin typeface="Arial" panose="020B0604020202020204" pitchFamily="34" charset="0"/>
                        </a:rPr>
                        <a:t>Chavies 7</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700" b="0" i="0" u="none" strike="noStrike">
                          <a:solidFill>
                            <a:srgbClr val="000000"/>
                          </a:solidFill>
                          <a:effectLst/>
                          <a:latin typeface="Arial" panose="020B0604020202020204" pitchFamily="34" charset="0"/>
                        </a:rPr>
                        <a:t>Perry</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700" b="0" i="0" u="none" strike="noStrike">
                          <a:solidFill>
                            <a:srgbClr val="000000"/>
                          </a:solidFill>
                          <a:effectLst/>
                          <a:latin typeface="Arial" panose="020B0604020202020204" pitchFamily="34" charset="0"/>
                        </a:rPr>
                        <a:t>6</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682728804"/>
                  </a:ext>
                </a:extLst>
              </a:tr>
              <a:tr h="141548">
                <a:tc>
                  <a:txBody>
                    <a:bodyPr/>
                    <a:lstStyle/>
                    <a:p>
                      <a:pPr algn="l" fontAlgn="b"/>
                      <a:endParaRPr lang="en-US" sz="700" b="0" i="0" u="none" strike="noStrike">
                        <a:solidFill>
                          <a:srgbClr val="000000"/>
                        </a:solidFill>
                        <a:effectLst/>
                        <a:latin typeface="Arial" panose="020B0604020202020204" pitchFamily="34" charset="0"/>
                      </a:endParaRPr>
                    </a:p>
                  </a:txBody>
                  <a:tcPr marL="6736" marR="6736" marT="67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736" marR="6736" marT="673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a:solidFill>
                          <a:srgbClr val="000000"/>
                        </a:solidFill>
                        <a:effectLst/>
                        <a:latin typeface="Arial" panose="020B0604020202020204" pitchFamily="34" charset="0"/>
                      </a:endParaRPr>
                    </a:p>
                  </a:txBody>
                  <a:tcPr marL="6736" marR="6736" marT="67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Arial" panose="020B0604020202020204" pitchFamily="34" charset="0"/>
                        </a:rPr>
                        <a:t>113</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Arial" panose="020B0604020202020204" pitchFamily="34" charset="0"/>
                        </a:rPr>
                        <a:t>91</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Arial" panose="020B0604020202020204" pitchFamily="34" charset="0"/>
                        </a:rPr>
                        <a:t>10</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6724484"/>
                  </a:ext>
                </a:extLst>
              </a:tr>
              <a:tr h="141548">
                <a:tc>
                  <a:txBody>
                    <a:bodyPr/>
                    <a:lstStyle/>
                    <a:p>
                      <a:pPr algn="l" fontAlgn="b"/>
                      <a:endParaRPr lang="en-US" sz="700" b="0" i="0" u="none" strike="noStrike">
                        <a:solidFill>
                          <a:srgbClr val="000000"/>
                        </a:solidFill>
                        <a:effectLst/>
                        <a:latin typeface="Arial" panose="020B0604020202020204" pitchFamily="34" charset="0"/>
                      </a:endParaRPr>
                    </a:p>
                  </a:txBody>
                  <a:tcPr marL="6736" marR="6736" marT="673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Arial" panose="020B0604020202020204" pitchFamily="34" charset="0"/>
                        </a:rPr>
                        <a:t>New employment</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a:solidFill>
                          <a:srgbClr val="000000"/>
                        </a:solidFill>
                        <a:effectLst/>
                        <a:latin typeface="Arial" panose="020B0604020202020204" pitchFamily="34" charset="0"/>
                      </a:endParaRP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1" i="0" u="none" strike="noStrike">
                          <a:solidFill>
                            <a:srgbClr val="000000"/>
                          </a:solidFill>
                          <a:effectLst/>
                          <a:latin typeface="Arial" panose="020B0604020202020204" pitchFamily="34" charset="0"/>
                        </a:rPr>
                        <a:t>Total added</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Arial" panose="020B0604020202020204" pitchFamily="34" charset="0"/>
                        </a:rPr>
                        <a:t>214</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948412"/>
                  </a:ext>
                </a:extLst>
              </a:tr>
              <a:tr h="141548">
                <a:tc>
                  <a:txBody>
                    <a:bodyPr/>
                    <a:lstStyle/>
                    <a:p>
                      <a:pPr algn="l" fontAlgn="b"/>
                      <a:endParaRPr lang="en-US" sz="700" b="0" i="0" u="none" strike="noStrike">
                        <a:solidFill>
                          <a:srgbClr val="000000"/>
                        </a:solidFill>
                        <a:effectLst/>
                        <a:latin typeface="Arial" panose="020B0604020202020204" pitchFamily="34" charset="0"/>
                      </a:endParaRPr>
                    </a:p>
                  </a:txBody>
                  <a:tcPr marL="6736" marR="6736" marT="673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US" sz="700" b="1" i="0" u="none" strike="noStrike">
                          <a:solidFill>
                            <a:srgbClr val="000000"/>
                          </a:solidFill>
                          <a:effectLst/>
                          <a:latin typeface="Arial" panose="020B0604020202020204" pitchFamily="34" charset="0"/>
                        </a:rPr>
                        <a:t>Newly Licensed</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a:solidFill>
                          <a:srgbClr val="000000"/>
                        </a:solidFill>
                        <a:effectLst/>
                        <a:latin typeface="Arial" panose="020B0604020202020204" pitchFamily="34" charset="0"/>
                      </a:endParaRPr>
                    </a:p>
                  </a:txBody>
                  <a:tcPr marL="6736" marR="6736" marT="673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36" marR="6736" marT="67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36" marR="6736" marT="673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46643141"/>
                  </a:ext>
                </a:extLst>
              </a:tr>
              <a:tr h="141548">
                <a:tc>
                  <a:txBody>
                    <a:bodyPr/>
                    <a:lstStyle/>
                    <a:p>
                      <a:pPr algn="l" fontAlgn="b"/>
                      <a:endParaRPr lang="en-US" sz="700" b="0" i="0" u="none" strike="noStrike">
                        <a:solidFill>
                          <a:srgbClr val="000000"/>
                        </a:solidFill>
                        <a:effectLst/>
                        <a:latin typeface="Arial" panose="020B0604020202020204" pitchFamily="34" charset="0"/>
                      </a:endParaRPr>
                    </a:p>
                  </a:txBody>
                  <a:tcPr marL="6736" marR="6736" marT="673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700" b="1" i="0" u="none" strike="noStrike">
                          <a:solidFill>
                            <a:srgbClr val="000000"/>
                          </a:solidFill>
                          <a:effectLst/>
                          <a:latin typeface="Arial" panose="020B0604020202020204" pitchFamily="34" charset="0"/>
                        </a:rPr>
                        <a:t>Idle to Producing Status</a:t>
                      </a:r>
                    </a:p>
                  </a:txBody>
                  <a:tcPr marL="6736" marR="6736" marT="67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a:solidFill>
                          <a:srgbClr val="000000"/>
                        </a:solidFill>
                        <a:effectLst/>
                        <a:latin typeface="Arial" panose="020B0604020202020204" pitchFamily="34" charset="0"/>
                      </a:endParaRPr>
                    </a:p>
                  </a:txBody>
                  <a:tcPr marL="6736" marR="6736" marT="673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1" i="0" u="none" strike="noStrike">
                        <a:solidFill>
                          <a:srgbClr val="000000"/>
                        </a:solidFill>
                        <a:effectLst/>
                        <a:latin typeface="Arial" panose="020B0604020202020204" pitchFamily="34" charset="0"/>
                      </a:endParaRPr>
                    </a:p>
                  </a:txBody>
                  <a:tcPr marL="6736" marR="6736" marT="6736" marB="0" anchor="b">
                    <a:lnL>
                      <a:noFill/>
                    </a:lnL>
                    <a:lnR>
                      <a:noFill/>
                    </a:lnR>
                    <a:lnT>
                      <a:noFill/>
                    </a:lnT>
                    <a:lnB>
                      <a:noFill/>
                    </a:lnB>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6736" marR="6736" marT="6736" marB="0" anchor="b">
                    <a:lnL>
                      <a:noFill/>
                    </a:lnL>
                    <a:lnR>
                      <a:noFill/>
                    </a:lnR>
                    <a:lnT>
                      <a:noFill/>
                    </a:lnT>
                    <a:lnB>
                      <a:noFill/>
                    </a:lnB>
                  </a:tcPr>
                </a:tc>
                <a:extLst>
                  <a:ext uri="{0D108BD9-81ED-4DB2-BD59-A6C34878D82A}">
                    <a16:rowId xmlns:a16="http://schemas.microsoft.com/office/drawing/2014/main" val="161866727"/>
                  </a:ext>
                </a:extLst>
              </a:tr>
            </a:tbl>
          </a:graphicData>
        </a:graphic>
      </p:graphicFrame>
    </p:spTree>
    <p:extLst>
      <p:ext uri="{BB962C8B-B14F-4D97-AF65-F5344CB8AC3E}">
        <p14:creationId xmlns:p14="http://schemas.microsoft.com/office/powerpoint/2010/main" val="623014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b="1" dirty="0" smtClean="0"/>
              <a:t>New and Reopened Mines – State Map</a:t>
            </a:r>
            <a:endParaRPr lang="en-US" b="1"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647642257"/>
              </p:ext>
            </p:extLst>
          </p:nvPr>
        </p:nvGraphicFramePr>
        <p:xfrm>
          <a:off x="1376517" y="1690688"/>
          <a:ext cx="9006348" cy="4670783"/>
        </p:xfrm>
        <a:graphic>
          <a:graphicData uri="http://schemas.openxmlformats.org/presentationml/2006/ole">
            <mc:AlternateContent xmlns:mc="http://schemas.openxmlformats.org/markup-compatibility/2006">
              <mc:Choice xmlns:v="urn:schemas-microsoft-com:vml" Requires="v">
                <p:oleObj spid="_x0000_s1038" name="Acrobat Document" r:id="rId4" imgW="10058203" imgH="7772400" progId="AcroExch.Document.DC">
                  <p:embed/>
                </p:oleObj>
              </mc:Choice>
              <mc:Fallback>
                <p:oleObj name="Acrobat Document" r:id="rId4" imgW="10058203" imgH="7772400" progId="AcroExch.Document.DC">
                  <p:embed/>
                  <p:pic>
                    <p:nvPicPr>
                      <p:cNvPr id="0" name=""/>
                      <p:cNvPicPr/>
                      <p:nvPr/>
                    </p:nvPicPr>
                    <p:blipFill>
                      <a:blip r:embed="rId5"/>
                      <a:stretch>
                        <a:fillRect/>
                      </a:stretch>
                    </p:blipFill>
                    <p:spPr>
                      <a:xfrm>
                        <a:off x="1376517" y="1690688"/>
                        <a:ext cx="9006348" cy="4670783"/>
                      </a:xfrm>
                      <a:prstGeom prst="rect">
                        <a:avLst/>
                      </a:prstGeom>
                    </p:spPr>
                  </p:pic>
                </p:oleObj>
              </mc:Fallback>
            </mc:AlternateContent>
          </a:graphicData>
        </a:graphic>
      </p:graphicFrame>
    </p:spTree>
    <p:extLst>
      <p:ext uri="{BB962C8B-B14F-4D97-AF65-F5344CB8AC3E}">
        <p14:creationId xmlns:p14="http://schemas.microsoft.com/office/powerpoint/2010/main" val="2937786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b="1" dirty="0" smtClean="0"/>
              <a:t>New and Reopened Mines – Eastern Kentucky</a:t>
            </a:r>
            <a:endParaRPr lang="en-US" b="1"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030544487"/>
              </p:ext>
            </p:extLst>
          </p:nvPr>
        </p:nvGraphicFramePr>
        <p:xfrm>
          <a:off x="1750142" y="1815792"/>
          <a:ext cx="8691716" cy="4707903"/>
        </p:xfrm>
        <a:graphic>
          <a:graphicData uri="http://schemas.openxmlformats.org/presentationml/2006/ole">
            <mc:AlternateContent xmlns:mc="http://schemas.openxmlformats.org/markup-compatibility/2006">
              <mc:Choice xmlns:v="urn:schemas-microsoft-com:vml" Requires="v">
                <p:oleObj spid="_x0000_s2062" name="Acrobat Document" r:id="rId4" imgW="10058203" imgH="7772400" progId="AcroExch.Document.DC">
                  <p:embed/>
                </p:oleObj>
              </mc:Choice>
              <mc:Fallback>
                <p:oleObj name="Acrobat Document" r:id="rId4" imgW="10058203" imgH="7772400" progId="AcroExch.Document.DC">
                  <p:embed/>
                  <p:pic>
                    <p:nvPicPr>
                      <p:cNvPr id="0" name=""/>
                      <p:cNvPicPr/>
                      <p:nvPr/>
                    </p:nvPicPr>
                    <p:blipFill>
                      <a:blip r:embed="rId5"/>
                      <a:stretch>
                        <a:fillRect/>
                      </a:stretch>
                    </p:blipFill>
                    <p:spPr>
                      <a:xfrm>
                        <a:off x="1750142" y="1815792"/>
                        <a:ext cx="8691716" cy="4707903"/>
                      </a:xfrm>
                      <a:prstGeom prst="rect">
                        <a:avLst/>
                      </a:prstGeom>
                    </p:spPr>
                  </p:pic>
                </p:oleObj>
              </mc:Fallback>
            </mc:AlternateContent>
          </a:graphicData>
        </a:graphic>
      </p:graphicFrame>
    </p:spTree>
    <p:extLst>
      <p:ext uri="{BB962C8B-B14F-4D97-AF65-F5344CB8AC3E}">
        <p14:creationId xmlns:p14="http://schemas.microsoft.com/office/powerpoint/2010/main" val="4042253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755" y="365125"/>
            <a:ext cx="10687664" cy="1325563"/>
          </a:xfrm>
          <a:solidFill>
            <a:schemeClr val="accent1">
              <a:lumMod val="40000"/>
              <a:lumOff val="60000"/>
            </a:schemeClr>
          </a:solidFill>
        </p:spPr>
        <p:txBody>
          <a:bodyPr/>
          <a:lstStyle/>
          <a:p>
            <a:r>
              <a:rPr lang="en-US" b="1" dirty="0" smtClean="0"/>
              <a:t>New and Reopened Mines – Western Kentucky</a:t>
            </a:r>
            <a:endParaRPr lang="en-US" b="1"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017801940"/>
              </p:ext>
            </p:extLst>
          </p:nvPr>
        </p:nvGraphicFramePr>
        <p:xfrm>
          <a:off x="1661651" y="1825624"/>
          <a:ext cx="8662219" cy="4672789"/>
        </p:xfrm>
        <a:graphic>
          <a:graphicData uri="http://schemas.openxmlformats.org/presentationml/2006/ole">
            <mc:AlternateContent xmlns:mc="http://schemas.openxmlformats.org/markup-compatibility/2006">
              <mc:Choice xmlns:v="urn:schemas-microsoft-com:vml" Requires="v">
                <p:oleObj spid="_x0000_s3086" name="Acrobat Document" r:id="rId4" imgW="10058203" imgH="7772400" progId="AcroExch.Document.DC">
                  <p:embed/>
                </p:oleObj>
              </mc:Choice>
              <mc:Fallback>
                <p:oleObj name="Acrobat Document" r:id="rId4" imgW="10058203" imgH="7772400" progId="AcroExch.Document.DC">
                  <p:embed/>
                  <p:pic>
                    <p:nvPicPr>
                      <p:cNvPr id="0" name=""/>
                      <p:cNvPicPr/>
                      <p:nvPr/>
                    </p:nvPicPr>
                    <p:blipFill>
                      <a:blip r:embed="rId5"/>
                      <a:stretch>
                        <a:fillRect/>
                      </a:stretch>
                    </p:blipFill>
                    <p:spPr>
                      <a:xfrm>
                        <a:off x="1661651" y="1825624"/>
                        <a:ext cx="8662219" cy="4672789"/>
                      </a:xfrm>
                      <a:prstGeom prst="rect">
                        <a:avLst/>
                      </a:prstGeom>
                    </p:spPr>
                  </p:pic>
                </p:oleObj>
              </mc:Fallback>
            </mc:AlternateContent>
          </a:graphicData>
        </a:graphic>
      </p:graphicFrame>
    </p:spTree>
    <p:extLst>
      <p:ext uri="{BB962C8B-B14F-4D97-AF65-F5344CB8AC3E}">
        <p14:creationId xmlns:p14="http://schemas.microsoft.com/office/powerpoint/2010/main" val="4005685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b="1" dirty="0" smtClean="0"/>
              <a:t>Mine Safety Specialist Responsibilities</a:t>
            </a:r>
            <a:endParaRPr lang="en-US" b="1" dirty="0"/>
          </a:p>
        </p:txBody>
      </p:sp>
      <p:sp>
        <p:nvSpPr>
          <p:cNvPr id="3" name="Content Placeholder 2"/>
          <p:cNvSpPr>
            <a:spLocks noGrp="1"/>
          </p:cNvSpPr>
          <p:nvPr>
            <p:ph sz="half" idx="1"/>
          </p:nvPr>
        </p:nvSpPr>
        <p:spPr>
          <a:xfrm>
            <a:off x="838200" y="1825625"/>
            <a:ext cx="5808406" cy="4351338"/>
          </a:xfrm>
        </p:spPr>
        <p:txBody>
          <a:bodyPr>
            <a:normAutofit fontScale="92500" lnSpcReduction="10000"/>
          </a:bodyPr>
          <a:lstStyle/>
          <a:p>
            <a:pPr>
              <a:buFont typeface="Arial" panose="020B0604020202020204" pitchFamily="34" charset="0"/>
              <a:buChar char="•"/>
            </a:pPr>
            <a:r>
              <a:rPr lang="en-US" sz="2400" dirty="0" smtClean="0"/>
              <a:t>Inspecting mines and conducting safety analysis visits to ensure compliance with KRS Chapters 351 and 352.</a:t>
            </a:r>
          </a:p>
          <a:p>
            <a:pPr>
              <a:buFont typeface="Arial" panose="020B0604020202020204" pitchFamily="34" charset="0"/>
              <a:buChar char="•"/>
            </a:pPr>
            <a:r>
              <a:rPr lang="en-US" sz="2400" dirty="0" smtClean="0"/>
              <a:t>Training and certification of miners.</a:t>
            </a:r>
          </a:p>
          <a:p>
            <a:pPr>
              <a:buFont typeface="Arial" panose="020B0604020202020204" pitchFamily="34" charset="0"/>
              <a:buChar char="•"/>
            </a:pPr>
            <a:r>
              <a:rPr lang="en-US" sz="2400" dirty="0" smtClean="0"/>
              <a:t>Provide mine rescue to each underground mine in their area.</a:t>
            </a:r>
          </a:p>
          <a:p>
            <a:r>
              <a:rPr lang="en-US" sz="2400" dirty="0" smtClean="0"/>
              <a:t>Fewer licensed coal mines does not equate to more inspections.</a:t>
            </a:r>
          </a:p>
          <a:p>
            <a:pPr lvl="1"/>
            <a:r>
              <a:rPr lang="en-US" sz="1900" dirty="0" smtClean="0"/>
              <a:t>Mine Safety Specialists continue to meet the mandated number of inspections and safety analysis visits (KRS 351.090).</a:t>
            </a:r>
          </a:p>
          <a:p>
            <a:pPr lvl="1"/>
            <a:r>
              <a:rPr lang="en-US" sz="1900" dirty="0" smtClean="0"/>
              <a:t>Have also provided training services to the metal/nonmetal (non-coal) industry.</a:t>
            </a:r>
          </a:p>
          <a:p>
            <a:pPr lvl="1"/>
            <a:r>
              <a:rPr lang="en-US" sz="1900" dirty="0" smtClean="0"/>
              <a:t>Mine Rescue Team services to metal/nonmetal industry and two military installations.</a:t>
            </a:r>
          </a:p>
          <a:p>
            <a:endParaRPr lang="en-US" dirty="0"/>
          </a:p>
          <a:p>
            <a:endParaRPr lang="en-US"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92413" y="2192829"/>
            <a:ext cx="4461387" cy="3346041"/>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0455" y="5538871"/>
            <a:ext cx="1105593" cy="1097280"/>
          </a:xfrm>
          <a:prstGeom prst="rect">
            <a:avLst/>
          </a:prstGeom>
        </p:spPr>
      </p:pic>
    </p:spTree>
    <p:extLst>
      <p:ext uri="{BB962C8B-B14F-4D97-AF65-F5344CB8AC3E}">
        <p14:creationId xmlns:p14="http://schemas.microsoft.com/office/powerpoint/2010/main" val="1065533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2435</TotalTime>
  <Words>1613</Words>
  <Application>Microsoft Office PowerPoint</Application>
  <PresentationFormat>Widescreen</PresentationFormat>
  <Paragraphs>466</Paragraphs>
  <Slides>13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Calibri Light</vt:lpstr>
      <vt:lpstr>Office Theme</vt:lpstr>
      <vt:lpstr>Acrobat Document</vt:lpstr>
      <vt:lpstr>Natural Resources and Energy Interim Joint Committee July 8, 2021</vt:lpstr>
      <vt:lpstr>Licensed Mines</vt:lpstr>
      <vt:lpstr>New and Reopened Mines</vt:lpstr>
      <vt:lpstr>New and Reopened Mines - Underground</vt:lpstr>
      <vt:lpstr>New and Reopened Mines - Surface</vt:lpstr>
      <vt:lpstr>New and Reopened Mines – State Map</vt:lpstr>
      <vt:lpstr>New and Reopened Mines – Eastern Kentucky</vt:lpstr>
      <vt:lpstr>New and Reopened Mines – Western Kentucky</vt:lpstr>
      <vt:lpstr>Mine Safety Specialist Responsibilities</vt:lpstr>
      <vt:lpstr>Division of Mine Safety and Mine Safety and Health Administration - Differences</vt:lpstr>
      <vt:lpstr>DMS and MSHA – Differences Continued</vt:lpstr>
      <vt:lpstr>Prohibition on Hiring Mine Safety Specialists</vt:lpstr>
      <vt:lpstr>Questions?</vt:lpstr>
    </vt:vector>
  </TitlesOfParts>
  <Company>COT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 Safety Specialists</dc:title>
  <dc:creator>Mullins, Michael (EEC)</dc:creator>
  <cp:lastModifiedBy>Mullins, Michael (EEC)</cp:lastModifiedBy>
  <cp:revision>72</cp:revision>
  <cp:lastPrinted>2021-06-29T15:13:46Z</cp:lastPrinted>
  <dcterms:created xsi:type="dcterms:W3CDTF">2021-06-17T19:57:48Z</dcterms:created>
  <dcterms:modified xsi:type="dcterms:W3CDTF">2021-06-30T16:36:46Z</dcterms:modified>
</cp:coreProperties>
</file>