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drawings/drawing2.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5"/>
  </p:notesMasterIdLst>
  <p:sldIdLst>
    <p:sldId id="342" r:id="rId5"/>
    <p:sldId id="256" r:id="rId6"/>
    <p:sldId id="379" r:id="rId7"/>
    <p:sldId id="345" r:id="rId8"/>
    <p:sldId id="347" r:id="rId9"/>
    <p:sldId id="348" r:id="rId10"/>
    <p:sldId id="350" r:id="rId11"/>
    <p:sldId id="349" r:id="rId12"/>
    <p:sldId id="354" r:id="rId13"/>
    <p:sldId id="353" r:id="rId14"/>
    <p:sldId id="363" r:id="rId15"/>
    <p:sldId id="355" r:id="rId16"/>
    <p:sldId id="356" r:id="rId17"/>
    <p:sldId id="358" r:id="rId18"/>
    <p:sldId id="357" r:id="rId19"/>
    <p:sldId id="359" r:id="rId20"/>
    <p:sldId id="360" r:id="rId21"/>
    <p:sldId id="361" r:id="rId22"/>
    <p:sldId id="362" r:id="rId23"/>
    <p:sldId id="375" r:id="rId24"/>
    <p:sldId id="376" r:id="rId25"/>
    <p:sldId id="378" r:id="rId26"/>
    <p:sldId id="366" r:id="rId27"/>
    <p:sldId id="294" r:id="rId28"/>
    <p:sldId id="295" r:id="rId29"/>
    <p:sldId id="303" r:id="rId30"/>
    <p:sldId id="319" r:id="rId31"/>
    <p:sldId id="318" r:id="rId32"/>
    <p:sldId id="320" r:id="rId33"/>
    <p:sldId id="297" r:id="rId34"/>
    <p:sldId id="296" r:id="rId35"/>
    <p:sldId id="322" r:id="rId36"/>
    <p:sldId id="344" r:id="rId37"/>
    <p:sldId id="298" r:id="rId38"/>
    <p:sldId id="299" r:id="rId39"/>
    <p:sldId id="300" r:id="rId40"/>
    <p:sldId id="301" r:id="rId41"/>
    <p:sldId id="367" r:id="rId42"/>
    <p:sldId id="309" r:id="rId43"/>
    <p:sldId id="307" r:id="rId44"/>
    <p:sldId id="310" r:id="rId45"/>
    <p:sldId id="312" r:id="rId46"/>
    <p:sldId id="311" r:id="rId47"/>
    <p:sldId id="313" r:id="rId48"/>
    <p:sldId id="385" r:id="rId49"/>
    <p:sldId id="386" r:id="rId50"/>
    <p:sldId id="387" r:id="rId51"/>
    <p:sldId id="388" r:id="rId52"/>
    <p:sldId id="390" r:id="rId53"/>
    <p:sldId id="323" r:id="rId54"/>
    <p:sldId id="324" r:id="rId55"/>
    <p:sldId id="382" r:id="rId56"/>
    <p:sldId id="383" r:id="rId57"/>
    <p:sldId id="384" r:id="rId58"/>
    <p:sldId id="374" r:id="rId59"/>
    <p:sldId id="328" r:id="rId60"/>
    <p:sldId id="329" r:id="rId61"/>
    <p:sldId id="371" r:id="rId62"/>
    <p:sldId id="377" r:id="rId63"/>
    <p:sldId id="381" r:id="rId64"/>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E1E7C5"/>
    <a:srgbClr val="9D242A"/>
    <a:srgbClr val="264E6D"/>
    <a:srgbClr val="DCE2C0"/>
    <a:srgbClr val="E5EACA"/>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EFDE04-720D-7455-DB7E-C29AF65F882D}" v="754" dt="2021-07-06T18:45:39.048"/>
    <p1510:client id="{76FBDB6F-D03E-9E59-1CDF-0FEDB2D003CF}" v="2361" dt="2021-07-06T15:33:33.698"/>
    <p1510:client id="{F26E57AF-18D3-4703-824D-A01449CC696B}" v="63" dt="2021-07-06T17:47:55.118"/>
    <p1510:client id="{FA216E3F-2BA9-C7C1-41BA-BDC0AB83973B}" v="10" dt="2021-07-06T18:10:35.4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58" d="100"/>
          <a:sy n="58" d="100"/>
        </p:scale>
        <p:origin x="75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98"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oleObject" Target="file:///C:\Users\mike.hardin\Documents\OneDrive%20-%20Commonwealth%20of%20Kentucky\Chamber-Full%20Delivery-EEC%20Related%20Issues\Fund%20Pie%20Chart%2001-11-2021.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r>
              <a:rPr lang="en-US" sz="1400" b="0" i="0" baseline="0" dirty="0" smtClean="0">
                <a:solidFill>
                  <a:schemeClr val="accent1">
                    <a:lumMod val="75000"/>
                  </a:schemeClr>
                </a:solidFill>
                <a:latin typeface="Calibri" panose="020F0502020204030204" pitchFamily="34" charset="0"/>
              </a:rPr>
              <a:t>TOTAL</a:t>
            </a:r>
          </a:p>
          <a:p>
            <a:pPr>
              <a:defRPr sz="1400" b="0"/>
            </a:pPr>
            <a:r>
              <a:rPr lang="en-US" sz="1400" b="0" i="0" baseline="0" dirty="0" smtClean="0">
                <a:solidFill>
                  <a:schemeClr val="accent1">
                    <a:lumMod val="75000"/>
                  </a:schemeClr>
                </a:solidFill>
                <a:latin typeface="Calibri" panose="020F0502020204030204" pitchFamily="34" charset="0"/>
              </a:rPr>
              <a:t>ECONOMIC</a:t>
            </a:r>
          </a:p>
          <a:p>
            <a:pPr>
              <a:defRPr sz="1400" b="0"/>
            </a:pPr>
            <a:r>
              <a:rPr lang="en-US" sz="1400" b="0" i="0" baseline="0" dirty="0" smtClean="0">
                <a:solidFill>
                  <a:schemeClr val="accent1">
                    <a:lumMod val="75000"/>
                  </a:schemeClr>
                </a:solidFill>
                <a:latin typeface="Calibri" panose="020F0502020204030204" pitchFamily="34" charset="0"/>
              </a:rPr>
              <a:t>IMPACT</a:t>
            </a:r>
          </a:p>
          <a:p>
            <a:pPr>
              <a:defRPr sz="1400" b="0"/>
            </a:pPr>
            <a:r>
              <a:rPr lang="en-US" sz="2000" b="1" i="0" baseline="0" dirty="0" smtClean="0">
                <a:solidFill>
                  <a:srgbClr val="9D242A"/>
                </a:solidFill>
                <a:latin typeface="Calibri" panose="020F0502020204030204" pitchFamily="34" charset="0"/>
              </a:rPr>
              <a:t>$5.9</a:t>
            </a:r>
          </a:p>
          <a:p>
            <a:pPr>
              <a:defRPr sz="1400" b="0"/>
            </a:pPr>
            <a:r>
              <a:rPr lang="en-US" sz="2000" b="1" i="0" baseline="0" dirty="0" smtClean="0">
                <a:solidFill>
                  <a:srgbClr val="9D242A"/>
                </a:solidFill>
                <a:latin typeface="Calibri" panose="020F0502020204030204" pitchFamily="34" charset="0"/>
              </a:rPr>
              <a:t>BILLION</a:t>
            </a:r>
            <a:endParaRPr lang="en-US" sz="2000" b="1" i="0" baseline="0" dirty="0">
              <a:solidFill>
                <a:srgbClr val="9D242A"/>
              </a:solidFill>
              <a:latin typeface="Calibri" panose="020F0502020204030204" pitchFamily="34" charset="0"/>
            </a:endParaRPr>
          </a:p>
        </c:rich>
      </c:tx>
      <c:layout>
        <c:manualLayout>
          <c:xMode val="edge"/>
          <c:yMode val="edge"/>
          <c:x val="0.43606721240340029"/>
          <c:y val="0.4235050779562172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24232548044142102"/>
          <c:y val="0.28796635001771714"/>
          <c:w val="0.51976608356636678"/>
          <c:h val="0.48446512780996892"/>
        </c:manualLayout>
      </c:layout>
      <c:doughnutChart>
        <c:varyColors val="1"/>
        <c:ser>
          <c:idx val="0"/>
          <c:order val="0"/>
          <c:tx>
            <c:strRef>
              <c:f>Sheet1!$B$1</c:f>
              <c:strCache>
                <c:ptCount val="1"/>
                <c:pt idx="0">
                  <c:v>Sales</c:v>
                </c:pt>
              </c:strCache>
            </c:strRef>
          </c:tx>
          <c:dPt>
            <c:idx val="0"/>
            <c:bubble3D val="0"/>
            <c:spPr>
              <a:solidFill>
                <a:srgbClr val="264E6D"/>
              </a:solidFill>
              <a:ln>
                <a:noFill/>
              </a:ln>
              <a:effectLst/>
            </c:spPr>
            <c:extLst>
              <c:ext xmlns:c16="http://schemas.microsoft.com/office/drawing/2014/chart" uri="{C3380CC4-5D6E-409C-BE32-E72D297353CC}">
                <c16:uniqueId val="{00000001-2D60-4E97-A367-1DD11A8F7697}"/>
              </c:ext>
            </c:extLst>
          </c:dPt>
          <c:dPt>
            <c:idx val="1"/>
            <c:bubble3D val="0"/>
            <c:spPr>
              <a:solidFill>
                <a:srgbClr val="B8D87A"/>
              </a:solidFill>
              <a:ln>
                <a:noFill/>
              </a:ln>
              <a:effectLst/>
            </c:spPr>
            <c:extLst>
              <c:ext xmlns:c16="http://schemas.microsoft.com/office/drawing/2014/chart" uri="{C3380CC4-5D6E-409C-BE32-E72D297353CC}">
                <c16:uniqueId val="{00000003-2D60-4E97-A367-1DD11A8F7697}"/>
              </c:ext>
            </c:extLst>
          </c:dPt>
          <c:dPt>
            <c:idx val="2"/>
            <c:bubble3D val="0"/>
            <c:spPr>
              <a:solidFill>
                <a:srgbClr val="4E893E"/>
              </a:solidFill>
              <a:ln>
                <a:noFill/>
              </a:ln>
              <a:effectLst/>
            </c:spPr>
            <c:extLst>
              <c:ext xmlns:c16="http://schemas.microsoft.com/office/drawing/2014/chart" uri="{C3380CC4-5D6E-409C-BE32-E72D297353CC}">
                <c16:uniqueId val="{00000005-2D60-4E97-A367-1DD11A8F7697}"/>
              </c:ext>
            </c:extLst>
          </c:dPt>
          <c:dPt>
            <c:idx val="3"/>
            <c:bubble3D val="0"/>
            <c:spPr>
              <a:solidFill>
                <a:srgbClr val="FF9933"/>
              </a:solidFill>
              <a:ln>
                <a:noFill/>
              </a:ln>
              <a:effectLst/>
            </c:spPr>
            <c:extLst>
              <c:ext xmlns:c16="http://schemas.microsoft.com/office/drawing/2014/chart" uri="{C3380CC4-5D6E-409C-BE32-E72D297353CC}">
                <c16:uniqueId val="{00000007-2D60-4E97-A367-1DD11A8F7697}"/>
              </c:ext>
            </c:extLst>
          </c:dPt>
          <c:dPt>
            <c:idx val="4"/>
            <c:bubble3D val="0"/>
            <c:spPr>
              <a:solidFill>
                <a:srgbClr val="03808C"/>
              </a:solidFill>
              <a:ln>
                <a:noFill/>
              </a:ln>
              <a:effectLst/>
            </c:spPr>
            <c:extLst>
              <c:ext xmlns:c16="http://schemas.microsoft.com/office/drawing/2014/chart" uri="{C3380CC4-5D6E-409C-BE32-E72D297353CC}">
                <c16:uniqueId val="{00000009-2D60-4E97-A367-1DD11A8F7697}"/>
              </c:ext>
            </c:extLst>
          </c:dPt>
          <c:dPt>
            <c:idx val="5"/>
            <c:bubble3D val="0"/>
            <c:spPr>
              <a:solidFill>
                <a:srgbClr val="4E893E"/>
              </a:solidFill>
              <a:ln>
                <a:noFill/>
              </a:ln>
              <a:effectLst/>
            </c:spPr>
            <c:extLst>
              <c:ext xmlns:c16="http://schemas.microsoft.com/office/drawing/2014/chart" uri="{C3380CC4-5D6E-409C-BE32-E72D297353CC}">
                <c16:uniqueId val="{0000000B-2D60-4E97-A367-1DD11A8F7697}"/>
              </c:ext>
            </c:extLst>
          </c:dPt>
          <c:dPt>
            <c:idx val="6"/>
            <c:bubble3D val="0"/>
            <c:spPr>
              <a:solidFill>
                <a:srgbClr val="B8D87A"/>
              </a:solidFill>
              <a:ln>
                <a:noFill/>
              </a:ln>
              <a:effectLst/>
            </c:spPr>
            <c:extLst>
              <c:ext xmlns:c16="http://schemas.microsoft.com/office/drawing/2014/chart" uri="{C3380CC4-5D6E-409C-BE32-E72D297353CC}">
                <c16:uniqueId val="{0000000D-2D60-4E97-A367-1DD11A8F7697}"/>
              </c:ext>
            </c:extLst>
          </c:dPt>
          <c:dLbls>
            <c:delete val="1"/>
          </c:dLbls>
          <c:cat>
            <c:strRef>
              <c:f>Sheet1!$A$2:$A$5</c:f>
              <c:strCache>
                <c:ptCount val="4"/>
                <c:pt idx="0">
                  <c:v>BOATING</c:v>
                </c:pt>
                <c:pt idx="1">
                  <c:v>FISHING</c:v>
                </c:pt>
                <c:pt idx="2">
                  <c:v>HUNTING</c:v>
                </c:pt>
                <c:pt idx="3">
                  <c:v>WILDLIFE WATCHING</c:v>
                </c:pt>
              </c:strCache>
            </c:strRef>
          </c:cat>
          <c:val>
            <c:numRef>
              <c:f>Sheet1!$B$2:$B$5</c:f>
              <c:numCache>
                <c:formatCode>"$"#,##0.00_);[Red]\("$"#,##0.00\)</c:formatCode>
                <c:ptCount val="4"/>
                <c:pt idx="0">
                  <c:v>1.9</c:v>
                </c:pt>
                <c:pt idx="1">
                  <c:v>1.2</c:v>
                </c:pt>
                <c:pt idx="2">
                  <c:v>1.5</c:v>
                </c:pt>
                <c:pt idx="3">
                  <c:v>1.3</c:v>
                </c:pt>
              </c:numCache>
            </c:numRef>
          </c:val>
          <c:extLst>
            <c:ext xmlns:c16="http://schemas.microsoft.com/office/drawing/2014/chart" uri="{C3380CC4-5D6E-409C-BE32-E72D297353CC}">
              <c16:uniqueId val="{0000000E-2D60-4E97-A367-1DD11A8F7697}"/>
            </c:ext>
          </c:extLst>
        </c:ser>
        <c:dLbls>
          <c:showLegendKey val="0"/>
          <c:showVal val="0"/>
          <c:showCatName val="0"/>
          <c:showSerName val="0"/>
          <c:showPercent val="1"/>
          <c:showBubbleSize val="0"/>
          <c:showLeaderLines val="1"/>
        </c:dLbls>
        <c:firstSliceAng val="0"/>
        <c:holeSize val="52"/>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LOCAL AND STATE TAX REVENUE</c:v>
                </c:pt>
              </c:strCache>
            </c:strRef>
          </c:tx>
          <c:spPr>
            <a:solidFill>
              <a:srgbClr val="4E893E"/>
            </a:solidFill>
            <a:ln>
              <a:noFill/>
            </a:ln>
            <a:effectLst/>
          </c:spPr>
          <c:invertIfNegative val="0"/>
          <c:dLbls>
            <c:dLbl>
              <c:idx val="0"/>
              <c:tx>
                <c:rich>
                  <a:bodyPr/>
                  <a:lstStyle/>
                  <a:p>
                    <a:r>
                      <a:rPr lang="en-US" dirty="0" smtClean="0"/>
                      <a:t>$70 M</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38F-4202-9440-FF8D68E9F12C}"/>
                </c:ext>
              </c:extLst>
            </c:dLbl>
            <c:dLbl>
              <c:idx val="1"/>
              <c:tx>
                <c:rich>
                  <a:bodyPr/>
                  <a:lstStyle/>
                  <a:p>
                    <a:r>
                      <a:rPr lang="en-US" dirty="0" smtClean="0"/>
                      <a:t>$98 M</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38F-4202-9440-FF8D68E9F12C}"/>
                </c:ext>
              </c:extLst>
            </c:dLbl>
            <c:dLbl>
              <c:idx val="2"/>
              <c:tx>
                <c:rich>
                  <a:bodyPr/>
                  <a:lstStyle/>
                  <a:p>
                    <a:r>
                      <a:rPr lang="en-US" dirty="0" smtClean="0"/>
                      <a:t>$111 M</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38F-4202-9440-FF8D68E9F12C}"/>
                </c:ext>
              </c:extLst>
            </c:dLbl>
            <c:dLbl>
              <c:idx val="3"/>
              <c:tx>
                <c:rich>
                  <a:bodyPr/>
                  <a:lstStyle/>
                  <a:p>
                    <a:r>
                      <a:rPr lang="en-US" dirty="0" smtClean="0"/>
                      <a:t>$65 M</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38F-4202-9440-FF8D68E9F12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Calibri" panose="020F050202020403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FISHING</c:v>
                </c:pt>
                <c:pt idx="1">
                  <c:v>HUNTING</c:v>
                </c:pt>
                <c:pt idx="2">
                  <c:v>WILDLIFE WATCHING</c:v>
                </c:pt>
                <c:pt idx="3">
                  <c:v>BOATING</c:v>
                </c:pt>
              </c:strCache>
            </c:strRef>
          </c:cat>
          <c:val>
            <c:numRef>
              <c:f>Sheet1!$B$2:$B$5</c:f>
              <c:numCache>
                <c:formatCode>General</c:formatCode>
                <c:ptCount val="4"/>
                <c:pt idx="0">
                  <c:v>69.5</c:v>
                </c:pt>
                <c:pt idx="1">
                  <c:v>97.9</c:v>
                </c:pt>
                <c:pt idx="2">
                  <c:v>111.1</c:v>
                </c:pt>
                <c:pt idx="3">
                  <c:v>65.400000000000006</c:v>
                </c:pt>
              </c:numCache>
            </c:numRef>
          </c:val>
          <c:extLst>
            <c:ext xmlns:c16="http://schemas.microsoft.com/office/drawing/2014/chart" uri="{C3380CC4-5D6E-409C-BE32-E72D297353CC}">
              <c16:uniqueId val="{00000000-E825-47AD-8E56-C669CDD50CEF}"/>
            </c:ext>
          </c:extLst>
        </c:ser>
        <c:ser>
          <c:idx val="1"/>
          <c:order val="1"/>
          <c:tx>
            <c:strRef>
              <c:f>Sheet1!$C$1</c:f>
              <c:strCache>
                <c:ptCount val="1"/>
                <c:pt idx="0">
                  <c:v>FEDERAL TAX REVENUE</c:v>
                </c:pt>
              </c:strCache>
            </c:strRef>
          </c:tx>
          <c:spPr>
            <a:solidFill>
              <a:srgbClr val="B8D87A"/>
            </a:solidFill>
            <a:ln>
              <a:noFill/>
            </a:ln>
            <a:effectLst/>
          </c:spPr>
          <c:invertIfNegative val="0"/>
          <c:dLbls>
            <c:dLbl>
              <c:idx val="0"/>
              <c:tx>
                <c:rich>
                  <a:bodyPr/>
                  <a:lstStyle/>
                  <a:p>
                    <a:r>
                      <a:rPr lang="en-US" dirty="0" smtClean="0"/>
                      <a:t>$82</a:t>
                    </a:r>
                    <a:r>
                      <a:rPr lang="en-US" baseline="0" dirty="0" smtClean="0"/>
                      <a:t> M</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38F-4202-9440-FF8D68E9F12C}"/>
                </c:ext>
              </c:extLst>
            </c:dLbl>
            <c:dLbl>
              <c:idx val="1"/>
              <c:tx>
                <c:rich>
                  <a:bodyPr/>
                  <a:lstStyle/>
                  <a:p>
                    <a:r>
                      <a:rPr lang="en-US" dirty="0" smtClean="0"/>
                      <a:t>$115 M</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38F-4202-9440-FF8D68E9F12C}"/>
                </c:ext>
              </c:extLst>
            </c:dLbl>
            <c:dLbl>
              <c:idx val="2"/>
              <c:tx>
                <c:rich>
                  <a:bodyPr/>
                  <a:lstStyle/>
                  <a:p>
                    <a:r>
                      <a:rPr lang="en-US" dirty="0" smtClean="0"/>
                      <a:t>$98 M</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38F-4202-9440-FF8D68E9F12C}"/>
                </c:ext>
              </c:extLst>
            </c:dLbl>
            <c:dLbl>
              <c:idx val="3"/>
              <c:tx>
                <c:rich>
                  <a:bodyPr/>
                  <a:lstStyle/>
                  <a:p>
                    <a:r>
                      <a:rPr lang="en-US" dirty="0" smtClean="0"/>
                      <a:t>$79</a:t>
                    </a:r>
                    <a:r>
                      <a:rPr lang="en-US" baseline="0" dirty="0" smtClean="0"/>
                      <a:t> M</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38F-4202-9440-FF8D68E9F12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Calibri" panose="020F050202020403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FISHING</c:v>
                </c:pt>
                <c:pt idx="1">
                  <c:v>HUNTING</c:v>
                </c:pt>
                <c:pt idx="2">
                  <c:v>WILDLIFE WATCHING</c:v>
                </c:pt>
                <c:pt idx="3">
                  <c:v>BOATING</c:v>
                </c:pt>
              </c:strCache>
            </c:strRef>
          </c:cat>
          <c:val>
            <c:numRef>
              <c:f>Sheet1!$C$2:$C$5</c:f>
              <c:numCache>
                <c:formatCode>General</c:formatCode>
                <c:ptCount val="4"/>
                <c:pt idx="0">
                  <c:v>82.2</c:v>
                </c:pt>
                <c:pt idx="1">
                  <c:v>114.5</c:v>
                </c:pt>
                <c:pt idx="2">
                  <c:v>97.8</c:v>
                </c:pt>
                <c:pt idx="3">
                  <c:v>78.599999999999994</c:v>
                </c:pt>
              </c:numCache>
            </c:numRef>
          </c:val>
          <c:extLst>
            <c:ext xmlns:c16="http://schemas.microsoft.com/office/drawing/2014/chart" uri="{C3380CC4-5D6E-409C-BE32-E72D297353CC}">
              <c16:uniqueId val="{00000001-E825-47AD-8E56-C669CDD50CEF}"/>
            </c:ext>
          </c:extLst>
        </c:ser>
        <c:dLbls>
          <c:showLegendKey val="0"/>
          <c:showVal val="0"/>
          <c:showCatName val="0"/>
          <c:showSerName val="0"/>
          <c:showPercent val="0"/>
          <c:showBubbleSize val="0"/>
        </c:dLbls>
        <c:gapWidth val="46"/>
        <c:axId val="662482240"/>
        <c:axId val="662481912"/>
      </c:barChart>
      <c:catAx>
        <c:axId val="66248224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rgbClr val="1D2C12"/>
                </a:solidFill>
                <a:latin typeface="Calibri" panose="020F0502020204030204" pitchFamily="34" charset="0"/>
                <a:ea typeface="+mn-ea"/>
                <a:cs typeface="+mn-cs"/>
              </a:defRPr>
            </a:pPr>
            <a:endParaRPr lang="en-US"/>
          </a:p>
        </c:txPr>
        <c:crossAx val="662481912"/>
        <c:crosses val="autoZero"/>
        <c:auto val="1"/>
        <c:lblAlgn val="ctr"/>
        <c:lblOffset val="100"/>
        <c:noMultiLvlLbl val="0"/>
      </c:catAx>
      <c:valAx>
        <c:axId val="662481912"/>
        <c:scaling>
          <c:orientation val="minMax"/>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66248224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rgbClr val="1D2C12"/>
                </a:solidFill>
                <a:latin typeface="+mn-lt"/>
                <a:ea typeface="+mn-ea"/>
                <a:cs typeface="+mn-cs"/>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1D2C12"/>
                </a:solidFill>
                <a:latin typeface="+mn-lt"/>
                <a:ea typeface="+mn-ea"/>
                <a:cs typeface="+mn-cs"/>
              </a:defRPr>
            </a:pPr>
            <a:endParaRPr lang="en-US"/>
          </a:p>
        </c:txPr>
      </c:legendEntry>
      <c:layout>
        <c:manualLayout>
          <c:xMode val="edge"/>
          <c:yMode val="edge"/>
          <c:x val="0.14001499610279147"/>
          <c:y val="0.86810175315327254"/>
          <c:w val="0.71659120208878524"/>
          <c:h val="0.11397965369614486"/>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D2C1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5"/>
      <c:rotY val="0"/>
      <c:rAngAx val="0"/>
      <c:perspective val="0"/>
    </c:view3D>
    <c:floor>
      <c:thickness val="0"/>
    </c:floor>
    <c:sideWall>
      <c:thickness val="0"/>
    </c:sideWall>
    <c:backWall>
      <c:thickness val="0"/>
    </c:backWall>
    <c:plotArea>
      <c:layout>
        <c:manualLayout>
          <c:layoutTarget val="inner"/>
          <c:xMode val="edge"/>
          <c:yMode val="edge"/>
          <c:x val="0.13058035714285715"/>
          <c:y val="7.0564516129032265E-2"/>
          <c:w val="0.6104910714285714"/>
          <c:h val="0.88911290322580649"/>
        </c:manualLayout>
      </c:layout>
      <c:pie3DChart>
        <c:varyColors val="1"/>
        <c:ser>
          <c:idx val="0"/>
          <c:order val="0"/>
          <c:tx>
            <c:strRef>
              <c:f>Sheet1!$A$2</c:f>
              <c:strCache>
                <c:ptCount val="1"/>
              </c:strCache>
            </c:strRef>
          </c:tx>
          <c:spPr>
            <a:solidFill>
              <a:schemeClr val="accent1"/>
            </a:solidFill>
            <a:ln w="12654">
              <a:solidFill>
                <a:schemeClr val="tx1"/>
              </a:solidFill>
              <a:prstDash val="solid"/>
            </a:ln>
          </c:spPr>
          <c:explosion val="25"/>
          <c:dPt>
            <c:idx val="0"/>
            <c:bubble3D val="0"/>
            <c:spPr>
              <a:solidFill>
                <a:schemeClr val="accent6">
                  <a:lumMod val="75000"/>
                </a:schemeClr>
              </a:solidFill>
              <a:ln w="12654">
                <a:solidFill>
                  <a:schemeClr val="tx1"/>
                </a:solidFill>
                <a:prstDash val="solid"/>
              </a:ln>
            </c:spPr>
            <c:extLst>
              <c:ext xmlns:c16="http://schemas.microsoft.com/office/drawing/2014/chart" uri="{C3380CC4-5D6E-409C-BE32-E72D297353CC}">
                <c16:uniqueId val="{00000000-D239-409E-89BE-FB8430B02BC7}"/>
              </c:ext>
            </c:extLst>
          </c:dPt>
          <c:dPt>
            <c:idx val="1"/>
            <c:bubble3D val="0"/>
            <c:spPr>
              <a:solidFill>
                <a:srgbClr val="9D242A"/>
              </a:solidFill>
              <a:ln w="12654">
                <a:solidFill>
                  <a:schemeClr val="tx1"/>
                </a:solidFill>
                <a:prstDash val="solid"/>
              </a:ln>
            </c:spPr>
            <c:extLst>
              <c:ext xmlns:c16="http://schemas.microsoft.com/office/drawing/2014/chart" uri="{C3380CC4-5D6E-409C-BE32-E72D297353CC}">
                <c16:uniqueId val="{00000001-D239-409E-89BE-FB8430B02BC7}"/>
              </c:ext>
            </c:extLst>
          </c:dPt>
          <c:dPt>
            <c:idx val="2"/>
            <c:bubble3D val="0"/>
            <c:spPr>
              <a:solidFill>
                <a:schemeClr val="accent4">
                  <a:lumMod val="75000"/>
                </a:schemeClr>
              </a:solidFill>
              <a:ln w="12654">
                <a:solidFill>
                  <a:schemeClr val="tx1"/>
                </a:solidFill>
                <a:prstDash val="solid"/>
              </a:ln>
            </c:spPr>
            <c:extLst>
              <c:ext xmlns:c16="http://schemas.microsoft.com/office/drawing/2014/chart" uri="{C3380CC4-5D6E-409C-BE32-E72D297353CC}">
                <c16:uniqueId val="{00000002-D239-409E-89BE-FB8430B02BC7}"/>
              </c:ext>
            </c:extLst>
          </c:dPt>
          <c:dPt>
            <c:idx val="3"/>
            <c:bubble3D val="0"/>
            <c:spPr>
              <a:solidFill>
                <a:schemeClr val="accent1">
                  <a:lumMod val="75000"/>
                </a:schemeClr>
              </a:solidFill>
              <a:ln w="12654">
                <a:solidFill>
                  <a:schemeClr val="tx1"/>
                </a:solidFill>
                <a:prstDash val="solid"/>
              </a:ln>
            </c:spPr>
            <c:extLst>
              <c:ext xmlns:c16="http://schemas.microsoft.com/office/drawing/2014/chart" uri="{C3380CC4-5D6E-409C-BE32-E72D297353CC}">
                <c16:uniqueId val="{00000003-D239-409E-89BE-FB8430B02BC7}"/>
              </c:ext>
            </c:extLst>
          </c:dPt>
          <c:dLbls>
            <c:dLbl>
              <c:idx val="0"/>
              <c:layout>
                <c:manualLayout>
                  <c:x val="-0.16528415648688244"/>
                  <c:y val="3.7471372741456621E-2"/>
                </c:manualLayout>
              </c:layout>
              <c:numFmt formatCode="0%" sourceLinked="0"/>
              <c:spPr>
                <a:noFill/>
                <a:ln w="25307">
                  <a:noFill/>
                </a:ln>
              </c:spPr>
              <c:txPr>
                <a:bodyPr/>
                <a:lstStyle/>
                <a:p>
                  <a:pPr>
                    <a:defRPr sz="1793" b="1" i="0" u="none" strike="noStrike" baseline="0">
                      <a:solidFill>
                        <a:srgbClr val="FFFFFF"/>
                      </a:solidFill>
                      <a:latin typeface="Arial"/>
                      <a:ea typeface="Arial"/>
                      <a:cs typeface="Arial"/>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D239-409E-89BE-FB8430B02BC7}"/>
                </c:ext>
              </c:extLst>
            </c:dLbl>
            <c:dLbl>
              <c:idx val="1"/>
              <c:layout>
                <c:manualLayout>
                  <c:x val="-4.5252155594425303E-2"/>
                  <c:y val="-0.23428488782015333"/>
                </c:manualLayout>
              </c:layout>
              <c:numFmt formatCode="0%" sourceLinked="0"/>
              <c:spPr>
                <a:noFill/>
                <a:ln w="25307">
                  <a:noFill/>
                </a:ln>
              </c:spPr>
              <c:txPr>
                <a:bodyPr/>
                <a:lstStyle/>
                <a:p>
                  <a:pPr>
                    <a:defRPr sz="1793" b="1" i="0" u="none" strike="noStrike" baseline="0">
                      <a:solidFill>
                        <a:srgbClr val="FFFFFF"/>
                      </a:solidFill>
                      <a:latin typeface="Arial"/>
                      <a:ea typeface="Arial"/>
                      <a:cs typeface="Arial"/>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239-409E-89BE-FB8430B02BC7}"/>
                </c:ext>
              </c:extLst>
            </c:dLbl>
            <c:dLbl>
              <c:idx val="2"/>
              <c:layout>
                <c:manualLayout>
                  <c:x val="0.1291651819840412"/>
                  <c:y val="-9.2517449107608729E-2"/>
                </c:manualLayout>
              </c:layout>
              <c:numFmt formatCode="0%" sourceLinked="0"/>
              <c:spPr>
                <a:noFill/>
                <a:ln w="25307">
                  <a:noFill/>
                </a:ln>
              </c:spPr>
              <c:txPr>
                <a:bodyPr/>
                <a:lstStyle/>
                <a:p>
                  <a:pPr>
                    <a:defRPr sz="1793" b="1" i="0" u="none" strike="noStrike" baseline="0">
                      <a:solidFill>
                        <a:srgbClr val="FFFFFF"/>
                      </a:solidFill>
                      <a:latin typeface="Arial"/>
                      <a:ea typeface="Arial"/>
                      <a:cs typeface="Arial"/>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D239-409E-89BE-FB8430B02BC7}"/>
                </c:ext>
              </c:extLst>
            </c:dLbl>
            <c:dLbl>
              <c:idx val="3"/>
              <c:layout>
                <c:manualLayout>
                  <c:x val="2.5201673639379626E-2"/>
                  <c:y val="0.10308563590036732"/>
                </c:manualLayout>
              </c:layout>
              <c:numFmt formatCode="0%" sourceLinked="0"/>
              <c:spPr>
                <a:noFill/>
                <a:ln w="25307">
                  <a:noFill/>
                </a:ln>
              </c:spPr>
              <c:txPr>
                <a:bodyPr/>
                <a:lstStyle/>
                <a:p>
                  <a:pPr>
                    <a:defRPr sz="1793" b="1" i="0" u="none" strike="noStrike" baseline="0">
                      <a:solidFill>
                        <a:srgbClr val="FFFFFF"/>
                      </a:solidFill>
                      <a:latin typeface="Arial"/>
                      <a:ea typeface="Arial"/>
                      <a:cs typeface="Arial"/>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239-409E-89BE-FB8430B02BC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Sheet1!$B$1:$E$1</c:f>
              <c:strCache>
                <c:ptCount val="4"/>
                <c:pt idx="0">
                  <c:v>Firearms</c:v>
                </c:pt>
                <c:pt idx="1">
                  <c:v>Pistols</c:v>
                </c:pt>
                <c:pt idx="2">
                  <c:v>Ammo</c:v>
                </c:pt>
                <c:pt idx="3">
                  <c:v>Archery</c:v>
                </c:pt>
              </c:strCache>
            </c:strRef>
          </c:cat>
          <c:val>
            <c:numRef>
              <c:f>Sheet1!$B$2:$E$2</c:f>
              <c:numCache>
                <c:formatCode>0%</c:formatCode>
                <c:ptCount val="4"/>
                <c:pt idx="0">
                  <c:v>0.28999999999999998</c:v>
                </c:pt>
                <c:pt idx="1">
                  <c:v>0.34</c:v>
                </c:pt>
                <c:pt idx="2">
                  <c:v>0.32</c:v>
                </c:pt>
                <c:pt idx="3">
                  <c:v>0.05</c:v>
                </c:pt>
              </c:numCache>
            </c:numRef>
          </c:val>
          <c:extLst>
            <c:ext xmlns:c16="http://schemas.microsoft.com/office/drawing/2014/chart" uri="{C3380CC4-5D6E-409C-BE32-E72D297353CC}">
              <c16:uniqueId val="{00000004-D239-409E-89BE-FB8430B02BC7}"/>
            </c:ext>
          </c:extLst>
        </c:ser>
        <c:ser>
          <c:idx val="1"/>
          <c:order val="1"/>
          <c:tx>
            <c:strRef>
              <c:f>Sheet1!$A$3</c:f>
              <c:strCache>
                <c:ptCount val="1"/>
              </c:strCache>
            </c:strRef>
          </c:tx>
          <c:spPr>
            <a:solidFill>
              <a:schemeClr val="accent2"/>
            </a:solidFill>
            <a:ln w="12654">
              <a:solidFill>
                <a:schemeClr val="tx1"/>
              </a:solidFill>
              <a:prstDash val="solid"/>
            </a:ln>
          </c:spPr>
          <c:explosion val="25"/>
          <c:dPt>
            <c:idx val="0"/>
            <c:bubble3D val="0"/>
            <c:spPr>
              <a:solidFill>
                <a:schemeClr val="accent1"/>
              </a:solidFill>
              <a:ln w="12654">
                <a:solidFill>
                  <a:schemeClr val="tx1"/>
                </a:solidFill>
                <a:prstDash val="solid"/>
              </a:ln>
            </c:spPr>
            <c:extLst>
              <c:ext xmlns:c16="http://schemas.microsoft.com/office/drawing/2014/chart" uri="{C3380CC4-5D6E-409C-BE32-E72D297353CC}">
                <c16:uniqueId val="{00000005-D239-409E-89BE-FB8430B02BC7}"/>
              </c:ext>
            </c:extLst>
          </c:dPt>
          <c:dPt>
            <c:idx val="1"/>
            <c:bubble3D val="0"/>
            <c:extLst>
              <c:ext xmlns:c16="http://schemas.microsoft.com/office/drawing/2014/chart" uri="{C3380CC4-5D6E-409C-BE32-E72D297353CC}">
                <c16:uniqueId val="{00000006-D239-409E-89BE-FB8430B02BC7}"/>
              </c:ext>
            </c:extLst>
          </c:dPt>
          <c:dPt>
            <c:idx val="2"/>
            <c:bubble3D val="0"/>
            <c:spPr>
              <a:solidFill>
                <a:schemeClr val="hlink"/>
              </a:solidFill>
              <a:ln w="12654">
                <a:solidFill>
                  <a:schemeClr val="tx1"/>
                </a:solidFill>
                <a:prstDash val="solid"/>
              </a:ln>
            </c:spPr>
            <c:extLst>
              <c:ext xmlns:c16="http://schemas.microsoft.com/office/drawing/2014/chart" uri="{C3380CC4-5D6E-409C-BE32-E72D297353CC}">
                <c16:uniqueId val="{00000007-D239-409E-89BE-FB8430B02BC7}"/>
              </c:ext>
            </c:extLst>
          </c:dPt>
          <c:dPt>
            <c:idx val="3"/>
            <c:bubble3D val="0"/>
            <c:spPr>
              <a:solidFill>
                <a:schemeClr val="folHlink"/>
              </a:solidFill>
              <a:ln w="12654">
                <a:solidFill>
                  <a:schemeClr val="tx1"/>
                </a:solidFill>
                <a:prstDash val="solid"/>
              </a:ln>
            </c:spPr>
            <c:extLst>
              <c:ext xmlns:c16="http://schemas.microsoft.com/office/drawing/2014/chart" uri="{C3380CC4-5D6E-409C-BE32-E72D297353CC}">
                <c16:uniqueId val="{00000008-D239-409E-89BE-FB8430B02BC7}"/>
              </c:ext>
            </c:extLst>
          </c:dPt>
          <c:cat>
            <c:strRef>
              <c:f>Sheet1!$B$1:$E$1</c:f>
              <c:strCache>
                <c:ptCount val="4"/>
                <c:pt idx="0">
                  <c:v>Firearms</c:v>
                </c:pt>
                <c:pt idx="1">
                  <c:v>Pistols</c:v>
                </c:pt>
                <c:pt idx="2">
                  <c:v>Ammo</c:v>
                </c:pt>
                <c:pt idx="3">
                  <c:v>Archery</c:v>
                </c:pt>
              </c:strCache>
            </c:strRef>
          </c:cat>
          <c:val>
            <c:numRef>
              <c:f>Sheet1!$B$3:$E$3</c:f>
              <c:numCache>
                <c:formatCode>General</c:formatCode>
                <c:ptCount val="4"/>
              </c:numCache>
            </c:numRef>
          </c:val>
          <c:extLst>
            <c:ext xmlns:c16="http://schemas.microsoft.com/office/drawing/2014/chart" uri="{C3380CC4-5D6E-409C-BE32-E72D297353CC}">
              <c16:uniqueId val="{00000009-D239-409E-89BE-FB8430B02BC7}"/>
            </c:ext>
          </c:extLst>
        </c:ser>
        <c:ser>
          <c:idx val="2"/>
          <c:order val="2"/>
          <c:tx>
            <c:strRef>
              <c:f>Sheet1!$A$4</c:f>
              <c:strCache>
                <c:ptCount val="1"/>
              </c:strCache>
            </c:strRef>
          </c:tx>
          <c:spPr>
            <a:solidFill>
              <a:schemeClr val="hlink"/>
            </a:solidFill>
            <a:ln w="12654">
              <a:solidFill>
                <a:schemeClr val="tx1"/>
              </a:solidFill>
              <a:prstDash val="solid"/>
            </a:ln>
          </c:spPr>
          <c:explosion val="25"/>
          <c:dPt>
            <c:idx val="0"/>
            <c:bubble3D val="0"/>
            <c:spPr>
              <a:solidFill>
                <a:schemeClr val="accent1"/>
              </a:solidFill>
              <a:ln w="12654">
                <a:solidFill>
                  <a:schemeClr val="tx1"/>
                </a:solidFill>
                <a:prstDash val="solid"/>
              </a:ln>
            </c:spPr>
            <c:extLst>
              <c:ext xmlns:c16="http://schemas.microsoft.com/office/drawing/2014/chart" uri="{C3380CC4-5D6E-409C-BE32-E72D297353CC}">
                <c16:uniqueId val="{0000000A-D239-409E-89BE-FB8430B02BC7}"/>
              </c:ext>
            </c:extLst>
          </c:dPt>
          <c:dPt>
            <c:idx val="1"/>
            <c:bubble3D val="0"/>
            <c:spPr>
              <a:solidFill>
                <a:schemeClr val="accent2"/>
              </a:solidFill>
              <a:ln w="12654">
                <a:solidFill>
                  <a:schemeClr val="tx1"/>
                </a:solidFill>
                <a:prstDash val="solid"/>
              </a:ln>
            </c:spPr>
            <c:extLst>
              <c:ext xmlns:c16="http://schemas.microsoft.com/office/drawing/2014/chart" uri="{C3380CC4-5D6E-409C-BE32-E72D297353CC}">
                <c16:uniqueId val="{0000000B-D239-409E-89BE-FB8430B02BC7}"/>
              </c:ext>
            </c:extLst>
          </c:dPt>
          <c:dPt>
            <c:idx val="2"/>
            <c:bubble3D val="0"/>
            <c:extLst>
              <c:ext xmlns:c16="http://schemas.microsoft.com/office/drawing/2014/chart" uri="{C3380CC4-5D6E-409C-BE32-E72D297353CC}">
                <c16:uniqueId val="{0000000C-D239-409E-89BE-FB8430B02BC7}"/>
              </c:ext>
            </c:extLst>
          </c:dPt>
          <c:dPt>
            <c:idx val="3"/>
            <c:bubble3D val="0"/>
            <c:spPr>
              <a:solidFill>
                <a:schemeClr val="folHlink"/>
              </a:solidFill>
              <a:ln w="12654">
                <a:solidFill>
                  <a:schemeClr val="tx1"/>
                </a:solidFill>
                <a:prstDash val="solid"/>
              </a:ln>
            </c:spPr>
            <c:extLst>
              <c:ext xmlns:c16="http://schemas.microsoft.com/office/drawing/2014/chart" uri="{C3380CC4-5D6E-409C-BE32-E72D297353CC}">
                <c16:uniqueId val="{0000000D-D239-409E-89BE-FB8430B02BC7}"/>
              </c:ext>
            </c:extLst>
          </c:dPt>
          <c:cat>
            <c:strRef>
              <c:f>Sheet1!$B$1:$E$1</c:f>
              <c:strCache>
                <c:ptCount val="4"/>
                <c:pt idx="0">
                  <c:v>Firearms</c:v>
                </c:pt>
                <c:pt idx="1">
                  <c:v>Pistols</c:v>
                </c:pt>
                <c:pt idx="2">
                  <c:v>Ammo</c:v>
                </c:pt>
                <c:pt idx="3">
                  <c:v>Archery</c:v>
                </c:pt>
              </c:strCache>
            </c:strRef>
          </c:cat>
          <c:val>
            <c:numRef>
              <c:f>Sheet1!$B$4:$E$4</c:f>
              <c:numCache>
                <c:formatCode>General</c:formatCode>
                <c:ptCount val="4"/>
              </c:numCache>
            </c:numRef>
          </c:val>
          <c:extLst>
            <c:ext xmlns:c16="http://schemas.microsoft.com/office/drawing/2014/chart" uri="{C3380CC4-5D6E-409C-BE32-E72D297353CC}">
              <c16:uniqueId val="{0000000E-D239-409E-89BE-FB8430B02BC7}"/>
            </c:ext>
          </c:extLst>
        </c:ser>
        <c:ser>
          <c:idx val="3"/>
          <c:order val="3"/>
          <c:tx>
            <c:strRef>
              <c:f>Sheet1!$A$5</c:f>
              <c:strCache>
                <c:ptCount val="1"/>
              </c:strCache>
            </c:strRef>
          </c:tx>
          <c:spPr>
            <a:solidFill>
              <a:schemeClr val="folHlink"/>
            </a:solidFill>
            <a:ln w="12654">
              <a:solidFill>
                <a:schemeClr val="tx1"/>
              </a:solidFill>
              <a:prstDash val="solid"/>
            </a:ln>
          </c:spPr>
          <c:explosion val="25"/>
          <c:dPt>
            <c:idx val="0"/>
            <c:bubble3D val="0"/>
            <c:spPr>
              <a:solidFill>
                <a:schemeClr val="accent1"/>
              </a:solidFill>
              <a:ln w="12654">
                <a:solidFill>
                  <a:schemeClr val="tx1"/>
                </a:solidFill>
                <a:prstDash val="solid"/>
              </a:ln>
            </c:spPr>
            <c:extLst>
              <c:ext xmlns:c16="http://schemas.microsoft.com/office/drawing/2014/chart" uri="{C3380CC4-5D6E-409C-BE32-E72D297353CC}">
                <c16:uniqueId val="{0000000F-D239-409E-89BE-FB8430B02BC7}"/>
              </c:ext>
            </c:extLst>
          </c:dPt>
          <c:dPt>
            <c:idx val="1"/>
            <c:bubble3D val="0"/>
            <c:spPr>
              <a:solidFill>
                <a:schemeClr val="accent2"/>
              </a:solidFill>
              <a:ln w="12654">
                <a:solidFill>
                  <a:schemeClr val="tx1"/>
                </a:solidFill>
                <a:prstDash val="solid"/>
              </a:ln>
            </c:spPr>
            <c:extLst>
              <c:ext xmlns:c16="http://schemas.microsoft.com/office/drawing/2014/chart" uri="{C3380CC4-5D6E-409C-BE32-E72D297353CC}">
                <c16:uniqueId val="{00000010-D239-409E-89BE-FB8430B02BC7}"/>
              </c:ext>
            </c:extLst>
          </c:dPt>
          <c:dPt>
            <c:idx val="2"/>
            <c:bubble3D val="0"/>
            <c:spPr>
              <a:solidFill>
                <a:schemeClr val="hlink"/>
              </a:solidFill>
              <a:ln w="12654">
                <a:solidFill>
                  <a:schemeClr val="tx1"/>
                </a:solidFill>
                <a:prstDash val="solid"/>
              </a:ln>
            </c:spPr>
            <c:extLst>
              <c:ext xmlns:c16="http://schemas.microsoft.com/office/drawing/2014/chart" uri="{C3380CC4-5D6E-409C-BE32-E72D297353CC}">
                <c16:uniqueId val="{00000011-D239-409E-89BE-FB8430B02BC7}"/>
              </c:ext>
            </c:extLst>
          </c:dPt>
          <c:dPt>
            <c:idx val="3"/>
            <c:bubble3D val="0"/>
            <c:extLst>
              <c:ext xmlns:c16="http://schemas.microsoft.com/office/drawing/2014/chart" uri="{C3380CC4-5D6E-409C-BE32-E72D297353CC}">
                <c16:uniqueId val="{00000012-D239-409E-89BE-FB8430B02BC7}"/>
              </c:ext>
            </c:extLst>
          </c:dPt>
          <c:cat>
            <c:strRef>
              <c:f>Sheet1!$B$1:$E$1</c:f>
              <c:strCache>
                <c:ptCount val="4"/>
                <c:pt idx="0">
                  <c:v>Firearms</c:v>
                </c:pt>
                <c:pt idx="1">
                  <c:v>Pistols</c:v>
                </c:pt>
                <c:pt idx="2">
                  <c:v>Ammo</c:v>
                </c:pt>
                <c:pt idx="3">
                  <c:v>Archery</c:v>
                </c:pt>
              </c:strCache>
            </c:strRef>
          </c:cat>
          <c:val>
            <c:numRef>
              <c:f>Sheet1!$B$5:$E$5</c:f>
              <c:numCache>
                <c:formatCode>General</c:formatCode>
                <c:ptCount val="4"/>
              </c:numCache>
            </c:numRef>
          </c:val>
          <c:extLst>
            <c:ext xmlns:c16="http://schemas.microsoft.com/office/drawing/2014/chart" uri="{C3380CC4-5D6E-409C-BE32-E72D297353CC}">
              <c16:uniqueId val="{00000013-D239-409E-89BE-FB8430B02BC7}"/>
            </c:ext>
          </c:extLst>
        </c:ser>
        <c:dLbls>
          <c:showLegendKey val="0"/>
          <c:showVal val="0"/>
          <c:showCatName val="0"/>
          <c:showSerName val="0"/>
          <c:showPercent val="0"/>
          <c:showBubbleSize val="0"/>
          <c:showLeaderLines val="1"/>
        </c:dLbls>
      </c:pie3DChart>
      <c:spPr>
        <a:noFill/>
        <a:ln w="25307">
          <a:noFill/>
        </a:ln>
      </c:spPr>
    </c:plotArea>
    <c:legend>
      <c:legendPos val="r"/>
      <c:layout>
        <c:manualLayout>
          <c:xMode val="edge"/>
          <c:yMode val="edge"/>
          <c:x val="0.81042280013084722"/>
          <c:y val="0.35929679547353766"/>
          <c:w val="0.15736607142857142"/>
          <c:h val="0.29233870967741937"/>
        </c:manualLayout>
      </c:layout>
      <c:overlay val="0"/>
      <c:spPr>
        <a:noFill/>
        <a:ln w="12654">
          <a:solidFill>
            <a:srgbClr val="FFCC00"/>
          </a:solidFill>
          <a:prstDash val="solid"/>
        </a:ln>
      </c:spPr>
      <c:txPr>
        <a:bodyPr/>
        <a:lstStyle/>
        <a:p>
          <a:pPr>
            <a:defRPr sz="1800" b="1" i="0" u="none" strike="noStrike" baseline="0">
              <a:solidFill>
                <a:schemeClr val="tx1"/>
              </a:solidFill>
              <a:latin typeface="Arial"/>
              <a:ea typeface="Arial"/>
              <a:cs typeface="Arial"/>
            </a:defRPr>
          </a:pPr>
          <a:endParaRPr lang="en-US"/>
        </a:p>
      </c:txPr>
    </c:legend>
    <c:plotVisOnly val="1"/>
    <c:dispBlanksAs val="zero"/>
    <c:showDLblsOverMax val="0"/>
  </c:chart>
  <c:spPr>
    <a:noFill/>
    <a:ln>
      <a:noFill/>
    </a:ln>
  </c:spPr>
  <c:txPr>
    <a:bodyPr/>
    <a:lstStyle/>
    <a:p>
      <a:pPr>
        <a:defRPr sz="1893" b="1" i="0" u="none" strike="noStrike" baseline="0">
          <a:solidFill>
            <a:schemeClr val="tx1"/>
          </a:solidFill>
          <a:latin typeface="Arial"/>
          <a:ea typeface="Arial"/>
          <a:cs typeface="Aria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60"/>
      <c:rotY val="0"/>
      <c:rAngAx val="0"/>
      <c:perspective val="0"/>
    </c:view3D>
    <c:floor>
      <c:thickness val="0"/>
    </c:floor>
    <c:sideWall>
      <c:thickness val="0"/>
    </c:sideWall>
    <c:backWall>
      <c:thickness val="0"/>
    </c:backWall>
    <c:plotArea>
      <c:layout>
        <c:manualLayout>
          <c:layoutTarget val="inner"/>
          <c:xMode val="edge"/>
          <c:yMode val="edge"/>
          <c:x val="4.1970805319736716E-2"/>
          <c:y val="6.3131525572985708E-2"/>
          <c:w val="0.623463687150838"/>
          <c:h val="0.91433566433566438"/>
        </c:manualLayout>
      </c:layout>
      <c:pie3DChart>
        <c:varyColors val="1"/>
        <c:ser>
          <c:idx val="0"/>
          <c:order val="0"/>
          <c:tx>
            <c:strRef>
              <c:f>Sheet1!$A$2</c:f>
              <c:strCache>
                <c:ptCount val="1"/>
              </c:strCache>
            </c:strRef>
          </c:tx>
          <c:spPr>
            <a:ln w="12349">
              <a:solidFill>
                <a:schemeClr val="tx1"/>
              </a:solidFill>
              <a:prstDash val="solid"/>
            </a:ln>
          </c:spPr>
          <c:explosion val="11"/>
          <c:dPt>
            <c:idx val="0"/>
            <c:bubble3D val="0"/>
            <c:spPr>
              <a:solidFill>
                <a:schemeClr val="accent4">
                  <a:lumMod val="75000"/>
                </a:schemeClr>
              </a:solidFill>
              <a:ln w="12349">
                <a:solidFill>
                  <a:schemeClr val="tx1"/>
                </a:solidFill>
                <a:prstDash val="solid"/>
              </a:ln>
            </c:spPr>
            <c:extLst>
              <c:ext xmlns:c16="http://schemas.microsoft.com/office/drawing/2014/chart" uri="{C3380CC4-5D6E-409C-BE32-E72D297353CC}">
                <c16:uniqueId val="{00000000-6FBF-4941-87F3-47741256208A}"/>
              </c:ext>
            </c:extLst>
          </c:dPt>
          <c:dPt>
            <c:idx val="1"/>
            <c:bubble3D val="0"/>
            <c:spPr>
              <a:solidFill>
                <a:schemeClr val="accent6">
                  <a:lumMod val="75000"/>
                </a:schemeClr>
              </a:solidFill>
              <a:ln w="12349">
                <a:solidFill>
                  <a:schemeClr val="tx1"/>
                </a:solidFill>
                <a:prstDash val="solid"/>
              </a:ln>
            </c:spPr>
            <c:extLst>
              <c:ext xmlns:c16="http://schemas.microsoft.com/office/drawing/2014/chart" uri="{C3380CC4-5D6E-409C-BE32-E72D297353CC}">
                <c16:uniqueId val="{00000001-6FBF-4941-87F3-47741256208A}"/>
              </c:ext>
            </c:extLst>
          </c:dPt>
          <c:dPt>
            <c:idx val="2"/>
            <c:bubble3D val="0"/>
            <c:spPr>
              <a:solidFill>
                <a:srgbClr val="03808C"/>
              </a:solidFill>
              <a:ln w="12349">
                <a:solidFill>
                  <a:schemeClr val="tx1"/>
                </a:solidFill>
                <a:prstDash val="solid"/>
              </a:ln>
            </c:spPr>
            <c:extLst>
              <c:ext xmlns:c16="http://schemas.microsoft.com/office/drawing/2014/chart" uri="{C3380CC4-5D6E-409C-BE32-E72D297353CC}">
                <c16:uniqueId val="{00000002-6FBF-4941-87F3-47741256208A}"/>
              </c:ext>
            </c:extLst>
          </c:dPt>
          <c:dPt>
            <c:idx val="3"/>
            <c:bubble3D val="0"/>
            <c:spPr>
              <a:solidFill>
                <a:srgbClr val="C00000"/>
              </a:solidFill>
              <a:ln w="12349">
                <a:solidFill>
                  <a:schemeClr val="tx1"/>
                </a:solidFill>
                <a:prstDash val="solid"/>
              </a:ln>
            </c:spPr>
            <c:extLst>
              <c:ext xmlns:c16="http://schemas.microsoft.com/office/drawing/2014/chart" uri="{C3380CC4-5D6E-409C-BE32-E72D297353CC}">
                <c16:uniqueId val="{00000003-6FBF-4941-87F3-47741256208A}"/>
              </c:ext>
            </c:extLst>
          </c:dPt>
          <c:dPt>
            <c:idx val="4"/>
            <c:bubble3D val="0"/>
            <c:spPr>
              <a:solidFill>
                <a:schemeClr val="accent1">
                  <a:lumMod val="75000"/>
                </a:schemeClr>
              </a:solidFill>
              <a:ln w="12349">
                <a:solidFill>
                  <a:schemeClr val="tx1"/>
                </a:solidFill>
                <a:prstDash val="solid"/>
              </a:ln>
            </c:spPr>
            <c:extLst>
              <c:ext xmlns:c16="http://schemas.microsoft.com/office/drawing/2014/chart" uri="{C3380CC4-5D6E-409C-BE32-E72D297353CC}">
                <c16:uniqueId val="{00000004-6FBF-4941-87F3-47741256208A}"/>
              </c:ext>
            </c:extLst>
          </c:dPt>
          <c:dPt>
            <c:idx val="5"/>
            <c:bubble3D val="0"/>
            <c:spPr>
              <a:solidFill>
                <a:srgbClr val="993366"/>
              </a:solidFill>
              <a:ln w="12349">
                <a:solidFill>
                  <a:schemeClr val="tx1"/>
                </a:solidFill>
                <a:prstDash val="solid"/>
              </a:ln>
            </c:spPr>
            <c:extLst>
              <c:ext xmlns:c16="http://schemas.microsoft.com/office/drawing/2014/chart" uri="{C3380CC4-5D6E-409C-BE32-E72D297353CC}">
                <c16:uniqueId val="{00000005-6FBF-4941-87F3-47741256208A}"/>
              </c:ext>
            </c:extLst>
          </c:dPt>
          <c:dPt>
            <c:idx val="6"/>
            <c:bubble3D val="0"/>
            <c:spPr>
              <a:solidFill>
                <a:srgbClr val="008000"/>
              </a:solidFill>
              <a:ln w="12349">
                <a:solidFill>
                  <a:schemeClr val="tx1"/>
                </a:solidFill>
                <a:prstDash val="solid"/>
              </a:ln>
            </c:spPr>
            <c:extLst>
              <c:ext xmlns:c16="http://schemas.microsoft.com/office/drawing/2014/chart" uri="{C3380CC4-5D6E-409C-BE32-E72D297353CC}">
                <c16:uniqueId val="{00000006-6FBF-4941-87F3-47741256208A}"/>
              </c:ext>
            </c:extLst>
          </c:dPt>
          <c:dLbls>
            <c:dLbl>
              <c:idx val="0"/>
              <c:layout>
                <c:manualLayout>
                  <c:x val="-4.3774115303311711E-2"/>
                  <c:y val="0.11228178810841923"/>
                </c:manualLayout>
              </c:layout>
              <c:numFmt formatCode="0%" sourceLinked="0"/>
              <c:spPr>
                <a:noFill/>
                <a:ln w="24699">
                  <a:noFill/>
                </a:ln>
              </c:spPr>
              <c:txPr>
                <a:bodyPr/>
                <a:lstStyle/>
                <a:p>
                  <a:pPr>
                    <a:defRPr sz="1459" b="1" i="0" u="none" strike="noStrike" baseline="0">
                      <a:solidFill>
                        <a:schemeClr val="bg1"/>
                      </a:solidFill>
                      <a:latin typeface="Arial"/>
                      <a:ea typeface="Arial"/>
                      <a:cs typeface="Arial"/>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6FBF-4941-87F3-47741256208A}"/>
                </c:ext>
              </c:extLst>
            </c:dLbl>
            <c:dLbl>
              <c:idx val="1"/>
              <c:layout>
                <c:manualLayout>
                  <c:x val="-0.13612100080264028"/>
                  <c:y val="3.070013630806551E-2"/>
                </c:manualLayout>
              </c:layout>
              <c:numFmt formatCode="0%" sourceLinked="0"/>
              <c:spPr>
                <a:noFill/>
                <a:ln w="24699">
                  <a:noFill/>
                </a:ln>
              </c:spPr>
              <c:txPr>
                <a:bodyPr/>
                <a:lstStyle/>
                <a:p>
                  <a:pPr>
                    <a:defRPr sz="1459" b="1" i="0" u="none" strike="noStrike" baseline="0">
                      <a:solidFill>
                        <a:schemeClr val="bg1"/>
                      </a:solidFill>
                      <a:latin typeface="Arial"/>
                      <a:ea typeface="Arial"/>
                      <a:cs typeface="Arial"/>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FBF-4941-87F3-47741256208A}"/>
                </c:ext>
              </c:extLst>
            </c:dLbl>
            <c:dLbl>
              <c:idx val="2"/>
              <c:layout>
                <c:manualLayout>
                  <c:x val="5.3671203483360762E-2"/>
                  <c:y val="-0.16749497627490198"/>
                </c:manualLayout>
              </c:layout>
              <c:numFmt formatCode="0%" sourceLinked="0"/>
              <c:spPr>
                <a:noFill/>
                <a:ln w="24699">
                  <a:noFill/>
                </a:ln>
              </c:spPr>
              <c:txPr>
                <a:bodyPr/>
                <a:lstStyle/>
                <a:p>
                  <a:pPr>
                    <a:defRPr sz="1459" b="1" i="0" u="none" strike="noStrike" baseline="0">
                      <a:solidFill>
                        <a:schemeClr val="bg1"/>
                      </a:solidFill>
                      <a:latin typeface="Arial"/>
                      <a:ea typeface="Arial"/>
                      <a:cs typeface="Arial"/>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6FBF-4941-87F3-47741256208A}"/>
                </c:ext>
              </c:extLst>
            </c:dLbl>
            <c:dLbl>
              <c:idx val="3"/>
              <c:layout>
                <c:manualLayout>
                  <c:x val="9.1713822288562397E-2"/>
                  <c:y val="6.073444081575724E-2"/>
                </c:manualLayout>
              </c:layout>
              <c:numFmt formatCode="0%" sourceLinked="0"/>
              <c:spPr>
                <a:noFill/>
                <a:ln w="24699">
                  <a:noFill/>
                </a:ln>
              </c:spPr>
              <c:txPr>
                <a:bodyPr/>
                <a:lstStyle/>
                <a:p>
                  <a:pPr>
                    <a:defRPr sz="1459" b="1" i="0" u="none" strike="noStrike" baseline="0">
                      <a:solidFill>
                        <a:schemeClr val="bg1"/>
                      </a:solidFill>
                      <a:latin typeface="Arial"/>
                      <a:ea typeface="Arial"/>
                      <a:cs typeface="Arial"/>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FBF-4941-87F3-47741256208A}"/>
                </c:ext>
              </c:extLst>
            </c:dLbl>
            <c:dLbl>
              <c:idx val="4"/>
              <c:layout>
                <c:manualLayout>
                  <c:x val="1.7596390665459698E-2"/>
                  <c:y val="0.11014347477832374"/>
                </c:manualLayout>
              </c:layout>
              <c:numFmt formatCode="0%" sourceLinked="0"/>
              <c:spPr>
                <a:noFill/>
                <a:ln w="24699">
                  <a:noFill/>
                </a:ln>
              </c:spPr>
              <c:txPr>
                <a:bodyPr/>
                <a:lstStyle/>
                <a:p>
                  <a:pPr>
                    <a:defRPr sz="1459" b="1" i="0" u="none" strike="noStrike" baseline="0">
                      <a:solidFill>
                        <a:schemeClr val="bg1"/>
                      </a:solidFill>
                      <a:latin typeface="Arial"/>
                      <a:ea typeface="Arial"/>
                      <a:cs typeface="Arial"/>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4-6FBF-4941-87F3-47741256208A}"/>
                </c:ext>
              </c:extLst>
            </c:dLbl>
            <c:dLbl>
              <c:idx val="5"/>
              <c:numFmt formatCode="0%" sourceLinked="0"/>
              <c:spPr>
                <a:solidFill>
                  <a:srgbClr val="000000"/>
                </a:solidFill>
                <a:ln w="24699">
                  <a:noFill/>
                </a:ln>
              </c:spPr>
              <c:txPr>
                <a:bodyPr/>
                <a:lstStyle/>
                <a:p>
                  <a:pPr>
                    <a:defRPr sz="1459" b="1" i="0" u="none" strike="noStrike" baseline="0">
                      <a:solidFill>
                        <a:schemeClr val="tx1"/>
                      </a:solidFill>
                      <a:latin typeface="Arial"/>
                      <a:ea typeface="Arial"/>
                      <a:cs typeface="Arial"/>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6FBF-4941-87F3-47741256208A}"/>
                </c:ext>
              </c:extLst>
            </c:dLbl>
            <c:dLbl>
              <c:idx val="6"/>
              <c:layout>
                <c:manualLayout>
                  <c:xMode val="edge"/>
                  <c:yMode val="edge"/>
                  <c:x val="0.31508379888268156"/>
                  <c:y val="1.3986013986013986E-2"/>
                </c:manualLayout>
              </c:layout>
              <c:numFmt formatCode="0%" sourceLinked="0"/>
              <c:spPr>
                <a:solidFill>
                  <a:srgbClr val="000000"/>
                </a:solidFill>
                <a:ln w="24699">
                  <a:noFill/>
                </a:ln>
              </c:spPr>
              <c:txPr>
                <a:bodyPr/>
                <a:lstStyle/>
                <a:p>
                  <a:pPr>
                    <a:defRPr sz="1459" b="1" i="0" u="none" strike="noStrike" baseline="0">
                      <a:solidFill>
                        <a:schemeClr val="tx1"/>
                      </a:solidFill>
                      <a:latin typeface="Arial"/>
                      <a:ea typeface="Arial"/>
                      <a:cs typeface="Arial"/>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6-6FBF-4941-87F3-47741256208A}"/>
                </c:ext>
              </c:extLst>
            </c:dLbl>
            <c:numFmt formatCode="0%" sourceLinked="0"/>
            <c:spPr>
              <a:solidFill>
                <a:srgbClr val="000000"/>
              </a:solidFill>
              <a:ln w="24699">
                <a:noFill/>
              </a:ln>
            </c:spPr>
            <c:txPr>
              <a:bodyPr wrap="square" lIns="38100" tIns="19050" rIns="38100" bIns="19050" anchor="ctr">
                <a:spAutoFit/>
              </a:bodyPr>
              <a:lstStyle/>
              <a:p>
                <a:pPr>
                  <a:defRPr sz="1459" b="1" i="0" u="none" strike="noStrike" baseline="0">
                    <a:solidFill>
                      <a:schemeClr val="tx1"/>
                    </a:solidFill>
                    <a:latin typeface="Arial"/>
                    <a:ea typeface="Arial"/>
                    <a:cs typeface="Arial"/>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Sheet1!$B$1:$F$1</c:f>
              <c:strCache>
                <c:ptCount val="5"/>
                <c:pt idx="0">
                  <c:v>Import Duties</c:v>
                </c:pt>
                <c:pt idx="1">
                  <c:v>Fishing Equipment</c:v>
                </c:pt>
                <c:pt idx="2">
                  <c:v>Gas Motorboat</c:v>
                </c:pt>
                <c:pt idx="3">
                  <c:v>Gas Small Engines</c:v>
                </c:pt>
                <c:pt idx="4">
                  <c:v>Rods, Tackle Boxes &amp; Electric Motors</c:v>
                </c:pt>
              </c:strCache>
            </c:strRef>
          </c:cat>
          <c:val>
            <c:numRef>
              <c:f>Sheet1!$B$2:$F$2</c:f>
              <c:numCache>
                <c:formatCode>0.00%</c:formatCode>
                <c:ptCount val="5"/>
                <c:pt idx="0">
                  <c:v>0.09</c:v>
                </c:pt>
                <c:pt idx="1">
                  <c:v>0.25</c:v>
                </c:pt>
                <c:pt idx="2">
                  <c:v>0.44</c:v>
                </c:pt>
                <c:pt idx="3">
                  <c:v>0.17</c:v>
                </c:pt>
                <c:pt idx="4">
                  <c:v>0.05</c:v>
                </c:pt>
              </c:numCache>
            </c:numRef>
          </c:val>
          <c:extLst>
            <c:ext xmlns:c16="http://schemas.microsoft.com/office/drawing/2014/chart" uri="{C3380CC4-5D6E-409C-BE32-E72D297353CC}">
              <c16:uniqueId val="{00000007-6FBF-4941-87F3-47741256208A}"/>
            </c:ext>
          </c:extLst>
        </c:ser>
        <c:dLbls>
          <c:showLegendKey val="0"/>
          <c:showVal val="0"/>
          <c:showCatName val="0"/>
          <c:showSerName val="0"/>
          <c:showPercent val="1"/>
          <c:showBubbleSize val="0"/>
          <c:showLeaderLines val="0"/>
        </c:dLbls>
      </c:pie3DChart>
      <c:spPr>
        <a:noFill/>
        <a:ln w="24699">
          <a:noFill/>
        </a:ln>
      </c:spPr>
    </c:plotArea>
    <c:legend>
      <c:legendPos val="r"/>
      <c:layout>
        <c:manualLayout>
          <c:xMode val="edge"/>
          <c:yMode val="edge"/>
          <c:x val="0.70154400753586788"/>
          <c:y val="0.23217732227255056"/>
          <c:w val="0.28379888268156422"/>
          <c:h val="0.4825174825174825"/>
        </c:manualLayout>
      </c:layout>
      <c:overlay val="0"/>
      <c:spPr>
        <a:noFill/>
        <a:ln w="12349">
          <a:solidFill>
            <a:srgbClr val="FFFFFF"/>
          </a:solidFill>
          <a:prstDash val="solid"/>
        </a:ln>
      </c:spPr>
      <c:txPr>
        <a:bodyPr/>
        <a:lstStyle/>
        <a:p>
          <a:pPr>
            <a:defRPr sz="1600" b="1" i="0" u="none" strike="noStrike" baseline="0">
              <a:solidFill>
                <a:schemeClr val="tx1"/>
              </a:solidFill>
              <a:latin typeface="Arial"/>
              <a:ea typeface="Arial"/>
              <a:cs typeface="Arial"/>
            </a:defRPr>
          </a:pPr>
          <a:endParaRPr lang="en-US"/>
        </a:p>
      </c:txPr>
    </c:legend>
    <c:plotVisOnly val="1"/>
    <c:dispBlanksAs val="zero"/>
    <c:showDLblsOverMax val="0"/>
  </c:chart>
  <c:spPr>
    <a:noFill/>
    <a:ln>
      <a:noFill/>
    </a:ln>
  </c:spPr>
  <c:txPr>
    <a:bodyPr/>
    <a:lstStyle/>
    <a:p>
      <a:pPr>
        <a:defRPr sz="1823" b="1" i="0" u="none" strike="noStrike" baseline="0">
          <a:solidFill>
            <a:schemeClr val="tx1"/>
          </a:solidFill>
          <a:latin typeface="Tempus Sans ITC"/>
          <a:ea typeface="Tempus Sans ITC"/>
          <a:cs typeface="Tempus Sans ITC"/>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r>
              <a:rPr lang="en-US" dirty="0"/>
              <a:t>FILO </a:t>
            </a:r>
            <a:r>
              <a:rPr lang="en-US" dirty="0" smtClean="0"/>
              <a:t>Fund </a:t>
            </a:r>
            <a:r>
              <a:rPr lang="en-US" dirty="0"/>
              <a:t>Balance</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endParaRPr lang="en-US"/>
        </a:p>
      </c:txPr>
    </c:title>
    <c:autoTitleDeleted val="0"/>
    <c:plotArea>
      <c:layout/>
      <c:pieChart>
        <c:varyColors val="1"/>
        <c:ser>
          <c:idx val="0"/>
          <c:order val="0"/>
          <c:tx>
            <c:strRef>
              <c:f>Sheet1!$C$13</c:f>
              <c:strCache>
                <c:ptCount val="1"/>
                <c:pt idx="0">
                  <c:v>FILO Project Funds Balance</c:v>
                </c:pt>
              </c:strCache>
            </c:strRef>
          </c:tx>
          <c:dPt>
            <c:idx val="0"/>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5C87-4310-8E70-35D960C6A50B}"/>
              </c:ext>
            </c:extLst>
          </c:dPt>
          <c:dPt>
            <c:idx val="1"/>
            <c:bubble3D val="0"/>
            <c:spPr>
              <a:solidFill>
                <a:srgbClr val="0070C0"/>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5C87-4310-8E70-35D960C6A50B}"/>
              </c:ext>
            </c:extLst>
          </c:dPt>
          <c:dLbls>
            <c:dLbl>
              <c:idx val="0"/>
              <c:tx>
                <c:rich>
                  <a:bodyPr/>
                  <a:lstStyle/>
                  <a:p>
                    <a:r>
                      <a:rPr lang="en-US" smtClean="0"/>
                      <a:t>~</a:t>
                    </a:r>
                    <a:fld id="{D75D1332-C526-4899-B149-5B182601F0D5}" type="PERCENTAGE">
                      <a:rPr lang="en-US" smtClean="0"/>
                      <a:pPr/>
                      <a:t>[PERCENTAGE]</a:t>
                    </a:fld>
                    <a:endParaRPr lang="en-US" smtClean="0"/>
                  </a:p>
                </c:rich>
              </c:tx>
              <c:dLblPos val="inEnd"/>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C87-4310-8E70-35D960C6A50B}"/>
                </c:ext>
              </c:extLst>
            </c:dLbl>
            <c:dLbl>
              <c:idx val="1"/>
              <c:layout>
                <c:manualLayout>
                  <c:x val="3.0534568900784046E-2"/>
                  <c:y val="-0.25206888446604314"/>
                </c:manualLayout>
              </c:layout>
              <c:tx>
                <c:rich>
                  <a:bodyPr/>
                  <a:lstStyle/>
                  <a:p>
                    <a:r>
                      <a:rPr lang="en-US" dirty="0" smtClean="0"/>
                      <a:t>~</a:t>
                    </a:r>
                    <a:fld id="{8D067B90-33FB-487E-B86B-70BBF9F09C54}" type="PERCENTAGE">
                      <a:rPr lang="en-US" smtClean="0"/>
                      <a:pPr/>
                      <a:t>[PERCENTAGE]</a:t>
                    </a:fld>
                    <a:endParaRPr lang="en-US" dirty="0" smtClean="0"/>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C87-4310-8E70-35D960C6A50B}"/>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Sheet1!$B$16:$B$17</c:f>
              <c:strCache>
                <c:ptCount val="2"/>
                <c:pt idx="0">
                  <c:v>Unallocated Project Funds</c:v>
                </c:pt>
                <c:pt idx="1">
                  <c:v>Allocated Project Funds</c:v>
                </c:pt>
              </c:strCache>
            </c:strRef>
          </c:cat>
          <c:val>
            <c:numRef>
              <c:f>Sheet1!$C$16:$C$17</c:f>
              <c:numCache>
                <c:formatCode>_("$"* #,##0_);_("$"* \(#,##0\);_("$"* "-"??_);_(@_)</c:formatCode>
                <c:ptCount val="2"/>
                <c:pt idx="0">
                  <c:v>14486414.880000001</c:v>
                </c:pt>
                <c:pt idx="1">
                  <c:v>84436805.531499982</c:v>
                </c:pt>
              </c:numCache>
            </c:numRef>
          </c:val>
          <c:extLst>
            <c:ext xmlns:c16="http://schemas.microsoft.com/office/drawing/2014/chart" uri="{C3380CC4-5D6E-409C-BE32-E72D297353CC}">
              <c16:uniqueId val="{00000004-5C87-4310-8E70-35D960C6A50B}"/>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66C0A8-8FD9-4A2C-BD2F-7159C3B7249E}"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F210A649-1C90-4DDC-B17E-34C48EEBBBCD}">
      <dgm:prSet phldrT="[Text]"/>
      <dgm:spPr>
        <a:solidFill>
          <a:srgbClr val="00B0F0"/>
        </a:solidFill>
        <a:ln>
          <a:solidFill>
            <a:schemeClr val="tx2">
              <a:lumMod val="50000"/>
            </a:schemeClr>
          </a:solidFill>
        </a:ln>
      </dgm:spPr>
      <dgm:t>
        <a:bodyPr/>
        <a:lstStyle/>
        <a:p>
          <a:r>
            <a:rPr lang="en-US" b="1" dirty="0" smtClean="0">
              <a:solidFill>
                <a:schemeClr val="accent1">
                  <a:lumMod val="50000"/>
                </a:schemeClr>
              </a:solidFill>
            </a:rPr>
            <a:t>BALANCE OF ADVANCE CREDITS to SELL</a:t>
          </a:r>
          <a:endParaRPr lang="en-US" b="1" dirty="0">
            <a:solidFill>
              <a:schemeClr val="accent1">
                <a:lumMod val="50000"/>
              </a:schemeClr>
            </a:solidFill>
          </a:endParaRPr>
        </a:p>
      </dgm:t>
    </dgm:pt>
    <dgm:pt modelId="{6939EF28-3FFF-4993-AE9E-DE32677C7EE2}" type="parTrans" cxnId="{1150E8F4-458D-49D1-A813-B3386F2F8A77}">
      <dgm:prSet/>
      <dgm:spPr/>
      <dgm:t>
        <a:bodyPr/>
        <a:lstStyle/>
        <a:p>
          <a:endParaRPr lang="en-US"/>
        </a:p>
      </dgm:t>
    </dgm:pt>
    <dgm:pt modelId="{42A9D9D8-2B45-41A3-9995-938767D1FFF2}" type="sibTrans" cxnId="{1150E8F4-458D-49D1-A813-B3386F2F8A77}">
      <dgm:prSet/>
      <dgm:spPr/>
      <dgm:t>
        <a:bodyPr/>
        <a:lstStyle/>
        <a:p>
          <a:endParaRPr lang="en-US"/>
        </a:p>
      </dgm:t>
    </dgm:pt>
    <dgm:pt modelId="{A54F46DD-1C9E-4153-9427-B798499079FC}">
      <dgm:prSet phldrT="[Text]"/>
      <dgm:spPr>
        <a:solidFill>
          <a:schemeClr val="accent1">
            <a:lumMod val="40000"/>
            <a:lumOff val="60000"/>
          </a:schemeClr>
        </a:solidFill>
      </dgm:spPr>
      <dgm:t>
        <a:bodyPr/>
        <a:lstStyle/>
        <a:p>
          <a:r>
            <a:rPr lang="en-US" dirty="0" smtClean="0">
              <a:solidFill>
                <a:schemeClr val="accent1">
                  <a:lumMod val="50000"/>
                </a:schemeClr>
              </a:solidFill>
            </a:rPr>
            <a:t>DEVELOPERS PURCHASE ADVANCE CREDITS</a:t>
          </a:r>
          <a:endParaRPr lang="en-US" dirty="0">
            <a:solidFill>
              <a:schemeClr val="accent1">
                <a:lumMod val="50000"/>
              </a:schemeClr>
            </a:solidFill>
          </a:endParaRPr>
        </a:p>
      </dgm:t>
    </dgm:pt>
    <dgm:pt modelId="{1783E922-633B-461B-81D3-2D75E61325A3}" type="parTrans" cxnId="{FD441AF6-FEDC-434C-BCEA-42EC4D369914}">
      <dgm:prSet/>
      <dgm:spPr/>
      <dgm:t>
        <a:bodyPr/>
        <a:lstStyle/>
        <a:p>
          <a:endParaRPr lang="en-US"/>
        </a:p>
      </dgm:t>
    </dgm:pt>
    <dgm:pt modelId="{CFC897F3-73D3-452C-929D-4E75B57343D9}" type="sibTrans" cxnId="{FD441AF6-FEDC-434C-BCEA-42EC4D369914}">
      <dgm:prSet/>
      <dgm:spPr/>
      <dgm:t>
        <a:bodyPr/>
        <a:lstStyle/>
        <a:p>
          <a:endParaRPr lang="en-US"/>
        </a:p>
      </dgm:t>
    </dgm:pt>
    <dgm:pt modelId="{428913EC-D32F-4987-BB8C-74380FA6878D}">
      <dgm:prSet phldrT="[Text]"/>
      <dgm:spPr>
        <a:solidFill>
          <a:schemeClr val="accent1">
            <a:lumMod val="60000"/>
            <a:lumOff val="40000"/>
          </a:schemeClr>
        </a:solidFill>
      </dgm:spPr>
      <dgm:t>
        <a:bodyPr/>
        <a:lstStyle/>
        <a:p>
          <a:r>
            <a:rPr lang="en-US" b="0" dirty="0" smtClean="0">
              <a:solidFill>
                <a:schemeClr val="bg1"/>
              </a:solidFill>
            </a:rPr>
            <a:t>ADVANCE CREDIT BALANCE REDUCED</a:t>
          </a:r>
          <a:endParaRPr lang="en-US" b="0" dirty="0">
            <a:solidFill>
              <a:schemeClr val="bg1"/>
            </a:solidFill>
          </a:endParaRPr>
        </a:p>
      </dgm:t>
    </dgm:pt>
    <dgm:pt modelId="{4323DE13-4842-46CF-A6A5-CAB849B4DA13}" type="parTrans" cxnId="{07BF9683-463E-45D7-8E05-DE0EDB0BB230}">
      <dgm:prSet/>
      <dgm:spPr/>
      <dgm:t>
        <a:bodyPr/>
        <a:lstStyle/>
        <a:p>
          <a:endParaRPr lang="en-US"/>
        </a:p>
      </dgm:t>
    </dgm:pt>
    <dgm:pt modelId="{DBEC5C51-6E82-45A8-B0BC-E440B0CB1338}" type="sibTrans" cxnId="{07BF9683-463E-45D7-8E05-DE0EDB0BB230}">
      <dgm:prSet/>
      <dgm:spPr/>
      <dgm:t>
        <a:bodyPr/>
        <a:lstStyle/>
        <a:p>
          <a:endParaRPr lang="en-US"/>
        </a:p>
      </dgm:t>
    </dgm:pt>
    <dgm:pt modelId="{1E215095-DB2E-4B69-8562-094F68C56E2F}">
      <dgm:prSet phldrT="[Text]"/>
      <dgm:spPr/>
      <dgm:t>
        <a:bodyPr/>
        <a:lstStyle/>
        <a:p>
          <a:r>
            <a:rPr lang="en-US" dirty="0" smtClean="0"/>
            <a:t>MITIGATION PROJECTS COMPLETED</a:t>
          </a:r>
          <a:endParaRPr lang="en-US" dirty="0"/>
        </a:p>
      </dgm:t>
    </dgm:pt>
    <dgm:pt modelId="{FC1F30EE-4422-4A19-974A-367E5C3833D6}" type="parTrans" cxnId="{01A953D5-6E57-4FC7-B2B9-D3E9C575FEEC}">
      <dgm:prSet/>
      <dgm:spPr/>
      <dgm:t>
        <a:bodyPr/>
        <a:lstStyle/>
        <a:p>
          <a:endParaRPr lang="en-US"/>
        </a:p>
      </dgm:t>
    </dgm:pt>
    <dgm:pt modelId="{803E408A-B322-45FB-9902-C53B6D697948}" type="sibTrans" cxnId="{01A953D5-6E57-4FC7-B2B9-D3E9C575FEEC}">
      <dgm:prSet/>
      <dgm:spPr/>
      <dgm:t>
        <a:bodyPr/>
        <a:lstStyle/>
        <a:p>
          <a:endParaRPr lang="en-US"/>
        </a:p>
      </dgm:t>
    </dgm:pt>
    <dgm:pt modelId="{910433A7-34BC-4786-96B5-E5467DEFEF9A}">
      <dgm:prSet phldrT="[Text]"/>
      <dgm:spPr>
        <a:solidFill>
          <a:srgbClr val="00B0F0"/>
        </a:solidFill>
      </dgm:spPr>
      <dgm:t>
        <a:bodyPr/>
        <a:lstStyle/>
        <a:p>
          <a:r>
            <a:rPr lang="en-US" dirty="0" smtClean="0"/>
            <a:t>ADVANCE CREDITS ADDED BACK TO BALANCE</a:t>
          </a:r>
          <a:endParaRPr lang="en-US" dirty="0"/>
        </a:p>
      </dgm:t>
    </dgm:pt>
    <dgm:pt modelId="{31924F0A-D047-4828-AA1F-2FD73B7416B4}" type="parTrans" cxnId="{AB1BFE6C-93DE-4692-A522-B54AF3639581}">
      <dgm:prSet/>
      <dgm:spPr/>
      <dgm:t>
        <a:bodyPr/>
        <a:lstStyle/>
        <a:p>
          <a:endParaRPr lang="en-US"/>
        </a:p>
      </dgm:t>
    </dgm:pt>
    <dgm:pt modelId="{85808F0D-3DF5-4F99-ACC8-D8C49AD4D1BF}" type="sibTrans" cxnId="{AB1BFE6C-93DE-4692-A522-B54AF3639581}">
      <dgm:prSet/>
      <dgm:spPr/>
      <dgm:t>
        <a:bodyPr/>
        <a:lstStyle/>
        <a:p>
          <a:endParaRPr lang="en-US"/>
        </a:p>
      </dgm:t>
    </dgm:pt>
    <dgm:pt modelId="{CEB46AD8-B69B-4618-87A4-BD6A9691C97E}" type="pres">
      <dgm:prSet presAssocID="{2066C0A8-8FD9-4A2C-BD2F-7159C3B7249E}" presName="cycle" presStyleCnt="0">
        <dgm:presLayoutVars>
          <dgm:dir/>
          <dgm:resizeHandles val="exact"/>
        </dgm:presLayoutVars>
      </dgm:prSet>
      <dgm:spPr/>
      <dgm:t>
        <a:bodyPr/>
        <a:lstStyle/>
        <a:p>
          <a:endParaRPr lang="en-US"/>
        </a:p>
      </dgm:t>
    </dgm:pt>
    <dgm:pt modelId="{9295B208-0D3F-4142-BCBB-964E9622159B}" type="pres">
      <dgm:prSet presAssocID="{F210A649-1C90-4DDC-B17E-34C48EEBBBCD}" presName="node" presStyleLbl="node1" presStyleIdx="0" presStyleCnt="5">
        <dgm:presLayoutVars>
          <dgm:bulletEnabled val="1"/>
        </dgm:presLayoutVars>
      </dgm:prSet>
      <dgm:spPr/>
      <dgm:t>
        <a:bodyPr/>
        <a:lstStyle/>
        <a:p>
          <a:endParaRPr lang="en-US"/>
        </a:p>
      </dgm:t>
    </dgm:pt>
    <dgm:pt modelId="{C0DFC4F7-53DD-4417-B165-6F145F6C4888}" type="pres">
      <dgm:prSet presAssocID="{42A9D9D8-2B45-41A3-9995-938767D1FFF2}" presName="sibTrans" presStyleLbl="sibTrans2D1" presStyleIdx="0" presStyleCnt="5"/>
      <dgm:spPr/>
      <dgm:t>
        <a:bodyPr/>
        <a:lstStyle/>
        <a:p>
          <a:endParaRPr lang="en-US"/>
        </a:p>
      </dgm:t>
    </dgm:pt>
    <dgm:pt modelId="{9C7EF821-99CE-40F7-82DE-4347B354E89C}" type="pres">
      <dgm:prSet presAssocID="{42A9D9D8-2B45-41A3-9995-938767D1FFF2}" presName="connectorText" presStyleLbl="sibTrans2D1" presStyleIdx="0" presStyleCnt="5"/>
      <dgm:spPr/>
      <dgm:t>
        <a:bodyPr/>
        <a:lstStyle/>
        <a:p>
          <a:endParaRPr lang="en-US"/>
        </a:p>
      </dgm:t>
    </dgm:pt>
    <dgm:pt modelId="{60008B9F-D026-458B-A2C4-0507EC198F9C}" type="pres">
      <dgm:prSet presAssocID="{A54F46DD-1C9E-4153-9427-B798499079FC}" presName="node" presStyleLbl="node1" presStyleIdx="1" presStyleCnt="5">
        <dgm:presLayoutVars>
          <dgm:bulletEnabled val="1"/>
        </dgm:presLayoutVars>
      </dgm:prSet>
      <dgm:spPr/>
      <dgm:t>
        <a:bodyPr/>
        <a:lstStyle/>
        <a:p>
          <a:endParaRPr lang="en-US"/>
        </a:p>
      </dgm:t>
    </dgm:pt>
    <dgm:pt modelId="{21ED3B47-1FAB-4967-B7F0-1DE1E5A50740}" type="pres">
      <dgm:prSet presAssocID="{CFC897F3-73D3-452C-929D-4E75B57343D9}" presName="sibTrans" presStyleLbl="sibTrans2D1" presStyleIdx="1" presStyleCnt="5"/>
      <dgm:spPr/>
      <dgm:t>
        <a:bodyPr/>
        <a:lstStyle/>
        <a:p>
          <a:endParaRPr lang="en-US"/>
        </a:p>
      </dgm:t>
    </dgm:pt>
    <dgm:pt modelId="{E13C8BB7-B9A6-44B5-B77C-F751E4818D4B}" type="pres">
      <dgm:prSet presAssocID="{CFC897F3-73D3-452C-929D-4E75B57343D9}" presName="connectorText" presStyleLbl="sibTrans2D1" presStyleIdx="1" presStyleCnt="5"/>
      <dgm:spPr/>
      <dgm:t>
        <a:bodyPr/>
        <a:lstStyle/>
        <a:p>
          <a:endParaRPr lang="en-US"/>
        </a:p>
      </dgm:t>
    </dgm:pt>
    <dgm:pt modelId="{EC5AD078-E5C5-406C-AE79-430FE1066F44}" type="pres">
      <dgm:prSet presAssocID="{428913EC-D32F-4987-BB8C-74380FA6878D}" presName="node" presStyleLbl="node1" presStyleIdx="2" presStyleCnt="5">
        <dgm:presLayoutVars>
          <dgm:bulletEnabled val="1"/>
        </dgm:presLayoutVars>
      </dgm:prSet>
      <dgm:spPr/>
      <dgm:t>
        <a:bodyPr/>
        <a:lstStyle/>
        <a:p>
          <a:endParaRPr lang="en-US"/>
        </a:p>
      </dgm:t>
    </dgm:pt>
    <dgm:pt modelId="{6F9410B7-EEDD-4C53-9914-29490051A7D4}" type="pres">
      <dgm:prSet presAssocID="{DBEC5C51-6E82-45A8-B0BC-E440B0CB1338}" presName="sibTrans" presStyleLbl="sibTrans2D1" presStyleIdx="2" presStyleCnt="5"/>
      <dgm:spPr/>
      <dgm:t>
        <a:bodyPr/>
        <a:lstStyle/>
        <a:p>
          <a:endParaRPr lang="en-US"/>
        </a:p>
      </dgm:t>
    </dgm:pt>
    <dgm:pt modelId="{C8A17FAF-0868-407F-A88D-8D94C5CCCDB0}" type="pres">
      <dgm:prSet presAssocID="{DBEC5C51-6E82-45A8-B0BC-E440B0CB1338}" presName="connectorText" presStyleLbl="sibTrans2D1" presStyleIdx="2" presStyleCnt="5"/>
      <dgm:spPr/>
      <dgm:t>
        <a:bodyPr/>
        <a:lstStyle/>
        <a:p>
          <a:endParaRPr lang="en-US"/>
        </a:p>
      </dgm:t>
    </dgm:pt>
    <dgm:pt modelId="{9AD461F3-AEB5-409C-8B94-06FC6CBD3EAD}" type="pres">
      <dgm:prSet presAssocID="{1E215095-DB2E-4B69-8562-094F68C56E2F}" presName="node" presStyleLbl="node1" presStyleIdx="3" presStyleCnt="5" custScaleX="101786" custScaleY="108264" custRadScaleRad="99270" custRadScaleInc="2441">
        <dgm:presLayoutVars>
          <dgm:bulletEnabled val="1"/>
        </dgm:presLayoutVars>
      </dgm:prSet>
      <dgm:spPr/>
      <dgm:t>
        <a:bodyPr/>
        <a:lstStyle/>
        <a:p>
          <a:endParaRPr lang="en-US"/>
        </a:p>
      </dgm:t>
    </dgm:pt>
    <dgm:pt modelId="{14A24330-CB74-467C-89C3-49601CE1AFE2}" type="pres">
      <dgm:prSet presAssocID="{803E408A-B322-45FB-9902-C53B6D697948}" presName="sibTrans" presStyleLbl="sibTrans2D1" presStyleIdx="3" presStyleCnt="5"/>
      <dgm:spPr/>
      <dgm:t>
        <a:bodyPr/>
        <a:lstStyle/>
        <a:p>
          <a:endParaRPr lang="en-US"/>
        </a:p>
      </dgm:t>
    </dgm:pt>
    <dgm:pt modelId="{47031DA0-66AA-4CBB-A269-4C5246EE534B}" type="pres">
      <dgm:prSet presAssocID="{803E408A-B322-45FB-9902-C53B6D697948}" presName="connectorText" presStyleLbl="sibTrans2D1" presStyleIdx="3" presStyleCnt="5"/>
      <dgm:spPr/>
      <dgm:t>
        <a:bodyPr/>
        <a:lstStyle/>
        <a:p>
          <a:endParaRPr lang="en-US"/>
        </a:p>
      </dgm:t>
    </dgm:pt>
    <dgm:pt modelId="{F89840C4-CAD8-429F-9403-AC6CB00A369E}" type="pres">
      <dgm:prSet presAssocID="{910433A7-34BC-4786-96B5-E5467DEFEF9A}" presName="node" presStyleLbl="node1" presStyleIdx="4" presStyleCnt="5">
        <dgm:presLayoutVars>
          <dgm:bulletEnabled val="1"/>
        </dgm:presLayoutVars>
      </dgm:prSet>
      <dgm:spPr/>
      <dgm:t>
        <a:bodyPr/>
        <a:lstStyle/>
        <a:p>
          <a:endParaRPr lang="en-US"/>
        </a:p>
      </dgm:t>
    </dgm:pt>
    <dgm:pt modelId="{573B397A-2EBF-4F9D-BB24-C54AD7AFA3EF}" type="pres">
      <dgm:prSet presAssocID="{85808F0D-3DF5-4F99-ACC8-D8C49AD4D1BF}" presName="sibTrans" presStyleLbl="sibTrans2D1" presStyleIdx="4" presStyleCnt="5"/>
      <dgm:spPr/>
      <dgm:t>
        <a:bodyPr/>
        <a:lstStyle/>
        <a:p>
          <a:endParaRPr lang="en-US"/>
        </a:p>
      </dgm:t>
    </dgm:pt>
    <dgm:pt modelId="{3165100B-DE84-4D62-B759-F549E2DA2017}" type="pres">
      <dgm:prSet presAssocID="{85808F0D-3DF5-4F99-ACC8-D8C49AD4D1BF}" presName="connectorText" presStyleLbl="sibTrans2D1" presStyleIdx="4" presStyleCnt="5"/>
      <dgm:spPr/>
      <dgm:t>
        <a:bodyPr/>
        <a:lstStyle/>
        <a:p>
          <a:endParaRPr lang="en-US"/>
        </a:p>
      </dgm:t>
    </dgm:pt>
  </dgm:ptLst>
  <dgm:cxnLst>
    <dgm:cxn modelId="{8E580F43-0B78-45A0-8050-A9440D1CDF2C}" type="presOf" srcId="{A54F46DD-1C9E-4153-9427-B798499079FC}" destId="{60008B9F-D026-458B-A2C4-0507EC198F9C}" srcOrd="0" destOrd="0" presId="urn:microsoft.com/office/officeart/2005/8/layout/cycle2"/>
    <dgm:cxn modelId="{DB0DBD1D-5CC7-4026-AEDD-4B7177CDDDA8}" type="presOf" srcId="{1E215095-DB2E-4B69-8562-094F68C56E2F}" destId="{9AD461F3-AEB5-409C-8B94-06FC6CBD3EAD}" srcOrd="0" destOrd="0" presId="urn:microsoft.com/office/officeart/2005/8/layout/cycle2"/>
    <dgm:cxn modelId="{BDE669A1-4F73-41DD-8621-33C8BB1CAF38}" type="presOf" srcId="{910433A7-34BC-4786-96B5-E5467DEFEF9A}" destId="{F89840C4-CAD8-429F-9403-AC6CB00A369E}" srcOrd="0" destOrd="0" presId="urn:microsoft.com/office/officeart/2005/8/layout/cycle2"/>
    <dgm:cxn modelId="{AF88732D-C03A-4CB8-B391-AAABF83B9FE3}" type="presOf" srcId="{F210A649-1C90-4DDC-B17E-34C48EEBBBCD}" destId="{9295B208-0D3F-4142-BCBB-964E9622159B}" srcOrd="0" destOrd="0" presId="urn:microsoft.com/office/officeart/2005/8/layout/cycle2"/>
    <dgm:cxn modelId="{AB1BFE6C-93DE-4692-A522-B54AF3639581}" srcId="{2066C0A8-8FD9-4A2C-BD2F-7159C3B7249E}" destId="{910433A7-34BC-4786-96B5-E5467DEFEF9A}" srcOrd="4" destOrd="0" parTransId="{31924F0A-D047-4828-AA1F-2FD73B7416B4}" sibTransId="{85808F0D-3DF5-4F99-ACC8-D8C49AD4D1BF}"/>
    <dgm:cxn modelId="{FD441AF6-FEDC-434C-BCEA-42EC4D369914}" srcId="{2066C0A8-8FD9-4A2C-BD2F-7159C3B7249E}" destId="{A54F46DD-1C9E-4153-9427-B798499079FC}" srcOrd="1" destOrd="0" parTransId="{1783E922-633B-461B-81D3-2D75E61325A3}" sibTransId="{CFC897F3-73D3-452C-929D-4E75B57343D9}"/>
    <dgm:cxn modelId="{C80F838A-AA79-4F8A-A0BD-E5139FDD4D30}" type="presOf" srcId="{DBEC5C51-6E82-45A8-B0BC-E440B0CB1338}" destId="{6F9410B7-EEDD-4C53-9914-29490051A7D4}" srcOrd="0" destOrd="0" presId="urn:microsoft.com/office/officeart/2005/8/layout/cycle2"/>
    <dgm:cxn modelId="{C8CDA075-C9B8-4BE6-A86B-34408E608B1F}" type="presOf" srcId="{428913EC-D32F-4987-BB8C-74380FA6878D}" destId="{EC5AD078-E5C5-406C-AE79-430FE1066F44}" srcOrd="0" destOrd="0" presId="urn:microsoft.com/office/officeart/2005/8/layout/cycle2"/>
    <dgm:cxn modelId="{C1FF3B14-7742-4182-90C9-20B835963114}" type="presOf" srcId="{85808F0D-3DF5-4F99-ACC8-D8C49AD4D1BF}" destId="{573B397A-2EBF-4F9D-BB24-C54AD7AFA3EF}" srcOrd="0" destOrd="0" presId="urn:microsoft.com/office/officeart/2005/8/layout/cycle2"/>
    <dgm:cxn modelId="{898A26E7-9F5A-49B7-869A-793894D4BF80}" type="presOf" srcId="{2066C0A8-8FD9-4A2C-BD2F-7159C3B7249E}" destId="{CEB46AD8-B69B-4618-87A4-BD6A9691C97E}" srcOrd="0" destOrd="0" presId="urn:microsoft.com/office/officeart/2005/8/layout/cycle2"/>
    <dgm:cxn modelId="{80B7C170-5BAB-47BC-B368-E55827E6B78E}" type="presOf" srcId="{CFC897F3-73D3-452C-929D-4E75B57343D9}" destId="{21ED3B47-1FAB-4967-B7F0-1DE1E5A50740}" srcOrd="0" destOrd="0" presId="urn:microsoft.com/office/officeart/2005/8/layout/cycle2"/>
    <dgm:cxn modelId="{01A953D5-6E57-4FC7-B2B9-D3E9C575FEEC}" srcId="{2066C0A8-8FD9-4A2C-BD2F-7159C3B7249E}" destId="{1E215095-DB2E-4B69-8562-094F68C56E2F}" srcOrd="3" destOrd="0" parTransId="{FC1F30EE-4422-4A19-974A-367E5C3833D6}" sibTransId="{803E408A-B322-45FB-9902-C53B6D697948}"/>
    <dgm:cxn modelId="{743AF03E-060C-46EB-9A09-4BD9E8DA3109}" type="presOf" srcId="{803E408A-B322-45FB-9902-C53B6D697948}" destId="{14A24330-CB74-467C-89C3-49601CE1AFE2}" srcOrd="0" destOrd="0" presId="urn:microsoft.com/office/officeart/2005/8/layout/cycle2"/>
    <dgm:cxn modelId="{07BF9683-463E-45D7-8E05-DE0EDB0BB230}" srcId="{2066C0A8-8FD9-4A2C-BD2F-7159C3B7249E}" destId="{428913EC-D32F-4987-BB8C-74380FA6878D}" srcOrd="2" destOrd="0" parTransId="{4323DE13-4842-46CF-A6A5-CAB849B4DA13}" sibTransId="{DBEC5C51-6E82-45A8-B0BC-E440B0CB1338}"/>
    <dgm:cxn modelId="{1150E8F4-458D-49D1-A813-B3386F2F8A77}" srcId="{2066C0A8-8FD9-4A2C-BD2F-7159C3B7249E}" destId="{F210A649-1C90-4DDC-B17E-34C48EEBBBCD}" srcOrd="0" destOrd="0" parTransId="{6939EF28-3FFF-4993-AE9E-DE32677C7EE2}" sibTransId="{42A9D9D8-2B45-41A3-9995-938767D1FFF2}"/>
    <dgm:cxn modelId="{C46628ED-FF74-477F-8A1C-ECB85C9924CB}" type="presOf" srcId="{42A9D9D8-2B45-41A3-9995-938767D1FFF2}" destId="{9C7EF821-99CE-40F7-82DE-4347B354E89C}" srcOrd="1" destOrd="0" presId="urn:microsoft.com/office/officeart/2005/8/layout/cycle2"/>
    <dgm:cxn modelId="{5FB1D1E8-8110-42D8-8149-3A3D8473E151}" type="presOf" srcId="{42A9D9D8-2B45-41A3-9995-938767D1FFF2}" destId="{C0DFC4F7-53DD-4417-B165-6F145F6C4888}" srcOrd="0" destOrd="0" presId="urn:microsoft.com/office/officeart/2005/8/layout/cycle2"/>
    <dgm:cxn modelId="{5907AC14-BE8C-4198-BA74-02CAE24F491D}" type="presOf" srcId="{803E408A-B322-45FB-9902-C53B6D697948}" destId="{47031DA0-66AA-4CBB-A269-4C5246EE534B}" srcOrd="1" destOrd="0" presId="urn:microsoft.com/office/officeart/2005/8/layout/cycle2"/>
    <dgm:cxn modelId="{53EA8ED2-CB90-44A6-9154-028140EA56F5}" type="presOf" srcId="{85808F0D-3DF5-4F99-ACC8-D8C49AD4D1BF}" destId="{3165100B-DE84-4D62-B759-F549E2DA2017}" srcOrd="1" destOrd="0" presId="urn:microsoft.com/office/officeart/2005/8/layout/cycle2"/>
    <dgm:cxn modelId="{EF2159D1-2579-47B3-91F6-5711F90A767C}" type="presOf" srcId="{DBEC5C51-6E82-45A8-B0BC-E440B0CB1338}" destId="{C8A17FAF-0868-407F-A88D-8D94C5CCCDB0}" srcOrd="1" destOrd="0" presId="urn:microsoft.com/office/officeart/2005/8/layout/cycle2"/>
    <dgm:cxn modelId="{92967879-8551-4814-98A1-F2460DC2136A}" type="presOf" srcId="{CFC897F3-73D3-452C-929D-4E75B57343D9}" destId="{E13C8BB7-B9A6-44B5-B77C-F751E4818D4B}" srcOrd="1" destOrd="0" presId="urn:microsoft.com/office/officeart/2005/8/layout/cycle2"/>
    <dgm:cxn modelId="{BE2B42DE-0DA6-498E-9B1A-483DE180A134}" type="presParOf" srcId="{CEB46AD8-B69B-4618-87A4-BD6A9691C97E}" destId="{9295B208-0D3F-4142-BCBB-964E9622159B}" srcOrd="0" destOrd="0" presId="urn:microsoft.com/office/officeart/2005/8/layout/cycle2"/>
    <dgm:cxn modelId="{D11738CC-6F3A-4B48-A279-AE1ACDCCA19B}" type="presParOf" srcId="{CEB46AD8-B69B-4618-87A4-BD6A9691C97E}" destId="{C0DFC4F7-53DD-4417-B165-6F145F6C4888}" srcOrd="1" destOrd="0" presId="urn:microsoft.com/office/officeart/2005/8/layout/cycle2"/>
    <dgm:cxn modelId="{CC51534D-7A7F-45C7-8155-564B0C818E4F}" type="presParOf" srcId="{C0DFC4F7-53DD-4417-B165-6F145F6C4888}" destId="{9C7EF821-99CE-40F7-82DE-4347B354E89C}" srcOrd="0" destOrd="0" presId="urn:microsoft.com/office/officeart/2005/8/layout/cycle2"/>
    <dgm:cxn modelId="{66043E3C-286E-40EC-AFAB-5B6FA569F235}" type="presParOf" srcId="{CEB46AD8-B69B-4618-87A4-BD6A9691C97E}" destId="{60008B9F-D026-458B-A2C4-0507EC198F9C}" srcOrd="2" destOrd="0" presId="urn:microsoft.com/office/officeart/2005/8/layout/cycle2"/>
    <dgm:cxn modelId="{155F153B-1BF5-4F95-9578-728A8E1E2D9B}" type="presParOf" srcId="{CEB46AD8-B69B-4618-87A4-BD6A9691C97E}" destId="{21ED3B47-1FAB-4967-B7F0-1DE1E5A50740}" srcOrd="3" destOrd="0" presId="urn:microsoft.com/office/officeart/2005/8/layout/cycle2"/>
    <dgm:cxn modelId="{340A46A0-EFCC-4816-9800-DD2CDC658642}" type="presParOf" srcId="{21ED3B47-1FAB-4967-B7F0-1DE1E5A50740}" destId="{E13C8BB7-B9A6-44B5-B77C-F751E4818D4B}" srcOrd="0" destOrd="0" presId="urn:microsoft.com/office/officeart/2005/8/layout/cycle2"/>
    <dgm:cxn modelId="{83BA9760-CF79-4F49-8D38-689F224119CE}" type="presParOf" srcId="{CEB46AD8-B69B-4618-87A4-BD6A9691C97E}" destId="{EC5AD078-E5C5-406C-AE79-430FE1066F44}" srcOrd="4" destOrd="0" presId="urn:microsoft.com/office/officeart/2005/8/layout/cycle2"/>
    <dgm:cxn modelId="{365D44B9-03C3-4E6D-A420-D05AA7B6EA7C}" type="presParOf" srcId="{CEB46AD8-B69B-4618-87A4-BD6A9691C97E}" destId="{6F9410B7-EEDD-4C53-9914-29490051A7D4}" srcOrd="5" destOrd="0" presId="urn:microsoft.com/office/officeart/2005/8/layout/cycle2"/>
    <dgm:cxn modelId="{09E91350-E6E3-4082-8D1D-3D81D2BC87DA}" type="presParOf" srcId="{6F9410B7-EEDD-4C53-9914-29490051A7D4}" destId="{C8A17FAF-0868-407F-A88D-8D94C5CCCDB0}" srcOrd="0" destOrd="0" presId="urn:microsoft.com/office/officeart/2005/8/layout/cycle2"/>
    <dgm:cxn modelId="{3963DF45-1647-49CD-8638-5EA71900B2EF}" type="presParOf" srcId="{CEB46AD8-B69B-4618-87A4-BD6A9691C97E}" destId="{9AD461F3-AEB5-409C-8B94-06FC6CBD3EAD}" srcOrd="6" destOrd="0" presId="urn:microsoft.com/office/officeart/2005/8/layout/cycle2"/>
    <dgm:cxn modelId="{B808E7D8-89D4-44B1-BED5-7782247EA5D2}" type="presParOf" srcId="{CEB46AD8-B69B-4618-87A4-BD6A9691C97E}" destId="{14A24330-CB74-467C-89C3-49601CE1AFE2}" srcOrd="7" destOrd="0" presId="urn:microsoft.com/office/officeart/2005/8/layout/cycle2"/>
    <dgm:cxn modelId="{B1202E80-987A-4486-A548-C8BB9F765655}" type="presParOf" srcId="{14A24330-CB74-467C-89C3-49601CE1AFE2}" destId="{47031DA0-66AA-4CBB-A269-4C5246EE534B}" srcOrd="0" destOrd="0" presId="urn:microsoft.com/office/officeart/2005/8/layout/cycle2"/>
    <dgm:cxn modelId="{B0A54279-08D2-47F0-A84E-A3BF70605AE3}" type="presParOf" srcId="{CEB46AD8-B69B-4618-87A4-BD6A9691C97E}" destId="{F89840C4-CAD8-429F-9403-AC6CB00A369E}" srcOrd="8" destOrd="0" presId="urn:microsoft.com/office/officeart/2005/8/layout/cycle2"/>
    <dgm:cxn modelId="{BD751399-D4A9-41E4-912B-03E7C41ABCA5}" type="presParOf" srcId="{CEB46AD8-B69B-4618-87A4-BD6A9691C97E}" destId="{573B397A-2EBF-4F9D-BB24-C54AD7AFA3EF}" srcOrd="9" destOrd="0" presId="urn:microsoft.com/office/officeart/2005/8/layout/cycle2"/>
    <dgm:cxn modelId="{BFCA5499-B0F6-40C5-995F-40A518786AC7}" type="presParOf" srcId="{573B397A-2EBF-4F9D-BB24-C54AD7AFA3EF}" destId="{3165100B-DE84-4D62-B759-F549E2DA2017}"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95B208-0D3F-4142-BCBB-964E9622159B}">
      <dsp:nvSpPr>
        <dsp:cNvPr id="0" name=""/>
        <dsp:cNvSpPr/>
      </dsp:nvSpPr>
      <dsp:spPr>
        <a:xfrm>
          <a:off x="2574306" y="-32706"/>
          <a:ext cx="1641058" cy="1641058"/>
        </a:xfrm>
        <a:prstGeom prst="ellipse">
          <a:avLst/>
        </a:prstGeom>
        <a:solidFill>
          <a:srgbClr val="00B0F0"/>
        </a:solidFill>
        <a:ln w="12700" cap="flat" cmpd="sng" algn="ctr">
          <a:solidFill>
            <a:schemeClr val="tx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accent1">
                  <a:lumMod val="50000"/>
                </a:schemeClr>
              </a:solidFill>
            </a:rPr>
            <a:t>BALANCE OF ADVANCE CREDITS to SELL</a:t>
          </a:r>
          <a:endParaRPr lang="en-US" sz="1600" b="1" kern="1200" dirty="0">
            <a:solidFill>
              <a:schemeClr val="accent1">
                <a:lumMod val="50000"/>
              </a:schemeClr>
            </a:solidFill>
          </a:endParaRPr>
        </a:p>
      </dsp:txBody>
      <dsp:txXfrm>
        <a:off x="2814633" y="207621"/>
        <a:ext cx="1160404" cy="1160404"/>
      </dsp:txXfrm>
    </dsp:sp>
    <dsp:sp modelId="{C0DFC4F7-53DD-4417-B165-6F145F6C4888}">
      <dsp:nvSpPr>
        <dsp:cNvPr id="0" name=""/>
        <dsp:cNvSpPr/>
      </dsp:nvSpPr>
      <dsp:spPr>
        <a:xfrm rot="2160000">
          <a:off x="4163498" y="1227834"/>
          <a:ext cx="436243" cy="5538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4175995" y="1300142"/>
        <a:ext cx="305370" cy="332315"/>
      </dsp:txXfrm>
    </dsp:sp>
    <dsp:sp modelId="{60008B9F-D026-458B-A2C4-0507EC198F9C}">
      <dsp:nvSpPr>
        <dsp:cNvPr id="0" name=""/>
        <dsp:cNvSpPr/>
      </dsp:nvSpPr>
      <dsp:spPr>
        <a:xfrm>
          <a:off x="4567853" y="1415689"/>
          <a:ext cx="1641058" cy="1641058"/>
        </a:xfrm>
        <a:prstGeom prst="ellips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accent1">
                  <a:lumMod val="50000"/>
                </a:schemeClr>
              </a:solidFill>
            </a:rPr>
            <a:t>DEVELOPERS PURCHASE ADVANCE CREDITS</a:t>
          </a:r>
          <a:endParaRPr lang="en-US" sz="1600" kern="1200" dirty="0">
            <a:solidFill>
              <a:schemeClr val="accent1">
                <a:lumMod val="50000"/>
              </a:schemeClr>
            </a:solidFill>
          </a:endParaRPr>
        </a:p>
      </dsp:txBody>
      <dsp:txXfrm>
        <a:off x="4808180" y="1656016"/>
        <a:ext cx="1160404" cy="1160404"/>
      </dsp:txXfrm>
    </dsp:sp>
    <dsp:sp modelId="{21ED3B47-1FAB-4967-B7F0-1DE1E5A50740}">
      <dsp:nvSpPr>
        <dsp:cNvPr id="0" name=""/>
        <dsp:cNvSpPr/>
      </dsp:nvSpPr>
      <dsp:spPr>
        <a:xfrm rot="6480000">
          <a:off x="4793342" y="3119325"/>
          <a:ext cx="436243" cy="5538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4878999" y="3167862"/>
        <a:ext cx="305370" cy="332315"/>
      </dsp:txXfrm>
    </dsp:sp>
    <dsp:sp modelId="{EC5AD078-E5C5-406C-AE79-430FE1066F44}">
      <dsp:nvSpPr>
        <dsp:cNvPr id="0" name=""/>
        <dsp:cNvSpPr/>
      </dsp:nvSpPr>
      <dsp:spPr>
        <a:xfrm>
          <a:off x="3806386" y="3759244"/>
          <a:ext cx="1641058" cy="1641058"/>
        </a:xfrm>
        <a:prstGeom prst="ellips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0" kern="1200" dirty="0" smtClean="0">
              <a:solidFill>
                <a:schemeClr val="bg1"/>
              </a:solidFill>
            </a:rPr>
            <a:t>ADVANCE CREDIT BALANCE REDUCED</a:t>
          </a:r>
          <a:endParaRPr lang="en-US" sz="1600" b="0" kern="1200" dirty="0">
            <a:solidFill>
              <a:schemeClr val="bg1"/>
            </a:solidFill>
          </a:endParaRPr>
        </a:p>
      </dsp:txBody>
      <dsp:txXfrm>
        <a:off x="4046713" y="3999571"/>
        <a:ext cx="1160404" cy="1160404"/>
      </dsp:txXfrm>
    </dsp:sp>
    <dsp:sp modelId="{6F9410B7-EEDD-4C53-9914-29490051A7D4}">
      <dsp:nvSpPr>
        <dsp:cNvPr id="0" name=""/>
        <dsp:cNvSpPr/>
      </dsp:nvSpPr>
      <dsp:spPr>
        <a:xfrm rot="10843420">
          <a:off x="3187495" y="4287425"/>
          <a:ext cx="437417" cy="5538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3318715" y="4399025"/>
        <a:ext cx="306192" cy="332315"/>
      </dsp:txXfrm>
    </dsp:sp>
    <dsp:sp modelId="{9AD461F3-AEB5-409C-8B94-06FC6CBD3EAD}">
      <dsp:nvSpPr>
        <dsp:cNvPr id="0" name=""/>
        <dsp:cNvSpPr/>
      </dsp:nvSpPr>
      <dsp:spPr>
        <a:xfrm>
          <a:off x="1310891" y="3660100"/>
          <a:ext cx="1670367" cy="177667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MITIGATION PROJECTS COMPLETED</a:t>
          </a:r>
          <a:endParaRPr lang="en-US" sz="1600" kern="1200" dirty="0"/>
        </a:p>
      </dsp:txBody>
      <dsp:txXfrm>
        <a:off x="1555511" y="3920288"/>
        <a:ext cx="1181127" cy="1256299"/>
      </dsp:txXfrm>
    </dsp:sp>
    <dsp:sp modelId="{14A24330-CB74-467C-89C3-49601CE1AFE2}">
      <dsp:nvSpPr>
        <dsp:cNvPr id="0" name=""/>
        <dsp:cNvSpPr/>
      </dsp:nvSpPr>
      <dsp:spPr>
        <a:xfrm rot="15128747">
          <a:off x="1575126" y="3096076"/>
          <a:ext cx="384662" cy="5538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1650516" y="3261768"/>
        <a:ext cx="269263" cy="332315"/>
      </dsp:txXfrm>
    </dsp:sp>
    <dsp:sp modelId="{F89840C4-CAD8-429F-9403-AC6CB00A369E}">
      <dsp:nvSpPr>
        <dsp:cNvPr id="0" name=""/>
        <dsp:cNvSpPr/>
      </dsp:nvSpPr>
      <dsp:spPr>
        <a:xfrm>
          <a:off x="580759" y="1415689"/>
          <a:ext cx="1641058" cy="1641058"/>
        </a:xfrm>
        <a:prstGeom prst="ellipse">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ADVANCE CREDITS ADDED BACK TO BALANCE</a:t>
          </a:r>
          <a:endParaRPr lang="en-US" sz="1600" kern="1200" dirty="0"/>
        </a:p>
      </dsp:txBody>
      <dsp:txXfrm>
        <a:off x="821086" y="1656016"/>
        <a:ext cx="1160404" cy="1160404"/>
      </dsp:txXfrm>
    </dsp:sp>
    <dsp:sp modelId="{573B397A-2EBF-4F9D-BB24-C54AD7AFA3EF}">
      <dsp:nvSpPr>
        <dsp:cNvPr id="0" name=""/>
        <dsp:cNvSpPr/>
      </dsp:nvSpPr>
      <dsp:spPr>
        <a:xfrm rot="19440000">
          <a:off x="2169951" y="1242348"/>
          <a:ext cx="436243" cy="5538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2182448" y="1391582"/>
        <a:ext cx="305370" cy="332315"/>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image" Target="../media/image32.png"/></Relationships>
</file>

<file path=ppt/drawings/drawing1.xml><?xml version="1.0" encoding="utf-8"?>
<c:userShapes xmlns:c="http://schemas.openxmlformats.org/drawingml/2006/chart">
  <cdr:relSizeAnchor xmlns:cdr="http://schemas.openxmlformats.org/drawingml/2006/chartDrawing">
    <cdr:from>
      <cdr:x>0.60886</cdr:x>
      <cdr:y>0.4432</cdr:y>
    </cdr:from>
    <cdr:to>
      <cdr:x>0.72344</cdr:x>
      <cdr:y>0.4795</cdr:y>
    </cdr:to>
    <cdr:sp macro="" textlink="">
      <cdr:nvSpPr>
        <cdr:cNvPr id="2" name="TextBox 1"/>
        <cdr:cNvSpPr txBox="1"/>
      </cdr:nvSpPr>
      <cdr:spPr>
        <a:xfrm xmlns:a="http://schemas.openxmlformats.org/drawingml/2006/main">
          <a:off x="4160295" y="2850479"/>
          <a:ext cx="782921" cy="23346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smtClean="0">
              <a:solidFill>
                <a:schemeClr val="bg1"/>
              </a:solidFill>
            </a:rPr>
            <a:t>BOATING</a:t>
          </a:r>
          <a:endParaRPr lang="en-US" sz="1200" dirty="0">
            <a:solidFill>
              <a:schemeClr val="bg1"/>
            </a:solidFill>
          </a:endParaRPr>
        </a:p>
      </cdr:txBody>
    </cdr:sp>
  </cdr:relSizeAnchor>
  <cdr:relSizeAnchor xmlns:cdr="http://schemas.openxmlformats.org/drawingml/2006/chartDrawing">
    <cdr:from>
      <cdr:x>0.60996</cdr:x>
      <cdr:y>0.25727</cdr:y>
    </cdr:from>
    <cdr:to>
      <cdr:x>0.6453</cdr:x>
      <cdr:y>0.38337</cdr:y>
    </cdr:to>
    <cdr:pic>
      <cdr:nvPicPr>
        <cdr:cNvPr id="3" name="Picture 2"/>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4167854" y="1654648"/>
          <a:ext cx="241477" cy="811027"/>
        </a:xfrm>
        <a:prstGeom xmlns:a="http://schemas.openxmlformats.org/drawingml/2006/main" prst="rect">
          <a:avLst/>
        </a:prstGeom>
      </cdr:spPr>
    </cdr:pic>
  </cdr:relSizeAnchor>
  <cdr:relSizeAnchor xmlns:cdr="http://schemas.openxmlformats.org/drawingml/2006/chartDrawing">
    <cdr:from>
      <cdr:x>0.67145</cdr:x>
      <cdr:y>0.31346</cdr:y>
    </cdr:from>
    <cdr:to>
      <cdr:x>0.78332</cdr:x>
      <cdr:y>0.37706</cdr:y>
    </cdr:to>
    <cdr:sp macro="" textlink="">
      <cdr:nvSpPr>
        <cdr:cNvPr id="4" name="TextBox 2"/>
        <cdr:cNvSpPr txBox="1"/>
      </cdr:nvSpPr>
      <cdr:spPr>
        <a:xfrm xmlns:a="http://schemas.openxmlformats.org/drawingml/2006/main">
          <a:off x="4587970" y="2016083"/>
          <a:ext cx="764398" cy="40905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nSpc>
              <a:spcPts val="1200"/>
            </a:lnSpc>
          </a:pPr>
          <a:r>
            <a:rPr lang="en-US" sz="1200" dirty="0" smtClean="0">
              <a:solidFill>
                <a:srgbClr val="FF9933"/>
              </a:solidFill>
            </a:rPr>
            <a:t>JOBS</a:t>
          </a:r>
        </a:p>
        <a:p xmlns:a="http://schemas.openxmlformats.org/drawingml/2006/main">
          <a:pPr>
            <a:lnSpc>
              <a:spcPts val="1200"/>
            </a:lnSpc>
          </a:pPr>
          <a:r>
            <a:rPr lang="en-US" sz="1400" b="1" dirty="0" smtClean="0">
              <a:solidFill>
                <a:srgbClr val="FF9933"/>
              </a:solidFill>
            </a:rPr>
            <a:t>15,399</a:t>
          </a:r>
          <a:endParaRPr lang="en-US" sz="1400" b="1" dirty="0">
            <a:solidFill>
              <a:srgbClr val="FF9933"/>
            </a:solidFill>
          </a:endParaRPr>
        </a:p>
      </cdr:txBody>
    </cdr:sp>
  </cdr:relSizeAnchor>
  <cdr:relSizeAnchor xmlns:cdr="http://schemas.openxmlformats.org/drawingml/2006/chartDrawing">
    <cdr:from>
      <cdr:x>0.6101</cdr:x>
      <cdr:y>0.69357</cdr:y>
    </cdr:from>
    <cdr:to>
      <cdr:x>0.64545</cdr:x>
      <cdr:y>0.81967</cdr:y>
    </cdr:to>
    <cdr:pic>
      <cdr:nvPicPr>
        <cdr:cNvPr id="5" name="Picture 4"/>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4168823" y="4460760"/>
          <a:ext cx="241545" cy="811027"/>
        </a:xfrm>
        <a:prstGeom xmlns:a="http://schemas.openxmlformats.org/drawingml/2006/main" prst="rect">
          <a:avLst/>
        </a:prstGeom>
      </cdr:spPr>
    </cdr:pic>
  </cdr:relSizeAnchor>
  <cdr:relSizeAnchor xmlns:cdr="http://schemas.openxmlformats.org/drawingml/2006/chartDrawing">
    <cdr:from>
      <cdr:x>0.64457</cdr:x>
      <cdr:y>0.71152</cdr:y>
    </cdr:from>
    <cdr:to>
      <cdr:x>0.75717</cdr:x>
      <cdr:y>0.77511</cdr:y>
    </cdr:to>
    <cdr:sp macro="" textlink="">
      <cdr:nvSpPr>
        <cdr:cNvPr id="6" name="TextBox 2"/>
        <cdr:cNvSpPr txBox="1"/>
      </cdr:nvSpPr>
      <cdr:spPr>
        <a:xfrm xmlns:a="http://schemas.openxmlformats.org/drawingml/2006/main">
          <a:off x="4404349" y="4576230"/>
          <a:ext cx="769343" cy="40898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l">
            <a:lnSpc>
              <a:spcPts val="1200"/>
            </a:lnSpc>
          </a:pPr>
          <a:r>
            <a:rPr lang="en-US" sz="1200" dirty="0" smtClean="0">
              <a:solidFill>
                <a:srgbClr val="FF9933"/>
              </a:solidFill>
            </a:rPr>
            <a:t>JOBS</a:t>
          </a:r>
        </a:p>
        <a:p xmlns:a="http://schemas.openxmlformats.org/drawingml/2006/main">
          <a:pPr algn="l">
            <a:lnSpc>
              <a:spcPts val="1200"/>
            </a:lnSpc>
          </a:pPr>
          <a:r>
            <a:rPr lang="en-US" sz="1400" b="1" dirty="0" smtClean="0">
              <a:solidFill>
                <a:srgbClr val="FF9933"/>
              </a:solidFill>
            </a:rPr>
            <a:t>12,000</a:t>
          </a:r>
          <a:endParaRPr lang="en-US" sz="1400" b="1" dirty="0">
            <a:solidFill>
              <a:srgbClr val="FF9933"/>
            </a:solidFill>
          </a:endParaRPr>
        </a:p>
      </cdr:txBody>
    </cdr:sp>
  </cdr:relSizeAnchor>
  <cdr:relSizeAnchor xmlns:cdr="http://schemas.openxmlformats.org/drawingml/2006/chartDrawing">
    <cdr:from>
      <cdr:x>0.31811</cdr:x>
      <cdr:y>0.2862</cdr:y>
    </cdr:from>
    <cdr:to>
      <cdr:x>0.35345</cdr:x>
      <cdr:y>0.4123</cdr:y>
    </cdr:to>
    <cdr:pic>
      <cdr:nvPicPr>
        <cdr:cNvPr id="7" name="Picture 6"/>
        <cdr:cNvPicPr>
          <a:picLocks xmlns:a="http://schemas.openxmlformats.org/drawingml/2006/main" noChangeAspect="1"/>
        </cdr:cNvPicPr>
      </cdr:nvPicPr>
      <cdr:blipFill>
        <a:blip xmlns:a="http://schemas.openxmlformats.org/drawingml/2006/main" xmlns:r="http://schemas.openxmlformats.org/officeDocument/2006/relationships" r:embed="rId2" cstate="print">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2173610" y="1840742"/>
          <a:ext cx="241477" cy="811028"/>
        </a:xfrm>
        <a:prstGeom xmlns:a="http://schemas.openxmlformats.org/drawingml/2006/main" prst="rect">
          <a:avLst/>
        </a:prstGeom>
      </cdr:spPr>
    </cdr:pic>
  </cdr:relSizeAnchor>
  <cdr:relSizeAnchor xmlns:cdr="http://schemas.openxmlformats.org/drawingml/2006/chartDrawing">
    <cdr:from>
      <cdr:x>0.33442</cdr:x>
      <cdr:y>0.67102</cdr:y>
    </cdr:from>
    <cdr:to>
      <cdr:x>0.36977</cdr:x>
      <cdr:y>0.79712</cdr:y>
    </cdr:to>
    <cdr:pic>
      <cdr:nvPicPr>
        <cdr:cNvPr id="8" name="Picture 7"/>
        <cdr:cNvPicPr>
          <a:picLocks xmlns:a="http://schemas.openxmlformats.org/drawingml/2006/main" noChangeAspect="1"/>
        </cdr:cNvPicPr>
      </cdr:nvPicPr>
      <cdr:blipFill>
        <a:blip xmlns:a="http://schemas.openxmlformats.org/drawingml/2006/main" xmlns:r="http://schemas.openxmlformats.org/officeDocument/2006/relationships" r:embed="rId2" cstate="print">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2285066" y="4315732"/>
          <a:ext cx="241545" cy="811028"/>
        </a:xfrm>
        <a:prstGeom xmlns:a="http://schemas.openxmlformats.org/drawingml/2006/main" prst="rect">
          <a:avLst/>
        </a:prstGeom>
      </cdr:spPr>
    </cdr:pic>
  </cdr:relSizeAnchor>
  <cdr:relSizeAnchor xmlns:cdr="http://schemas.openxmlformats.org/drawingml/2006/chartDrawing">
    <cdr:from>
      <cdr:x>0.20551</cdr:x>
      <cdr:y>0.32474</cdr:y>
    </cdr:from>
    <cdr:to>
      <cdr:x>0.30956</cdr:x>
      <cdr:y>0.38833</cdr:y>
    </cdr:to>
    <cdr:sp macro="" textlink="">
      <cdr:nvSpPr>
        <cdr:cNvPr id="9" name="TextBox 2"/>
        <cdr:cNvSpPr txBox="1"/>
      </cdr:nvSpPr>
      <cdr:spPr>
        <a:xfrm xmlns:a="http://schemas.openxmlformats.org/drawingml/2006/main">
          <a:off x="1404267" y="2088599"/>
          <a:ext cx="710914" cy="40898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lnSpc>
              <a:spcPts val="1200"/>
            </a:lnSpc>
          </a:pPr>
          <a:r>
            <a:rPr lang="en-US" sz="1200" dirty="0" smtClean="0">
              <a:solidFill>
                <a:srgbClr val="FF9933"/>
              </a:solidFill>
            </a:rPr>
            <a:t>JOBS</a:t>
          </a:r>
        </a:p>
        <a:p xmlns:a="http://schemas.openxmlformats.org/drawingml/2006/main">
          <a:pPr algn="r">
            <a:lnSpc>
              <a:spcPts val="1200"/>
            </a:lnSpc>
          </a:pPr>
          <a:r>
            <a:rPr lang="en-US" sz="1400" b="1" dirty="0" smtClean="0">
              <a:solidFill>
                <a:srgbClr val="FF9933"/>
              </a:solidFill>
            </a:rPr>
            <a:t>19,275</a:t>
          </a:r>
          <a:endParaRPr lang="en-US" sz="1400" b="1" dirty="0">
            <a:solidFill>
              <a:srgbClr val="FF9933"/>
            </a:solidFill>
          </a:endParaRPr>
        </a:p>
      </cdr:txBody>
    </cdr:sp>
  </cdr:relSizeAnchor>
  <cdr:relSizeAnchor xmlns:cdr="http://schemas.openxmlformats.org/drawingml/2006/chartDrawing">
    <cdr:from>
      <cdr:x>0.19573</cdr:x>
      <cdr:y>0.74494</cdr:y>
    </cdr:from>
    <cdr:to>
      <cdr:x>0.31898</cdr:x>
      <cdr:y>0.80854</cdr:y>
    </cdr:to>
    <cdr:sp macro="" textlink="">
      <cdr:nvSpPr>
        <cdr:cNvPr id="10" name="TextBox 25"/>
        <cdr:cNvSpPr txBox="1"/>
      </cdr:nvSpPr>
      <cdr:spPr>
        <a:xfrm xmlns:a="http://schemas.openxmlformats.org/drawingml/2006/main">
          <a:off x="1337416" y="4791201"/>
          <a:ext cx="842138" cy="40905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lnSpc>
              <a:spcPts val="1200"/>
            </a:lnSpc>
          </a:pPr>
          <a:r>
            <a:rPr lang="en-US" sz="1200" dirty="0" smtClean="0">
              <a:solidFill>
                <a:srgbClr val="FF9933"/>
              </a:solidFill>
            </a:rPr>
            <a:t>JOBS</a:t>
          </a:r>
        </a:p>
        <a:p xmlns:a="http://schemas.openxmlformats.org/drawingml/2006/main">
          <a:pPr algn="r">
            <a:lnSpc>
              <a:spcPts val="1200"/>
            </a:lnSpc>
          </a:pPr>
          <a:r>
            <a:rPr lang="en-US" sz="1400" b="1" dirty="0" smtClean="0">
              <a:solidFill>
                <a:srgbClr val="FF9933"/>
              </a:solidFill>
            </a:rPr>
            <a:t>23,000</a:t>
          </a:r>
          <a:endParaRPr lang="en-US" sz="1400" b="1" dirty="0">
            <a:solidFill>
              <a:srgbClr val="FF9933"/>
            </a:solidFill>
          </a:endParaRPr>
        </a:p>
      </cdr:txBody>
    </cdr:sp>
  </cdr:relSizeAnchor>
  <cdr:relSizeAnchor xmlns:cdr="http://schemas.openxmlformats.org/drawingml/2006/chartDrawing">
    <cdr:from>
      <cdr:x>0.36977</cdr:x>
      <cdr:y>0.32032</cdr:y>
    </cdr:from>
    <cdr:to>
      <cdr:x>0.51671</cdr:x>
      <cdr:y>0.34977</cdr:y>
    </cdr:to>
    <cdr:sp macro="" textlink="">
      <cdr:nvSpPr>
        <cdr:cNvPr id="11" name="TextBox 1"/>
        <cdr:cNvSpPr txBox="1"/>
      </cdr:nvSpPr>
      <cdr:spPr>
        <a:xfrm xmlns:a="http://schemas.openxmlformats.org/drawingml/2006/main">
          <a:off x="2526611" y="2060161"/>
          <a:ext cx="1004039" cy="189401"/>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ts val="1000"/>
            </a:lnSpc>
          </a:pPr>
          <a:r>
            <a:rPr lang="en-US" sz="1200" dirty="0" smtClean="0">
              <a:solidFill>
                <a:schemeClr val="bg1"/>
              </a:solidFill>
            </a:rPr>
            <a:t>WILDLIFE</a:t>
          </a:r>
        </a:p>
        <a:p xmlns:a="http://schemas.openxmlformats.org/drawingml/2006/main">
          <a:pPr algn="ctr">
            <a:lnSpc>
              <a:spcPts val="1000"/>
            </a:lnSpc>
          </a:pPr>
          <a:r>
            <a:rPr lang="en-US" sz="1200" dirty="0" smtClean="0">
              <a:solidFill>
                <a:schemeClr val="bg1"/>
              </a:solidFill>
            </a:rPr>
            <a:t>WATCHING</a:t>
          </a:r>
          <a:endParaRPr lang="en-US" sz="1200" dirty="0">
            <a:solidFill>
              <a:schemeClr val="bg1"/>
            </a:solidFill>
          </a:endParaRPr>
        </a:p>
      </cdr:txBody>
    </cdr:sp>
  </cdr:relSizeAnchor>
  <cdr:relSizeAnchor xmlns:cdr="http://schemas.openxmlformats.org/drawingml/2006/chartDrawing">
    <cdr:from>
      <cdr:x>0.35405</cdr:x>
      <cdr:y>0.36757</cdr:y>
    </cdr:from>
    <cdr:to>
      <cdr:x>0.46863</cdr:x>
      <cdr:y>0.40387</cdr:y>
    </cdr:to>
    <cdr:sp macro="" textlink="">
      <cdr:nvSpPr>
        <cdr:cNvPr id="12" name="TextBox 1"/>
        <cdr:cNvSpPr txBox="1"/>
      </cdr:nvSpPr>
      <cdr:spPr>
        <a:xfrm xmlns:a="http://schemas.openxmlformats.org/drawingml/2006/main">
          <a:off x="2419231" y="2364056"/>
          <a:ext cx="782921" cy="233468"/>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000" b="1" dirty="0" smtClean="0">
              <a:solidFill>
                <a:schemeClr val="bg1"/>
              </a:solidFill>
            </a:rPr>
            <a:t>$1.3 BILLION</a:t>
          </a:r>
          <a:endParaRPr lang="en-US" sz="1000" b="1" dirty="0">
            <a:solidFill>
              <a:schemeClr val="bg1"/>
            </a:solidFill>
          </a:endParaRPr>
        </a:p>
      </cdr:txBody>
    </cdr:sp>
  </cdr:relSizeAnchor>
  <cdr:relSizeAnchor xmlns:cdr="http://schemas.openxmlformats.org/drawingml/2006/chartDrawing">
    <cdr:from>
      <cdr:x>0.48</cdr:x>
      <cdr:y>0.69094</cdr:y>
    </cdr:from>
    <cdr:to>
      <cdr:x>0.59458</cdr:x>
      <cdr:y>0.72724</cdr:y>
    </cdr:to>
    <cdr:sp macro="" textlink="">
      <cdr:nvSpPr>
        <cdr:cNvPr id="13" name="TextBox 1"/>
        <cdr:cNvSpPr txBox="1"/>
      </cdr:nvSpPr>
      <cdr:spPr>
        <a:xfrm xmlns:a="http://schemas.openxmlformats.org/drawingml/2006/main">
          <a:off x="3279849" y="4443844"/>
          <a:ext cx="782921" cy="233468"/>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000" b="1" dirty="0" smtClean="0">
              <a:solidFill>
                <a:schemeClr val="bg1"/>
              </a:solidFill>
            </a:rPr>
            <a:t>$1.2 BILLION</a:t>
          </a:r>
          <a:endParaRPr lang="en-US" sz="1000" b="1" dirty="0">
            <a:solidFill>
              <a:schemeClr val="bg1"/>
            </a:solidFill>
          </a:endParaRPr>
        </a:p>
      </cdr:txBody>
    </cdr:sp>
  </cdr:relSizeAnchor>
  <cdr:relSizeAnchor xmlns:cdr="http://schemas.openxmlformats.org/drawingml/2006/chartDrawing">
    <cdr:from>
      <cdr:x>0.48462</cdr:x>
      <cdr:y>0.65416</cdr:y>
    </cdr:from>
    <cdr:to>
      <cdr:x>0.5992</cdr:x>
      <cdr:y>0.69046</cdr:y>
    </cdr:to>
    <cdr:sp macro="" textlink="">
      <cdr:nvSpPr>
        <cdr:cNvPr id="14" name="TextBox 1"/>
        <cdr:cNvSpPr txBox="1"/>
      </cdr:nvSpPr>
      <cdr:spPr>
        <a:xfrm xmlns:a="http://schemas.openxmlformats.org/drawingml/2006/main">
          <a:off x="3311379" y="4207333"/>
          <a:ext cx="782929" cy="233464"/>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200" dirty="0" smtClean="0">
              <a:solidFill>
                <a:schemeClr val="bg1"/>
              </a:solidFill>
            </a:rPr>
            <a:t>FISHING</a:t>
          </a:r>
          <a:endParaRPr lang="en-US" sz="1200" dirty="0">
            <a:solidFill>
              <a:schemeClr val="bg1"/>
            </a:solidFill>
          </a:endParaRPr>
        </a:p>
      </cdr:txBody>
    </cdr:sp>
  </cdr:relSizeAnchor>
  <cdr:relSizeAnchor xmlns:cdr="http://schemas.openxmlformats.org/drawingml/2006/chartDrawing">
    <cdr:from>
      <cdr:x>0.60179</cdr:x>
      <cdr:y>0.48185</cdr:y>
    </cdr:from>
    <cdr:to>
      <cdr:x>0.74558</cdr:x>
      <cdr:y>0.51815</cdr:y>
    </cdr:to>
    <cdr:sp macro="" textlink="">
      <cdr:nvSpPr>
        <cdr:cNvPr id="15" name="TextBox 1"/>
        <cdr:cNvSpPr txBox="1"/>
      </cdr:nvSpPr>
      <cdr:spPr>
        <a:xfrm xmlns:a="http://schemas.openxmlformats.org/drawingml/2006/main">
          <a:off x="4112019" y="3099077"/>
          <a:ext cx="982484" cy="233468"/>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000" b="1" dirty="0" smtClean="0">
              <a:solidFill>
                <a:schemeClr val="bg1"/>
              </a:solidFill>
            </a:rPr>
            <a:t>$1.9 BILLION</a:t>
          </a:r>
          <a:endParaRPr lang="en-US" sz="1000" b="1" dirty="0">
            <a:solidFill>
              <a:schemeClr val="bg1"/>
            </a:solidFill>
          </a:endParaRPr>
        </a:p>
      </cdr:txBody>
    </cdr:sp>
  </cdr:relSizeAnchor>
  <cdr:relSizeAnchor xmlns:cdr="http://schemas.openxmlformats.org/drawingml/2006/chartDrawing">
    <cdr:from>
      <cdr:x>0.66623</cdr:x>
      <cdr:y>0.38515</cdr:y>
    </cdr:from>
    <cdr:to>
      <cdr:x>0.8621</cdr:x>
      <cdr:y>0.44138</cdr:y>
    </cdr:to>
    <cdr:sp macro="" textlink="">
      <cdr:nvSpPr>
        <cdr:cNvPr id="16" name="TextBox 3"/>
        <cdr:cNvSpPr txBox="1"/>
      </cdr:nvSpPr>
      <cdr:spPr>
        <a:xfrm xmlns:a="http://schemas.openxmlformats.org/drawingml/2006/main">
          <a:off x="4552336" y="2477130"/>
          <a:ext cx="1338373" cy="36165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ts val="650"/>
            </a:lnSpc>
          </a:pPr>
          <a:r>
            <a:rPr lang="en-US" sz="1800" i="1" baseline="30000" dirty="0">
              <a:solidFill>
                <a:schemeClr val="tx1"/>
              </a:solidFill>
            </a:rPr>
            <a:t>*Participants</a:t>
          </a:r>
          <a:r>
            <a:rPr lang="en-US" sz="1800" i="1" baseline="30000" dirty="0" smtClean="0">
              <a:solidFill>
                <a:schemeClr val="tx1"/>
              </a:solidFill>
            </a:rPr>
            <a:t>:</a:t>
          </a:r>
        </a:p>
        <a:p xmlns:a="http://schemas.openxmlformats.org/drawingml/2006/main">
          <a:pPr algn="ctr">
            <a:lnSpc>
              <a:spcPts val="650"/>
            </a:lnSpc>
          </a:pPr>
          <a:endParaRPr lang="en-US" sz="1800" i="1" baseline="30000" dirty="0">
            <a:solidFill>
              <a:schemeClr val="tx1"/>
            </a:solidFill>
          </a:endParaRPr>
        </a:p>
        <a:p xmlns:a="http://schemas.openxmlformats.org/drawingml/2006/main">
          <a:pPr algn="ctr">
            <a:lnSpc>
              <a:spcPts val="650"/>
            </a:lnSpc>
          </a:pPr>
          <a:r>
            <a:rPr lang="en-US" sz="1800" b="1" baseline="30000" dirty="0">
              <a:solidFill>
                <a:schemeClr val="tx1"/>
              </a:solidFill>
            </a:rPr>
            <a:t>1,200,000</a:t>
          </a:r>
          <a:endParaRPr lang="en-US" sz="1800" dirty="0">
            <a:solidFill>
              <a:schemeClr val="tx1"/>
            </a:solidFill>
          </a:endParaRPr>
        </a:p>
      </cdr:txBody>
    </cdr:sp>
  </cdr:relSizeAnchor>
  <cdr:relSizeAnchor xmlns:cdr="http://schemas.openxmlformats.org/drawingml/2006/chartDrawing">
    <cdr:from>
      <cdr:x>0.63034</cdr:x>
      <cdr:y>0.7914</cdr:y>
    </cdr:from>
    <cdr:to>
      <cdr:x>0.80176</cdr:x>
      <cdr:y>0.84763</cdr:y>
    </cdr:to>
    <cdr:sp macro="" textlink="">
      <cdr:nvSpPr>
        <cdr:cNvPr id="17" name="TextBox 28"/>
        <cdr:cNvSpPr txBox="1"/>
      </cdr:nvSpPr>
      <cdr:spPr>
        <a:xfrm xmlns:a="http://schemas.openxmlformats.org/drawingml/2006/main">
          <a:off x="4307115" y="5089978"/>
          <a:ext cx="1171306" cy="36165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ts val="650"/>
            </a:lnSpc>
          </a:pPr>
          <a:r>
            <a:rPr lang="en-US" sz="1800" i="1" baseline="30000" dirty="0">
              <a:solidFill>
                <a:schemeClr val="tx1"/>
              </a:solidFill>
            </a:rPr>
            <a:t>*Participants</a:t>
          </a:r>
          <a:r>
            <a:rPr lang="en-US" sz="1800" i="1" baseline="30000" dirty="0" smtClean="0">
              <a:solidFill>
                <a:schemeClr val="tx1"/>
              </a:solidFill>
            </a:rPr>
            <a:t>:</a:t>
          </a:r>
        </a:p>
        <a:p xmlns:a="http://schemas.openxmlformats.org/drawingml/2006/main">
          <a:pPr algn="ctr">
            <a:lnSpc>
              <a:spcPts val="650"/>
            </a:lnSpc>
          </a:pPr>
          <a:endParaRPr lang="en-US" sz="1800" i="1" baseline="30000" dirty="0">
            <a:solidFill>
              <a:schemeClr val="tx1"/>
            </a:solidFill>
          </a:endParaRPr>
        </a:p>
        <a:p xmlns:a="http://schemas.openxmlformats.org/drawingml/2006/main">
          <a:pPr algn="ctr">
            <a:lnSpc>
              <a:spcPts val="650"/>
            </a:lnSpc>
          </a:pPr>
          <a:r>
            <a:rPr lang="en-US" sz="1800" b="1" baseline="30000" dirty="0" smtClean="0">
              <a:solidFill>
                <a:schemeClr val="tx1"/>
              </a:solidFill>
            </a:rPr>
            <a:t>554,000</a:t>
          </a:r>
          <a:endParaRPr lang="en-US" sz="1800" dirty="0">
            <a:solidFill>
              <a:schemeClr val="tx1"/>
            </a:solidFill>
          </a:endParaRPr>
        </a:p>
      </cdr:txBody>
    </cdr:sp>
  </cdr:relSizeAnchor>
  <cdr:relSizeAnchor xmlns:cdr="http://schemas.openxmlformats.org/drawingml/2006/chartDrawing">
    <cdr:from>
      <cdr:x>0.26284</cdr:x>
      <cdr:y>0.8107</cdr:y>
    </cdr:from>
    <cdr:to>
      <cdr:x>0.45024</cdr:x>
      <cdr:y>0.86693</cdr:y>
    </cdr:to>
    <cdr:sp macro="" textlink="">
      <cdr:nvSpPr>
        <cdr:cNvPr id="18" name="TextBox 27"/>
        <cdr:cNvSpPr txBox="1"/>
      </cdr:nvSpPr>
      <cdr:spPr>
        <a:xfrm xmlns:a="http://schemas.openxmlformats.org/drawingml/2006/main">
          <a:off x="1795968" y="5214146"/>
          <a:ext cx="1280498" cy="36165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ts val="650"/>
            </a:lnSpc>
          </a:pPr>
          <a:r>
            <a:rPr lang="en-US" sz="1800" i="1" baseline="30000" dirty="0">
              <a:solidFill>
                <a:schemeClr val="tx1"/>
              </a:solidFill>
            </a:rPr>
            <a:t>*Participants</a:t>
          </a:r>
          <a:r>
            <a:rPr lang="en-US" sz="1800" i="1" baseline="30000" dirty="0" smtClean="0">
              <a:solidFill>
                <a:schemeClr val="tx1"/>
              </a:solidFill>
            </a:rPr>
            <a:t>:</a:t>
          </a:r>
        </a:p>
        <a:p xmlns:a="http://schemas.openxmlformats.org/drawingml/2006/main">
          <a:pPr algn="ctr">
            <a:lnSpc>
              <a:spcPts val="650"/>
            </a:lnSpc>
          </a:pPr>
          <a:endParaRPr lang="en-US" sz="1800" i="1" baseline="30000" dirty="0">
            <a:solidFill>
              <a:schemeClr val="tx1"/>
            </a:solidFill>
          </a:endParaRPr>
        </a:p>
        <a:p xmlns:a="http://schemas.openxmlformats.org/drawingml/2006/main">
          <a:pPr algn="ctr">
            <a:lnSpc>
              <a:spcPts val="650"/>
            </a:lnSpc>
          </a:pPr>
          <a:r>
            <a:rPr lang="en-US" sz="1800" b="1" baseline="30000" dirty="0" smtClean="0">
              <a:solidFill>
                <a:schemeClr val="tx1"/>
              </a:solidFill>
            </a:rPr>
            <a:t>347,000</a:t>
          </a:r>
          <a:endParaRPr lang="en-US" sz="1800" dirty="0">
            <a:solidFill>
              <a:schemeClr val="tx1"/>
            </a:solidFill>
          </a:endParaRPr>
        </a:p>
      </cdr:txBody>
    </cdr:sp>
  </cdr:relSizeAnchor>
  <cdr:relSizeAnchor xmlns:cdr="http://schemas.openxmlformats.org/drawingml/2006/chartDrawing">
    <cdr:from>
      <cdr:x>0.27042</cdr:x>
      <cdr:y>0.54949</cdr:y>
    </cdr:from>
    <cdr:to>
      <cdr:x>0.41421</cdr:x>
      <cdr:y>0.58579</cdr:y>
    </cdr:to>
    <cdr:sp macro="" textlink="">
      <cdr:nvSpPr>
        <cdr:cNvPr id="19" name="TextBox 1"/>
        <cdr:cNvSpPr txBox="1"/>
      </cdr:nvSpPr>
      <cdr:spPr>
        <a:xfrm xmlns:a="http://schemas.openxmlformats.org/drawingml/2006/main">
          <a:off x="1847755" y="3534126"/>
          <a:ext cx="982494" cy="233464"/>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200" dirty="0" smtClean="0">
              <a:solidFill>
                <a:schemeClr val="bg1"/>
              </a:solidFill>
            </a:rPr>
            <a:t>HUNTING</a:t>
          </a:r>
          <a:endParaRPr lang="en-US" sz="1200" dirty="0">
            <a:solidFill>
              <a:schemeClr val="bg1"/>
            </a:solidFill>
          </a:endParaRPr>
        </a:p>
      </cdr:txBody>
    </cdr:sp>
  </cdr:relSizeAnchor>
  <cdr:relSizeAnchor xmlns:cdr="http://schemas.openxmlformats.org/drawingml/2006/chartDrawing">
    <cdr:from>
      <cdr:x>0.26509</cdr:x>
      <cdr:y>0.58104</cdr:y>
    </cdr:from>
    <cdr:to>
      <cdr:x>0.40888</cdr:x>
      <cdr:y>0.61734</cdr:y>
    </cdr:to>
    <cdr:sp macro="" textlink="">
      <cdr:nvSpPr>
        <cdr:cNvPr id="20" name="TextBox 1"/>
        <cdr:cNvSpPr txBox="1"/>
      </cdr:nvSpPr>
      <cdr:spPr>
        <a:xfrm xmlns:a="http://schemas.openxmlformats.org/drawingml/2006/main">
          <a:off x="1811378" y="3737049"/>
          <a:ext cx="982484" cy="233468"/>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000" b="1" dirty="0" smtClean="0">
              <a:solidFill>
                <a:schemeClr val="bg1"/>
              </a:solidFill>
            </a:rPr>
            <a:t>$1.5 BILLION</a:t>
          </a:r>
          <a:endParaRPr lang="en-US" sz="1000" b="1" dirty="0">
            <a:solidFill>
              <a:schemeClr val="bg1"/>
            </a:solidFill>
          </a:endParaRPr>
        </a:p>
      </cdr:txBody>
    </cdr:sp>
  </cdr:relSizeAnchor>
  <cdr:relSizeAnchor xmlns:cdr="http://schemas.openxmlformats.org/drawingml/2006/chartDrawing">
    <cdr:from>
      <cdr:x>0.14901</cdr:x>
      <cdr:y>0.40139</cdr:y>
    </cdr:from>
    <cdr:to>
      <cdr:x>0.30453</cdr:x>
      <cdr:y>0.45762</cdr:y>
    </cdr:to>
    <cdr:sp macro="" textlink="">
      <cdr:nvSpPr>
        <cdr:cNvPr id="21" name="TextBox 26"/>
        <cdr:cNvSpPr txBox="1"/>
      </cdr:nvSpPr>
      <cdr:spPr>
        <a:xfrm xmlns:a="http://schemas.openxmlformats.org/drawingml/2006/main">
          <a:off x="1018181" y="2581594"/>
          <a:ext cx="1062662" cy="36165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ts val="650"/>
            </a:lnSpc>
          </a:pPr>
          <a:r>
            <a:rPr lang="en-US" sz="1800" i="1" baseline="30000" dirty="0">
              <a:solidFill>
                <a:schemeClr val="tx1"/>
              </a:solidFill>
            </a:rPr>
            <a:t>*Participants</a:t>
          </a:r>
          <a:r>
            <a:rPr lang="en-US" sz="1800" i="1" baseline="30000" dirty="0" smtClean="0">
              <a:solidFill>
                <a:schemeClr val="tx1"/>
              </a:solidFill>
            </a:rPr>
            <a:t>:</a:t>
          </a:r>
        </a:p>
        <a:p xmlns:a="http://schemas.openxmlformats.org/drawingml/2006/main">
          <a:pPr algn="ctr">
            <a:lnSpc>
              <a:spcPts val="650"/>
            </a:lnSpc>
          </a:pPr>
          <a:endParaRPr lang="en-US" sz="1800" i="1" baseline="30000" dirty="0">
            <a:solidFill>
              <a:schemeClr val="tx1"/>
            </a:solidFill>
          </a:endParaRPr>
        </a:p>
        <a:p xmlns:a="http://schemas.openxmlformats.org/drawingml/2006/main">
          <a:pPr algn="ctr">
            <a:lnSpc>
              <a:spcPts val="650"/>
            </a:lnSpc>
          </a:pPr>
          <a:r>
            <a:rPr lang="en-US" sz="1800" b="1" baseline="30000" dirty="0" smtClean="0">
              <a:solidFill>
                <a:schemeClr val="tx1"/>
              </a:solidFill>
            </a:rPr>
            <a:t>1,319,000</a:t>
          </a:r>
          <a:endParaRPr lang="en-US" sz="1800" dirty="0">
            <a:solidFill>
              <a:schemeClr val="tx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0.63304</cdr:x>
      <cdr:y>0.02708</cdr:y>
    </cdr:from>
    <cdr:to>
      <cdr:x>1</cdr:x>
      <cdr:y>0.22128</cdr:y>
    </cdr:to>
    <cdr:sp macro="" textlink="">
      <cdr:nvSpPr>
        <cdr:cNvPr id="2" name="TextBox 1">
          <a:extLst xmlns:a="http://schemas.openxmlformats.org/drawingml/2006/main">
            <a:ext uri="{FF2B5EF4-FFF2-40B4-BE49-F238E27FC236}">
              <a16:creationId xmlns:a16="http://schemas.microsoft.com/office/drawing/2014/main" id="{EEB4F26E-E748-4A60-8190-2C236A43951D}"/>
            </a:ext>
          </a:extLst>
        </cdr:cNvPr>
        <cdr:cNvSpPr txBox="1">
          <a:spLocks xmlns:a="http://schemas.openxmlformats.org/drawingml/2006/main" noChangeArrowheads="1"/>
        </cdr:cNvSpPr>
      </cdr:nvSpPr>
      <cdr:spPr>
        <a:xfrm xmlns:a="http://schemas.openxmlformats.org/drawingml/2006/main">
          <a:off x="5548495" y="144534"/>
          <a:ext cx="3216363" cy="1036478"/>
        </a:xfrm>
        <a:prstGeom xmlns:a="http://schemas.openxmlformats.org/drawingml/2006/main" prst="rect">
          <a:avLst/>
        </a:prstGeom>
        <a:solidFill xmlns:a="http://schemas.openxmlformats.org/drawingml/2006/main">
          <a:srgbClr val="E5EACA"/>
        </a:solidFill>
      </cdr:spPr>
      <cdr:txBody>
        <a:bodyPr xmlns:a="http://schemas.openxmlformats.org/drawingml/2006/main"/>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endParaRPr lang="en-US" altLang="en-US" sz="3400" b="1" dirty="0" smtClean="0">
            <a:solidFill>
              <a:schemeClr val="accent6">
                <a:lumMod val="50000"/>
              </a:schemeClr>
            </a:solidFill>
          </a:endParaRPr>
        </a:p>
        <a:p xmlns:a="http://schemas.openxmlformats.org/drawingml/2006/main">
          <a:pPr algn="ctr"/>
          <a:r>
            <a:rPr lang="en-US" altLang="en-US" sz="2800" b="1" dirty="0" smtClean="0"/>
            <a:t>Federal Excise Taxes</a:t>
          </a:r>
          <a:endParaRPr lang="en-US" altLang="en-US" sz="18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1DFAE9EC-DA6B-46E4-8432-01B164659B24}" type="datetimeFigureOut">
              <a:rPr lang="en-US" smtClean="0"/>
              <a:t>8/4/2021</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E9AC4420-D693-4839-ACB8-EBF6FE3C9314}" type="slidenum">
              <a:rPr lang="en-US" smtClean="0"/>
              <a:t>‹#›</a:t>
            </a:fld>
            <a:endParaRPr lang="en-US"/>
          </a:p>
        </p:txBody>
      </p:sp>
    </p:spTree>
    <p:extLst>
      <p:ext uri="{BB962C8B-B14F-4D97-AF65-F5344CB8AC3E}">
        <p14:creationId xmlns:p14="http://schemas.microsoft.com/office/powerpoint/2010/main" val="1191813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BEDDC8-71FE-464B-A8FB-44B20C975142}" type="slidenum">
              <a:rPr lang="en-US" smtClean="0"/>
              <a:t>57</a:t>
            </a:fld>
            <a:endParaRPr lang="en-US"/>
          </a:p>
        </p:txBody>
      </p:sp>
    </p:spTree>
    <p:extLst>
      <p:ext uri="{BB962C8B-B14F-4D97-AF65-F5344CB8AC3E}">
        <p14:creationId xmlns:p14="http://schemas.microsoft.com/office/powerpoint/2010/main" val="19617343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BEARS">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04342"/>
            <a:ext cx="12371882" cy="9130449"/>
          </a:xfrm>
          <a:prstGeom prst="rect">
            <a:avLst/>
          </a:prstGeom>
        </p:spPr>
      </p:pic>
    </p:spTree>
    <p:extLst>
      <p:ext uri="{BB962C8B-B14F-4D97-AF65-F5344CB8AC3E}">
        <p14:creationId xmlns:p14="http://schemas.microsoft.com/office/powerpoint/2010/main" val="670686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_TURKE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314997" cy="8004748"/>
          </a:xfrm>
          <a:prstGeom prst="rect">
            <a:avLst/>
          </a:prstGeom>
        </p:spPr>
      </p:pic>
    </p:spTree>
    <p:extLst>
      <p:ext uri="{BB962C8B-B14F-4D97-AF65-F5344CB8AC3E}">
        <p14:creationId xmlns:p14="http://schemas.microsoft.com/office/powerpoint/2010/main" val="716930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WOODCOC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74361"/>
            <a:ext cx="12192000" cy="8266176"/>
          </a:xfrm>
          <a:prstGeom prst="rect">
            <a:avLst/>
          </a:prstGeom>
        </p:spPr>
      </p:pic>
    </p:spTree>
    <p:extLst>
      <p:ext uri="{BB962C8B-B14F-4D97-AF65-F5344CB8AC3E}">
        <p14:creationId xmlns:p14="http://schemas.microsoft.com/office/powerpoint/2010/main" val="1817232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ONGBIRD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02"/>
            <a:ext cx="12238000" cy="8358554"/>
          </a:xfrm>
          <a:prstGeom prst="rect">
            <a:avLst/>
          </a:prstGeom>
        </p:spPr>
      </p:pic>
    </p:spTree>
    <p:extLst>
      <p:ext uri="{BB962C8B-B14F-4D97-AF65-F5344CB8AC3E}">
        <p14:creationId xmlns:p14="http://schemas.microsoft.com/office/powerpoint/2010/main" val="4011383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28" y="-726831"/>
            <a:ext cx="12272328" cy="8382000"/>
          </a:xfrm>
          <a:prstGeom prst="rect">
            <a:avLst/>
          </a:prstGeom>
        </p:spPr>
      </p:pic>
    </p:spTree>
    <p:extLst>
      <p:ext uri="{BB962C8B-B14F-4D97-AF65-F5344CB8AC3E}">
        <p14:creationId xmlns:p14="http://schemas.microsoft.com/office/powerpoint/2010/main" val="1578520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TTERFL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28" y="-726831"/>
            <a:ext cx="12272327" cy="8382000"/>
          </a:xfrm>
          <a:prstGeom prst="rect">
            <a:avLst/>
          </a:prstGeom>
        </p:spPr>
      </p:pic>
    </p:spTree>
    <p:extLst>
      <p:ext uri="{BB962C8B-B14F-4D97-AF65-F5344CB8AC3E}">
        <p14:creationId xmlns:p14="http://schemas.microsoft.com/office/powerpoint/2010/main" val="887656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E5EACA"/>
        </a:solidFill>
        <a:effectLst/>
      </p:bgPr>
    </p:bg>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0668" y="560933"/>
            <a:ext cx="1012493" cy="1283194"/>
          </a:xfrm>
          <a:prstGeom prst="rect">
            <a:avLst/>
          </a:prstGeom>
        </p:spPr>
      </p:pic>
    </p:spTree>
    <p:extLst>
      <p:ext uri="{BB962C8B-B14F-4D97-AF65-F5344CB8AC3E}">
        <p14:creationId xmlns:p14="http://schemas.microsoft.com/office/powerpoint/2010/main" val="3964836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FT_Diagon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23756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IGHT_Diagon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1113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7870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40747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DE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8284"/>
            <a:ext cx="12206994" cy="7403542"/>
          </a:xfrm>
          <a:prstGeom prst="rect">
            <a:avLst/>
          </a:prstGeom>
        </p:spPr>
      </p:pic>
    </p:spTree>
    <p:extLst>
      <p:ext uri="{BB962C8B-B14F-4D97-AF65-F5344CB8AC3E}">
        <p14:creationId xmlns:p14="http://schemas.microsoft.com/office/powerpoint/2010/main" val="1592338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0922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10203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971330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675948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245933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623720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_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882384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A7BC873-62DE-4FBF-A3DD-D7857B0B40CA}" type="datetimeFigureOut">
              <a:rPr lang="en-US" smtClean="0"/>
              <a:t>8/4/2021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1CB1A7-307E-4891-9D41-8606A7AAD0D3}" type="slidenum">
              <a:rPr lang="en-US" smtClean="0"/>
              <a:t>‹#›</a:t>
            </a:fld>
            <a:endParaRPr lang="en-US"/>
          </a:p>
        </p:txBody>
      </p:sp>
    </p:spTree>
    <p:extLst>
      <p:ext uri="{BB962C8B-B14F-4D97-AF65-F5344CB8AC3E}">
        <p14:creationId xmlns:p14="http://schemas.microsoft.com/office/powerpoint/2010/main" val="573063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A7BC873-62DE-4FBF-A3DD-D7857B0B40CA}" type="datetimeFigureOut">
              <a:rPr lang="en-US" smtClean="0"/>
              <a:t>8/4/2021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1CB1A7-307E-4891-9D41-8606A7AAD0D3}" type="slidenum">
              <a:rPr lang="en-US" smtClean="0"/>
              <a:t>‹#›</a:t>
            </a:fld>
            <a:endParaRPr lang="en-US"/>
          </a:p>
        </p:txBody>
      </p:sp>
    </p:spTree>
    <p:extLst>
      <p:ext uri="{BB962C8B-B14F-4D97-AF65-F5344CB8AC3E}">
        <p14:creationId xmlns:p14="http://schemas.microsoft.com/office/powerpoint/2010/main" val="39375053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4A7BC873-62DE-4FBF-A3DD-D7857B0B40CA}" type="datetimeFigureOut">
              <a:rPr lang="en-US" smtClean="0"/>
              <a:t>8/4/2021</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BB1CB1A7-307E-4891-9D41-8606A7AAD0D3}" type="slidenum">
              <a:rPr lang="en-US" smtClean="0"/>
              <a:t>‹#›</a:t>
            </a:fld>
            <a:endParaRPr lang="en-US"/>
          </a:p>
        </p:txBody>
      </p:sp>
    </p:spTree>
    <p:extLst>
      <p:ext uri="{BB962C8B-B14F-4D97-AF65-F5344CB8AC3E}">
        <p14:creationId xmlns:p14="http://schemas.microsoft.com/office/powerpoint/2010/main" val="434071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CRAPPI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56880" cy="7495082"/>
          </a:xfrm>
          <a:prstGeom prst="rect">
            <a:avLst/>
          </a:prstGeom>
        </p:spPr>
      </p:pic>
    </p:spTree>
    <p:extLst>
      <p:ext uri="{BB962C8B-B14F-4D97-AF65-F5344CB8AC3E}">
        <p14:creationId xmlns:p14="http://schemas.microsoft.com/office/powerpoint/2010/main" val="16931417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A7BC873-62DE-4FBF-A3DD-D7857B0B40CA}" type="datetimeFigureOut">
              <a:rPr lang="en-US" smtClean="0"/>
              <a:t>8/4/2021</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BB1CB1A7-307E-4891-9D41-8606A7AAD0D3}" type="slidenum">
              <a:rPr lang="en-US" smtClean="0"/>
              <a:t>‹#›</a:t>
            </a:fld>
            <a:endParaRPr lang="en-US"/>
          </a:p>
        </p:txBody>
      </p:sp>
    </p:spTree>
    <p:extLst>
      <p:ext uri="{BB962C8B-B14F-4D97-AF65-F5344CB8AC3E}">
        <p14:creationId xmlns:p14="http://schemas.microsoft.com/office/powerpoint/2010/main" val="352405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DOVE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8327136"/>
          </a:xfrm>
          <a:prstGeom prst="rect">
            <a:avLst/>
          </a:prstGeom>
        </p:spPr>
      </p:pic>
    </p:spTree>
    <p:extLst>
      <p:ext uri="{BB962C8B-B14F-4D97-AF65-F5344CB8AC3E}">
        <p14:creationId xmlns:p14="http://schemas.microsoft.com/office/powerpoint/2010/main" val="3930271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FISHIN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7878"/>
            <a:ext cx="12192000" cy="7849353"/>
          </a:xfrm>
          <a:prstGeom prst="rect">
            <a:avLst/>
          </a:prstGeom>
        </p:spPr>
      </p:pic>
    </p:spTree>
    <p:extLst>
      <p:ext uri="{BB962C8B-B14F-4D97-AF65-F5344CB8AC3E}">
        <p14:creationId xmlns:p14="http://schemas.microsoft.com/office/powerpoint/2010/main" val="3927915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DUCKS">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1494" b="-11494"/>
          <a:stretch/>
        </p:blipFill>
        <p:spPr>
          <a:xfrm>
            <a:off x="0" y="-161143"/>
            <a:ext cx="12192000" cy="7955280"/>
          </a:xfrm>
          <a:prstGeom prst="rect">
            <a:avLst/>
          </a:prstGeom>
        </p:spPr>
      </p:pic>
    </p:spTree>
    <p:extLst>
      <p:ext uri="{BB962C8B-B14F-4D97-AF65-F5344CB8AC3E}">
        <p14:creationId xmlns:p14="http://schemas.microsoft.com/office/powerpoint/2010/main" val="1211493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FISHING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49508"/>
            <a:ext cx="12192000" cy="8016240"/>
          </a:xfrm>
          <a:prstGeom prst="rect">
            <a:avLst/>
          </a:prstGeom>
        </p:spPr>
      </p:pic>
    </p:spTree>
    <p:extLst>
      <p:ext uri="{BB962C8B-B14F-4D97-AF65-F5344CB8AC3E}">
        <p14:creationId xmlns:p14="http://schemas.microsoft.com/office/powerpoint/2010/main" val="1809352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OWL">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4777" y="-1327538"/>
            <a:ext cx="14556777" cy="9032481"/>
          </a:xfrm>
          <a:prstGeom prst="rect">
            <a:avLst/>
          </a:prstGeom>
        </p:spPr>
      </p:pic>
    </p:spTree>
    <p:extLst>
      <p:ext uri="{BB962C8B-B14F-4D97-AF65-F5344CB8AC3E}">
        <p14:creationId xmlns:p14="http://schemas.microsoft.com/office/powerpoint/2010/main" val="699094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ROCK BASS">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31758" r="16237" b="-7767"/>
          <a:stretch/>
        </p:blipFill>
        <p:spPr>
          <a:xfrm>
            <a:off x="-397393" y="-1969475"/>
            <a:ext cx="19690512" cy="9845256"/>
          </a:xfrm>
          <a:prstGeom prst="rect">
            <a:avLst/>
          </a:prstGeom>
        </p:spPr>
      </p:pic>
    </p:spTree>
    <p:extLst>
      <p:ext uri="{BB962C8B-B14F-4D97-AF65-F5344CB8AC3E}">
        <p14:creationId xmlns:p14="http://schemas.microsoft.com/office/powerpoint/2010/main" val="3375901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3226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81" r:id="rId12"/>
    <p:sldLayoutId id="2147483682" r:id="rId13"/>
    <p:sldLayoutId id="2147483683" r:id="rId14"/>
    <p:sldLayoutId id="2147483650" r:id="rId15"/>
    <p:sldLayoutId id="2147483676" r:id="rId16"/>
    <p:sldLayoutId id="2147483677" r:id="rId17"/>
    <p:sldLayoutId id="2147483649" r:id="rId18"/>
    <p:sldLayoutId id="2147483660" r:id="rId19"/>
    <p:sldLayoutId id="2147483661" r:id="rId20"/>
    <p:sldLayoutId id="2147483662" r:id="rId21"/>
    <p:sldLayoutId id="2147483663" r:id="rId22"/>
    <p:sldLayoutId id="2147483679" r:id="rId23"/>
    <p:sldLayoutId id="2147483680" r:id="rId24"/>
    <p:sldLayoutId id="2147483675" r:id="rId25"/>
    <p:sldLayoutId id="2147483678" r:id="rId26"/>
    <p:sldLayoutId id="2147483684" r:id="rId27"/>
    <p:sldLayoutId id="2147483685" r:id="rId28"/>
    <p:sldLayoutId id="2147483687" r:id="rId29"/>
    <p:sldLayoutId id="2147483688"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chart" Target="../charts/chart3.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jpe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hart" Target="../charts/chart4.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15.xml"/><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4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emf"/></Relationships>
</file>

<file path=ppt/slides/_rels/slide4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45179" y="1834125"/>
            <a:ext cx="8948056" cy="3908762"/>
          </a:xfrm>
          <a:prstGeom prst="rect">
            <a:avLst/>
          </a:prstGeom>
        </p:spPr>
        <p:txBody>
          <a:bodyPr wrap="square">
            <a:spAutoFit/>
          </a:bodyPr>
          <a:lstStyle/>
          <a:p>
            <a:pPr algn="ctr"/>
            <a:r>
              <a:rPr lang="en-US" sz="4000" b="1" dirty="0" smtClean="0"/>
              <a:t>KENTUCKY WETLAND AND STREAM </a:t>
            </a:r>
          </a:p>
          <a:p>
            <a:pPr algn="ctr"/>
            <a:r>
              <a:rPr lang="en-US" sz="4000" b="1" dirty="0" smtClean="0"/>
              <a:t>FEES-IN-LIEU-OF MITIGATION</a:t>
            </a:r>
          </a:p>
          <a:p>
            <a:pPr algn="ctr"/>
            <a:r>
              <a:rPr lang="en-US" sz="4000" b="1" dirty="0" smtClean="0"/>
              <a:t>(FILO) PROGRAM</a:t>
            </a:r>
          </a:p>
          <a:p>
            <a:endParaRPr lang="en-US" sz="3200" b="1" dirty="0"/>
          </a:p>
          <a:p>
            <a:pPr algn="ctr"/>
            <a:r>
              <a:rPr lang="en-US" sz="3200" b="1" dirty="0" smtClean="0"/>
              <a:t>Clean Water| Restored and Improved Habitats| Increased Outdoor Recreational Opportunities| Economic Growth </a:t>
            </a:r>
            <a:endParaRPr lang="en-US" sz="3200" b="1" dirty="0"/>
          </a:p>
        </p:txBody>
      </p:sp>
    </p:spTree>
    <p:extLst>
      <p:ext uri="{BB962C8B-B14F-4D97-AF65-F5344CB8AC3E}">
        <p14:creationId xmlns:p14="http://schemas.microsoft.com/office/powerpoint/2010/main" val="4024664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83972" y="1730115"/>
            <a:ext cx="9323614" cy="5663089"/>
          </a:xfrm>
          <a:prstGeom prst="rect">
            <a:avLst/>
          </a:prstGeom>
        </p:spPr>
        <p:txBody>
          <a:bodyPr wrap="square">
            <a:spAutoFit/>
          </a:bodyPr>
          <a:lstStyle/>
          <a:p>
            <a:pPr algn="ctr"/>
            <a:r>
              <a:rPr lang="en-US" sz="3200" b="1" u="sng" dirty="0" smtClean="0"/>
              <a:t>MECHANISMS FOR COMPENSATORY MITIGATION</a:t>
            </a:r>
          </a:p>
          <a:p>
            <a:pPr algn="ctr"/>
            <a:endParaRPr lang="en-US" b="1" u="sng" dirty="0"/>
          </a:p>
          <a:p>
            <a:pPr algn="just"/>
            <a:r>
              <a:rPr lang="en-US" sz="2000" dirty="0" smtClean="0"/>
              <a:t>When </a:t>
            </a:r>
            <a:r>
              <a:rPr lang="en-US" sz="2000" dirty="0"/>
              <a:t>wetland impacts are unavoidable, compensatory mitigation may be accomplished through three mechanisms created under the rule. </a:t>
            </a:r>
            <a:endParaRPr lang="en-US" sz="2000" dirty="0" smtClean="0"/>
          </a:p>
          <a:p>
            <a:pPr algn="just"/>
            <a:endParaRPr lang="en-US" sz="2000" dirty="0" smtClean="0"/>
          </a:p>
          <a:p>
            <a:pPr marL="342900" indent="-342900" algn="just">
              <a:buAutoNum type="arabicParenR"/>
            </a:pPr>
            <a:r>
              <a:rPr lang="en-US" sz="2000" dirty="0" smtClean="0"/>
              <a:t>Permittee-responsible mitigation (PRM), where the mitigation can is performed by the permittee and the  permittee </a:t>
            </a:r>
            <a:r>
              <a:rPr lang="en-US" sz="2000" dirty="0"/>
              <a:t>maintains liability for the construction and long-term success of the site. </a:t>
            </a:r>
          </a:p>
          <a:p>
            <a:pPr marL="342900" indent="-342900" algn="just">
              <a:buAutoNum type="arabicParenR"/>
            </a:pPr>
            <a:r>
              <a:rPr lang="en-US" sz="2000" dirty="0" smtClean="0"/>
              <a:t>Mitigation banking; and</a:t>
            </a:r>
          </a:p>
          <a:p>
            <a:pPr marL="342900" indent="-342900" algn="just">
              <a:buAutoNum type="arabicParenR"/>
            </a:pPr>
            <a:r>
              <a:rPr lang="en-US" sz="2000" dirty="0" smtClean="0"/>
              <a:t>In-lieu </a:t>
            </a:r>
            <a:r>
              <a:rPr lang="en-US" sz="2000" dirty="0"/>
              <a:t>fee </a:t>
            </a:r>
            <a:r>
              <a:rPr lang="en-US" sz="2000" dirty="0" smtClean="0"/>
              <a:t>programs</a:t>
            </a:r>
          </a:p>
          <a:p>
            <a:pPr algn="just"/>
            <a:endParaRPr lang="en-US" sz="2000" dirty="0" smtClean="0"/>
          </a:p>
          <a:p>
            <a:pPr algn="just"/>
            <a:r>
              <a:rPr lang="en-US" sz="2000" dirty="0" smtClean="0"/>
              <a:t>Mitigation banking and In-lieu fee programs are </a:t>
            </a:r>
            <a:r>
              <a:rPr lang="en-US" sz="2000" dirty="0"/>
              <a:t>forms of "third party" compensation </a:t>
            </a:r>
            <a:r>
              <a:rPr lang="en-US" sz="2000" dirty="0" smtClean="0"/>
              <a:t>where </a:t>
            </a:r>
            <a:r>
              <a:rPr lang="en-US" sz="2000" dirty="0"/>
              <a:t>the responsibility for site selection and construction is transferred to the mitigation bank or in-lieu fee sponsor.</a:t>
            </a:r>
          </a:p>
          <a:p>
            <a:pPr algn="ctr"/>
            <a:endParaRPr lang="en-US" b="1" u="sng" dirty="0"/>
          </a:p>
          <a:p>
            <a:pPr algn="ctr"/>
            <a:endParaRPr lang="en-US" b="1" u="sng" dirty="0" smtClean="0"/>
          </a:p>
          <a:p>
            <a:pPr algn="ctr"/>
            <a:endParaRPr lang="en-US" b="1" u="sng" dirty="0"/>
          </a:p>
          <a:p>
            <a:pPr algn="ctr"/>
            <a:endParaRPr lang="en-US" b="1" u="sng" dirty="0"/>
          </a:p>
        </p:txBody>
      </p:sp>
    </p:spTree>
    <p:extLst>
      <p:ext uri="{BB962C8B-B14F-4D97-AF65-F5344CB8AC3E}">
        <p14:creationId xmlns:p14="http://schemas.microsoft.com/office/powerpoint/2010/main" val="573652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2422" y="140822"/>
            <a:ext cx="7597833" cy="4832092"/>
          </a:xfrm>
          <a:prstGeom prst="rect">
            <a:avLst/>
          </a:prstGeom>
        </p:spPr>
        <p:txBody>
          <a:bodyPr wrap="square">
            <a:spAutoFit/>
          </a:bodyPr>
          <a:lstStyle/>
          <a:p>
            <a:pPr algn="just"/>
            <a:endParaRPr lang="en-US" dirty="0" smtClean="0">
              <a:latin typeface="Calibri" panose="020F0502020204030204" pitchFamily="34" charset="0"/>
              <a:ea typeface="Calibri" panose="020F0502020204030204" pitchFamily="34" charset="0"/>
            </a:endParaRPr>
          </a:p>
          <a:p>
            <a:pPr algn="ctr"/>
            <a:r>
              <a:rPr lang="en-US" sz="2800" b="1" u="sng" dirty="0" smtClean="0">
                <a:latin typeface="Calibri" panose="020F0502020204030204" pitchFamily="34" charset="0"/>
                <a:ea typeface="Calibri" panose="020F0502020204030204" pitchFamily="34" charset="0"/>
              </a:rPr>
              <a:t>2008 CWA AMENDMENTS ESTABLISH PREFERENTIAL ORDER</a:t>
            </a:r>
          </a:p>
          <a:p>
            <a:pPr algn="just"/>
            <a:endParaRPr lang="en-US" dirty="0" smtClean="0">
              <a:latin typeface="Calibri" panose="020F0502020204030204" pitchFamily="34" charset="0"/>
              <a:ea typeface="Calibri" panose="020F0502020204030204" pitchFamily="34" charset="0"/>
            </a:endParaRPr>
          </a:p>
          <a:p>
            <a:pPr algn="just"/>
            <a:r>
              <a:rPr lang="en-US" dirty="0" smtClean="0">
                <a:latin typeface="Calibri" panose="020F0502020204030204" pitchFamily="34" charset="0"/>
                <a:ea typeface="Calibri" panose="020F0502020204030204" pitchFamily="34" charset="0"/>
              </a:rPr>
              <a:t>Following  </a:t>
            </a:r>
            <a:r>
              <a:rPr lang="en-US" dirty="0">
                <a:latin typeface="Calibri" panose="020F0502020204030204" pitchFamily="34" charset="0"/>
                <a:ea typeface="Calibri" panose="020F0502020204030204" pitchFamily="34" charset="0"/>
              </a:rPr>
              <a:t>amendments to the CWA is 2008 , federal rules establish a hierarchal preference for </a:t>
            </a:r>
            <a:r>
              <a:rPr lang="en-US" dirty="0" smtClean="0">
                <a:latin typeface="Calibri" panose="020F0502020204030204" pitchFamily="34" charset="0"/>
                <a:ea typeface="Calibri" panose="020F0502020204030204" pitchFamily="34" charset="0"/>
              </a:rPr>
              <a:t>mitigation:</a:t>
            </a:r>
          </a:p>
          <a:p>
            <a:pPr algn="just"/>
            <a:endParaRPr lang="en-US" dirty="0" smtClean="0">
              <a:latin typeface="Calibri" panose="020F0502020204030204" pitchFamily="34" charset="0"/>
              <a:ea typeface="Calibri" panose="020F0502020204030204" pitchFamily="34" charset="0"/>
            </a:endParaRPr>
          </a:p>
          <a:p>
            <a:pPr algn="just"/>
            <a:r>
              <a:rPr lang="en-US" dirty="0" smtClean="0">
                <a:latin typeface="Calibri" panose="020F0502020204030204" pitchFamily="34" charset="0"/>
                <a:ea typeface="Calibri" panose="020F0502020204030204" pitchFamily="34" charset="0"/>
              </a:rPr>
              <a:t>(1) When a mitigation bank in good standing exists within a service area, permit applicants are directed to </a:t>
            </a:r>
            <a:r>
              <a:rPr lang="en-US" dirty="0">
                <a:latin typeface="Calibri" panose="020F0502020204030204" pitchFamily="34" charset="0"/>
                <a:ea typeface="Calibri" panose="020F0502020204030204" pitchFamily="34" charset="0"/>
              </a:rPr>
              <a:t>use mitigation </a:t>
            </a:r>
            <a:r>
              <a:rPr lang="en-US" dirty="0" smtClean="0">
                <a:latin typeface="Calibri" panose="020F0502020204030204" pitchFamily="34" charset="0"/>
                <a:ea typeface="Calibri" panose="020F0502020204030204" pitchFamily="34" charset="0"/>
              </a:rPr>
              <a:t>banks;</a:t>
            </a:r>
          </a:p>
          <a:p>
            <a:pPr algn="just"/>
            <a:endParaRPr lang="en-US" dirty="0" smtClean="0">
              <a:latin typeface="Calibri" panose="020F0502020204030204" pitchFamily="34" charset="0"/>
              <a:ea typeface="Calibri" panose="020F0502020204030204" pitchFamily="34" charset="0"/>
            </a:endParaRPr>
          </a:p>
          <a:p>
            <a:pPr algn="just"/>
            <a:r>
              <a:rPr lang="en-US" dirty="0" smtClean="0">
                <a:latin typeface="Calibri" panose="020F0502020204030204" pitchFamily="34" charset="0"/>
                <a:ea typeface="Calibri" panose="020F0502020204030204" pitchFamily="34" charset="0"/>
              </a:rPr>
              <a:t>(2) When there is no established mitigation bank in good standing within a service area, permit applicants are directed to use </a:t>
            </a:r>
            <a:r>
              <a:rPr lang="en-US" dirty="0">
                <a:latin typeface="Calibri" panose="020F0502020204030204" pitchFamily="34" charset="0"/>
                <a:ea typeface="Calibri" panose="020F0502020204030204" pitchFamily="34" charset="0"/>
              </a:rPr>
              <a:t>in-lieu fee </a:t>
            </a:r>
            <a:r>
              <a:rPr lang="en-US" dirty="0" smtClean="0">
                <a:latin typeface="Calibri" panose="020F0502020204030204" pitchFamily="34" charset="0"/>
                <a:ea typeface="Calibri" panose="020F0502020204030204" pitchFamily="34" charset="0"/>
              </a:rPr>
              <a:t>programs;  and/or</a:t>
            </a:r>
          </a:p>
          <a:p>
            <a:pPr algn="just"/>
            <a:endParaRPr lang="en-US" dirty="0" smtClean="0">
              <a:latin typeface="Calibri" panose="020F0502020204030204" pitchFamily="34" charset="0"/>
              <a:ea typeface="Calibri" panose="020F0502020204030204" pitchFamily="34" charset="0"/>
            </a:endParaRPr>
          </a:p>
          <a:p>
            <a:pPr marL="342900" indent="-342900" algn="just">
              <a:buAutoNum type="arabicParenBoth" startAt="3"/>
            </a:pPr>
            <a:r>
              <a:rPr lang="en-US" dirty="0" smtClean="0">
                <a:latin typeface="Calibri" panose="020F0502020204030204" pitchFamily="34" charset="0"/>
                <a:ea typeface="Calibri" panose="020F0502020204030204" pitchFamily="34" charset="0"/>
              </a:rPr>
              <a:t>Permit applicants may do their own mitigation when there is no bank available.</a:t>
            </a:r>
          </a:p>
          <a:p>
            <a:pPr algn="just"/>
            <a:endParaRPr lang="en-US"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973353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3872" y="999450"/>
            <a:ext cx="9666513" cy="4678204"/>
          </a:xfrm>
          <a:prstGeom prst="rect">
            <a:avLst/>
          </a:prstGeom>
        </p:spPr>
        <p:txBody>
          <a:bodyPr wrap="square">
            <a:spAutoFit/>
          </a:bodyPr>
          <a:lstStyle/>
          <a:p>
            <a:pPr algn="ctr"/>
            <a:r>
              <a:rPr lang="en-US" sz="2800" dirty="0"/>
              <a:t> </a:t>
            </a:r>
            <a:r>
              <a:rPr lang="en-US" sz="3600" b="1" u="sng" dirty="0" smtClean="0"/>
              <a:t>Permittee-Responsible Mitigation</a:t>
            </a:r>
            <a:r>
              <a:rPr lang="en-US" sz="2800" dirty="0" smtClean="0"/>
              <a:t> </a:t>
            </a:r>
          </a:p>
          <a:p>
            <a:endParaRPr lang="en-US" sz="2800" dirty="0" smtClean="0"/>
          </a:p>
          <a:p>
            <a:pPr marL="457200" indent="-457200">
              <a:buFont typeface="Arial" panose="020B0604020202020204" pitchFamily="34" charset="0"/>
              <a:buChar char="•"/>
            </a:pPr>
            <a:r>
              <a:rPr lang="en-US" sz="2400" dirty="0" smtClean="0"/>
              <a:t>Restoration</a:t>
            </a:r>
            <a:r>
              <a:rPr lang="en-US" sz="2400" dirty="0"/>
              <a:t>, establishment, enhancement or preservation of wetlands undertaken by a permittee in order to compensate for wetland impacts resulting from a specific project</a:t>
            </a:r>
            <a:r>
              <a:rPr lang="en-US" sz="2400" dirty="0" smtClean="0"/>
              <a:t>.</a:t>
            </a:r>
          </a:p>
          <a:p>
            <a:endParaRPr lang="en-US" sz="2400" dirty="0"/>
          </a:p>
          <a:p>
            <a:pPr marL="457200" indent="-457200">
              <a:buFont typeface="Arial" panose="020B0604020202020204" pitchFamily="34" charset="0"/>
              <a:buChar char="•"/>
            </a:pPr>
            <a:r>
              <a:rPr lang="en-US" sz="2400" dirty="0" smtClean="0"/>
              <a:t> </a:t>
            </a:r>
            <a:r>
              <a:rPr lang="en-US" sz="2400" dirty="0"/>
              <a:t>The permittee performs the mitigation after the permit is issued and is ultimately responsible for implementation and success of the mitigation</a:t>
            </a:r>
            <a:r>
              <a:rPr lang="en-US" sz="2400" dirty="0" smtClean="0"/>
              <a:t>.</a:t>
            </a:r>
          </a:p>
          <a:p>
            <a:endParaRPr lang="en-US" sz="2400" dirty="0"/>
          </a:p>
          <a:p>
            <a:pPr marL="457200" indent="-457200">
              <a:buFont typeface="Arial" panose="020B0604020202020204" pitchFamily="34" charset="0"/>
              <a:buChar char="•"/>
            </a:pPr>
            <a:r>
              <a:rPr lang="en-US" sz="2400" dirty="0" smtClean="0"/>
              <a:t> </a:t>
            </a:r>
            <a:r>
              <a:rPr lang="en-US" sz="2400" dirty="0"/>
              <a:t>Permittee-responsible mitigation may occur at the site of the permitted impacts or at an off-site location within the same watershed.</a:t>
            </a:r>
          </a:p>
          <a:p>
            <a:endParaRPr lang="en-US" dirty="0"/>
          </a:p>
        </p:txBody>
      </p:sp>
    </p:spTree>
    <p:extLst>
      <p:ext uri="{BB962C8B-B14F-4D97-AF65-F5344CB8AC3E}">
        <p14:creationId xmlns:p14="http://schemas.microsoft.com/office/powerpoint/2010/main" val="1486291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2188" y="80412"/>
            <a:ext cx="10793185" cy="6749284"/>
          </a:xfrm>
          <a:prstGeom prst="rect">
            <a:avLst/>
          </a:prstGeom>
        </p:spPr>
        <p:txBody>
          <a:bodyPr wrap="square">
            <a:spAutoFit/>
          </a:bodyPr>
          <a:lstStyle/>
          <a:p>
            <a:pPr marL="457200" marR="457200" algn="ctr">
              <a:lnSpc>
                <a:spcPct val="107000"/>
              </a:lnSpc>
              <a:spcBef>
                <a:spcPts val="0"/>
              </a:spcBef>
              <a:spcAft>
                <a:spcPts val="800"/>
              </a:spcAft>
            </a:pPr>
            <a:r>
              <a:rPr lang="en-US" sz="4000" b="1" u="sng" dirty="0">
                <a:latin typeface="Calibri" panose="020F0502020204030204" pitchFamily="34" charset="0"/>
                <a:ea typeface="Calibri" panose="020F0502020204030204" pitchFamily="34" charset="0"/>
                <a:cs typeface="Times New Roman" panose="02020603050405020304" pitchFamily="18" charset="0"/>
              </a:rPr>
              <a:t>Mitigation </a:t>
            </a:r>
            <a:r>
              <a:rPr lang="en-US" sz="4000" b="1" u="sng" dirty="0" smtClean="0">
                <a:latin typeface="Calibri" panose="020F0502020204030204" pitchFamily="34" charset="0"/>
                <a:ea typeface="Calibri" panose="020F0502020204030204" pitchFamily="34" charset="0"/>
                <a:cs typeface="Times New Roman" panose="02020603050405020304" pitchFamily="18" charset="0"/>
              </a:rPr>
              <a:t>Bankin</a:t>
            </a:r>
            <a:r>
              <a:rPr lang="en-US" sz="4000" b="1" dirty="0" smtClean="0">
                <a:latin typeface="Calibri" panose="020F0502020204030204" pitchFamily="34" charset="0"/>
                <a:ea typeface="Calibri" panose="020F0502020204030204" pitchFamily="34" charset="0"/>
                <a:cs typeface="Times New Roman" panose="02020603050405020304" pitchFamily="18" charset="0"/>
              </a:rPr>
              <a:t>g</a:t>
            </a:r>
          </a:p>
          <a:p>
            <a:pPr marL="457200" marR="457200" algn="just">
              <a:lnSpc>
                <a:spcPct val="107000"/>
              </a:lnSpc>
              <a:spcBef>
                <a:spcPts val="0"/>
              </a:spcBef>
              <a:spcAft>
                <a:spcPts val="800"/>
              </a:spcAft>
            </a:pPr>
            <a:r>
              <a:rPr lang="en-US" b="1" dirty="0" smtClean="0">
                <a:solidFill>
                  <a:schemeClr val="accent6">
                    <a:lumMod val="75000"/>
                  </a:schemeClr>
                </a:solidFill>
                <a:ea typeface="Calibri" panose="020F0502020204030204" pitchFamily="34" charset="0"/>
                <a:cs typeface="Times New Roman" panose="02020603050405020304" pitchFamily="18" charset="0"/>
              </a:rPr>
              <a:t>A wetland mitigation </a:t>
            </a:r>
            <a:r>
              <a:rPr lang="en-US" b="1" dirty="0">
                <a:solidFill>
                  <a:schemeClr val="accent6">
                    <a:lumMod val="75000"/>
                  </a:schemeClr>
                </a:solidFill>
                <a:ea typeface="Calibri" panose="020F0502020204030204" pitchFamily="34" charset="0"/>
                <a:cs typeface="Times New Roman" panose="02020603050405020304" pitchFamily="18" charset="0"/>
              </a:rPr>
              <a:t>bank is a </a:t>
            </a:r>
            <a:r>
              <a:rPr lang="en-US" b="1" dirty="0" smtClean="0">
                <a:solidFill>
                  <a:schemeClr val="accent6">
                    <a:lumMod val="75000"/>
                  </a:schemeClr>
                </a:solidFill>
                <a:ea typeface="Calibri" panose="020F0502020204030204" pitchFamily="34" charset="0"/>
                <a:cs typeface="Times New Roman" panose="02020603050405020304" pitchFamily="18" charset="0"/>
              </a:rPr>
              <a:t> wetland </a:t>
            </a:r>
            <a:r>
              <a:rPr lang="en-US" b="1" dirty="0">
                <a:solidFill>
                  <a:schemeClr val="accent6">
                    <a:lumMod val="75000"/>
                  </a:schemeClr>
                </a:solidFill>
                <a:ea typeface="Calibri" panose="020F0502020204030204" pitchFamily="34" charset="0"/>
                <a:cs typeface="Times New Roman" panose="02020603050405020304" pitchFamily="18" charset="0"/>
              </a:rPr>
              <a:t>area that has been restored, established, </a:t>
            </a:r>
            <a:r>
              <a:rPr lang="en-US" b="1" dirty="0" smtClean="0">
                <a:solidFill>
                  <a:schemeClr val="accent6">
                    <a:lumMod val="75000"/>
                  </a:schemeClr>
                </a:solidFill>
                <a:ea typeface="Calibri" panose="020F0502020204030204" pitchFamily="34" charset="0"/>
                <a:cs typeface="Times New Roman" panose="02020603050405020304" pitchFamily="18" charset="0"/>
              </a:rPr>
              <a:t>enhanced, </a:t>
            </a:r>
            <a:r>
              <a:rPr lang="en-US" b="1" dirty="0">
                <a:solidFill>
                  <a:schemeClr val="accent6">
                    <a:lumMod val="75000"/>
                  </a:schemeClr>
                </a:solidFill>
                <a:ea typeface="Calibri" panose="020F0502020204030204" pitchFamily="34" charset="0"/>
                <a:cs typeface="Times New Roman" panose="02020603050405020304" pitchFamily="18" charset="0"/>
              </a:rPr>
              <a:t>or preserved, which is then set aside to compensate for future conversions of wetlands for development activities. </a:t>
            </a:r>
            <a:endParaRPr lang="en-US" b="1" dirty="0" smtClean="0">
              <a:solidFill>
                <a:schemeClr val="accent6">
                  <a:lumMod val="75000"/>
                </a:schemeClr>
              </a:solidFill>
              <a:ea typeface="Calibri" panose="020F0502020204030204" pitchFamily="34" charset="0"/>
              <a:cs typeface="Times New Roman" panose="02020603050405020304" pitchFamily="18" charset="0"/>
            </a:endParaRPr>
          </a:p>
          <a:p>
            <a:pPr marL="457200" marR="457200" algn="just">
              <a:lnSpc>
                <a:spcPct val="107000"/>
              </a:lnSpc>
              <a:spcBef>
                <a:spcPts val="0"/>
              </a:spcBef>
              <a:spcAft>
                <a:spcPts val="800"/>
              </a:spcAft>
            </a:pPr>
            <a:endParaRPr lang="en-US" dirty="0">
              <a:ea typeface="Calibri" panose="020F0502020204030204" pitchFamily="34" charset="0"/>
              <a:cs typeface="Times New Roman" panose="02020603050405020304" pitchFamily="18" charset="0"/>
            </a:endParaRPr>
          </a:p>
          <a:p>
            <a:pPr marL="457200" marR="457200" algn="just">
              <a:lnSpc>
                <a:spcPct val="107000"/>
              </a:lnSpc>
              <a:spcBef>
                <a:spcPts val="0"/>
              </a:spcBef>
              <a:spcAft>
                <a:spcPts val="800"/>
              </a:spcAft>
            </a:pPr>
            <a:r>
              <a:rPr lang="en-US" b="1" dirty="0" smtClean="0">
                <a:solidFill>
                  <a:srgbClr val="0070C0"/>
                </a:solidFill>
                <a:ea typeface="Calibri" panose="020F0502020204030204" pitchFamily="34" charset="0"/>
                <a:cs typeface="Times New Roman" panose="02020603050405020304" pitchFamily="18" charset="0"/>
              </a:rPr>
              <a:t>A </a:t>
            </a:r>
            <a:r>
              <a:rPr lang="en-US" b="1" dirty="0">
                <a:solidFill>
                  <a:srgbClr val="0070C0"/>
                </a:solidFill>
                <a:ea typeface="Calibri" panose="020F0502020204030204" pitchFamily="34" charset="0"/>
                <a:cs typeface="Times New Roman" panose="02020603050405020304" pitchFamily="18" charset="0"/>
              </a:rPr>
              <a:t>stream </a:t>
            </a:r>
            <a:r>
              <a:rPr lang="en-US" b="1" dirty="0">
                <a:solidFill>
                  <a:srgbClr val="0070C0"/>
                </a:solidFill>
                <a:ea typeface="Calibri" panose="020F0502020204030204" pitchFamily="34" charset="0"/>
                <a:cs typeface="Calibri" panose="020F0502020204030204" pitchFamily="34" charset="0"/>
              </a:rPr>
              <a:t>mitigation bank is a segment of a stream that’s been improved to benefit the watershed. Improvements include reshaping slopes for stabilization, adding in-stream structures </a:t>
            </a:r>
            <a:r>
              <a:rPr lang="en-US" b="1" dirty="0" smtClean="0">
                <a:solidFill>
                  <a:srgbClr val="0070C0"/>
                </a:solidFill>
                <a:ea typeface="Calibri" panose="020F0502020204030204" pitchFamily="34" charset="0"/>
                <a:cs typeface="Calibri" panose="020F0502020204030204" pitchFamily="34" charset="0"/>
              </a:rPr>
              <a:t>or</a:t>
            </a:r>
            <a:r>
              <a:rPr lang="en-US" b="1" dirty="0">
                <a:solidFill>
                  <a:srgbClr val="0070C0"/>
                </a:solidFill>
                <a:ea typeface="Calibri" panose="020F0502020204030204" pitchFamily="34" charset="0"/>
                <a:cs typeface="Calibri" panose="020F0502020204030204" pitchFamily="34" charset="0"/>
              </a:rPr>
              <a:t> removing dams and other obstructions</a:t>
            </a:r>
            <a:r>
              <a:rPr lang="en-US" b="1" dirty="0" smtClean="0">
                <a:solidFill>
                  <a:srgbClr val="0070C0"/>
                </a:solidFill>
                <a:ea typeface="Calibri" panose="020F0502020204030204" pitchFamily="34" charset="0"/>
                <a:cs typeface="Calibri" panose="020F0502020204030204" pitchFamily="34" charset="0"/>
              </a:rPr>
              <a:t>.</a:t>
            </a:r>
          </a:p>
          <a:p>
            <a:pPr marL="457200" marR="457200" algn="just">
              <a:lnSpc>
                <a:spcPct val="107000"/>
              </a:lnSpc>
              <a:spcBef>
                <a:spcPts val="0"/>
              </a:spcBef>
              <a:spcAft>
                <a:spcPts val="800"/>
              </a:spcAft>
            </a:pPr>
            <a:endParaRPr lang="en-US" b="1" dirty="0" smtClean="0">
              <a:solidFill>
                <a:srgbClr val="0070C0"/>
              </a:solidFill>
              <a:ea typeface="Calibri" panose="020F0502020204030204" pitchFamily="34" charset="0"/>
              <a:cs typeface="Calibri" panose="020F0502020204030204" pitchFamily="34" charset="0"/>
            </a:endParaRPr>
          </a:p>
          <a:p>
            <a:pPr marL="742950" marR="457200" indent="-285750" algn="just">
              <a:lnSpc>
                <a:spcPct val="107000"/>
              </a:lnSpc>
              <a:spcBef>
                <a:spcPts val="0"/>
              </a:spcBef>
              <a:spcAft>
                <a:spcPts val="800"/>
              </a:spcAft>
              <a:buFont typeface="Arial" panose="020B0604020202020204" pitchFamily="34" charset="0"/>
              <a:buChar char="•"/>
            </a:pPr>
            <a:r>
              <a:rPr lang="en-US" dirty="0" smtClean="0">
                <a:ea typeface="Calibri" panose="020F0502020204030204" pitchFamily="34" charset="0"/>
                <a:cs typeface="Times New Roman" panose="02020603050405020304" pitchFamily="18" charset="0"/>
              </a:rPr>
              <a:t>Mitigation banks create and develop credits </a:t>
            </a:r>
            <a:r>
              <a:rPr lang="en-US" b="1" u="sng" dirty="0" smtClean="0">
                <a:ea typeface="Calibri" panose="020F0502020204030204" pitchFamily="34" charset="0"/>
                <a:cs typeface="Times New Roman" panose="02020603050405020304" pitchFamily="18" charset="0"/>
              </a:rPr>
              <a:t>prior to impact</a:t>
            </a:r>
            <a:endParaRPr lang="en-US" dirty="0" smtClean="0">
              <a:ea typeface="Calibri" panose="020F0502020204030204" pitchFamily="34" charset="0"/>
              <a:cs typeface="Times New Roman" panose="02020603050405020304" pitchFamily="18" charset="0"/>
            </a:endParaRPr>
          </a:p>
          <a:p>
            <a:pPr marL="742950" marR="457200" indent="-285750" algn="just">
              <a:lnSpc>
                <a:spcPct val="107000"/>
              </a:lnSpc>
              <a:spcBef>
                <a:spcPts val="0"/>
              </a:spcBef>
              <a:spcAft>
                <a:spcPts val="800"/>
              </a:spcAft>
              <a:buFont typeface="Arial" panose="020B0604020202020204" pitchFamily="34" charset="0"/>
              <a:buChar char="•"/>
            </a:pPr>
            <a:r>
              <a:rPr lang="en-US" dirty="0" smtClean="0">
                <a:ea typeface="Calibri" panose="020F0502020204030204" pitchFamily="34" charset="0"/>
                <a:cs typeface="Times New Roman" panose="02020603050405020304" pitchFamily="18" charset="0"/>
              </a:rPr>
              <a:t>Permittees</a:t>
            </a:r>
            <a:r>
              <a:rPr lang="en-US" dirty="0">
                <a:ea typeface="Calibri" panose="020F0502020204030204" pitchFamily="34" charset="0"/>
                <a:cs typeface="Times New Roman" panose="02020603050405020304" pitchFamily="18" charset="0"/>
              </a:rPr>
              <a:t>, upon approval of regulatory agencies, can purchase credits from a mitigation bank to meet their requirements for compensatory mitigation.</a:t>
            </a:r>
          </a:p>
          <a:p>
            <a:pPr marL="742950" marR="457200" indent="-285750" algn="just">
              <a:lnSpc>
                <a:spcPct val="107000"/>
              </a:lnSpc>
              <a:spcBef>
                <a:spcPts val="0"/>
              </a:spcBef>
              <a:spcAft>
                <a:spcPts val="800"/>
              </a:spcAft>
              <a:buFont typeface="Arial" panose="020B0604020202020204" pitchFamily="34" charset="0"/>
              <a:buChar char="•"/>
            </a:pPr>
            <a:r>
              <a:rPr lang="en-US" dirty="0" smtClean="0">
                <a:ea typeface="Calibri" panose="020F0502020204030204" pitchFamily="34" charset="0"/>
                <a:cs typeface="Times New Roman" panose="02020603050405020304" pitchFamily="18" charset="0"/>
              </a:rPr>
              <a:t> </a:t>
            </a:r>
            <a:r>
              <a:rPr lang="en-US" dirty="0">
                <a:ea typeface="Calibri" panose="020F0502020204030204" pitchFamily="34" charset="0"/>
                <a:cs typeface="Times New Roman" panose="02020603050405020304" pitchFamily="18" charset="0"/>
              </a:rPr>
              <a:t>The value of these “credits” is determined by quantifying the </a:t>
            </a:r>
            <a:r>
              <a:rPr lang="en-US" dirty="0" smtClean="0">
                <a:ea typeface="Calibri" panose="020F0502020204030204" pitchFamily="34" charset="0"/>
                <a:cs typeface="Times New Roman" panose="02020603050405020304" pitchFamily="18" charset="0"/>
              </a:rPr>
              <a:t>stream/wetland </a:t>
            </a:r>
            <a:r>
              <a:rPr lang="en-US" dirty="0">
                <a:ea typeface="Calibri" panose="020F0502020204030204" pitchFamily="34" charset="0"/>
                <a:cs typeface="Times New Roman" panose="02020603050405020304" pitchFamily="18" charset="0"/>
              </a:rPr>
              <a:t>functions or acres restored or created. </a:t>
            </a:r>
          </a:p>
          <a:p>
            <a:pPr marL="742950" marR="457200" indent="-285750" algn="just">
              <a:lnSpc>
                <a:spcPct val="107000"/>
              </a:lnSpc>
              <a:spcBef>
                <a:spcPts val="0"/>
              </a:spcBef>
              <a:spcAft>
                <a:spcPts val="800"/>
              </a:spcAft>
              <a:buFont typeface="Arial" panose="020B0604020202020204" pitchFamily="34" charset="0"/>
              <a:buChar char="•"/>
            </a:pPr>
            <a:r>
              <a:rPr lang="en-US" dirty="0" smtClean="0">
                <a:ea typeface="Calibri" panose="020F0502020204030204" pitchFamily="34" charset="0"/>
                <a:cs typeface="Times New Roman" panose="02020603050405020304" pitchFamily="18" charset="0"/>
              </a:rPr>
              <a:t>The </a:t>
            </a:r>
            <a:r>
              <a:rPr lang="en-US" dirty="0">
                <a:ea typeface="Calibri" panose="020F0502020204030204" pitchFamily="34" charset="0"/>
                <a:cs typeface="Times New Roman" panose="02020603050405020304" pitchFamily="18" charset="0"/>
              </a:rPr>
              <a:t>bank sponsor is ultimately responsible for the success of the project. </a:t>
            </a:r>
          </a:p>
          <a:p>
            <a:pPr marL="742950" marR="457200" indent="-285750" algn="just">
              <a:lnSpc>
                <a:spcPct val="107000"/>
              </a:lnSpc>
              <a:spcBef>
                <a:spcPts val="0"/>
              </a:spcBef>
              <a:spcAft>
                <a:spcPts val="800"/>
              </a:spcAft>
              <a:buFont typeface="Arial" panose="020B0604020202020204" pitchFamily="34" charset="0"/>
              <a:buChar char="•"/>
            </a:pPr>
            <a:r>
              <a:rPr lang="en-US" dirty="0" smtClean="0">
                <a:ea typeface="Calibri" panose="020F0502020204030204" pitchFamily="34" charset="0"/>
                <a:cs typeface="Times New Roman" panose="02020603050405020304" pitchFamily="18" charset="0"/>
              </a:rPr>
              <a:t>Mitigation </a:t>
            </a:r>
            <a:r>
              <a:rPr lang="en-US" dirty="0">
                <a:ea typeface="Calibri" panose="020F0502020204030204" pitchFamily="34" charset="0"/>
                <a:cs typeface="Times New Roman" panose="02020603050405020304" pitchFamily="18" charset="0"/>
              </a:rPr>
              <a:t>banking is performed "off-site," meaning it is at a location not on or immediately adjacent to the site of impacts, but within the same watershed. </a:t>
            </a:r>
          </a:p>
          <a:p>
            <a:pPr marL="457200" marR="457200" algn="just">
              <a:lnSpc>
                <a:spcPct val="107000"/>
              </a:lnSpc>
              <a:spcBef>
                <a:spcPts val="0"/>
              </a:spcBef>
              <a:spcAft>
                <a:spcPts val="800"/>
              </a:spcAft>
            </a:pPr>
            <a:endParaRPr lang="en-US" sz="16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1721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1458" y="241049"/>
            <a:ext cx="9241972" cy="5847755"/>
          </a:xfrm>
          <a:prstGeom prst="rect">
            <a:avLst/>
          </a:prstGeom>
        </p:spPr>
        <p:txBody>
          <a:bodyPr wrap="square">
            <a:spAutoFit/>
          </a:bodyPr>
          <a:lstStyle/>
          <a:p>
            <a:pPr algn="ctr"/>
            <a:r>
              <a:rPr lang="en-US" sz="3200" b="1" u="sng" dirty="0" smtClean="0"/>
              <a:t>MITIGATION PLAN/SITE PROTECTION INSTRUMENT</a:t>
            </a:r>
          </a:p>
          <a:p>
            <a:endParaRPr lang="en-US" dirty="0"/>
          </a:p>
          <a:p>
            <a:pPr marL="285750" indent="-285750">
              <a:buFont typeface="Wingdings" panose="05000000000000000000" pitchFamily="2" charset="2"/>
              <a:buChar char="q"/>
            </a:pPr>
            <a:r>
              <a:rPr lang="en-US" dirty="0" smtClean="0"/>
              <a:t>Each site must have a </a:t>
            </a:r>
            <a:r>
              <a:rPr lang="en-US" dirty="0"/>
              <a:t>mitigation plan between the bank sponsor and the Corps. w</a:t>
            </a:r>
            <a:r>
              <a:rPr lang="en-US" dirty="0" smtClean="0"/>
              <a:t>hich details </a:t>
            </a:r>
            <a:r>
              <a:rPr lang="en-US" dirty="0"/>
              <a:t>the number of credits the bank can generate, </a:t>
            </a:r>
            <a:r>
              <a:rPr lang="en-US" dirty="0" smtClean="0"/>
              <a:t>and the </a:t>
            </a:r>
            <a:r>
              <a:rPr lang="en-US" dirty="0"/>
              <a:t>types of habitat the mitigation bank intends to create, restore, or </a:t>
            </a:r>
            <a:r>
              <a:rPr lang="en-US" dirty="0" smtClean="0"/>
              <a:t>enhance.</a:t>
            </a:r>
          </a:p>
          <a:p>
            <a:endParaRPr lang="en-US" dirty="0" smtClean="0"/>
          </a:p>
          <a:p>
            <a:pPr marL="285750" indent="-285750">
              <a:buFont typeface="Wingdings" panose="05000000000000000000" pitchFamily="2" charset="2"/>
              <a:buChar char="q"/>
            </a:pPr>
            <a:r>
              <a:rPr lang="en-US" dirty="0" smtClean="0"/>
              <a:t>The </a:t>
            </a:r>
            <a:r>
              <a:rPr lang="en-US" dirty="0"/>
              <a:t>agreement also </a:t>
            </a:r>
            <a:r>
              <a:rPr lang="en-US" dirty="0" smtClean="0"/>
              <a:t>includes </a:t>
            </a:r>
            <a:r>
              <a:rPr lang="en-US" dirty="0"/>
              <a:t>a site protection instrument, baseline information, a Work Plan, Maintenance plan, performance standards, monitoring requirements, financial assurances, site selection factors, credit determination, a long-term management plan, and an adaptive management plan.</a:t>
            </a:r>
            <a:endParaRPr lang="en-US" dirty="0" smtClean="0"/>
          </a:p>
          <a:p>
            <a:endParaRPr lang="en-US" dirty="0"/>
          </a:p>
          <a:p>
            <a:pPr marL="285750" indent="-285750">
              <a:buFont typeface="Wingdings" panose="05000000000000000000" pitchFamily="2" charset="2"/>
              <a:buChar char="q"/>
            </a:pPr>
            <a:r>
              <a:rPr lang="en-US" dirty="0" smtClean="0"/>
              <a:t>The </a:t>
            </a:r>
            <a:r>
              <a:rPr lang="en-US" dirty="0"/>
              <a:t>mitigation plan must specify parameters to be monitored, length of the monitoring period, the party responsible for monitoring, and the content of the monitoring reports</a:t>
            </a:r>
            <a:r>
              <a:rPr lang="en-US" dirty="0" smtClean="0"/>
              <a:t>.</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smtClean="0"/>
              <a:t> The agreement’s site protection instrument establishes the  </a:t>
            </a:r>
            <a:r>
              <a:rPr lang="en-US" dirty="0"/>
              <a:t>mechanism </a:t>
            </a:r>
            <a:r>
              <a:rPr lang="en-US" dirty="0" smtClean="0"/>
              <a:t>that ensures </a:t>
            </a:r>
            <a:r>
              <a:rPr lang="en-US" dirty="0"/>
              <a:t>the mitigation area </a:t>
            </a:r>
            <a:r>
              <a:rPr lang="en-US" dirty="0" smtClean="0"/>
              <a:t>will be utilized and will retain </a:t>
            </a:r>
            <a:r>
              <a:rPr lang="en-US" dirty="0"/>
              <a:t>its function as a natural conservation area in perpetuity</a:t>
            </a:r>
            <a:r>
              <a:rPr lang="en-US" dirty="0" smtClean="0"/>
              <a:t>.</a:t>
            </a:r>
          </a:p>
          <a:p>
            <a:endParaRPr lang="en-US" dirty="0"/>
          </a:p>
          <a:p>
            <a:pPr marL="285750" indent="-285750">
              <a:buFont typeface="Wingdings" panose="05000000000000000000" pitchFamily="2" charset="2"/>
              <a:buChar char="q"/>
            </a:pPr>
            <a:r>
              <a:rPr lang="en-US" dirty="0" smtClean="0"/>
              <a:t>The </a:t>
            </a:r>
            <a:r>
              <a:rPr lang="en-US" dirty="0"/>
              <a:t>SPI imposes </a:t>
            </a:r>
            <a:r>
              <a:rPr lang="en-US" dirty="0" smtClean="0"/>
              <a:t>conditions which significantly </a:t>
            </a:r>
            <a:r>
              <a:rPr lang="en-US" dirty="0"/>
              <a:t>restricts the long term use of the site which often </a:t>
            </a:r>
            <a:r>
              <a:rPr lang="en-US" dirty="0" smtClean="0"/>
              <a:t>limits or prohibits </a:t>
            </a:r>
            <a:r>
              <a:rPr lang="en-US" dirty="0"/>
              <a:t>future development. </a:t>
            </a:r>
          </a:p>
        </p:txBody>
      </p:sp>
    </p:spTree>
    <p:extLst>
      <p:ext uri="{BB962C8B-B14F-4D97-AF65-F5344CB8AC3E}">
        <p14:creationId xmlns:p14="http://schemas.microsoft.com/office/powerpoint/2010/main" val="4197021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83429" y="0"/>
            <a:ext cx="6096000" cy="5016758"/>
          </a:xfrm>
          <a:prstGeom prst="rect">
            <a:avLst/>
          </a:prstGeom>
        </p:spPr>
        <p:txBody>
          <a:bodyPr>
            <a:spAutoFit/>
          </a:bodyPr>
          <a:lstStyle/>
          <a:p>
            <a:pPr algn="ctr"/>
            <a:r>
              <a:rPr lang="en-US" sz="4400" b="1" u="sng" dirty="0" smtClean="0"/>
              <a:t>IN- LIEU FEE PROGRAMS</a:t>
            </a:r>
          </a:p>
          <a:p>
            <a:pPr algn="ctr"/>
            <a:endParaRPr lang="en-US" sz="2000" dirty="0"/>
          </a:p>
          <a:p>
            <a:pPr algn="ctr"/>
            <a:endParaRPr lang="en-US" sz="3200" dirty="0" smtClean="0"/>
          </a:p>
          <a:p>
            <a:pPr algn="ctr"/>
            <a:endParaRPr lang="en-US" sz="3200" dirty="0"/>
          </a:p>
          <a:p>
            <a:pPr algn="ctr"/>
            <a:endParaRPr lang="en-US" sz="3200" dirty="0" smtClean="0"/>
          </a:p>
          <a:p>
            <a:pPr algn="ctr"/>
            <a:endParaRPr lang="en-US" sz="3200" dirty="0"/>
          </a:p>
          <a:p>
            <a:pPr algn="ctr"/>
            <a:endParaRPr lang="en-US" sz="3200" dirty="0" smtClean="0"/>
          </a:p>
          <a:p>
            <a:pPr algn="ctr"/>
            <a:endParaRPr lang="en-US" sz="3200" dirty="0"/>
          </a:p>
          <a:p>
            <a:pPr algn="ctr"/>
            <a:endParaRPr lang="en-US" sz="3200" dirty="0" smtClean="0"/>
          </a:p>
          <a:p>
            <a:pPr algn="ctr"/>
            <a:endParaRPr lang="en-US" sz="3200" dirty="0"/>
          </a:p>
        </p:txBody>
      </p:sp>
      <p:sp>
        <p:nvSpPr>
          <p:cNvPr id="4" name="Rectangle 3"/>
          <p:cNvSpPr/>
          <p:nvPr/>
        </p:nvSpPr>
        <p:spPr>
          <a:xfrm>
            <a:off x="1600201" y="965384"/>
            <a:ext cx="10417628" cy="5632311"/>
          </a:xfrm>
          <a:prstGeom prst="rect">
            <a:avLst/>
          </a:prstGeom>
        </p:spPr>
        <p:txBody>
          <a:bodyPr wrap="square">
            <a:spAutoFit/>
          </a:bodyPr>
          <a:lstStyle/>
          <a:p>
            <a:pPr marL="342900" indent="-342900">
              <a:buFont typeface="Arial" panose="020B0604020202020204" pitchFamily="34" charset="0"/>
              <a:buChar char="•"/>
            </a:pPr>
            <a:r>
              <a:rPr lang="en-US" sz="2000" dirty="0"/>
              <a:t>An ILF </a:t>
            </a:r>
            <a:r>
              <a:rPr lang="en-US" sz="2000" dirty="0" smtClean="0"/>
              <a:t>program sponsor (usually a public agency of a non-profit conservation group) </a:t>
            </a:r>
            <a:r>
              <a:rPr lang="en-US" sz="2000" dirty="0"/>
              <a:t>conducts wetland, stream, or threatened or endangered species habitat restoration, creation, enhancement, or preservation </a:t>
            </a:r>
            <a:r>
              <a:rPr lang="en-US" sz="2000" dirty="0" smtClean="0"/>
              <a:t>activities</a:t>
            </a:r>
            <a:r>
              <a:rPr lang="en-US" sz="2000" dirty="0"/>
              <a:t> </a:t>
            </a:r>
            <a:r>
              <a:rPr lang="en-US" sz="2000" dirty="0" smtClean="0"/>
              <a:t>after receiving funds from a permittee.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smtClean="0"/>
              <a:t>The ILF sponsor </a:t>
            </a:r>
            <a:r>
              <a:rPr lang="en-US" sz="2000" dirty="0"/>
              <a:t>is responsible for the success of the mitigation. Like banking, in-lieu fee mitigation is also "off-site," but unlike mitigation banking, it typically occurs after the permitted </a:t>
            </a:r>
            <a:r>
              <a:rPr lang="en-US" sz="2000" dirty="0" smtClean="0"/>
              <a:t>impacts have occurred. </a:t>
            </a:r>
            <a:r>
              <a:rPr lang="en-US" sz="2000" dirty="0" smtClean="0">
                <a:solidFill>
                  <a:srgbClr val="FF0000"/>
                </a:solidFill>
              </a:rPr>
              <a:t>Key distinction is that banks operate pre-impact and hold credits until needed while an ILF is designed to accept funds and perform mitigation after a permit is issued.</a:t>
            </a:r>
            <a:endParaRPr lang="en-US" sz="2000" dirty="0"/>
          </a:p>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r>
              <a:rPr lang="en-US" sz="2000" dirty="0" smtClean="0"/>
              <a:t>Unlike </a:t>
            </a:r>
            <a:r>
              <a:rPr lang="en-US" sz="2000" dirty="0"/>
              <a:t>banks, ILFs may perform various environmental enhancement activities throughout a watershed rather than at one particular site. </a:t>
            </a:r>
            <a:endParaRPr lang="en-US" sz="2000" dirty="0" smtClean="0"/>
          </a:p>
          <a:p>
            <a:pPr marL="342900" indent="-342900">
              <a:buFont typeface="Arial" panose="020B0604020202020204" pitchFamily="34" charset="0"/>
              <a:buChar char="•"/>
            </a:pPr>
            <a:endParaRPr lang="en-US" sz="2000" dirty="0"/>
          </a:p>
          <a:p>
            <a:pPr marL="342900" indent="-342900" algn="just">
              <a:buFont typeface="Arial" panose="020B0604020202020204" pitchFamily="34" charset="0"/>
              <a:buChar char="•"/>
            </a:pPr>
            <a:r>
              <a:rPr lang="en-US" sz="2000" dirty="0" smtClean="0">
                <a:latin typeface="Calibri" panose="020F0502020204030204" pitchFamily="34" charset="0"/>
                <a:ea typeface="Calibri" panose="020F0502020204030204" pitchFamily="34" charset="0"/>
              </a:rPr>
              <a:t>Funds </a:t>
            </a:r>
            <a:r>
              <a:rPr lang="en-US" sz="2000" dirty="0">
                <a:latin typeface="Calibri" panose="020F0502020204030204" pitchFamily="34" charset="0"/>
                <a:ea typeface="Calibri" panose="020F0502020204030204" pitchFamily="34" charset="0"/>
              </a:rPr>
              <a:t>collected by the FILO program is restricted by federal rules and use/expenditures are subject to Corps of Engineers approval.  FILO funds are used to acquire mitigation properties and used to design, construct, monitor, and manage mitigation/restoration projects, which compensates for permanent loss of streams and wetlands caused by the permit applicants’ development.</a:t>
            </a:r>
            <a:endParaRPr lang="en-US" sz="2000" dirty="0">
              <a:latin typeface="Times New Roman" panose="02020603050405020304" pitchFamily="18" charset="0"/>
              <a:ea typeface="Calibri" panose="020F0502020204030204" pitchFamily="34" charset="0"/>
            </a:endParaRPr>
          </a:p>
          <a:p>
            <a:endParaRPr lang="en-US" sz="2000" dirty="0" smtClean="0"/>
          </a:p>
        </p:txBody>
      </p:sp>
    </p:spTree>
    <p:extLst>
      <p:ext uri="{BB962C8B-B14F-4D97-AF65-F5344CB8AC3E}">
        <p14:creationId xmlns:p14="http://schemas.microsoft.com/office/powerpoint/2010/main" val="2740579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65514" y="0"/>
            <a:ext cx="10526486" cy="5981125"/>
          </a:xfrm>
          <a:prstGeom prst="rect">
            <a:avLst/>
          </a:prstGeom>
        </p:spPr>
        <p:txBody>
          <a:bodyPr wrap="square">
            <a:spAutoFit/>
          </a:bodyPr>
          <a:lstStyle/>
          <a:p>
            <a:pPr indent="457200" algn="just">
              <a:lnSpc>
                <a:spcPct val="200000"/>
              </a:lnSpc>
              <a:spcAft>
                <a:spcPts val="800"/>
              </a:spcAft>
            </a:pPr>
            <a:r>
              <a:rPr lang="en-US" sz="2800" dirty="0">
                <a:ea typeface="Calibri" panose="020F0502020204030204" pitchFamily="34" charset="0"/>
                <a:cs typeface="Times New Roman" panose="02020603050405020304" pitchFamily="18" charset="0"/>
              </a:rPr>
              <a:t>There are six basic characteristics associated with FILO Programs:</a:t>
            </a:r>
          </a:p>
          <a:p>
            <a:pPr marL="342900" marR="457200" lvl="0" indent="-342900" algn="just">
              <a:spcBef>
                <a:spcPts val="0"/>
              </a:spcBef>
              <a:spcAft>
                <a:spcPts val="3000"/>
              </a:spcAft>
              <a:buFont typeface="+mj-lt"/>
              <a:buAutoNum type="romanLcPeriod"/>
            </a:pPr>
            <a:r>
              <a:rPr lang="en-US" dirty="0">
                <a:ea typeface="Calibri" panose="020F0502020204030204" pitchFamily="34" charset="0"/>
                <a:cs typeface="Times New Roman" panose="02020603050405020304" pitchFamily="18" charset="0"/>
              </a:rPr>
              <a:t>In-lieu fee program instrument- An ILF program instrument is “the legal document for the establishment, operation, and use of an in lieu fee program.” 33 C.F.R. § </a:t>
            </a:r>
            <a:r>
              <a:rPr lang="en-US" dirty="0" smtClean="0">
                <a:ea typeface="Calibri" panose="020F0502020204030204" pitchFamily="34" charset="0"/>
                <a:cs typeface="Times New Roman" panose="02020603050405020304" pitchFamily="18" charset="0"/>
              </a:rPr>
              <a:t>332.2. The instrument must include: </a:t>
            </a:r>
            <a:r>
              <a:rPr lang="en-US" dirty="0" smtClean="0"/>
              <a:t>1</a:t>
            </a:r>
            <a:r>
              <a:rPr lang="en-US" dirty="0"/>
              <a:t>. Service area(s) </a:t>
            </a:r>
            <a:r>
              <a:rPr lang="en-US" dirty="0" smtClean="0"/>
              <a:t>2</a:t>
            </a:r>
            <a:r>
              <a:rPr lang="en-US" dirty="0"/>
              <a:t>. Accounting procedures 3. Assumption of legal responsibility 4. Default and closure provisions 5. Reporting protocols  Plus 4 additional elements 6. Compensation planning framework 7. Specification of initial allocation of advance credits 8. Methodology for determining project-specific credits and fees 9. Description of ILF program </a:t>
            </a:r>
            <a:r>
              <a:rPr lang="en-US" dirty="0" smtClean="0"/>
              <a:t>account.</a:t>
            </a:r>
          </a:p>
          <a:p>
            <a:pPr marL="342900" marR="457200" lvl="0" indent="-342900" algn="just">
              <a:spcBef>
                <a:spcPts val="0"/>
              </a:spcBef>
              <a:spcAft>
                <a:spcPts val="3000"/>
              </a:spcAft>
              <a:buFont typeface="+mj-lt"/>
              <a:buAutoNum type="romanLcPeriod"/>
            </a:pPr>
            <a:r>
              <a:rPr lang="en-US" dirty="0" smtClean="0">
                <a:ea typeface="Calibri" panose="020F0502020204030204" pitchFamily="34" charset="0"/>
                <a:cs typeface="Times New Roman" panose="02020603050405020304" pitchFamily="18" charset="0"/>
              </a:rPr>
              <a:t>Review </a:t>
            </a:r>
            <a:r>
              <a:rPr lang="en-US" dirty="0">
                <a:ea typeface="Calibri" panose="020F0502020204030204" pitchFamily="34" charset="0"/>
                <a:cs typeface="Times New Roman" panose="02020603050405020304" pitchFamily="18" charset="0"/>
              </a:rPr>
              <a:t>by interagency review team- An Interagency Review Team (IRT) is “an interagency  </a:t>
            </a:r>
            <a:r>
              <a:rPr lang="en-US" dirty="0" smtClean="0">
                <a:ea typeface="Calibri" panose="020F0502020204030204" pitchFamily="34" charset="0"/>
                <a:cs typeface="Times New Roman" panose="02020603050405020304" pitchFamily="18" charset="0"/>
              </a:rPr>
              <a:t>group </a:t>
            </a:r>
            <a:r>
              <a:rPr lang="en-US" dirty="0">
                <a:ea typeface="Calibri" panose="020F0502020204030204" pitchFamily="34" charset="0"/>
                <a:cs typeface="Times New Roman" panose="02020603050405020304" pitchFamily="18" charset="0"/>
              </a:rPr>
              <a:t>of federal, tribal, state, and/or local regulatory and resource agency representatives that reviews documentation for, and advises the district engineer on, the establishment and management of a mitigation bank or an in-lieu fee program.” 33 C.F.R. § 332.2; </a:t>
            </a:r>
          </a:p>
          <a:p>
            <a:pPr marL="342900" marR="457200" lvl="0" indent="-342900" algn="just">
              <a:spcBef>
                <a:spcPts val="0"/>
              </a:spcBef>
              <a:spcAft>
                <a:spcPts val="3000"/>
              </a:spcAft>
              <a:buFont typeface="+mj-lt"/>
              <a:buAutoNum type="romanLcPeriod"/>
            </a:pPr>
            <a:r>
              <a:rPr lang="en-US" dirty="0" smtClean="0">
                <a:ea typeface="Calibri" panose="020F0502020204030204" pitchFamily="34" charset="0"/>
                <a:cs typeface="Times New Roman" panose="02020603050405020304" pitchFamily="18" charset="0"/>
              </a:rPr>
              <a:t>Geographic </a:t>
            </a:r>
            <a:r>
              <a:rPr lang="en-US" dirty="0">
                <a:ea typeface="Calibri" panose="020F0502020204030204" pitchFamily="34" charset="0"/>
                <a:cs typeface="Times New Roman" panose="02020603050405020304" pitchFamily="18" charset="0"/>
              </a:rPr>
              <a:t>service area(s) - A service area is “the geographic area within which impacts can be mitigated at a specific mitigation bank or an in-lieu fee program, as designated in its instrument.” 33 C.F.R. § 332.2 It is also defined as “the watershed, ecoregion, physiographic province and/or other geographic area within which the... in-lieu fee program is authorized to provide compensatory mitigation required by DA permits.” 33 C.F.R. § 332.8(d) (6) (ii) (A); </a:t>
            </a:r>
          </a:p>
        </p:txBody>
      </p:sp>
    </p:spTree>
    <p:extLst>
      <p:ext uri="{BB962C8B-B14F-4D97-AF65-F5344CB8AC3E}">
        <p14:creationId xmlns:p14="http://schemas.microsoft.com/office/powerpoint/2010/main" val="1803495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12473" y="339471"/>
            <a:ext cx="10091056" cy="5570756"/>
          </a:xfrm>
          <a:prstGeom prst="rect">
            <a:avLst/>
          </a:prstGeom>
        </p:spPr>
        <p:txBody>
          <a:bodyPr wrap="square">
            <a:spAutoFit/>
          </a:bodyPr>
          <a:lstStyle/>
          <a:p>
            <a:pPr marL="857250" marR="457200" lvl="1" indent="-400050" algn="just">
              <a:spcAft>
                <a:spcPts val="3000"/>
              </a:spcAft>
              <a:buAutoNum type="romanLcPeriod" startAt="4"/>
            </a:pPr>
            <a:r>
              <a:rPr lang="en-US" dirty="0" smtClean="0">
                <a:latin typeface="Calibri" panose="020F0502020204030204" pitchFamily="34" charset="0"/>
                <a:ea typeface="Calibri" panose="020F0502020204030204" pitchFamily="34" charset="0"/>
                <a:cs typeface="Times New Roman" panose="02020603050405020304" pitchFamily="18" charset="0"/>
              </a:rPr>
              <a:t>Compensation </a:t>
            </a:r>
            <a:r>
              <a:rPr lang="en-US" dirty="0">
                <a:latin typeface="Calibri" panose="020F0502020204030204" pitchFamily="34" charset="0"/>
                <a:ea typeface="Calibri" panose="020F0502020204030204" pitchFamily="34" charset="0"/>
                <a:cs typeface="Times New Roman" panose="02020603050405020304" pitchFamily="18" charset="0"/>
              </a:rPr>
              <a:t>planning framework- A compensation planning framework is a plan, included </a:t>
            </a:r>
            <a:r>
              <a:rPr lang="en-US" dirty="0" smtClean="0">
                <a:latin typeface="Calibri" panose="020F0502020204030204" pitchFamily="34" charset="0"/>
                <a:ea typeface="Calibri" panose="020F0502020204030204" pitchFamily="34" charset="0"/>
                <a:cs typeface="Times New Roman" panose="02020603050405020304" pitchFamily="18" charset="0"/>
              </a:rPr>
              <a:t>	in the </a:t>
            </a:r>
            <a:r>
              <a:rPr lang="en-US" dirty="0">
                <a:latin typeface="Calibri" panose="020F0502020204030204" pitchFamily="34" charset="0"/>
                <a:ea typeface="Calibri" panose="020F0502020204030204" pitchFamily="34" charset="0"/>
                <a:cs typeface="Times New Roman" panose="02020603050405020304" pitchFamily="18" charset="0"/>
              </a:rPr>
              <a:t>ILF program instrument that is used “to select, secure, and implement aquatic </a:t>
            </a:r>
            <a:r>
              <a:rPr lang="en-US" dirty="0" smtClean="0">
                <a:latin typeface="Calibri" panose="020F0502020204030204" pitchFamily="34" charset="0"/>
                <a:ea typeface="Calibri" panose="020F0502020204030204" pitchFamily="34" charset="0"/>
                <a:cs typeface="Times New Roman" panose="02020603050405020304" pitchFamily="18" charset="0"/>
              </a:rPr>
              <a:t>	resource </a:t>
            </a:r>
            <a:r>
              <a:rPr lang="en-US" dirty="0">
                <a:latin typeface="Calibri" panose="020F0502020204030204" pitchFamily="34" charset="0"/>
                <a:ea typeface="Calibri" panose="020F0502020204030204" pitchFamily="34" charset="0"/>
                <a:cs typeface="Times New Roman" panose="02020603050405020304" pitchFamily="18" charset="0"/>
              </a:rPr>
              <a:t>restoration, establishment, enhancement, and/or preservation activities.” The </a:t>
            </a:r>
            <a:r>
              <a:rPr lang="en-US" dirty="0" smtClean="0">
                <a:latin typeface="Calibri" panose="020F0502020204030204" pitchFamily="34" charset="0"/>
                <a:ea typeface="Calibri" panose="020F0502020204030204" pitchFamily="34" charset="0"/>
                <a:cs typeface="Times New Roman" panose="02020603050405020304" pitchFamily="18" charset="0"/>
              </a:rPr>
              <a:t>	framework </a:t>
            </a:r>
            <a:r>
              <a:rPr lang="en-US" dirty="0">
                <a:latin typeface="Calibri" panose="020F0502020204030204" pitchFamily="34" charset="0"/>
                <a:ea typeface="Calibri" panose="020F0502020204030204" pitchFamily="34" charset="0"/>
                <a:cs typeface="Times New Roman" panose="02020603050405020304" pitchFamily="18" charset="0"/>
              </a:rPr>
              <a:t>must “support a watershed approach to compensatory mitigation,” and all of the </a:t>
            </a:r>
            <a:r>
              <a:rPr lang="en-US" dirty="0" smtClean="0">
                <a:latin typeface="Calibri" panose="020F0502020204030204" pitchFamily="34" charset="0"/>
                <a:ea typeface="Calibri" panose="020F0502020204030204" pitchFamily="34" charset="0"/>
                <a:cs typeface="Times New Roman" panose="02020603050405020304" pitchFamily="18" charset="0"/>
              </a:rPr>
              <a:t>compensation </a:t>
            </a:r>
            <a:r>
              <a:rPr lang="en-US" dirty="0">
                <a:latin typeface="Calibri" panose="020F0502020204030204" pitchFamily="34" charset="0"/>
                <a:ea typeface="Calibri" panose="020F0502020204030204" pitchFamily="34" charset="0"/>
                <a:cs typeface="Times New Roman" panose="02020603050405020304" pitchFamily="18" charset="0"/>
              </a:rPr>
              <a:t>projects proposed by the in-lieu fee program must be consistent with the </a:t>
            </a:r>
            <a:r>
              <a:rPr lang="en-US" dirty="0" smtClean="0">
                <a:latin typeface="Calibri" panose="020F0502020204030204" pitchFamily="34" charset="0"/>
                <a:ea typeface="Calibri" panose="020F0502020204030204" pitchFamily="34" charset="0"/>
                <a:cs typeface="Times New Roman" panose="02020603050405020304" pitchFamily="18" charset="0"/>
              </a:rPr>
              <a:t>	approved </a:t>
            </a:r>
            <a:r>
              <a:rPr lang="en-US" dirty="0">
                <a:latin typeface="Calibri" panose="020F0502020204030204" pitchFamily="34" charset="0"/>
                <a:ea typeface="Calibri" panose="020F0502020204030204" pitchFamily="34" charset="0"/>
                <a:cs typeface="Times New Roman" panose="02020603050405020304" pitchFamily="18" charset="0"/>
              </a:rPr>
              <a:t>framework. 33 C.F.R. §§ 332.2, 332.8(c) (1</a:t>
            </a:r>
            <a:r>
              <a:rPr lang="en-US" dirty="0" smtClean="0">
                <a:latin typeface="Calibri" panose="020F0502020204030204" pitchFamily="34" charset="0"/>
                <a:ea typeface="Calibri" panose="020F0502020204030204" pitchFamily="34" charset="0"/>
                <a:cs typeface="Times New Roman" panose="02020603050405020304" pitchFamily="18" charset="0"/>
              </a:rPr>
              <a:t>);</a:t>
            </a:r>
          </a:p>
          <a:p>
            <a:pPr marL="857250" marR="457200" lvl="1" indent="-400050" algn="just">
              <a:spcAft>
                <a:spcPts val="3000"/>
              </a:spcAft>
              <a:buAutoNum type="romanLcPeriod" startAt="4"/>
            </a:pPr>
            <a:r>
              <a:rPr lang="en-US" dirty="0" smtClean="0">
                <a:latin typeface="Calibri" panose="020F0502020204030204" pitchFamily="34" charset="0"/>
                <a:ea typeface="Calibri" panose="020F0502020204030204" pitchFamily="34" charset="0"/>
                <a:cs typeface="Times New Roman" panose="02020603050405020304" pitchFamily="18" charset="0"/>
              </a:rPr>
              <a:t>In-lieu </a:t>
            </a:r>
            <a:r>
              <a:rPr lang="en-US" dirty="0">
                <a:latin typeface="Calibri" panose="020F0502020204030204" pitchFamily="34" charset="0"/>
                <a:ea typeface="Calibri" panose="020F0502020204030204" pitchFamily="34" charset="0"/>
                <a:cs typeface="Times New Roman" panose="02020603050405020304" pitchFamily="18" charset="0"/>
              </a:rPr>
              <a:t>fee program account- An ILF program account is an account established by the </a:t>
            </a:r>
            <a:r>
              <a:rPr lang="en-US" dirty="0" smtClean="0">
                <a:latin typeface="Calibri" panose="020F0502020204030204" pitchFamily="34" charset="0"/>
                <a:ea typeface="Calibri" panose="020F0502020204030204" pitchFamily="34" charset="0"/>
                <a:cs typeface="Times New Roman" panose="02020603050405020304" pitchFamily="18" charset="0"/>
              </a:rPr>
              <a:t>	program </a:t>
            </a:r>
            <a:r>
              <a:rPr lang="en-US" dirty="0">
                <a:latin typeface="Calibri" panose="020F0502020204030204" pitchFamily="34" charset="0"/>
                <a:ea typeface="Calibri" panose="020F0502020204030204" pitchFamily="34" charset="0"/>
                <a:cs typeface="Times New Roman" panose="02020603050405020304" pitchFamily="18" charset="0"/>
              </a:rPr>
              <a:t>sponsor to track the fees accepted and disbursed. The account must track funds </a:t>
            </a:r>
            <a:r>
              <a:rPr lang="en-US" dirty="0" smtClean="0">
                <a:latin typeface="Calibri" panose="020F0502020204030204" pitchFamily="34" charset="0"/>
                <a:ea typeface="Calibri" panose="020F0502020204030204" pitchFamily="34" charset="0"/>
                <a:cs typeface="Times New Roman" panose="02020603050405020304" pitchFamily="18" charset="0"/>
              </a:rPr>
              <a:t>	accepted </a:t>
            </a:r>
            <a:r>
              <a:rPr lang="en-US" dirty="0">
                <a:latin typeface="Calibri" panose="020F0502020204030204" pitchFamily="34" charset="0"/>
                <a:ea typeface="Calibri" panose="020F0502020204030204" pitchFamily="34" charset="0"/>
                <a:cs typeface="Times New Roman" panose="02020603050405020304" pitchFamily="18" charset="0"/>
              </a:rPr>
              <a:t>from permittees separately from those accepted from other entities and for other </a:t>
            </a:r>
            <a:r>
              <a:rPr lang="en-US" dirty="0" smtClean="0">
                <a:latin typeface="Calibri" panose="020F0502020204030204" pitchFamily="34" charset="0"/>
                <a:ea typeface="Calibri" panose="020F0502020204030204" pitchFamily="34" charset="0"/>
                <a:cs typeface="Times New Roman" panose="02020603050405020304" pitchFamily="18" charset="0"/>
              </a:rPr>
              <a:t>	purposes </a:t>
            </a:r>
            <a:r>
              <a:rPr lang="en-US" dirty="0">
                <a:latin typeface="Calibri" panose="020F0502020204030204" pitchFamily="34" charset="0"/>
                <a:ea typeface="Calibri" panose="020F0502020204030204" pitchFamily="34" charset="0"/>
                <a:cs typeface="Times New Roman" panose="02020603050405020304" pitchFamily="18" charset="0"/>
              </a:rPr>
              <a:t>(e.g., fees arising out of an enforcement action, “such as supplemental </a:t>
            </a:r>
            <a:r>
              <a:rPr lang="en-US" dirty="0" smtClean="0">
                <a:latin typeface="Calibri" panose="020F0502020204030204" pitchFamily="34" charset="0"/>
                <a:ea typeface="Calibri" panose="020F0502020204030204" pitchFamily="34" charset="0"/>
                <a:cs typeface="Times New Roman" panose="02020603050405020304" pitchFamily="18" charset="0"/>
              </a:rPr>
              <a:t>	environmental </a:t>
            </a:r>
            <a:r>
              <a:rPr lang="en-US" dirty="0">
                <a:latin typeface="Calibri" panose="020F0502020204030204" pitchFamily="34" charset="0"/>
                <a:ea typeface="Calibri" panose="020F0502020204030204" pitchFamily="34" charset="0"/>
                <a:cs typeface="Times New Roman" panose="02020603050405020304" pitchFamily="18" charset="0"/>
              </a:rPr>
              <a:t>projects”). 33 C.F.R. §§ 332.2, 332.8(</a:t>
            </a:r>
            <a:r>
              <a:rPr lang="en-US" dirty="0" err="1">
                <a:latin typeface="Calibri" panose="020F0502020204030204" pitchFamily="34" charset="0"/>
                <a:ea typeface="Calibri" panose="020F0502020204030204" pitchFamily="34" charset="0"/>
                <a:cs typeface="Times New Roman" panose="02020603050405020304" pitchFamily="18" charset="0"/>
              </a:rPr>
              <a:t>i</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smtClean="0">
                <a:latin typeface="Calibri" panose="020F0502020204030204" pitchFamily="34" charset="0"/>
                <a:ea typeface="Calibri" panose="020F0502020204030204" pitchFamily="34" charset="0"/>
                <a:cs typeface="Times New Roman" panose="02020603050405020304" pitchFamily="18" charset="0"/>
              </a:rPr>
              <a:t>and</a:t>
            </a:r>
          </a:p>
          <a:p>
            <a:pPr marL="857250" marR="457200" lvl="1" indent="-400050" algn="just">
              <a:spcAft>
                <a:spcPts val="3000"/>
              </a:spcAft>
              <a:buAutoNum type="romanLcPeriod" startAt="4"/>
            </a:pPr>
            <a:r>
              <a:rPr lang="en-US" dirty="0" smtClean="0">
                <a:latin typeface="Calibri" panose="020F0502020204030204" pitchFamily="34" charset="0"/>
                <a:ea typeface="Calibri" panose="020F0502020204030204" pitchFamily="34" charset="0"/>
                <a:cs typeface="Times New Roman" panose="02020603050405020304" pitchFamily="18" charset="0"/>
              </a:rPr>
              <a:t>Allocation </a:t>
            </a:r>
            <a:r>
              <a:rPr lang="en-US" dirty="0">
                <a:latin typeface="Calibri" panose="020F0502020204030204" pitchFamily="34" charset="0"/>
                <a:ea typeface="Calibri" panose="020F0502020204030204" pitchFamily="34" charset="0"/>
                <a:cs typeface="Times New Roman" panose="02020603050405020304" pitchFamily="18" charset="0"/>
              </a:rPr>
              <a:t>of advance credits-Advance credits are “any credits of an approved in-lieu fee </a:t>
            </a:r>
            <a:r>
              <a:rPr lang="en-US" dirty="0" smtClean="0">
                <a:latin typeface="Calibri" panose="020F0502020204030204" pitchFamily="34" charset="0"/>
                <a:ea typeface="Calibri" panose="020F0502020204030204" pitchFamily="34" charset="0"/>
                <a:cs typeface="Times New Roman" panose="02020603050405020304" pitchFamily="18" charset="0"/>
              </a:rPr>
              <a:t>	program </a:t>
            </a:r>
            <a:r>
              <a:rPr lang="en-US" dirty="0">
                <a:latin typeface="Calibri" panose="020F0502020204030204" pitchFamily="34" charset="0"/>
                <a:ea typeface="Calibri" panose="020F0502020204030204" pitchFamily="34" charset="0"/>
                <a:cs typeface="Times New Roman" panose="02020603050405020304" pitchFamily="18" charset="0"/>
              </a:rPr>
              <a:t>that are available for sale prior to being fulfilled in accordance with an approved </a:t>
            </a:r>
            <a:r>
              <a:rPr lang="en-US" dirty="0" smtClean="0">
                <a:latin typeface="Calibri" panose="020F0502020204030204" pitchFamily="34" charset="0"/>
                <a:ea typeface="Calibri" panose="020F0502020204030204" pitchFamily="34" charset="0"/>
                <a:cs typeface="Times New Roman" panose="02020603050405020304" pitchFamily="18" charset="0"/>
              </a:rPr>
              <a:t>	mitigation </a:t>
            </a:r>
            <a:r>
              <a:rPr lang="en-US" dirty="0">
                <a:latin typeface="Calibri" panose="020F0502020204030204" pitchFamily="34" charset="0"/>
                <a:ea typeface="Calibri" panose="020F0502020204030204" pitchFamily="34" charset="0"/>
                <a:cs typeface="Times New Roman" panose="02020603050405020304" pitchFamily="18" charset="0"/>
              </a:rPr>
              <a:t>project plan. Advance credit sales require an approved in-lieu fee program </a:t>
            </a:r>
            <a:r>
              <a:rPr lang="en-US" dirty="0" smtClean="0">
                <a:latin typeface="Calibri" panose="020F0502020204030204" pitchFamily="34" charset="0"/>
                <a:ea typeface="Calibri" panose="020F0502020204030204" pitchFamily="34" charset="0"/>
                <a:cs typeface="Times New Roman" panose="02020603050405020304" pitchFamily="18" charset="0"/>
              </a:rPr>
              <a:t>	instrument </a:t>
            </a:r>
            <a:r>
              <a:rPr lang="en-US" dirty="0">
                <a:latin typeface="Calibri" panose="020F0502020204030204" pitchFamily="34" charset="0"/>
                <a:ea typeface="Calibri" panose="020F0502020204030204" pitchFamily="34" charset="0"/>
                <a:cs typeface="Times New Roman" panose="02020603050405020304" pitchFamily="18" charset="0"/>
              </a:rPr>
              <a:t>that meets all applicable requirements including a specific allocation of advance </a:t>
            </a:r>
            <a:r>
              <a:rPr lang="en-US" dirty="0" smtClean="0">
                <a:latin typeface="Calibri" panose="020F0502020204030204" pitchFamily="34" charset="0"/>
                <a:ea typeface="Calibri" panose="020F0502020204030204" pitchFamily="34" charset="0"/>
                <a:cs typeface="Times New Roman" panose="02020603050405020304" pitchFamily="18" charset="0"/>
              </a:rPr>
              <a:t>	credits</a:t>
            </a:r>
            <a:r>
              <a:rPr lang="en-US" dirty="0">
                <a:latin typeface="Calibri" panose="020F0502020204030204" pitchFamily="34" charset="0"/>
                <a:ea typeface="Calibri" panose="020F0502020204030204" pitchFamily="34" charset="0"/>
                <a:cs typeface="Times New Roman" panose="02020603050405020304" pitchFamily="18" charset="0"/>
              </a:rPr>
              <a:t>, by service area where applicable. The instrument must also contain a schedule for </a:t>
            </a:r>
            <a:r>
              <a:rPr lang="en-US" dirty="0" smtClean="0">
                <a:latin typeface="Calibri" panose="020F0502020204030204" pitchFamily="34" charset="0"/>
                <a:ea typeface="Calibri" panose="020F0502020204030204" pitchFamily="34" charset="0"/>
                <a:cs typeface="Times New Roman" panose="02020603050405020304" pitchFamily="18" charset="0"/>
              </a:rPr>
              <a:t>	fulfillment </a:t>
            </a:r>
            <a:r>
              <a:rPr lang="en-US" dirty="0">
                <a:latin typeface="Calibri" panose="020F0502020204030204" pitchFamily="34" charset="0"/>
                <a:ea typeface="Calibri" panose="020F0502020204030204" pitchFamily="34" charset="0"/>
                <a:cs typeface="Times New Roman" panose="02020603050405020304" pitchFamily="18" charset="0"/>
              </a:rPr>
              <a:t>of advance credit sales.” 33 C.F.R. § 332.2.</a:t>
            </a:r>
          </a:p>
        </p:txBody>
      </p:sp>
    </p:spTree>
    <p:extLst>
      <p:ext uri="{BB962C8B-B14F-4D97-AF65-F5344CB8AC3E}">
        <p14:creationId xmlns:p14="http://schemas.microsoft.com/office/powerpoint/2010/main" val="1624781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6528" y="265836"/>
            <a:ext cx="10319657" cy="6186309"/>
          </a:xfrm>
          <a:prstGeom prst="rect">
            <a:avLst/>
          </a:prstGeom>
        </p:spPr>
        <p:txBody>
          <a:bodyPr wrap="square">
            <a:spAutoFit/>
          </a:bodyPr>
          <a:lstStyle/>
          <a:p>
            <a:pPr algn="ctr"/>
            <a:r>
              <a:rPr lang="en-US" sz="3600" b="1" u="sng" dirty="0"/>
              <a:t>ILF Program Advance Credits </a:t>
            </a:r>
            <a:endParaRPr lang="en-US" sz="3600" b="1" u="sng" dirty="0" smtClean="0"/>
          </a:p>
          <a:p>
            <a:endParaRPr lang="en-US" sz="2000" dirty="0" smtClean="0"/>
          </a:p>
          <a:p>
            <a:r>
              <a:rPr lang="en-US" sz="2000" dirty="0" smtClean="0"/>
              <a:t>In order to generate and deliver advanced credits:</a:t>
            </a:r>
          </a:p>
          <a:p>
            <a:endParaRPr lang="en-US" sz="2000" dirty="0"/>
          </a:p>
          <a:p>
            <a:pPr marL="800100" lvl="1" indent="-342900">
              <a:buFont typeface="Wingdings" panose="05000000000000000000" pitchFamily="2" charset="2"/>
              <a:buChar char="v"/>
            </a:pPr>
            <a:r>
              <a:rPr lang="en-US" sz="2000" dirty="0" smtClean="0"/>
              <a:t> </a:t>
            </a:r>
            <a:r>
              <a:rPr lang="en-US" sz="2000" dirty="0"/>
              <a:t>Approved instrument </a:t>
            </a:r>
            <a:r>
              <a:rPr lang="en-US" sz="2000" dirty="0" smtClean="0"/>
              <a:t>required. </a:t>
            </a:r>
          </a:p>
          <a:p>
            <a:endParaRPr lang="en-US" sz="2000" dirty="0" smtClean="0"/>
          </a:p>
          <a:p>
            <a:pPr marL="800100" lvl="1" indent="-342900">
              <a:buFont typeface="Wingdings" panose="05000000000000000000" pitchFamily="2" charset="2"/>
              <a:buChar char="v"/>
            </a:pPr>
            <a:r>
              <a:rPr lang="en-US" sz="2000" dirty="0" smtClean="0"/>
              <a:t>A </a:t>
            </a:r>
            <a:r>
              <a:rPr lang="en-US" sz="2000" dirty="0"/>
              <a:t>cap on advanced credits per each service </a:t>
            </a:r>
            <a:r>
              <a:rPr lang="en-US" sz="2000" dirty="0" smtClean="0"/>
              <a:t>area.</a:t>
            </a:r>
          </a:p>
          <a:p>
            <a:endParaRPr lang="en-US" sz="2000" dirty="0" smtClean="0"/>
          </a:p>
          <a:p>
            <a:pPr marL="800100" lvl="1" indent="-342900">
              <a:buFont typeface="Wingdings" panose="05000000000000000000" pitchFamily="2" charset="2"/>
              <a:buChar char="v"/>
            </a:pPr>
            <a:r>
              <a:rPr lang="en-US" sz="2000" dirty="0" smtClean="0"/>
              <a:t># </a:t>
            </a:r>
            <a:r>
              <a:rPr lang="en-US" sz="2000" dirty="0"/>
              <a:t>advance credits based on: </a:t>
            </a:r>
            <a:endParaRPr lang="en-US" sz="2000" dirty="0" smtClean="0"/>
          </a:p>
          <a:p>
            <a:pPr lvl="1"/>
            <a:r>
              <a:rPr lang="en-US" sz="2000" dirty="0" smtClean="0"/>
              <a:t>	► </a:t>
            </a:r>
            <a:r>
              <a:rPr lang="en-US" sz="2000" dirty="0"/>
              <a:t>Compensation planning </a:t>
            </a:r>
            <a:r>
              <a:rPr lang="en-US" sz="2000" dirty="0" smtClean="0"/>
              <a:t>framework.</a:t>
            </a:r>
          </a:p>
          <a:p>
            <a:pPr lvl="1"/>
            <a:r>
              <a:rPr lang="en-US" sz="2000" dirty="0" smtClean="0"/>
              <a:t>	► </a:t>
            </a:r>
            <a:r>
              <a:rPr lang="en-US" sz="2000" dirty="0"/>
              <a:t>Sponsor’s past </a:t>
            </a:r>
            <a:r>
              <a:rPr lang="en-US" sz="2000" dirty="0" smtClean="0"/>
              <a:t>performance/qualifications. </a:t>
            </a:r>
          </a:p>
          <a:p>
            <a:pPr lvl="1"/>
            <a:r>
              <a:rPr lang="en-US" sz="2000" dirty="0" smtClean="0"/>
              <a:t>	► </a:t>
            </a:r>
            <a:r>
              <a:rPr lang="en-US" sz="2000" dirty="0"/>
              <a:t>Financing needed for mitigation </a:t>
            </a:r>
            <a:r>
              <a:rPr lang="en-US" sz="2000" dirty="0" smtClean="0"/>
              <a:t>implementation. </a:t>
            </a:r>
          </a:p>
          <a:p>
            <a:pPr lvl="1"/>
            <a:endParaRPr lang="en-US" sz="2000" dirty="0"/>
          </a:p>
          <a:p>
            <a:pPr marL="800100" lvl="1" indent="-342900" algn="just">
              <a:buFont typeface="Wingdings" panose="05000000000000000000" pitchFamily="2" charset="2"/>
              <a:buChar char="v"/>
            </a:pPr>
            <a:r>
              <a:rPr lang="en-US" sz="2000" dirty="0" smtClean="0"/>
              <a:t>As </a:t>
            </a:r>
            <a:r>
              <a:rPr lang="en-US" sz="2000" dirty="0"/>
              <a:t>projects produce released credits, advance credits are fulfilled and available </a:t>
            </a:r>
            <a:r>
              <a:rPr lang="en-US" sz="2000" dirty="0" smtClean="0"/>
              <a:t>again. </a:t>
            </a:r>
          </a:p>
          <a:p>
            <a:pPr marL="800100" lvl="1" indent="-342900" algn="just">
              <a:buFont typeface="Wingdings" panose="05000000000000000000" pitchFamily="2" charset="2"/>
              <a:buChar char="v"/>
            </a:pPr>
            <a:endParaRPr lang="en-US" sz="2000" dirty="0"/>
          </a:p>
          <a:p>
            <a:pPr marL="800100" lvl="1" indent="-342900" algn="just">
              <a:buFont typeface="Wingdings" panose="05000000000000000000" pitchFamily="2" charset="2"/>
              <a:buChar char="v"/>
            </a:pPr>
            <a:r>
              <a:rPr lang="en-US" sz="2000" dirty="0"/>
              <a:t>Land acquisition </a:t>
            </a:r>
            <a:r>
              <a:rPr lang="en-US" sz="2000" dirty="0" smtClean="0"/>
              <a:t>and ecological improvements </a:t>
            </a:r>
            <a:r>
              <a:rPr lang="en-US" sz="2000" dirty="0"/>
              <a:t>must be initiated by the 3rd growing season after first advance credit is </a:t>
            </a:r>
            <a:r>
              <a:rPr lang="en-US" sz="2000" dirty="0" smtClean="0"/>
              <a:t>acquired. However, once a project  is approved by the Corps and sponsor is obligated, the 3 year responsibility may extended upon a request and Corps approval.</a:t>
            </a:r>
            <a:endParaRPr lang="en-US" sz="2000" dirty="0"/>
          </a:p>
        </p:txBody>
      </p:sp>
    </p:spTree>
    <p:extLst>
      <p:ext uri="{BB962C8B-B14F-4D97-AF65-F5344CB8AC3E}">
        <p14:creationId xmlns:p14="http://schemas.microsoft.com/office/powerpoint/2010/main" val="35846360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12470" y="649853"/>
            <a:ext cx="9797143" cy="5601533"/>
          </a:xfrm>
          <a:prstGeom prst="rect">
            <a:avLst/>
          </a:prstGeom>
        </p:spPr>
        <p:txBody>
          <a:bodyPr wrap="square">
            <a:spAutoFit/>
          </a:bodyPr>
          <a:lstStyle/>
          <a:p>
            <a:pPr algn="ctr"/>
            <a:r>
              <a:rPr lang="en-US" sz="4000" b="1" u="sng" dirty="0" smtClean="0"/>
              <a:t>KEY Differences </a:t>
            </a:r>
            <a:r>
              <a:rPr lang="en-US" sz="4000" b="1" u="sng" dirty="0"/>
              <a:t>Between Banks &amp; ILF’s </a:t>
            </a:r>
            <a:r>
              <a:rPr lang="en-US" sz="4000" b="1" u="sng" dirty="0" smtClean="0"/>
              <a:t> </a:t>
            </a:r>
          </a:p>
          <a:p>
            <a:endParaRPr lang="en-US" sz="2800" b="1" dirty="0" smtClean="0"/>
          </a:p>
          <a:p>
            <a:r>
              <a:rPr lang="en-US" sz="2800" b="1" dirty="0" smtClean="0"/>
              <a:t>In-lieu </a:t>
            </a:r>
            <a:r>
              <a:rPr lang="en-US" sz="2800" b="1" dirty="0"/>
              <a:t>Fee Program: </a:t>
            </a:r>
            <a:endParaRPr lang="en-US" sz="2800" b="1" dirty="0" smtClean="0"/>
          </a:p>
          <a:p>
            <a:r>
              <a:rPr lang="en-US" dirty="0" smtClean="0"/>
              <a:t>► Government or </a:t>
            </a:r>
            <a:r>
              <a:rPr lang="en-US" dirty="0"/>
              <a:t>non-profit conservation </a:t>
            </a:r>
            <a:r>
              <a:rPr lang="en-US" dirty="0" smtClean="0"/>
              <a:t>organization. </a:t>
            </a:r>
          </a:p>
          <a:p>
            <a:r>
              <a:rPr lang="en-US" dirty="0" smtClean="0"/>
              <a:t>► </a:t>
            </a:r>
            <a:r>
              <a:rPr lang="en-US" dirty="0"/>
              <a:t>Fees often received before mitigation </a:t>
            </a:r>
            <a:r>
              <a:rPr lang="en-US" dirty="0" smtClean="0"/>
              <a:t>construction. </a:t>
            </a:r>
          </a:p>
          <a:p>
            <a:r>
              <a:rPr lang="en-US" dirty="0" smtClean="0"/>
              <a:t>► Property is suitable for public use due to SPI restrictions.</a:t>
            </a:r>
          </a:p>
          <a:p>
            <a:r>
              <a:rPr lang="en-US" dirty="0" smtClean="0"/>
              <a:t>► Fee rates set according to costs incurred.</a:t>
            </a:r>
            <a:endParaRPr lang="en-US" dirty="0"/>
          </a:p>
          <a:p>
            <a:r>
              <a:rPr lang="en-US" dirty="0" smtClean="0"/>
              <a:t>► Sites can be specific or throughout a watershed.</a:t>
            </a:r>
          </a:p>
          <a:p>
            <a:r>
              <a:rPr lang="en-US" dirty="0" smtClean="0"/>
              <a:t>►Temporal lag between money taken in a credit produced, although </a:t>
            </a:r>
            <a:r>
              <a:rPr lang="en-US" dirty="0">
                <a:latin typeface="Calibri" panose="020F0502020204030204" pitchFamily="34" charset="0"/>
                <a:ea typeface="Calibri" panose="020F0502020204030204" pitchFamily="34" charset="0"/>
              </a:rPr>
              <a:t>§ 404 </a:t>
            </a:r>
            <a:r>
              <a:rPr lang="en-US" dirty="0" smtClean="0">
                <a:latin typeface="Calibri" panose="020F0502020204030204" pitchFamily="34" charset="0"/>
                <a:ea typeface="Calibri" panose="020F0502020204030204" pitchFamily="34" charset="0"/>
              </a:rPr>
              <a:t>permit has been issued.</a:t>
            </a:r>
            <a:endParaRPr lang="en-US" dirty="0" smtClean="0"/>
          </a:p>
          <a:p>
            <a:endParaRPr lang="en-US" dirty="0" smtClean="0"/>
          </a:p>
          <a:p>
            <a:endParaRPr lang="en-US" dirty="0"/>
          </a:p>
          <a:p>
            <a:r>
              <a:rPr lang="en-US" sz="2800" b="1" dirty="0" smtClean="0"/>
              <a:t>Mitigation </a:t>
            </a:r>
            <a:r>
              <a:rPr lang="en-US" sz="2800" b="1" dirty="0"/>
              <a:t>Banks</a:t>
            </a:r>
            <a:r>
              <a:rPr lang="en-US" sz="2800" b="1" dirty="0" smtClean="0"/>
              <a:t>:</a:t>
            </a:r>
          </a:p>
          <a:p>
            <a:r>
              <a:rPr lang="en-US" dirty="0" smtClean="0"/>
              <a:t>► </a:t>
            </a:r>
            <a:r>
              <a:rPr lang="en-US" dirty="0"/>
              <a:t>Public or Private </a:t>
            </a:r>
            <a:r>
              <a:rPr lang="en-US" dirty="0" smtClean="0"/>
              <a:t>sponsor.</a:t>
            </a:r>
          </a:p>
          <a:p>
            <a:r>
              <a:rPr lang="en-US" dirty="0" smtClean="0"/>
              <a:t>► </a:t>
            </a:r>
            <a:r>
              <a:rPr lang="en-US" dirty="0"/>
              <a:t>Site secured &amp; project initiated in advance of </a:t>
            </a:r>
            <a:r>
              <a:rPr lang="en-US" dirty="0" smtClean="0"/>
              <a:t>credits.</a:t>
            </a:r>
          </a:p>
          <a:p>
            <a:r>
              <a:rPr lang="en-US" dirty="0" smtClean="0"/>
              <a:t>► Fee Rates unlimited.</a:t>
            </a:r>
          </a:p>
          <a:p>
            <a:r>
              <a:rPr lang="en-US" dirty="0" smtClean="0"/>
              <a:t>► Banks are often site specific. </a:t>
            </a:r>
          </a:p>
          <a:p>
            <a:r>
              <a:rPr lang="en-US" dirty="0" smtClean="0"/>
              <a:t>► Development driven.</a:t>
            </a:r>
            <a:endParaRPr lang="en-US" dirty="0"/>
          </a:p>
        </p:txBody>
      </p:sp>
    </p:spTree>
    <p:extLst>
      <p:ext uri="{BB962C8B-B14F-4D97-AF65-F5344CB8AC3E}">
        <p14:creationId xmlns:p14="http://schemas.microsoft.com/office/powerpoint/2010/main" val="3027359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2205728" y="389120"/>
            <a:ext cx="7707312" cy="877205"/>
          </a:xfrm>
          <a:prstGeom prst="rect">
            <a:avLst/>
          </a:prstGeom>
        </p:spPr>
        <p:txBody>
          <a:bodyPr/>
          <a:lstStyle/>
          <a:p>
            <a:pPr marL="0" indent="0" algn="ctr">
              <a:buNone/>
            </a:pPr>
            <a:r>
              <a:rPr lang="en-US" sz="6000" b="1" u="sng" dirty="0" smtClean="0">
                <a:solidFill>
                  <a:srgbClr val="FF9933"/>
                </a:solidFill>
                <a:latin typeface="Franklin Gothic Medium" panose="020B0603020102020204" pitchFamily="34" charset="0"/>
                <a:ea typeface="Open Sans Extrabold" panose="020B0906030804020204" pitchFamily="34" charset="0"/>
                <a:cs typeface="Open Sans Extrabold" panose="020B0906030804020204" pitchFamily="34" charset="0"/>
              </a:rPr>
              <a:t>KDFWR’s MISSION</a:t>
            </a:r>
            <a:r>
              <a:rPr lang="en-US" sz="4400" b="1" dirty="0" smtClean="0">
                <a:solidFill>
                  <a:srgbClr val="FF9933"/>
                </a:solidFill>
                <a:latin typeface="Franklin Gothic Medium" panose="020B0603020102020204" pitchFamily="34" charset="0"/>
                <a:ea typeface="Open Sans Extrabold" panose="020B0906030804020204" pitchFamily="34" charset="0"/>
                <a:cs typeface="Open Sans Extrabold" panose="020B0906030804020204" pitchFamily="34" charset="0"/>
              </a:rPr>
              <a:t> </a:t>
            </a:r>
            <a:endParaRPr lang="en-US" sz="4400" b="1" dirty="0">
              <a:solidFill>
                <a:srgbClr val="FF9933"/>
              </a:solidFill>
              <a:latin typeface="Franklin Gothic Medium" panose="020B0603020102020204" pitchFamily="34" charset="0"/>
              <a:ea typeface="Open Sans Extrabold" panose="020B0906030804020204" pitchFamily="34" charset="0"/>
              <a:cs typeface="Open Sans Extrabold" panose="020B0906030804020204" pitchFamily="34" charset="0"/>
            </a:endParaRPr>
          </a:p>
        </p:txBody>
      </p:sp>
      <p:sp>
        <p:nvSpPr>
          <p:cNvPr id="5" name="TextBox 4"/>
          <p:cNvSpPr txBox="1"/>
          <p:nvPr/>
        </p:nvSpPr>
        <p:spPr>
          <a:xfrm>
            <a:off x="166255" y="1733878"/>
            <a:ext cx="11786259" cy="3806170"/>
          </a:xfrm>
          <a:prstGeom prst="rect">
            <a:avLst/>
          </a:prstGeom>
          <a:noFill/>
        </p:spPr>
        <p:txBody>
          <a:bodyPr wrap="square" rtlCol="0">
            <a:spAutoFit/>
          </a:bodyPr>
          <a:lstStyle/>
          <a:p>
            <a:pPr marL="571500" indent="-571500" algn="just">
              <a:lnSpc>
                <a:spcPct val="200000"/>
              </a:lnSpc>
              <a:buFont typeface="Wingdings" panose="05000000000000000000" pitchFamily="2" charset="2"/>
              <a:buChar char="Ø"/>
            </a:pPr>
            <a:r>
              <a:rPr lang="en-US" sz="4000" b="1" baseline="30000" dirty="0" smtClean="0">
                <a:solidFill>
                  <a:srgbClr val="FF9933"/>
                </a:solidFill>
              </a:rPr>
              <a:t>Conserve</a:t>
            </a:r>
            <a:r>
              <a:rPr lang="en-US" sz="4000" b="1" baseline="30000" dirty="0">
                <a:solidFill>
                  <a:srgbClr val="FF9933"/>
                </a:solidFill>
              </a:rPr>
              <a:t>, </a:t>
            </a:r>
            <a:r>
              <a:rPr lang="en-US" sz="4000" b="1" baseline="30000" dirty="0" smtClean="0">
                <a:solidFill>
                  <a:srgbClr val="FF9933"/>
                </a:solidFill>
              </a:rPr>
              <a:t>Protect </a:t>
            </a:r>
            <a:r>
              <a:rPr lang="en-US" sz="4000" b="1" baseline="30000" dirty="0">
                <a:solidFill>
                  <a:srgbClr val="FF9933"/>
                </a:solidFill>
              </a:rPr>
              <a:t>and </a:t>
            </a:r>
            <a:r>
              <a:rPr lang="en-US" sz="4000" b="1" baseline="30000" dirty="0" smtClean="0">
                <a:solidFill>
                  <a:srgbClr val="FF9933"/>
                </a:solidFill>
              </a:rPr>
              <a:t>Enhance </a:t>
            </a:r>
            <a:r>
              <a:rPr lang="en-US" sz="4000" b="1" baseline="30000" dirty="0">
                <a:solidFill>
                  <a:srgbClr val="FF9933"/>
                </a:solidFill>
              </a:rPr>
              <a:t>Kentucky’s fish and wildlife resources </a:t>
            </a:r>
            <a:r>
              <a:rPr lang="en-US" sz="4000" b="1" baseline="30000" dirty="0" smtClean="0">
                <a:solidFill>
                  <a:srgbClr val="FF9933"/>
                </a:solidFill>
              </a:rPr>
              <a:t>and,</a:t>
            </a:r>
          </a:p>
          <a:p>
            <a:pPr algn="just">
              <a:lnSpc>
                <a:spcPct val="200000"/>
              </a:lnSpc>
            </a:pPr>
            <a:r>
              <a:rPr lang="en-US" sz="4000" b="1" baseline="30000" dirty="0" smtClean="0">
                <a:solidFill>
                  <a:srgbClr val="FF9933"/>
                </a:solidFill>
              </a:rPr>
              <a:t> </a:t>
            </a:r>
          </a:p>
          <a:p>
            <a:pPr marL="571500" indent="-571500" algn="just">
              <a:lnSpc>
                <a:spcPct val="200000"/>
              </a:lnSpc>
              <a:buFont typeface="Wingdings" panose="05000000000000000000" pitchFamily="2" charset="2"/>
              <a:buChar char="Ø"/>
            </a:pPr>
            <a:r>
              <a:rPr lang="en-US" sz="4000" b="1" baseline="30000" dirty="0">
                <a:solidFill>
                  <a:srgbClr val="FF9933"/>
                </a:solidFill>
              </a:rPr>
              <a:t>P</a:t>
            </a:r>
            <a:r>
              <a:rPr lang="en-US" sz="4000" b="1" baseline="30000" dirty="0" smtClean="0">
                <a:solidFill>
                  <a:srgbClr val="FF9933"/>
                </a:solidFill>
              </a:rPr>
              <a:t>rovide </a:t>
            </a:r>
            <a:r>
              <a:rPr lang="en-US" sz="4000" b="1" baseline="30000" dirty="0">
                <a:solidFill>
                  <a:srgbClr val="FF9933"/>
                </a:solidFill>
              </a:rPr>
              <a:t>outstanding opportunities for fishing, hunting, trapping, boating, shooting sports, wildlife viewing, and related </a:t>
            </a:r>
            <a:r>
              <a:rPr lang="en-US" sz="4000" b="1" baseline="30000" dirty="0" smtClean="0">
                <a:solidFill>
                  <a:srgbClr val="FF9933"/>
                </a:solidFill>
              </a:rPr>
              <a:t>activities.</a:t>
            </a:r>
            <a:endParaRPr lang="en-US" sz="4000" b="1" baseline="30000" dirty="0">
              <a:solidFill>
                <a:srgbClr val="FF9933"/>
              </a:solidFill>
            </a:endParaRPr>
          </a:p>
          <a:p>
            <a:endParaRPr lang="en-US" sz="2400" dirty="0">
              <a:solidFill>
                <a:srgbClr val="FF9933"/>
              </a:solidFill>
              <a:latin typeface="Georgia" panose="02040502050405020303" pitchFamily="18" charset="0"/>
            </a:endParaRPr>
          </a:p>
        </p:txBody>
      </p:sp>
    </p:spTree>
    <p:extLst>
      <p:ext uri="{BB962C8B-B14F-4D97-AF65-F5344CB8AC3E}">
        <p14:creationId xmlns:p14="http://schemas.microsoft.com/office/powerpoint/2010/main" val="360634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0946" y="0"/>
            <a:ext cx="11122430" cy="6801862"/>
          </a:xfrm>
          <a:prstGeom prst="rect">
            <a:avLst/>
          </a:prstGeom>
        </p:spPr>
        <p:txBody>
          <a:bodyPr wrap="square">
            <a:spAutoFit/>
          </a:bodyPr>
          <a:lstStyle/>
          <a:p>
            <a:pPr algn="ctr"/>
            <a:r>
              <a:rPr lang="en-US" sz="2400" b="1" u="sng" dirty="0" smtClean="0">
                <a:latin typeface="Calibri" panose="020F0502020204030204" pitchFamily="34" charset="0"/>
                <a:ea typeface="Calibri" panose="020F0502020204030204" pitchFamily="34" charset="0"/>
                <a:cs typeface="Times New Roman" panose="02020603050405020304" pitchFamily="18" charset="0"/>
              </a:rPr>
              <a:t>Contracting:  Design-Bid-Build &amp; Design-Build</a:t>
            </a:r>
          </a:p>
          <a:p>
            <a:pPr algn="ct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lvl="3" algn="just"/>
            <a:r>
              <a:rPr lang="en-US" dirty="0">
                <a:latin typeface="Calibri" panose="020F0502020204030204" pitchFamily="34" charset="0"/>
                <a:ea typeface="Calibri" panose="020F0502020204030204" pitchFamily="34" charset="0"/>
                <a:cs typeface="Times New Roman" panose="02020603050405020304" pitchFamily="18" charset="0"/>
              </a:rPr>
              <a:t>Process where In-Lieu Fee Program (ILF) identifies a site for compensatory mitigation, acquires ownership interest in property (fee simple or easement), contracts for the design and construction management of the project (restoration).  </a:t>
            </a:r>
            <a:r>
              <a:rPr lang="en-US" dirty="0" smtClean="0">
                <a:latin typeface="Calibri" panose="020F0502020204030204" pitchFamily="34" charset="0"/>
                <a:ea typeface="Calibri" panose="020F0502020204030204" pitchFamily="34" charset="0"/>
                <a:cs typeface="Times New Roman" panose="02020603050405020304" pitchFamily="18" charset="0"/>
              </a:rPr>
              <a:t>This process involves multiple contracts with several companies throughout for project components such as acquisition, design, construction, and  monitoring. This methodology creates multiple job opportunities for a variety of companies.</a:t>
            </a:r>
          </a:p>
          <a:p>
            <a:pPr algn="just"/>
            <a:endParaRPr lang="en-US" dirty="0" smtClean="0">
              <a:latin typeface="Calibri" panose="020F0502020204030204" pitchFamily="34" charset="0"/>
              <a:ea typeface="Calibri" panose="020F0502020204030204" pitchFamily="34" charset="0"/>
              <a:cs typeface="Times New Roman" panose="02020603050405020304" pitchFamily="18" charset="0"/>
            </a:endParaRPr>
          </a:p>
          <a:p>
            <a:r>
              <a:rPr lang="en-US" dirty="0" smtClean="0">
                <a:latin typeface="Calibri" panose="020F0502020204030204" pitchFamily="34" charset="0"/>
                <a:ea typeface="Calibri" panose="020F0502020204030204" pitchFamily="34" charset="0"/>
                <a:cs typeface="Times New Roman" panose="02020603050405020304" pitchFamily="18" charset="0"/>
              </a:rPr>
              <a:t>Pros</a:t>
            </a:r>
            <a:r>
              <a:rPr lang="en-US" dirty="0">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ILF controls each phase of project </a:t>
            </a:r>
            <a:r>
              <a:rPr lang="en-US" dirty="0" smtClean="0">
                <a:latin typeface="Calibri" panose="020F0502020204030204" pitchFamily="34" charset="0"/>
                <a:ea typeface="Calibri" panose="020F0502020204030204" pitchFamily="34" charset="0"/>
                <a:cs typeface="Times New Roman" panose="02020603050405020304" pitchFamily="18" charset="0"/>
              </a:rPr>
              <a:t>decisions, minimizing risk and maximizing quality along the way.</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More flexibility to </a:t>
            </a:r>
            <a:r>
              <a:rPr lang="en-US" dirty="0" smtClean="0">
                <a:latin typeface="Calibri" panose="020F0502020204030204" pitchFamily="34" charset="0"/>
                <a:ea typeface="Calibri" panose="020F0502020204030204" pitchFamily="34" charset="0"/>
                <a:cs typeface="Times New Roman" panose="02020603050405020304" pitchFamily="18" charset="0"/>
              </a:rPr>
              <a:t>identify and complete </a:t>
            </a:r>
            <a:r>
              <a:rPr lang="en-US" dirty="0">
                <a:latin typeface="Calibri" panose="020F0502020204030204" pitchFamily="34" charset="0"/>
                <a:ea typeface="Calibri" panose="020F0502020204030204" pitchFamily="34" charset="0"/>
                <a:cs typeface="Times New Roman" panose="02020603050405020304" pitchFamily="18" charset="0"/>
              </a:rPr>
              <a:t>very small, complex, or demonstration </a:t>
            </a:r>
            <a:r>
              <a:rPr lang="en-US" dirty="0" smtClean="0">
                <a:latin typeface="Calibri" panose="020F0502020204030204" pitchFamily="34" charset="0"/>
                <a:ea typeface="Calibri" panose="020F0502020204030204" pitchFamily="34" charset="0"/>
                <a:cs typeface="Times New Roman" panose="02020603050405020304" pitchFamily="18" charset="0"/>
              </a:rPr>
              <a:t>projects as needed.</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smtClean="0">
                <a:latin typeface="Calibri" panose="020F0502020204030204" pitchFamily="34" charset="0"/>
                <a:ea typeface="Calibri" panose="020F0502020204030204" pitchFamily="34" charset="0"/>
                <a:cs typeface="Times New Roman" panose="02020603050405020304" pitchFamily="18" charset="0"/>
              </a:rPr>
              <a:t>Property remains in public ownership.</a:t>
            </a:r>
          </a:p>
          <a:p>
            <a:pPr marL="342900" marR="0" lvl="0" indent="-342900">
              <a:spcBef>
                <a:spcPts val="0"/>
              </a:spcBef>
              <a:spcAft>
                <a:spcPts val="0"/>
              </a:spcAft>
              <a:buFont typeface="Symbol" panose="05050102010706020507" pitchFamily="18" charset="2"/>
              <a:buChar char=""/>
            </a:pPr>
            <a:r>
              <a:rPr lang="en-US" dirty="0" smtClean="0">
                <a:latin typeface="Calibri" panose="020F0502020204030204" pitchFamily="34" charset="0"/>
                <a:ea typeface="Calibri" panose="020F0502020204030204" pitchFamily="34" charset="0"/>
                <a:cs typeface="Times New Roman" panose="02020603050405020304" pitchFamily="18" charset="0"/>
              </a:rPr>
              <a:t>Jobs are created by using a variety of companies  and local labor can be a component of RFP.</a:t>
            </a:r>
          </a:p>
          <a:p>
            <a:pPr marL="342900" marR="0" lvl="0" indent="-342900">
              <a:spcBef>
                <a:spcPts val="0"/>
              </a:spcBef>
              <a:spcAft>
                <a:spcPts val="0"/>
              </a:spcAft>
              <a:buFont typeface="Symbol" panose="05050102010706020507" pitchFamily="18" charset="2"/>
              <a:buChar char=""/>
            </a:pPr>
            <a:r>
              <a:rPr lang="en-US" dirty="0" smtClean="0">
                <a:latin typeface="Calibri" panose="020F0502020204030204" pitchFamily="34" charset="0"/>
                <a:ea typeface="Calibri" panose="020F0502020204030204" pitchFamily="34" charset="0"/>
                <a:cs typeface="Times New Roman" panose="02020603050405020304" pitchFamily="18" charset="0"/>
              </a:rPr>
              <a:t>ILF has discretion to find larger and more ecological important sites and sites that can expand or create WMAs.</a:t>
            </a:r>
          </a:p>
          <a:p>
            <a:pPr marL="342900" marR="0" lvl="0" indent="-342900">
              <a:spcBef>
                <a:spcPts val="0"/>
              </a:spcBef>
              <a:spcAft>
                <a:spcPts val="0"/>
              </a:spcAft>
              <a:buFont typeface="Symbol" panose="05050102010706020507" pitchFamily="18" charset="2"/>
              <a:buChar char=""/>
            </a:pPr>
            <a:r>
              <a:rPr lang="en-US" dirty="0" smtClean="0">
                <a:latin typeface="Calibri" panose="020F0502020204030204" pitchFamily="34" charset="0"/>
                <a:ea typeface="Calibri" panose="020F0502020204030204" pitchFamily="34" charset="0"/>
                <a:cs typeface="Times New Roman" panose="02020603050405020304" pitchFamily="18" charset="0"/>
              </a:rPr>
              <a:t>Utilize ILF staff with unique and highly-specialized skills directly related to the biology, natural resources, and ecological needs of a project, especially with regard to the regulatory mitigation process.</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 </a:t>
            </a:r>
          </a:p>
          <a:p>
            <a:r>
              <a:rPr lang="en-US" dirty="0">
                <a:latin typeface="Calibri" panose="020F0502020204030204" pitchFamily="34" charset="0"/>
                <a:ea typeface="Calibri" panose="020F0502020204030204" pitchFamily="34" charset="0"/>
                <a:cs typeface="Times New Roman" panose="02020603050405020304" pitchFamily="18" charset="0"/>
              </a:rPr>
              <a:t>Cons:</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ILF is responsible for all aspects of the projects, including designer/contractor error, repairs, and credit delivery.</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Government procurement </a:t>
            </a:r>
            <a:r>
              <a:rPr lang="en-US" dirty="0" smtClean="0">
                <a:latin typeface="Calibri" panose="020F0502020204030204" pitchFamily="34" charset="0"/>
                <a:ea typeface="Calibri" panose="020F0502020204030204" pitchFamily="34" charset="0"/>
                <a:cs typeface="Times New Roman" panose="02020603050405020304" pitchFamily="18" charset="0"/>
              </a:rPr>
              <a:t>systems may slow the process.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smtClean="0">
                <a:latin typeface="Calibri" panose="020F0502020204030204" pitchFamily="34" charset="0"/>
                <a:ea typeface="Calibri" panose="020F0502020204030204" pitchFamily="34" charset="0"/>
                <a:cs typeface="Times New Roman" panose="02020603050405020304" pitchFamily="18" charset="0"/>
              </a:rPr>
              <a:t>Contract management as there are multiple </a:t>
            </a:r>
            <a:r>
              <a:rPr lang="en-US" dirty="0">
                <a:latin typeface="Calibri" panose="020F0502020204030204" pitchFamily="34" charset="0"/>
                <a:ea typeface="Calibri" panose="020F0502020204030204" pitchFamily="34" charset="0"/>
                <a:cs typeface="Times New Roman" panose="02020603050405020304" pitchFamily="18" charset="0"/>
              </a:rPr>
              <a:t>contracts per project with multiple vendors </a:t>
            </a:r>
            <a:r>
              <a:rPr lang="en-US" dirty="0" smtClean="0">
                <a:latin typeface="Calibri" panose="020F0502020204030204" pitchFamily="34" charset="0"/>
                <a:ea typeface="Calibri" panose="020F0502020204030204" pitchFamily="34" charset="0"/>
                <a:cs typeface="Times New Roman" panose="02020603050405020304" pitchFamily="18" charset="0"/>
              </a:rPr>
              <a:t>(</a:t>
            </a:r>
            <a:r>
              <a:rPr lang="en-US" b="1" dirty="0" smtClean="0">
                <a:latin typeface="Calibri" panose="020F0502020204030204" pitchFamily="34" charset="0"/>
                <a:ea typeface="Calibri" panose="020F0502020204030204" pitchFamily="34" charset="0"/>
                <a:cs typeface="Times New Roman" panose="02020603050405020304" pitchFamily="18" charset="0"/>
              </a:rPr>
              <a:t>HOWEVER this also creates more jobs</a:t>
            </a:r>
            <a:r>
              <a:rPr lang="en-US" dirty="0" smtClean="0">
                <a:latin typeface="Calibri" panose="020F0502020204030204"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smtClean="0">
                <a:latin typeface="Calibri" panose="020F0502020204030204" pitchFamily="34" charset="0"/>
                <a:ea typeface="Calibri" panose="020F0502020204030204" pitchFamily="34" charset="0"/>
                <a:cs typeface="Times New Roman" panose="02020603050405020304" pitchFamily="18" charset="0"/>
              </a:rPr>
              <a:t>Coordination of contract activates between ILF and vendor.</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Little cost certainty.  Increased chance that cost of credit delivery will exceed the fee.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8981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7543" y="86916"/>
            <a:ext cx="10499271" cy="6494085"/>
          </a:xfrm>
          <a:prstGeom prst="rect">
            <a:avLst/>
          </a:prstGeom>
        </p:spPr>
        <p:txBody>
          <a:bodyPr wrap="square">
            <a:spAutoFit/>
          </a:bodyPr>
          <a:lstStyle/>
          <a:p>
            <a:pPr algn="ctr"/>
            <a:r>
              <a:rPr lang="en-US" sz="2400" b="1" u="sng" dirty="0">
                <a:latin typeface="Calibri" panose="020F0502020204030204" pitchFamily="34" charset="0"/>
                <a:ea typeface="Calibri" panose="020F0502020204030204" pitchFamily="34" charset="0"/>
                <a:cs typeface="Times New Roman" panose="02020603050405020304" pitchFamily="18" charset="0"/>
              </a:rPr>
              <a:t>Full Delivery</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dirty="0">
                <a:latin typeface="Calibri" panose="020F0502020204030204" pitchFamily="34" charset="0"/>
                <a:ea typeface="Calibri" panose="020F0502020204030204" pitchFamily="34" charset="0"/>
                <a:cs typeface="Times New Roman" panose="02020603050405020304" pitchFamily="18" charset="0"/>
              </a:rPr>
              <a:t>Process where ILF contracts for delivery of mitigation credits from a mitigation provider through a Request for </a:t>
            </a:r>
            <a:r>
              <a:rPr lang="en-US" dirty="0" smtClean="0">
                <a:latin typeface="Calibri" panose="020F0502020204030204" pitchFamily="34" charset="0"/>
                <a:ea typeface="Calibri" panose="020F0502020204030204" pitchFamily="34" charset="0"/>
                <a:cs typeface="Times New Roman" panose="02020603050405020304" pitchFamily="18" charset="0"/>
              </a:rPr>
              <a:t>Proposal.  </a:t>
            </a:r>
            <a:r>
              <a:rPr lang="en-US" dirty="0">
                <a:latin typeface="Calibri" panose="020F0502020204030204" pitchFamily="34" charset="0"/>
                <a:ea typeface="Calibri" panose="020F0502020204030204" pitchFamily="34" charset="0"/>
                <a:cs typeface="Times New Roman" panose="02020603050405020304" pitchFamily="18" charset="0"/>
              </a:rPr>
              <a:t>The mitigation provider identifies a compensatory mitigation </a:t>
            </a:r>
            <a:r>
              <a:rPr lang="en-US" dirty="0" smtClean="0">
                <a:latin typeface="Calibri" panose="020F0502020204030204" pitchFamily="34" charset="0"/>
                <a:ea typeface="Calibri" panose="020F0502020204030204" pitchFamily="34" charset="0"/>
                <a:cs typeface="Times New Roman" panose="02020603050405020304" pitchFamily="18" charset="0"/>
              </a:rPr>
              <a:t>site(s) </a:t>
            </a:r>
            <a:r>
              <a:rPr lang="en-US" dirty="0">
                <a:latin typeface="Calibri" panose="020F0502020204030204" pitchFamily="34" charset="0"/>
                <a:ea typeface="Calibri" panose="020F0502020204030204" pitchFamily="34" charset="0"/>
                <a:cs typeface="Times New Roman" panose="02020603050405020304" pitchFamily="18" charset="0"/>
              </a:rPr>
              <a:t>and provides a technical proposal to deliver mitigation credits to the ILF.  Sites are ranked technically, and </a:t>
            </a:r>
            <a:r>
              <a:rPr lang="en-US" dirty="0" smtClean="0">
                <a:latin typeface="Calibri" panose="020F0502020204030204" pitchFamily="34" charset="0"/>
                <a:ea typeface="Calibri" panose="020F0502020204030204" pitchFamily="34" charset="0"/>
                <a:cs typeface="Times New Roman" panose="02020603050405020304" pitchFamily="18" charset="0"/>
              </a:rPr>
              <a:t>proposals </a:t>
            </a:r>
            <a:r>
              <a:rPr lang="en-US" dirty="0">
                <a:latin typeface="Calibri" panose="020F0502020204030204" pitchFamily="34" charset="0"/>
                <a:ea typeface="Calibri" panose="020F0502020204030204" pitchFamily="34" charset="0"/>
                <a:cs typeface="Times New Roman" panose="02020603050405020304" pitchFamily="18" charset="0"/>
              </a:rPr>
              <a:t>are </a:t>
            </a:r>
            <a:r>
              <a:rPr lang="en-US" dirty="0" smtClean="0">
                <a:latin typeface="Calibri" panose="020F0502020204030204" pitchFamily="34" charset="0"/>
                <a:ea typeface="Calibri" panose="020F0502020204030204" pitchFamily="34" charset="0"/>
                <a:cs typeface="Times New Roman" panose="02020603050405020304" pitchFamily="18" charset="0"/>
              </a:rPr>
              <a:t>evaluated on cost and ecological importance.  </a:t>
            </a:r>
            <a:r>
              <a:rPr lang="en-US" dirty="0">
                <a:latin typeface="Calibri" panose="020F0502020204030204" pitchFamily="34" charset="0"/>
                <a:ea typeface="Calibri" panose="020F0502020204030204" pitchFamily="34" charset="0"/>
                <a:cs typeface="Times New Roman" panose="02020603050405020304" pitchFamily="18" charset="0"/>
              </a:rPr>
              <a:t>The mitigation provider develops compensatory mitigation site and delivers mitigation credits to the ILF</a:t>
            </a:r>
            <a:r>
              <a:rPr lang="en-US" dirty="0" smtClean="0">
                <a:latin typeface="Calibri" panose="020F0502020204030204" pitchFamily="34" charset="0"/>
                <a:ea typeface="Calibri" panose="020F0502020204030204" pitchFamily="34" charset="0"/>
                <a:cs typeface="Times New Roman" panose="02020603050405020304" pitchFamily="18" charset="0"/>
              </a:rPr>
              <a:t>. Property ownership remains in a 3</a:t>
            </a:r>
            <a:r>
              <a:rPr lang="en-US" baseline="30000" dirty="0" smtClean="0">
                <a:latin typeface="Calibri" panose="020F0502020204030204" pitchFamily="34" charset="0"/>
                <a:ea typeface="Calibri" panose="020F0502020204030204" pitchFamily="34" charset="0"/>
                <a:cs typeface="Times New Roman" panose="02020603050405020304" pitchFamily="18" charset="0"/>
              </a:rPr>
              <a:t>rd</a:t>
            </a:r>
            <a:r>
              <a:rPr lang="en-US" dirty="0" smtClean="0">
                <a:latin typeface="Calibri" panose="020F0502020204030204" pitchFamily="34" charset="0"/>
                <a:ea typeface="Calibri" panose="020F0502020204030204" pitchFamily="34" charset="0"/>
                <a:cs typeface="Times New Roman" panose="02020603050405020304" pitchFamily="18" charset="0"/>
              </a:rPr>
              <a:t> party.</a:t>
            </a:r>
          </a:p>
          <a:p>
            <a:pPr algn="just"/>
            <a:r>
              <a:rPr lang="en-US" dirty="0">
                <a:latin typeface="Calibri" panose="020F0502020204030204" pitchFamily="34" charset="0"/>
                <a:ea typeface="Calibri" panose="020F0502020204030204" pitchFamily="34" charset="0"/>
                <a:cs typeface="Times New Roman" panose="02020603050405020304" pitchFamily="18" charset="0"/>
              </a:rPr>
              <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Pros: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smtClean="0">
                <a:latin typeface="Calibri" panose="020F0502020204030204" pitchFamily="34" charset="0"/>
                <a:ea typeface="Calibri" panose="020F0502020204030204" pitchFamily="34" charset="0"/>
                <a:cs typeface="Times New Roman" panose="02020603050405020304" pitchFamily="18" charset="0"/>
              </a:rPr>
              <a:t>Mitigation </a:t>
            </a:r>
            <a:r>
              <a:rPr lang="en-US" dirty="0">
                <a:latin typeface="Calibri" panose="020F0502020204030204" pitchFamily="34" charset="0"/>
                <a:ea typeface="Calibri" panose="020F0502020204030204" pitchFamily="34" charset="0"/>
                <a:cs typeface="Times New Roman" panose="02020603050405020304" pitchFamily="18" charset="0"/>
              </a:rPr>
              <a:t>provider delivers compensatory mitigation credits or does not receive payment.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smtClean="0">
                <a:latin typeface="Calibri" panose="020F0502020204030204" pitchFamily="34" charset="0"/>
                <a:ea typeface="Calibri" panose="020F0502020204030204" pitchFamily="34" charset="0"/>
                <a:cs typeface="Times New Roman" panose="02020603050405020304" pitchFamily="18" charset="0"/>
              </a:rPr>
              <a:t>Ease of contract administration as only </a:t>
            </a:r>
            <a:r>
              <a:rPr lang="en-US" dirty="0">
                <a:latin typeface="Calibri" panose="020F0502020204030204" pitchFamily="34" charset="0"/>
                <a:ea typeface="Calibri" panose="020F0502020204030204" pitchFamily="34" charset="0"/>
                <a:cs typeface="Times New Roman" panose="02020603050405020304" pitchFamily="18" charset="0"/>
              </a:rPr>
              <a:t>one contract for delivery of mitigation credits to one entity.</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smtClean="0">
                <a:latin typeface="Calibri" panose="020F0502020204030204" pitchFamily="34" charset="0"/>
                <a:ea typeface="Calibri" panose="020F0502020204030204" pitchFamily="34" charset="0"/>
                <a:cs typeface="Times New Roman" panose="02020603050405020304" pitchFamily="18" charset="0"/>
              </a:rPr>
              <a:t>Based on RFP can produce </a:t>
            </a:r>
            <a:r>
              <a:rPr lang="en-US" dirty="0">
                <a:latin typeface="Calibri" panose="020F0502020204030204" pitchFamily="34" charset="0"/>
                <a:ea typeface="Calibri" panose="020F0502020204030204" pitchFamily="34" charset="0"/>
                <a:cs typeface="Times New Roman" panose="02020603050405020304" pitchFamily="18" charset="0"/>
              </a:rPr>
              <a:t>larger </a:t>
            </a:r>
            <a:r>
              <a:rPr lang="en-US" dirty="0" smtClean="0">
                <a:latin typeface="Calibri" panose="020F0502020204030204" pitchFamily="34" charset="0"/>
                <a:ea typeface="Calibri" panose="020F0502020204030204" pitchFamily="34" charset="0"/>
                <a:cs typeface="Times New Roman" panose="02020603050405020304" pitchFamily="18" charset="0"/>
              </a:rPr>
              <a:t>sites.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Cost certainty at time of contracting.</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smtClean="0">
                <a:latin typeface="Calibri" panose="020F0502020204030204" pitchFamily="34" charset="0"/>
                <a:ea typeface="Calibri" panose="020F0502020204030204" pitchFamily="34" charset="0"/>
                <a:cs typeface="Times New Roman" panose="02020603050405020304" pitchFamily="18" charset="0"/>
              </a:rPr>
              <a:t>Credits can be delivered quicker </a:t>
            </a:r>
            <a:r>
              <a:rPr lang="en-US" dirty="0">
                <a:latin typeface="Calibri" panose="020F0502020204030204" pitchFamily="34" charset="0"/>
                <a:ea typeface="Calibri" panose="020F0502020204030204" pitchFamily="34" charset="0"/>
                <a:cs typeface="Times New Roman" panose="02020603050405020304" pitchFamily="18" charset="0"/>
              </a:rPr>
              <a:t>than </a:t>
            </a:r>
            <a:r>
              <a:rPr lang="en-US" dirty="0" smtClean="0">
                <a:latin typeface="Calibri" panose="020F0502020204030204" pitchFamily="34" charset="0"/>
                <a:ea typeface="Calibri" panose="020F0502020204030204" pitchFamily="34" charset="0"/>
                <a:cs typeface="Times New Roman" panose="02020603050405020304" pitchFamily="18" charset="0"/>
              </a:rPr>
              <a:t>design-build.</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smtClean="0">
                <a:latin typeface="Calibri" panose="020F0502020204030204" pitchFamily="34" charset="0"/>
                <a:ea typeface="Calibri" panose="020F0502020204030204" pitchFamily="34" charset="0"/>
                <a:cs typeface="Times New Roman" panose="02020603050405020304" pitchFamily="18" charset="0"/>
              </a:rPr>
              <a:t>Ability </a:t>
            </a:r>
            <a:r>
              <a:rPr lang="en-US" dirty="0">
                <a:latin typeface="Calibri" panose="020F0502020204030204" pitchFamily="34" charset="0"/>
                <a:ea typeface="Calibri" panose="020F0502020204030204" pitchFamily="34" charset="0"/>
                <a:cs typeface="Times New Roman" panose="02020603050405020304" pitchFamily="18" charset="0"/>
              </a:rPr>
              <a:t>to procure multiple projects at one time to meet credit demand.</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Greatly reduced administrative time and dependence </a:t>
            </a:r>
            <a:r>
              <a:rPr lang="en-US" dirty="0" smtClean="0">
                <a:latin typeface="Calibri" panose="020F0502020204030204" pitchFamily="34" charset="0"/>
                <a:ea typeface="Calibri" panose="020F0502020204030204" pitchFamily="34" charset="0"/>
                <a:cs typeface="Times New Roman" panose="02020603050405020304" pitchFamily="18" charset="0"/>
              </a:rPr>
              <a:t>on multiple companies (However less jobs).</a:t>
            </a:r>
            <a:r>
              <a:rPr lang="en-US" dirty="0">
                <a:latin typeface="Calibri" panose="020F0502020204030204" pitchFamily="34" charset="0"/>
                <a:ea typeface="Calibri" panose="020F0502020204030204" pitchFamily="34" charset="0"/>
                <a:cs typeface="Times New Roman" panose="02020603050405020304" pitchFamily="18" charset="0"/>
              </a:rPr>
              <a:t/>
            </a:r>
            <a:br>
              <a:rPr lang="en-US" dirty="0">
                <a:latin typeface="Calibri" panose="020F0502020204030204" pitchFamily="34" charset="0"/>
                <a:ea typeface="Calibri" panose="020F0502020204030204" pitchFamily="34" charset="0"/>
                <a:cs typeface="Times New Roman" panose="02020603050405020304" pitchFamily="18" charset="0"/>
              </a:rPr>
            </a:b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Cons: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smtClean="0">
                <a:latin typeface="Calibri" panose="020F0502020204030204" pitchFamily="34" charset="0"/>
                <a:ea typeface="Calibri" panose="020F0502020204030204" pitchFamily="34" charset="0"/>
                <a:cs typeface="Times New Roman" panose="02020603050405020304" pitchFamily="18" charset="0"/>
              </a:rPr>
              <a:t>Contract bidding and modifications </a:t>
            </a:r>
            <a:r>
              <a:rPr lang="en-US" dirty="0">
                <a:latin typeface="Calibri" panose="020F0502020204030204" pitchFamily="34" charset="0"/>
                <a:ea typeface="Calibri" panose="020F0502020204030204" pitchFamily="34" charset="0"/>
                <a:cs typeface="Times New Roman" panose="02020603050405020304" pitchFamily="18" charset="0"/>
              </a:rPr>
              <a:t>can be cumbersome dependent upon state procurement guidelines</a:t>
            </a:r>
            <a:r>
              <a:rPr lang="en-US" dirty="0" smtClean="0">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Government procurement </a:t>
            </a:r>
            <a:r>
              <a:rPr lang="en-US" dirty="0" smtClean="0">
                <a:latin typeface="Calibri" panose="020F0502020204030204" pitchFamily="34" charset="0"/>
                <a:ea typeface="Calibri" panose="020F0502020204030204" pitchFamily="34" charset="0"/>
                <a:cs typeface="Times New Roman" panose="02020603050405020304" pitchFamily="18" charset="0"/>
              </a:rPr>
              <a:t>systems.</a:t>
            </a:r>
          </a:p>
          <a:p>
            <a:pPr marL="342900" marR="0" lvl="0" indent="-342900">
              <a:spcBef>
                <a:spcPts val="0"/>
              </a:spcBef>
              <a:spcAft>
                <a:spcPts val="0"/>
              </a:spcAft>
              <a:buFont typeface="Symbol" panose="05050102010706020507" pitchFamily="18" charset="2"/>
              <a:buChar char=""/>
            </a:pPr>
            <a:r>
              <a:rPr lang="en-US" dirty="0" smtClean="0">
                <a:latin typeface="Calibri" panose="020F0502020204030204" pitchFamily="34" charset="0"/>
                <a:ea typeface="Calibri" panose="020F0502020204030204" pitchFamily="34" charset="0"/>
                <a:cs typeface="Times New Roman" panose="02020603050405020304" pitchFamily="18" charset="0"/>
              </a:rPr>
              <a:t>Use of property extremely restricted and limited opportunity for public use.</a:t>
            </a:r>
          </a:p>
          <a:p>
            <a:pPr marL="342900" marR="0" lvl="0" indent="-342900">
              <a:spcBef>
                <a:spcPts val="0"/>
              </a:spcBef>
              <a:spcAft>
                <a:spcPts val="0"/>
              </a:spcAft>
              <a:buFont typeface="Symbol" panose="05050102010706020507" pitchFamily="18" charset="2"/>
              <a:buChar char=""/>
            </a:pPr>
            <a:r>
              <a:rPr lang="en-US" dirty="0" smtClean="0">
                <a:latin typeface="Calibri" panose="020F0502020204030204" pitchFamily="34" charset="0"/>
                <a:ea typeface="Calibri" panose="020F0502020204030204" pitchFamily="34" charset="0"/>
                <a:cs typeface="Times New Roman" panose="02020603050405020304" pitchFamily="18" charset="0"/>
              </a:rPr>
              <a:t>Potential for less jobs as multiple companies are not used as project delivered by 1 company.</a:t>
            </a:r>
          </a:p>
          <a:p>
            <a:pPr marL="342900" marR="0" lvl="0" indent="-342900">
              <a:spcBef>
                <a:spcPts val="0"/>
              </a:spcBef>
              <a:spcAft>
                <a:spcPts val="0"/>
              </a:spcAft>
              <a:buFont typeface="Symbol" panose="05050102010706020507" pitchFamily="18" charset="2"/>
              <a:buChar char=""/>
            </a:pPr>
            <a:r>
              <a:rPr lang="en-US" dirty="0" smtClean="0">
                <a:latin typeface="Calibri" panose="020F0502020204030204" pitchFamily="34" charset="0"/>
                <a:ea typeface="Calibri" panose="020F0502020204030204" pitchFamily="34" charset="0"/>
                <a:cs typeface="Times New Roman" panose="02020603050405020304" pitchFamily="18" charset="0"/>
              </a:rPr>
              <a:t>ILF personnel’s  experience limited as ILF personnel is mainly contract management.</a:t>
            </a:r>
            <a:r>
              <a:rPr lang="en-US" dirty="0">
                <a:latin typeface="Calibri" panose="020F0502020204030204" pitchFamily="34" charset="0"/>
                <a:ea typeface="Calibri" panose="020F0502020204030204" pitchFamily="34" charset="0"/>
                <a:cs typeface="Times New Roman" panose="02020603050405020304" pitchFamily="18" charset="0"/>
              </a:rPr>
              <a:t/>
            </a:r>
            <a:br>
              <a:rPr lang="en-US" dirty="0">
                <a:latin typeface="Calibri" panose="020F0502020204030204" pitchFamily="34" charset="0"/>
                <a:ea typeface="Calibri" panose="020F0502020204030204" pitchFamily="34" charset="0"/>
                <a:cs typeface="Times New Roman" panose="02020603050405020304" pitchFamily="18" charset="0"/>
              </a:rPr>
            </a:b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3570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66874" y="599105"/>
            <a:ext cx="6552178" cy="2123658"/>
          </a:xfrm>
          <a:prstGeom prst="rect">
            <a:avLst/>
          </a:prstGeom>
        </p:spPr>
        <p:txBody>
          <a:bodyPr wrap="none">
            <a:spAutoFit/>
          </a:bodyPr>
          <a:lstStyle/>
          <a:p>
            <a:pPr algn="ctr"/>
            <a:r>
              <a:rPr lang="en-US" sz="3600" b="1" u="sng" dirty="0" smtClean="0">
                <a:latin typeface="Calibri" panose="020F0502020204030204" pitchFamily="34" charset="0"/>
                <a:ea typeface="Calibri" panose="020F0502020204030204" pitchFamily="34" charset="0"/>
                <a:cs typeface="Times New Roman" panose="02020603050405020304" pitchFamily="18" charset="0"/>
              </a:rPr>
              <a:t>KENTUCKY STATE PROCUREMENT</a:t>
            </a:r>
          </a:p>
          <a:p>
            <a:pPr algn="ctr"/>
            <a:endParaRPr lang="en-US" sz="3600" b="1" u="sng" dirty="0" smtClean="0">
              <a:latin typeface="Calibri" panose="020F0502020204030204" pitchFamily="34" charset="0"/>
              <a:ea typeface="Calibri" panose="020F0502020204030204" pitchFamily="34" charset="0"/>
              <a:cs typeface="Times New Roman" panose="02020603050405020304" pitchFamily="18" charset="0"/>
            </a:endParaRPr>
          </a:p>
          <a:p>
            <a:pPr algn="ctr"/>
            <a:endParaRPr lang="en-US" sz="3600" b="1" u="sng" dirty="0">
              <a:latin typeface="Calibri" panose="020F0502020204030204" pitchFamily="34" charset="0"/>
              <a:ea typeface="Calibri" panose="020F0502020204030204" pitchFamily="34" charset="0"/>
              <a:cs typeface="Times New Roman" panose="02020603050405020304" pitchFamily="18" charset="0"/>
            </a:endParaRPr>
          </a:p>
          <a:p>
            <a:pPr algn="just"/>
            <a:endParaRPr lang="en-US" sz="2400" b="1" u="sng"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877786" y="1568601"/>
            <a:ext cx="9760032" cy="4524315"/>
          </a:xfrm>
          <a:prstGeom prst="rect">
            <a:avLst/>
          </a:prstGeom>
        </p:spPr>
        <p:txBody>
          <a:bodyPr wrap="square">
            <a:spAutoFit/>
          </a:bodyPr>
          <a:lstStyle/>
          <a:p>
            <a:pPr marL="342900" indent="-342900" algn="just">
              <a:buFont typeface="Arial" panose="020B0604020202020204" pitchFamily="34" charset="0"/>
              <a:buChar char="•"/>
            </a:pPr>
            <a:r>
              <a:rPr lang="en-US" sz="2400" dirty="0" smtClean="0">
                <a:latin typeface="Calibri" panose="020F0502020204030204" pitchFamily="34" charset="0"/>
                <a:ea typeface="Calibri" panose="020F0502020204030204" pitchFamily="34" charset="0"/>
              </a:rPr>
              <a:t>As interpreted and applied by Finance Cabinet/DECA, under KRS CHAPTERS 45 and 45A, we have </a:t>
            </a:r>
            <a:r>
              <a:rPr lang="en-US" sz="2400" dirty="0">
                <a:latin typeface="Calibri" panose="020F0502020204030204" pitchFamily="34" charset="0"/>
                <a:ea typeface="Calibri" panose="020F0502020204030204" pitchFamily="34" charset="0"/>
              </a:rPr>
              <a:t>been advised, the state cannot have a property interest in full delivery contracts because having such interest would classify the contract as capital construction.  </a:t>
            </a:r>
            <a:endParaRPr lang="en-US" sz="2400" dirty="0" smtClean="0">
              <a:latin typeface="Calibri" panose="020F0502020204030204" pitchFamily="34" charset="0"/>
              <a:ea typeface="Calibri" panose="020F0502020204030204" pitchFamily="34" charset="0"/>
            </a:endParaRPr>
          </a:p>
          <a:p>
            <a:pPr algn="just"/>
            <a:endParaRPr lang="en-US" sz="2400" dirty="0">
              <a:latin typeface="Calibri" panose="020F0502020204030204" pitchFamily="34" charset="0"/>
              <a:ea typeface="Calibri" panose="020F0502020204030204" pitchFamily="34" charset="0"/>
            </a:endParaRPr>
          </a:p>
          <a:p>
            <a:pPr marL="342900" indent="-342900" algn="just">
              <a:buFont typeface="Arial" panose="020B0604020202020204" pitchFamily="34" charset="0"/>
              <a:buChar char="•"/>
            </a:pPr>
            <a:r>
              <a:rPr lang="en-US" sz="2400" dirty="0" smtClean="0">
                <a:latin typeface="Calibri" panose="020F0502020204030204" pitchFamily="34" charset="0"/>
                <a:ea typeface="Calibri" panose="020F0502020204030204" pitchFamily="34" charset="0"/>
              </a:rPr>
              <a:t>This becomes </a:t>
            </a:r>
            <a:r>
              <a:rPr lang="en-US" sz="2400" dirty="0">
                <a:latin typeface="Calibri" panose="020F0502020204030204" pitchFamily="34" charset="0"/>
                <a:ea typeface="Calibri" panose="020F0502020204030204" pitchFamily="34" charset="0"/>
              </a:rPr>
              <a:t>problematic for vendors and limits the pool of vendors. </a:t>
            </a:r>
            <a:r>
              <a:rPr lang="en-US" sz="2400" dirty="0" smtClean="0">
                <a:latin typeface="Calibri" panose="020F0502020204030204" pitchFamily="34" charset="0"/>
                <a:ea typeface="Calibri" panose="020F0502020204030204" pitchFamily="34" charset="0"/>
              </a:rPr>
              <a:t>It also shapes the request  and determination of property selection because the state will not own the property. </a:t>
            </a:r>
          </a:p>
          <a:p>
            <a:pPr algn="just"/>
            <a:endParaRPr lang="en-US" sz="2400" dirty="0">
              <a:latin typeface="Calibri" panose="020F0502020204030204" pitchFamily="34" charset="0"/>
              <a:ea typeface="Calibri" panose="020F0502020204030204" pitchFamily="34" charset="0"/>
            </a:endParaRPr>
          </a:p>
          <a:p>
            <a:pPr marL="342900" indent="-342900" algn="just">
              <a:buFont typeface="Arial" panose="020B0604020202020204" pitchFamily="34" charset="0"/>
              <a:buChar char="•"/>
            </a:pPr>
            <a:r>
              <a:rPr lang="en-US" sz="2400" dirty="0" smtClean="0">
                <a:latin typeface="Calibri" panose="020F0502020204030204" pitchFamily="34" charset="0"/>
                <a:ea typeface="Calibri" panose="020F0502020204030204" pitchFamily="34" charset="0"/>
              </a:rPr>
              <a:t> </a:t>
            </a:r>
            <a:r>
              <a:rPr lang="en-US" sz="2400" dirty="0">
                <a:latin typeface="Calibri" panose="020F0502020204030204" pitchFamily="34" charset="0"/>
                <a:ea typeface="Calibri" panose="020F0502020204030204" pitchFamily="34" charset="0"/>
              </a:rPr>
              <a:t>As a result, all full delivery contracts require vendors to identify non-state agency third party holders and must seek approval from the state and the </a:t>
            </a:r>
            <a:r>
              <a:rPr lang="en-US" sz="2400" dirty="0" smtClean="0">
                <a:latin typeface="Calibri" panose="020F0502020204030204" pitchFamily="34" charset="0"/>
                <a:ea typeface="Calibri" panose="020F0502020204030204" pitchFamily="34" charset="0"/>
              </a:rPr>
              <a:t>Corps </a:t>
            </a:r>
            <a:r>
              <a:rPr lang="en-US" sz="2400" dirty="0">
                <a:latin typeface="Calibri" panose="020F0502020204030204" pitchFamily="34" charset="0"/>
                <a:ea typeface="Calibri" panose="020F0502020204030204" pitchFamily="34" charset="0"/>
              </a:rPr>
              <a:t>on the third party holder and property protection </a:t>
            </a:r>
            <a:r>
              <a:rPr lang="en-US" sz="2400" dirty="0" smtClean="0">
                <a:latin typeface="Calibri" panose="020F0502020204030204" pitchFamily="34" charset="0"/>
                <a:ea typeface="Calibri" panose="020F0502020204030204" pitchFamily="34" charset="0"/>
              </a:rPr>
              <a:t>mechanisms.</a:t>
            </a:r>
            <a:endParaRPr lang="en-US" sz="2400" dirty="0"/>
          </a:p>
        </p:txBody>
      </p:sp>
    </p:spTree>
    <p:extLst>
      <p:ext uri="{BB962C8B-B14F-4D97-AF65-F5344CB8AC3E}">
        <p14:creationId xmlns:p14="http://schemas.microsoft.com/office/powerpoint/2010/main" val="1080324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08364" y="739352"/>
            <a:ext cx="9258300" cy="5039969"/>
          </a:xfrm>
          <a:prstGeom prst="rect">
            <a:avLst/>
          </a:prstGeom>
        </p:spPr>
        <p:txBody>
          <a:bodyPr wrap="square">
            <a:spAutoFit/>
          </a:bodyPr>
          <a:lstStyle/>
          <a:p>
            <a:pPr algn="ctr">
              <a:lnSpc>
                <a:spcPct val="107000"/>
              </a:lnSpc>
              <a:spcAft>
                <a:spcPts val="800"/>
              </a:spcAft>
            </a:pPr>
            <a:r>
              <a:rPr lang="en-US" sz="3200" b="1" u="sng"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FILO PROGRAM UNDER KRS 150</a:t>
            </a:r>
          </a:p>
          <a:p>
            <a:pPr algn="ctr">
              <a:lnSpc>
                <a:spcPct val="107000"/>
              </a:lnSpc>
              <a:spcAft>
                <a:spcPts val="800"/>
              </a:spcAft>
            </a:pPr>
            <a:endParaRPr lang="en-US" sz="3200" dirty="0" smtClean="0"/>
          </a:p>
          <a:p>
            <a:pPr algn="just">
              <a:lnSpc>
                <a:spcPct val="107000"/>
              </a:lnSpc>
              <a:spcAft>
                <a:spcPts val="800"/>
              </a:spcAft>
            </a:pPr>
            <a:r>
              <a:rPr lang="en-US" sz="3200" dirty="0" smtClean="0">
                <a:solidFill>
                  <a:srgbClr val="FFFF00"/>
                </a:solidFill>
              </a:rPr>
              <a:t>Following </a:t>
            </a:r>
            <a:r>
              <a:rPr lang="en-US" sz="3200" dirty="0">
                <a:solidFill>
                  <a:srgbClr val="FFFF00"/>
                </a:solidFill>
              </a:rPr>
              <a:t>the passage of KRS 150.255, the FILO (fees-in-lieu-of) program has operated since 2002 </a:t>
            </a:r>
            <a:r>
              <a:rPr lang="en-US" sz="3200" u="sng" dirty="0">
                <a:solidFill>
                  <a:srgbClr val="FFFF00"/>
                </a:solidFill>
              </a:rPr>
              <a:t>under the authority of the Corps of Engineers</a:t>
            </a:r>
            <a:r>
              <a:rPr lang="en-US" sz="3200" dirty="0">
                <a:solidFill>
                  <a:srgbClr val="FFFF00"/>
                </a:solidFill>
              </a:rPr>
              <a:t> </a:t>
            </a:r>
            <a:r>
              <a:rPr lang="en-US" sz="3200" dirty="0" smtClean="0">
                <a:solidFill>
                  <a:srgbClr val="FFFF00"/>
                </a:solidFill>
              </a:rPr>
              <a:t>pursuant </a:t>
            </a:r>
            <a:r>
              <a:rPr lang="en-US" sz="3200" dirty="0">
                <a:solidFill>
                  <a:srgbClr val="FFFF00"/>
                </a:solidFill>
              </a:rPr>
              <a:t>to the Federal Clean Water Act and associated federal regulations (CFR Vol. 73 No. 70, p 19670-19705; 33 U.S.C. 401 </a:t>
            </a:r>
            <a:r>
              <a:rPr lang="en-US" sz="3200" i="1" dirty="0">
                <a:solidFill>
                  <a:srgbClr val="FFFF00"/>
                </a:solidFill>
              </a:rPr>
              <a:t>et seq</a:t>
            </a:r>
            <a:r>
              <a:rPr lang="en-US" sz="3200" dirty="0">
                <a:solidFill>
                  <a:srgbClr val="FFFF00"/>
                </a:solidFill>
              </a:rPr>
              <a:t>.; 33 U.S.C. 1344; and Pub. L. 108-136), and state statute (KRS 150.255</a:t>
            </a:r>
            <a:r>
              <a:rPr lang="en-US" sz="3200" dirty="0" smtClean="0">
                <a:solidFill>
                  <a:srgbClr val="FFFF00"/>
                </a:solidFill>
              </a:rPr>
              <a:t>).</a:t>
            </a:r>
            <a:endPar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03404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2128" y="578535"/>
            <a:ext cx="11119757" cy="8658781"/>
          </a:xfrm>
          <a:prstGeom prst="rect">
            <a:avLst/>
          </a:prstGeom>
          <a:noFill/>
        </p:spPr>
        <p:txBody>
          <a:bodyPr wrap="square" rtlCol="0">
            <a:spAutoFit/>
          </a:bodyPr>
          <a:lstStyle/>
          <a:p>
            <a:pPr algn="ctr"/>
            <a:r>
              <a:rPr lang="en-US" sz="8800" spc="2300" baseline="30000" dirty="0" smtClean="0">
                <a:solidFill>
                  <a:srgbClr val="E1E7C5"/>
                </a:solidFill>
                <a:latin typeface="Georgia" panose="02040502050405020303" pitchFamily="18" charset="0"/>
              </a:rPr>
              <a:t>MISSI</a:t>
            </a:r>
          </a:p>
          <a:p>
            <a:pPr marL="342900" indent="-342900" algn="just">
              <a:buAutoNum type="arabicParenBoth"/>
            </a:pPr>
            <a:endParaRPr lang="en-US" sz="1600" dirty="0" smtClean="0"/>
          </a:p>
          <a:p>
            <a:pPr marL="342900" indent="-342900" algn="just">
              <a:buAutoNum type="arabicParenBoth"/>
            </a:pPr>
            <a:endParaRPr lang="en-US" sz="1600" dirty="0"/>
          </a:p>
          <a:p>
            <a:pPr marL="342900" indent="-342900" algn="just">
              <a:buAutoNum type="arabicParenBoth"/>
            </a:pPr>
            <a:r>
              <a:rPr lang="en-US" sz="1600" dirty="0" smtClean="0"/>
              <a:t>Upon </a:t>
            </a:r>
            <a:r>
              <a:rPr lang="en-US" sz="1600" dirty="0"/>
              <a:t>request of any state agency or any other entity, the department may contract with the agency or party to undertake any compensatory mitigation project, including, but not limited to, wetland or stream mitigation</a:t>
            </a:r>
            <a:r>
              <a:rPr lang="en-US" sz="1600" dirty="0" smtClean="0"/>
              <a:t>.</a:t>
            </a:r>
          </a:p>
          <a:p>
            <a:pPr algn="just"/>
            <a:endParaRPr lang="en-US" sz="1600" dirty="0" smtClean="0"/>
          </a:p>
          <a:p>
            <a:pPr algn="just"/>
            <a:r>
              <a:rPr lang="en-US" sz="1600" dirty="0" smtClean="0"/>
              <a:t>(2) The </a:t>
            </a:r>
            <a:r>
              <a:rPr lang="en-US" sz="1600" dirty="0"/>
              <a:t>department may establish and manage wetland or stream compensatory mitigation banks, the purpose of which shall be to restore, create, or enhance wetlands and streams as compensatory mitigation where a state agency or other party is required to provide compensatory mitigation, and where the use of banked mitigation is approved by the agency requiring mitigation. The department may create the bank in advance of requests for banked mitigation credits</a:t>
            </a:r>
            <a:r>
              <a:rPr lang="en-US" sz="1600" dirty="0" smtClean="0"/>
              <a:t>.</a:t>
            </a:r>
          </a:p>
          <a:p>
            <a:pPr algn="just"/>
            <a:endParaRPr lang="en-US" sz="1600" dirty="0"/>
          </a:p>
          <a:p>
            <a:pPr algn="just"/>
            <a:r>
              <a:rPr lang="en-US" sz="1600" dirty="0" smtClean="0"/>
              <a:t> </a:t>
            </a:r>
            <a:r>
              <a:rPr lang="en-US" sz="1600" dirty="0"/>
              <a:t>(3) There is established and created in the State Treasury the "Kentucky Wetland and Stream Mitigation Fund" for the purpose of restoring, creating, enhancing, or preserving the Commonwealth's wetlands or streams that may be damaged or destroyed due to any project, recovering costs associated with performing these projects, and administering these programs. The fund shall be deemed a trust and agency fund account and made available solely for the purposes and benefits of the Kentucky wetland and stream mitigation projects. The fund may receive state appropriations, gifts, grants, federal funds, revolving funds, and any other funds both public and private. Money deposited in the fund shall be disbursed by the State Treasurer upon the request of the commissioner with the approval of the commission. Any unallocated or unencumbered balance in the fund shall be invested as provided in KRS 42.500(9), and any income earned from the investments, along with </a:t>
            </a:r>
            <a:r>
              <a:rPr lang="en-US" sz="1600" dirty="0" smtClean="0"/>
              <a:t>the unallocated or unencumbered balance in the fund, shall not lapse</a:t>
            </a:r>
          </a:p>
          <a:p>
            <a:pPr algn="ctr">
              <a:lnSpc>
                <a:spcPct val="200000"/>
              </a:lnSpc>
            </a:pPr>
            <a:r>
              <a:rPr lang="en-US" sz="4400" baseline="30000" dirty="0" smtClean="0">
                <a:solidFill>
                  <a:srgbClr val="E1E7C5"/>
                </a:solidFill>
              </a:rPr>
              <a:t>Conserve</a:t>
            </a:r>
            <a:r>
              <a:rPr lang="en-US" sz="4400" baseline="30000" dirty="0">
                <a:solidFill>
                  <a:srgbClr val="E1E7C5"/>
                </a:solidFill>
              </a:rPr>
              <a:t>, protect and enhance Kentucky’s fish and wildlife resources and provide outstanding opportunities for fishing, hunting, trapping, boating, shooting sports, wildlife viewing, and </a:t>
            </a:r>
            <a:r>
              <a:rPr lang="en-US" sz="4400" baseline="30000" dirty="0" smtClean="0">
                <a:solidFill>
                  <a:srgbClr val="E1E7C5"/>
                </a:solidFill>
              </a:rPr>
              <a:t>related activities</a:t>
            </a:r>
            <a:endParaRPr lang="en-US" sz="4400" baseline="30000" dirty="0">
              <a:solidFill>
                <a:srgbClr val="E1E7C5"/>
              </a:solidFill>
            </a:endParaRPr>
          </a:p>
          <a:p>
            <a:pPr algn="ctr"/>
            <a:endParaRPr lang="en-US" dirty="0">
              <a:solidFill>
                <a:srgbClr val="E1E7C5"/>
              </a:solidFill>
              <a:latin typeface="Georgia" panose="02040502050405020303" pitchFamily="18" charset="0"/>
            </a:endParaRPr>
          </a:p>
        </p:txBody>
      </p:sp>
      <p:sp>
        <p:nvSpPr>
          <p:cNvPr id="3" name="Rectangle 2"/>
          <p:cNvSpPr/>
          <p:nvPr/>
        </p:nvSpPr>
        <p:spPr>
          <a:xfrm>
            <a:off x="2318656" y="578535"/>
            <a:ext cx="9062357" cy="1815882"/>
          </a:xfrm>
          <a:prstGeom prst="rect">
            <a:avLst/>
          </a:prstGeom>
        </p:spPr>
        <p:txBody>
          <a:bodyPr wrap="square">
            <a:spAutoFit/>
          </a:bodyPr>
          <a:lstStyle/>
          <a:p>
            <a:r>
              <a:rPr lang="en-US" sz="2800" b="1" dirty="0"/>
              <a:t>150.255 Wetland or stream compensatory mitigation projects -- Mitigation fund -- Purposes</a:t>
            </a:r>
            <a:r>
              <a:rPr lang="en-US" sz="2800" dirty="0" smtClean="0"/>
              <a:t>.</a:t>
            </a:r>
          </a:p>
          <a:p>
            <a:endParaRPr lang="en-US" sz="2800" b="1" dirty="0">
              <a:solidFill>
                <a:srgbClr val="FF9933"/>
              </a:solidFill>
              <a:latin typeface="Franklin Gothic Medium" panose="020B0603020102020204" pitchFamily="34" charset="0"/>
              <a:ea typeface="Open Sans Extrabold" panose="020B0906030804020204" pitchFamily="34" charset="0"/>
              <a:cs typeface="Open Sans Extrabold" panose="020B0906030804020204" pitchFamily="34" charset="0"/>
            </a:endParaRPr>
          </a:p>
          <a:p>
            <a:endParaRPr lang="en-US" sz="2800" b="1" dirty="0">
              <a:solidFill>
                <a:srgbClr val="FF9933"/>
              </a:solidFill>
              <a:latin typeface="Franklin Gothic Medium" panose="020B0603020102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4100700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10197" y="565266"/>
            <a:ext cx="10009414" cy="5339923"/>
          </a:xfrm>
          <a:prstGeom prst="rect">
            <a:avLst/>
          </a:prstGeom>
        </p:spPr>
        <p:txBody>
          <a:bodyPr wrap="square">
            <a:spAutoFit/>
          </a:bodyPr>
          <a:lstStyle/>
          <a:p>
            <a:pPr marL="342900" marR="0" lvl="0" indent="-342900" algn="just">
              <a:lnSpc>
                <a:spcPct val="107000"/>
              </a:lnSpc>
              <a:spcBef>
                <a:spcPts val="0"/>
              </a:spcBef>
              <a:spcAft>
                <a:spcPts val="0"/>
              </a:spcAft>
              <a:buFont typeface="Arial" panose="020B0604020202020204" pitchFamily="34" charset="0"/>
              <a:buChar char="•"/>
            </a:pPr>
            <a:r>
              <a:rPr lang="en-US" sz="2000" dirty="0">
                <a:ea typeface="Calibri" panose="020F0502020204030204" pitchFamily="34" charset="0"/>
                <a:cs typeface="Times New Roman" panose="02020603050405020304" pitchFamily="18" charset="0"/>
              </a:rPr>
              <a:t>When KRS 150.255 was passed in 2000, it was created to vest the KDFWR with the discretion and control of the program and oversight of the funds because of the Department’s expertise as a conservation agency and its history of being fiscally responsible with public resources.  </a:t>
            </a:r>
            <a:endParaRPr lang="en-US" sz="2000" dirty="0" smtClean="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endParaRPr lang="en-US" sz="2000" dirty="0" smtClean="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en-US" sz="2000" dirty="0" smtClean="0">
                <a:ea typeface="Calibri" panose="020F0502020204030204" pitchFamily="34" charset="0"/>
                <a:cs typeface="Times New Roman" panose="02020603050405020304" pitchFamily="18" charset="0"/>
              </a:rPr>
              <a:t>The Wetland and Stream Mitigation Fund was designated as a “trust and agency” fund to ensure that monies in the fund would be utilized for stream and wetland restoration, enhancement and preservation. </a:t>
            </a:r>
            <a:r>
              <a:rPr lang="en-US" sz="2000" dirty="0"/>
              <a:t>Mitigation fund receives monies from land development projects causing the permanent loss of streams and wetlands.</a:t>
            </a:r>
          </a:p>
          <a:p>
            <a:pPr marL="342900" marR="0" lvl="0" indent="-342900" algn="just">
              <a:lnSpc>
                <a:spcPct val="107000"/>
              </a:lnSpc>
              <a:spcBef>
                <a:spcPts val="0"/>
              </a:spcBef>
              <a:spcAft>
                <a:spcPts val="0"/>
              </a:spcAft>
              <a:buFont typeface="Arial" panose="020B0604020202020204" pitchFamily="34" charset="0"/>
              <a:buChar char="•"/>
            </a:pPr>
            <a:endParaRPr lang="en-US" sz="2000" dirty="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en-US" sz="2000" dirty="0" smtClean="0"/>
              <a:t>No KDFWR </a:t>
            </a:r>
            <a:r>
              <a:rPr lang="en-US" sz="2000" dirty="0"/>
              <a:t>license dollars or state tax dollars are used to fund the program.</a:t>
            </a:r>
          </a:p>
          <a:p>
            <a:pPr marL="342900" indent="-342900">
              <a:spcBef>
                <a:spcPts val="0"/>
              </a:spcBef>
              <a:buFont typeface="Arial" panose="020B0604020202020204" pitchFamily="34" charset="0"/>
              <a:buChar char="•"/>
            </a:pPr>
            <a:endParaRPr lang="en-US" sz="2000" dirty="0"/>
          </a:p>
          <a:p>
            <a:pPr marL="342900" marR="0" lvl="0" indent="-342900" algn="just">
              <a:lnSpc>
                <a:spcPct val="107000"/>
              </a:lnSpc>
              <a:spcBef>
                <a:spcPts val="0"/>
              </a:spcBef>
              <a:spcAft>
                <a:spcPts val="0"/>
              </a:spcAft>
              <a:buFont typeface="Arial" panose="020B0604020202020204" pitchFamily="34" charset="0"/>
              <a:buChar char="•"/>
            </a:pPr>
            <a:r>
              <a:rPr lang="en-US" sz="2000" dirty="0" smtClean="0">
                <a:ea typeface="Calibri" panose="020F0502020204030204" pitchFamily="34" charset="0"/>
                <a:cs typeface="Times New Roman" panose="02020603050405020304" pitchFamily="18" charset="0"/>
              </a:rPr>
              <a:t>In </a:t>
            </a:r>
            <a:r>
              <a:rPr lang="en-US" sz="2000" dirty="0">
                <a:ea typeface="Calibri" panose="020F0502020204030204" pitchFamily="34" charset="0"/>
                <a:cs typeface="Times New Roman" panose="02020603050405020304" pitchFamily="18" charset="0"/>
              </a:rPr>
              <a:t>addition to </a:t>
            </a:r>
            <a:r>
              <a:rPr lang="en-US" sz="2000" dirty="0" smtClean="0">
                <a:ea typeface="Calibri" panose="020F0502020204030204" pitchFamily="34" charset="0"/>
                <a:cs typeface="Times New Roman" panose="02020603050405020304" pitchFamily="18" charset="0"/>
              </a:rPr>
              <a:t>creating an avenue to restore streams and wetlands, </a:t>
            </a:r>
            <a:r>
              <a:rPr lang="en-US" sz="2000" dirty="0">
                <a:ea typeface="Calibri" panose="020F0502020204030204" pitchFamily="34" charset="0"/>
                <a:cs typeface="Times New Roman" panose="02020603050405020304" pitchFamily="18" charset="0"/>
              </a:rPr>
              <a:t>the statute also created a mechanism to provide </a:t>
            </a:r>
            <a:r>
              <a:rPr lang="en-US" sz="2000" dirty="0" smtClean="0">
                <a:ea typeface="Calibri" panose="020F0502020204030204" pitchFamily="34" charset="0"/>
                <a:cs typeface="Times New Roman" panose="02020603050405020304" pitchFamily="18" charset="0"/>
              </a:rPr>
              <a:t>the </a:t>
            </a:r>
            <a:r>
              <a:rPr lang="en-US" sz="2000" dirty="0">
                <a:ea typeface="Calibri" panose="020F0502020204030204" pitchFamily="34" charset="0"/>
                <a:cs typeface="Times New Roman" panose="02020603050405020304" pitchFamily="18" charset="0"/>
              </a:rPr>
              <a:t>KDFWR with funds to acquire land that could be made available for hunting, fishing and other outdoor recreational opportunities after the mitigation project was </a:t>
            </a:r>
            <a:r>
              <a:rPr lang="en-US" sz="2000" dirty="0" smtClean="0">
                <a:ea typeface="Calibri" panose="020F0502020204030204" pitchFamily="34" charset="0"/>
                <a:cs typeface="Times New Roman" panose="02020603050405020304" pitchFamily="18" charset="0"/>
              </a:rPr>
              <a:t>completed</a:t>
            </a:r>
            <a:r>
              <a:rPr lang="en-US" sz="2000" dirty="0" smtClean="0">
                <a:latin typeface="Calibri" panose="020F0502020204030204" pitchFamily="34" charset="0"/>
                <a:ea typeface="Calibri" panose="020F0502020204030204" pitchFamily="34" charset="0"/>
                <a:cs typeface="Times New Roman" panose="02020603050405020304" pitchFamily="18" charset="0"/>
              </a:rPr>
              <a:t>.</a:t>
            </a:r>
            <a:endParaRPr lang="en-US" sz="2000" dirty="0"/>
          </a:p>
        </p:txBody>
      </p:sp>
    </p:spTree>
    <p:extLst>
      <p:ext uri="{BB962C8B-B14F-4D97-AF65-F5344CB8AC3E}">
        <p14:creationId xmlns:p14="http://schemas.microsoft.com/office/powerpoint/2010/main" val="2772405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55480" y="2499210"/>
            <a:ext cx="9499600" cy="1708160"/>
          </a:xfrm>
          <a:prstGeom prst="rect">
            <a:avLst/>
          </a:prstGeom>
        </p:spPr>
        <p:txBody>
          <a:bodyPr wrap="square">
            <a:spAutoFit/>
          </a:bodyPr>
          <a:lstStyle/>
          <a:p>
            <a:pPr marL="342900" indent="-342900">
              <a:spcBef>
                <a:spcPts val="0"/>
              </a:spcBef>
              <a:buFont typeface="Arial" panose="020B0604020202020204" pitchFamily="34" charset="0"/>
              <a:buChar char="•"/>
            </a:pPr>
            <a:r>
              <a:rPr lang="en-US" sz="1500" dirty="0" smtClean="0"/>
              <a:t>To date, the department has improved and protected more than 130 miles of headwater streams and 39 acres of wetland habitat through its FILO program.</a:t>
            </a:r>
          </a:p>
          <a:p>
            <a:pPr marL="342900" indent="-342900">
              <a:spcBef>
                <a:spcPts val="0"/>
              </a:spcBef>
              <a:buFont typeface="Arial" panose="020B0604020202020204" pitchFamily="34" charset="0"/>
              <a:buChar char="•"/>
            </a:pPr>
            <a:r>
              <a:rPr lang="en-US" sz="1500" dirty="0" smtClean="0"/>
              <a:t>The program has mitigation projects covering more than 1.5-million feet of streams and 375 acres of wetlands in 48 counties in various phases of restoration.</a:t>
            </a:r>
          </a:p>
          <a:p>
            <a:pPr marL="800100" lvl="1" indent="-342900">
              <a:buFont typeface="Arial" panose="020B0604020202020204" pitchFamily="34" charset="0"/>
              <a:buChar char="•"/>
            </a:pPr>
            <a:r>
              <a:rPr lang="en-US" sz="1500" dirty="0" smtClean="0"/>
              <a:t>Among these projects, 47 have been constructed, five are under construction, 17 are in the design phase, and another 13 are new projects in the initial stage of securing easements or acquiring property for stream restoration.</a:t>
            </a:r>
            <a:endParaRPr lang="en-US" sz="1500" dirty="0"/>
          </a:p>
        </p:txBody>
      </p:sp>
      <p:sp>
        <p:nvSpPr>
          <p:cNvPr id="4" name="Rectangle 3"/>
          <p:cNvSpPr/>
          <p:nvPr/>
        </p:nvSpPr>
        <p:spPr>
          <a:xfrm>
            <a:off x="2497042" y="1668213"/>
            <a:ext cx="8743406" cy="769441"/>
          </a:xfrm>
          <a:prstGeom prst="rect">
            <a:avLst/>
          </a:prstGeom>
        </p:spPr>
        <p:txBody>
          <a:bodyPr wrap="square">
            <a:spAutoFit/>
          </a:bodyPr>
          <a:lstStyle/>
          <a:p>
            <a:pPr algn="ctr"/>
            <a:r>
              <a:rPr lang="en-US" sz="2400" b="1" dirty="0">
                <a:solidFill>
                  <a:srgbClr val="FF9933"/>
                </a:solidFill>
                <a:latin typeface="Franklin Gothic Medium" panose="020B0603020102020204" pitchFamily="34" charset="0"/>
                <a:ea typeface="Open Sans Extrabold" panose="020B0906030804020204" pitchFamily="34" charset="0"/>
                <a:cs typeface="Open Sans Extrabold" panose="020B0906030804020204" pitchFamily="34" charset="0"/>
              </a:rPr>
              <a:t>Kentucky Wetland and Stream Mitigation Fund</a:t>
            </a:r>
          </a:p>
          <a:p>
            <a:pPr algn="ctr"/>
            <a:r>
              <a:rPr lang="en-US" sz="2000" b="1" dirty="0" smtClean="0">
                <a:solidFill>
                  <a:srgbClr val="FF9933"/>
                </a:solidFill>
                <a:latin typeface="Franklin Gothic Medium" panose="020B0603020102020204" pitchFamily="34" charset="0"/>
                <a:ea typeface="Open Sans Extrabold" panose="020B0906030804020204" pitchFamily="34" charset="0"/>
                <a:cs typeface="Open Sans Extrabold" panose="020B0906030804020204" pitchFamily="34" charset="0"/>
              </a:rPr>
              <a:t>Fees </a:t>
            </a:r>
            <a:r>
              <a:rPr lang="en-US" sz="2000" b="1" dirty="0">
                <a:solidFill>
                  <a:srgbClr val="FF9933"/>
                </a:solidFill>
                <a:latin typeface="Franklin Gothic Medium" panose="020B0603020102020204" pitchFamily="34" charset="0"/>
                <a:ea typeface="Open Sans Extrabold" panose="020B0906030804020204" pitchFamily="34" charset="0"/>
                <a:cs typeface="Open Sans Extrabold" panose="020B0906030804020204" pitchFamily="34" charset="0"/>
              </a:rPr>
              <a:t>In-Lieu-of Mitigation (FILO</a:t>
            </a:r>
            <a:r>
              <a:rPr lang="en-US" sz="2000" b="1" dirty="0" smtClean="0">
                <a:solidFill>
                  <a:srgbClr val="FF9933"/>
                </a:solidFill>
                <a:latin typeface="Franklin Gothic Medium" panose="020B0603020102020204" pitchFamily="34" charset="0"/>
                <a:ea typeface="Open Sans Extrabold" panose="020B0906030804020204" pitchFamily="34" charset="0"/>
                <a:cs typeface="Open Sans Extrabold" panose="020B0906030804020204" pitchFamily="34" charset="0"/>
              </a:rPr>
              <a:t>) Program</a:t>
            </a:r>
            <a:endParaRPr lang="en-US" sz="2000" b="1" dirty="0">
              <a:solidFill>
                <a:srgbClr val="FF9933"/>
              </a:solidFill>
              <a:latin typeface="Franklin Gothic Medium" panose="020B0603020102020204" pitchFamily="34" charset="0"/>
              <a:ea typeface="Open Sans Extrabold" panose="020B0906030804020204" pitchFamily="34" charset="0"/>
              <a:cs typeface="Open Sans Extrabold" panose="020B0906030804020204" pitchFamily="34" charset="0"/>
            </a:endParaRPr>
          </a:p>
        </p:txBody>
      </p:sp>
      <p:pic>
        <p:nvPicPr>
          <p:cNvPr id="5"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3512" y="4498012"/>
            <a:ext cx="4318336" cy="2063111"/>
          </a:xfrm>
          <a:prstGeom prst="rect">
            <a:avLst/>
          </a:prstGeom>
          <a:ln>
            <a:solidFill>
              <a:schemeClr val="tx1"/>
            </a:solidFill>
          </a:ln>
        </p:spPr>
      </p:pic>
      <p:pic>
        <p:nvPicPr>
          <p:cNvPr id="6" name="Content Placeholder 4" descr="O:\FILO Program\PROJECTS\Lower Licking\Salt Lick Ck\Pics\2015\6-17-15\DSCN4306.JPG"/>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0534" y="4515149"/>
            <a:ext cx="4464423" cy="2063111"/>
          </a:xfrm>
          <a:prstGeom prst="rect">
            <a:avLst/>
          </a:prstGeom>
          <a:noFill/>
          <a:ln>
            <a:solidFill>
              <a:schemeClr val="tx1"/>
            </a:solidFill>
          </a:ln>
        </p:spPr>
      </p:pic>
      <p:sp>
        <p:nvSpPr>
          <p:cNvPr id="7" name="TextBox 6"/>
          <p:cNvSpPr txBox="1"/>
          <p:nvPr/>
        </p:nvSpPr>
        <p:spPr>
          <a:xfrm>
            <a:off x="1923512" y="6532095"/>
            <a:ext cx="4318336" cy="307777"/>
          </a:xfrm>
          <a:prstGeom prst="rect">
            <a:avLst/>
          </a:prstGeom>
          <a:noFill/>
        </p:spPr>
        <p:txBody>
          <a:bodyPr wrap="square" rtlCol="0">
            <a:spAutoFit/>
          </a:bodyPr>
          <a:lstStyle/>
          <a:p>
            <a:pPr algn="ctr"/>
            <a:r>
              <a:rPr lang="en-US" sz="1400" dirty="0" smtClean="0"/>
              <a:t>Before: Severe Stream Bank Erosion, Water Pollution</a:t>
            </a:r>
            <a:endParaRPr lang="en-US" sz="1400" dirty="0"/>
          </a:p>
        </p:txBody>
      </p:sp>
      <p:sp>
        <p:nvSpPr>
          <p:cNvPr id="8" name="Rectangle 7"/>
          <p:cNvSpPr/>
          <p:nvPr/>
        </p:nvSpPr>
        <p:spPr>
          <a:xfrm>
            <a:off x="7270534" y="6518816"/>
            <a:ext cx="4464423" cy="307777"/>
          </a:xfrm>
          <a:prstGeom prst="rect">
            <a:avLst/>
          </a:prstGeom>
        </p:spPr>
        <p:txBody>
          <a:bodyPr wrap="square">
            <a:spAutoFit/>
          </a:bodyPr>
          <a:lstStyle/>
          <a:p>
            <a:pPr algn="ctr"/>
            <a:r>
              <a:rPr lang="en-US" sz="1400" dirty="0" smtClean="0"/>
              <a:t>After: Stable Banks, Improved Water Quality and Habitats</a:t>
            </a:r>
            <a:endParaRPr lang="en-US" sz="1400" dirty="0"/>
          </a:p>
        </p:txBody>
      </p:sp>
    </p:spTree>
    <p:extLst>
      <p:ext uri="{BB962C8B-B14F-4D97-AF65-F5344CB8AC3E}">
        <p14:creationId xmlns:p14="http://schemas.microsoft.com/office/powerpoint/2010/main" val="15417434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00050" y="538163"/>
            <a:ext cx="12192000" cy="1400175"/>
          </a:xfrm>
        </p:spPr>
        <p:txBody>
          <a:bodyPr/>
          <a:lstStyle/>
          <a:p>
            <a:pPr algn="ctr"/>
            <a:r>
              <a:rPr lang="en-US" dirty="0" smtClean="0"/>
              <a:t>			</a:t>
            </a:r>
            <a:r>
              <a:rPr lang="en-US" b="1" u="sng" dirty="0" smtClean="0"/>
              <a:t>FILO </a:t>
            </a:r>
            <a:r>
              <a:rPr lang="en-US" b="1" u="sng" dirty="0"/>
              <a:t>Contract and Expenditure History</a:t>
            </a:r>
          </a:p>
        </p:txBody>
      </p:sp>
      <p:sp>
        <p:nvSpPr>
          <p:cNvPr id="3" name="Content Placeholder 2"/>
          <p:cNvSpPr>
            <a:spLocks noGrp="1"/>
          </p:cNvSpPr>
          <p:nvPr>
            <p:ph idx="4294967295"/>
          </p:nvPr>
        </p:nvSpPr>
        <p:spPr>
          <a:xfrm>
            <a:off x="1918607" y="1712006"/>
            <a:ext cx="9380764" cy="4195762"/>
          </a:xfrm>
        </p:spPr>
        <p:txBody>
          <a:bodyPr>
            <a:normAutofit fontScale="92500"/>
          </a:bodyPr>
          <a:lstStyle/>
          <a:p>
            <a:pPr lvl="0"/>
            <a:r>
              <a:rPr lang="en-US" sz="2800" dirty="0"/>
              <a:t>152 capital </a:t>
            </a:r>
            <a:r>
              <a:rPr lang="en-US" sz="2800" dirty="0" smtClean="0"/>
              <a:t>accounts</a:t>
            </a:r>
          </a:p>
          <a:p>
            <a:pPr marL="0" lvl="0" indent="0">
              <a:buNone/>
            </a:pPr>
            <a:endParaRPr lang="en-US" sz="2800" dirty="0"/>
          </a:p>
          <a:p>
            <a:pPr lvl="0" algn="just"/>
            <a:r>
              <a:rPr lang="en-US" sz="2800" dirty="0" smtClean="0"/>
              <a:t>FILO projects have an economic stimulus component for a wide variety of </a:t>
            </a:r>
            <a:r>
              <a:rPr lang="en-US" sz="2800" b="1" dirty="0" smtClean="0"/>
              <a:t> Kentucky companies</a:t>
            </a:r>
            <a:r>
              <a:rPr lang="en-US" sz="2800" dirty="0" smtClean="0"/>
              <a:t>: 141 </a:t>
            </a:r>
            <a:r>
              <a:rPr lang="en-US" sz="2800" dirty="0"/>
              <a:t>companies including 24 legal </a:t>
            </a:r>
            <a:r>
              <a:rPr lang="en-US" sz="2800" dirty="0" smtClean="0"/>
              <a:t>and title firms, </a:t>
            </a:r>
            <a:r>
              <a:rPr lang="en-US" sz="2800" dirty="0"/>
              <a:t>appraisers, </a:t>
            </a:r>
            <a:r>
              <a:rPr lang="en-US" sz="2800" dirty="0" smtClean="0"/>
              <a:t>environmental consultants, </a:t>
            </a:r>
            <a:r>
              <a:rPr lang="en-US" sz="2800" dirty="0"/>
              <a:t>surveyors, 31 design engineering firms, 23 construction companies, quarries, and numerous </a:t>
            </a:r>
            <a:r>
              <a:rPr lang="en-US" sz="2800" dirty="0" smtClean="0"/>
              <a:t>others vendors and small purchase suppliers have been used on various phases of mitigation projects.</a:t>
            </a:r>
          </a:p>
          <a:p>
            <a:pPr marL="0" lvl="0" indent="0" algn="just">
              <a:buNone/>
            </a:pPr>
            <a:endParaRPr lang="en-US" sz="2800" dirty="0"/>
          </a:p>
          <a:p>
            <a:pPr lvl="0" algn="just"/>
            <a:r>
              <a:rPr lang="en-US" sz="2800" dirty="0"/>
              <a:t>$</a:t>
            </a:r>
            <a:r>
              <a:rPr lang="en-US" sz="2800" dirty="0" smtClean="0"/>
              <a:t>87Million  spent on projects</a:t>
            </a:r>
            <a:endParaRPr lang="en-US" sz="2800" dirty="0"/>
          </a:p>
          <a:p>
            <a:endParaRPr lang="en-US" sz="2800" dirty="0"/>
          </a:p>
        </p:txBody>
      </p:sp>
    </p:spTree>
    <p:extLst>
      <p:ext uri="{BB962C8B-B14F-4D97-AF65-F5344CB8AC3E}">
        <p14:creationId xmlns:p14="http://schemas.microsoft.com/office/powerpoint/2010/main" val="155148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31254" y="864421"/>
            <a:ext cx="9404350" cy="737338"/>
          </a:xfrm>
        </p:spPr>
        <p:txBody>
          <a:bodyPr/>
          <a:lstStyle/>
          <a:p>
            <a:pPr algn="ctr"/>
            <a:r>
              <a:rPr lang="en-US" sz="3200" b="1" u="sng" dirty="0" smtClean="0">
                <a:latin typeface="+mn-lt"/>
              </a:rPr>
              <a:t>IMPORTANCE &amp; BENEFITS OF FILO PROJECTS</a:t>
            </a:r>
            <a:endParaRPr lang="en-US" sz="3200" b="1" u="sng" dirty="0">
              <a:latin typeface="+mn-lt"/>
            </a:endParaRPr>
          </a:p>
        </p:txBody>
      </p:sp>
      <p:sp>
        <p:nvSpPr>
          <p:cNvPr id="3" name="Content Placeholder 2"/>
          <p:cNvSpPr>
            <a:spLocks noGrp="1"/>
          </p:cNvSpPr>
          <p:nvPr>
            <p:ph idx="4294967295"/>
          </p:nvPr>
        </p:nvSpPr>
        <p:spPr>
          <a:xfrm>
            <a:off x="189256" y="1919214"/>
            <a:ext cx="11764446" cy="5639452"/>
          </a:xfrm>
        </p:spPr>
        <p:txBody>
          <a:bodyPr>
            <a:noAutofit/>
          </a:bodyPr>
          <a:lstStyle/>
          <a:p>
            <a:pPr algn="just">
              <a:lnSpc>
                <a:spcPct val="100000"/>
              </a:lnSpc>
              <a:spcBef>
                <a:spcPts val="0"/>
              </a:spcBef>
              <a:spcAft>
                <a:spcPts val="1800"/>
              </a:spcAft>
              <a:buFont typeface="Wingdings" panose="05000000000000000000" pitchFamily="2" charset="2"/>
              <a:buChar char="v"/>
            </a:pPr>
            <a:r>
              <a:rPr lang="en-US" sz="1800" dirty="0"/>
              <a:t>The FILO program is </a:t>
            </a:r>
            <a:r>
              <a:rPr lang="en-US" sz="1800" u="sng" dirty="0"/>
              <a:t>beneficial for development, conservation, and regulatory</a:t>
            </a:r>
            <a:r>
              <a:rPr lang="en-US" sz="1800" dirty="0"/>
              <a:t> interests. Through the utilization of FILO, development can occur and continue while it is ensured that environmental impacts are compensated for and there is no net loss of aquatic resources. </a:t>
            </a:r>
            <a:r>
              <a:rPr lang="en-US" sz="1800" dirty="0" smtClean="0"/>
              <a:t>This process does not delay the issuance of a 404 permit.</a:t>
            </a:r>
          </a:p>
          <a:p>
            <a:pPr algn="just">
              <a:lnSpc>
                <a:spcPct val="100000"/>
              </a:lnSpc>
              <a:spcBef>
                <a:spcPts val="0"/>
              </a:spcBef>
              <a:spcAft>
                <a:spcPts val="1800"/>
              </a:spcAft>
              <a:buFont typeface="Wingdings" panose="05000000000000000000" pitchFamily="2" charset="2"/>
              <a:buChar char="v"/>
            </a:pPr>
            <a:r>
              <a:rPr lang="en-US" sz="1800" dirty="0" smtClean="0"/>
              <a:t>Projects are delivered using both the design-build methodology as well as a full-service delivery method. </a:t>
            </a:r>
          </a:p>
          <a:p>
            <a:pPr algn="just">
              <a:lnSpc>
                <a:spcPct val="100000"/>
              </a:lnSpc>
              <a:spcBef>
                <a:spcPts val="0"/>
              </a:spcBef>
              <a:spcAft>
                <a:spcPts val="1800"/>
              </a:spcAft>
              <a:buFont typeface="Wingdings" panose="05000000000000000000" pitchFamily="2" charset="2"/>
              <a:buChar char="v"/>
            </a:pPr>
            <a:r>
              <a:rPr lang="en-US" sz="1800" dirty="0" smtClean="0"/>
              <a:t>Developers </a:t>
            </a:r>
            <a:r>
              <a:rPr lang="en-US" sz="1800" dirty="0"/>
              <a:t>benefit from using FILO by cutting Corps’ permit approval time and being relieved of complex, lengthy mitigation requirements.  Conservation interests use the funds for habitat improvement. Regulatory actions are streamlined and assurances are </a:t>
            </a:r>
            <a:r>
              <a:rPr lang="en-US" sz="1800" dirty="0" smtClean="0"/>
              <a:t>gained and protected. </a:t>
            </a:r>
          </a:p>
          <a:p>
            <a:pPr algn="just">
              <a:lnSpc>
                <a:spcPct val="100000"/>
              </a:lnSpc>
              <a:spcBef>
                <a:spcPts val="0"/>
              </a:spcBef>
              <a:spcAft>
                <a:spcPts val="1800"/>
              </a:spcAft>
              <a:buFont typeface="Wingdings" panose="05000000000000000000" pitchFamily="2" charset="2"/>
              <a:buChar char="v"/>
            </a:pPr>
            <a:r>
              <a:rPr lang="en-US" sz="1800" dirty="0" smtClean="0"/>
              <a:t>In </a:t>
            </a:r>
            <a:r>
              <a:rPr lang="en-US" sz="1800" dirty="0"/>
              <a:t>addition to restoring streams, FILO construction projects also create </a:t>
            </a:r>
            <a:r>
              <a:rPr lang="en-US" sz="1800" b="1" dirty="0" smtClean="0"/>
              <a:t>KENTUCKY </a:t>
            </a:r>
            <a:r>
              <a:rPr lang="en-US" sz="1800" dirty="0" smtClean="0"/>
              <a:t>jobs </a:t>
            </a:r>
            <a:r>
              <a:rPr lang="en-US" sz="1800" dirty="0"/>
              <a:t>by utilizing surveyors, engineering design </a:t>
            </a:r>
            <a:r>
              <a:rPr lang="en-US" sz="1800" dirty="0" smtClean="0"/>
              <a:t>firms, construction companies, contractors and other </a:t>
            </a:r>
            <a:r>
              <a:rPr lang="en-US" sz="1800" dirty="0"/>
              <a:t>professions. </a:t>
            </a:r>
            <a:endParaRPr lang="en-US" sz="1800" dirty="0" smtClean="0"/>
          </a:p>
          <a:p>
            <a:pPr algn="just">
              <a:lnSpc>
                <a:spcPct val="100000"/>
              </a:lnSpc>
              <a:spcBef>
                <a:spcPts val="0"/>
              </a:spcBef>
              <a:spcAft>
                <a:spcPts val="1800"/>
              </a:spcAft>
              <a:buFont typeface="Wingdings" panose="05000000000000000000" pitchFamily="2" charset="2"/>
              <a:buChar char="v"/>
            </a:pPr>
            <a:r>
              <a:rPr lang="en-US" sz="1800" dirty="0" smtClean="0"/>
              <a:t>In </a:t>
            </a:r>
            <a:r>
              <a:rPr lang="en-US" sz="1800" dirty="0"/>
              <a:t>2020 alone, 20 development projects in 13 counties used FILO services, purchasing $9M in mitigation credits to help get their development projects started.  Since 2018, developers have purchased over $65M in mitigation credits from the FILO program to help obtain Corps’ permits for projects including the large airport expansion in Northern Kentucky which has lead to credits in that service area being sold out.</a:t>
            </a:r>
          </a:p>
          <a:p>
            <a:pPr algn="just">
              <a:lnSpc>
                <a:spcPct val="100000"/>
              </a:lnSpc>
              <a:spcBef>
                <a:spcPts val="0"/>
              </a:spcBef>
              <a:spcAft>
                <a:spcPts val="3000"/>
              </a:spcAft>
              <a:buFont typeface="Wingdings" panose="05000000000000000000" pitchFamily="2" charset="2"/>
              <a:buChar char="v"/>
            </a:pPr>
            <a:endParaRPr lang="en-US" sz="1800" dirty="0"/>
          </a:p>
          <a:p>
            <a:pPr>
              <a:buFont typeface="Wingdings" panose="05000000000000000000" pitchFamily="2" charset="2"/>
              <a:buChar char="v"/>
            </a:pPr>
            <a:endParaRPr lang="en-US" sz="1800" dirty="0"/>
          </a:p>
        </p:txBody>
      </p:sp>
    </p:spTree>
    <p:extLst>
      <p:ext uri="{BB962C8B-B14F-4D97-AF65-F5344CB8AC3E}">
        <p14:creationId xmlns:p14="http://schemas.microsoft.com/office/powerpoint/2010/main" val="30731271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49186" y="174852"/>
            <a:ext cx="9404350" cy="952500"/>
          </a:xfrm>
        </p:spPr>
        <p:txBody>
          <a:bodyPr/>
          <a:lstStyle/>
          <a:p>
            <a:pPr algn="ctr"/>
            <a:r>
              <a:rPr lang="en-US" sz="3600" b="1" u="sng" dirty="0" smtClean="0">
                <a:latin typeface="+mn-lt"/>
              </a:rPr>
              <a:t>FILO BENEFITS COMPLIMENT AND SUPPORT THE MISSION OF THE KDFWR</a:t>
            </a:r>
            <a:endParaRPr lang="en-US" sz="3600" b="1" u="sng" dirty="0">
              <a:latin typeface="+mn-lt"/>
            </a:endParaRPr>
          </a:p>
        </p:txBody>
      </p:sp>
      <p:sp>
        <p:nvSpPr>
          <p:cNvPr id="3" name="Content Placeholder 2"/>
          <p:cNvSpPr>
            <a:spLocks noGrp="1"/>
          </p:cNvSpPr>
          <p:nvPr>
            <p:ph idx="4294967295"/>
          </p:nvPr>
        </p:nvSpPr>
        <p:spPr>
          <a:xfrm>
            <a:off x="1627413" y="1290638"/>
            <a:ext cx="10564587" cy="4676775"/>
          </a:xfrm>
        </p:spPr>
        <p:txBody>
          <a:bodyPr>
            <a:normAutofit/>
          </a:bodyPr>
          <a:lstStyle/>
          <a:p>
            <a:pPr>
              <a:lnSpc>
                <a:spcPct val="100000"/>
              </a:lnSpc>
              <a:spcAft>
                <a:spcPts val="1800"/>
              </a:spcAft>
              <a:buFont typeface="Wingdings" panose="05000000000000000000" pitchFamily="2" charset="2"/>
              <a:buChar char="v"/>
            </a:pPr>
            <a:r>
              <a:rPr lang="en-US" sz="1800" dirty="0" smtClean="0"/>
              <a:t> KDFWR FILO design-build projects allow the KDFWR to purchase </a:t>
            </a:r>
            <a:r>
              <a:rPr lang="en-US" sz="1800" dirty="0"/>
              <a:t>easements and </a:t>
            </a:r>
            <a:r>
              <a:rPr lang="en-US" sz="1800" dirty="0" smtClean="0"/>
              <a:t>properties which can create hunting/fishing/hiking/biking/boating/bird watching opportunities.</a:t>
            </a:r>
          </a:p>
          <a:p>
            <a:pPr lvl="1">
              <a:lnSpc>
                <a:spcPct val="100000"/>
              </a:lnSpc>
              <a:spcAft>
                <a:spcPts val="1200"/>
              </a:spcAft>
            </a:pPr>
            <a:r>
              <a:rPr lang="en-US" sz="1800" dirty="0" smtClean="0"/>
              <a:t>Property acquired provides </a:t>
            </a:r>
            <a:r>
              <a:rPr lang="en-US" sz="1800" dirty="0"/>
              <a:t>added access to outdoors-people at no </a:t>
            </a:r>
            <a:r>
              <a:rPr lang="en-US" sz="1800" dirty="0" smtClean="0"/>
              <a:t>cost of general fund or license dollars.</a:t>
            </a:r>
            <a:endParaRPr lang="en-US" sz="1800" dirty="0"/>
          </a:p>
          <a:p>
            <a:pPr lvl="1">
              <a:lnSpc>
                <a:spcPct val="100000"/>
              </a:lnSpc>
              <a:spcAft>
                <a:spcPts val="1200"/>
              </a:spcAft>
            </a:pPr>
            <a:r>
              <a:rPr lang="en-US" sz="1800" dirty="0" smtClean="0"/>
              <a:t>Acquired </a:t>
            </a:r>
            <a:r>
              <a:rPr lang="en-US" sz="1800" dirty="0"/>
              <a:t>lands can be used as </a:t>
            </a:r>
            <a:r>
              <a:rPr lang="en-US" sz="1800" dirty="0" smtClean="0"/>
              <a:t> or to add to existing WMAs. To </a:t>
            </a:r>
            <a:r>
              <a:rPr lang="en-US" sz="1800" dirty="0"/>
              <a:t>date </a:t>
            </a:r>
            <a:r>
              <a:rPr lang="en-US" sz="1800" dirty="0" smtClean="0"/>
              <a:t>FILO has acquired </a:t>
            </a:r>
            <a:r>
              <a:rPr lang="en-US" sz="1800" dirty="0"/>
              <a:t>6,300+ </a:t>
            </a:r>
            <a:r>
              <a:rPr lang="en-US" sz="1800" dirty="0" smtClean="0"/>
              <a:t>acres.</a:t>
            </a:r>
            <a:endParaRPr lang="en-US" sz="1800" dirty="0"/>
          </a:p>
          <a:p>
            <a:pPr>
              <a:lnSpc>
                <a:spcPct val="100000"/>
              </a:lnSpc>
              <a:spcAft>
                <a:spcPts val="1800"/>
              </a:spcAft>
              <a:buFont typeface="Wingdings" panose="05000000000000000000" pitchFamily="2" charset="2"/>
              <a:buChar char="v"/>
            </a:pPr>
            <a:r>
              <a:rPr lang="en-US" sz="1800" dirty="0" smtClean="0"/>
              <a:t>Banking and the full-delivery model under existing statutory interpretation keeps land in private ownership but with significant, binding restrictions which drastically limit the future use of the property.</a:t>
            </a:r>
          </a:p>
          <a:p>
            <a:pPr>
              <a:lnSpc>
                <a:spcPct val="100000"/>
              </a:lnSpc>
              <a:spcAft>
                <a:spcPts val="1800"/>
              </a:spcAft>
              <a:buFont typeface="Wingdings" panose="05000000000000000000" pitchFamily="2" charset="2"/>
              <a:buChar char="v"/>
            </a:pPr>
            <a:r>
              <a:rPr lang="en-US" sz="1800" dirty="0" smtClean="0"/>
              <a:t> KDFWR FILO mitigation projects create hunting and fishing opportunities in addition to achieving and accomplishing mitigation, and also create job opportunities for a wide variety of </a:t>
            </a:r>
            <a:r>
              <a:rPr lang="en-US" sz="1800" b="1" u="sng" dirty="0" smtClean="0"/>
              <a:t>Kentucky </a:t>
            </a:r>
            <a:r>
              <a:rPr lang="en-US" sz="1800" dirty="0" smtClean="0"/>
              <a:t>companies. </a:t>
            </a:r>
            <a:endParaRPr lang="en-US" sz="1800" dirty="0"/>
          </a:p>
          <a:p>
            <a:pPr>
              <a:buFont typeface="Wingdings" panose="05000000000000000000" pitchFamily="2" charset="2"/>
              <a:buChar char="v"/>
            </a:pPr>
            <a:endParaRPr lang="en-US" dirty="0"/>
          </a:p>
          <a:p>
            <a:endParaRPr lang="en-US" dirty="0"/>
          </a:p>
        </p:txBody>
      </p:sp>
    </p:spTree>
    <p:extLst>
      <p:ext uri="{BB962C8B-B14F-4D97-AF65-F5344CB8AC3E}">
        <p14:creationId xmlns:p14="http://schemas.microsoft.com/office/powerpoint/2010/main" val="15299378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92571"/>
            <a:ext cx="7043058" cy="1938992"/>
          </a:xfrm>
          <a:prstGeom prst="rect">
            <a:avLst/>
          </a:prstGeom>
        </p:spPr>
        <p:txBody>
          <a:bodyPr wrap="square">
            <a:spAutoFit/>
          </a:bodyPr>
          <a:lstStyle/>
          <a:p>
            <a:pPr algn="ctr"/>
            <a:r>
              <a:rPr lang="en-US" sz="4000" b="1" dirty="0">
                <a:solidFill>
                  <a:schemeClr val="bg1"/>
                </a:solidFill>
              </a:rPr>
              <a:t>HOW DOES STREAM AND WETLAND MITIGATION UNDER THE CLEAN WATER ACT WORK </a:t>
            </a:r>
          </a:p>
        </p:txBody>
      </p:sp>
      <p:sp>
        <p:nvSpPr>
          <p:cNvPr id="3" name="Rectangle 2"/>
          <p:cNvSpPr/>
          <p:nvPr/>
        </p:nvSpPr>
        <p:spPr>
          <a:xfrm>
            <a:off x="2054456" y="3155329"/>
            <a:ext cx="8961120" cy="2246769"/>
          </a:xfrm>
          <a:prstGeom prst="rect">
            <a:avLst/>
          </a:prstGeom>
        </p:spPr>
        <p:txBody>
          <a:bodyPr wrap="square">
            <a:spAutoFit/>
          </a:bodyPr>
          <a:lstStyle/>
          <a:p>
            <a:r>
              <a:rPr lang="en-US" sz="2800" dirty="0" smtClean="0">
                <a:solidFill>
                  <a:schemeClr val="bg1"/>
                </a:solidFill>
                <a:latin typeface="Arial" panose="020B0604020202020204" pitchFamily="34" charset="0"/>
                <a:ea typeface="Calibri" panose="020F0502020204030204" pitchFamily="34" charset="0"/>
                <a:cs typeface="Arial" panose="020B0604020202020204" pitchFamily="34" charset="0"/>
              </a:rPr>
              <a:t>The </a:t>
            </a:r>
            <a:r>
              <a:rPr lang="en-US" sz="2800" dirty="0">
                <a:solidFill>
                  <a:schemeClr val="bg1"/>
                </a:solidFill>
                <a:latin typeface="Arial" panose="020B0604020202020204" pitchFamily="34" charset="0"/>
                <a:ea typeface="Calibri" panose="020F0502020204030204" pitchFamily="34" charset="0"/>
                <a:cs typeface="Arial" panose="020B0604020202020204" pitchFamily="34" charset="0"/>
              </a:rPr>
              <a:t>basic premise of the § 404 permitting program is that no discharge shall be permitted if (1) a practicable alternative exists that is less damaging to the aquatic environment, or (2) the discharge would cause the nation’s waters to be significantly degraded</a:t>
            </a:r>
            <a:r>
              <a:rPr lang="en-US" sz="2800" dirty="0" smtClean="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8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527731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15234" y="1707575"/>
            <a:ext cx="9196971" cy="769441"/>
          </a:xfrm>
          <a:prstGeom prst="rect">
            <a:avLst/>
          </a:prstGeom>
          <a:noFill/>
        </p:spPr>
        <p:txBody>
          <a:bodyPr wrap="square" rtlCol="0">
            <a:spAutoFit/>
          </a:bodyPr>
          <a:lstStyle/>
          <a:p>
            <a:r>
              <a:rPr lang="en-US" sz="4400" dirty="0" smtClean="0">
                <a:solidFill>
                  <a:srgbClr val="FF9933"/>
                </a:solidFill>
                <a:latin typeface="Georgia" panose="02040502050405020303" pitchFamily="18" charset="0"/>
              </a:rPr>
              <a:t>Fish &amp; Wildlife Recreation </a:t>
            </a:r>
            <a:endParaRPr lang="en-US" sz="4400" i="1" dirty="0">
              <a:solidFill>
                <a:srgbClr val="FF9933"/>
              </a:solidFill>
              <a:latin typeface="Georgia" panose="02040502050405020303" pitchFamily="18" charset="0"/>
            </a:endParaRPr>
          </a:p>
        </p:txBody>
      </p:sp>
      <p:sp>
        <p:nvSpPr>
          <p:cNvPr id="3" name="TextBox 2"/>
          <p:cNvSpPr txBox="1"/>
          <p:nvPr/>
        </p:nvSpPr>
        <p:spPr>
          <a:xfrm>
            <a:off x="4507116" y="2477016"/>
            <a:ext cx="8521430" cy="420628"/>
          </a:xfrm>
          <a:prstGeom prst="rect">
            <a:avLst/>
          </a:prstGeom>
          <a:noFill/>
        </p:spPr>
        <p:txBody>
          <a:bodyPr wrap="square" rtlCol="0">
            <a:spAutoFit/>
          </a:bodyPr>
          <a:lstStyle/>
          <a:p>
            <a:r>
              <a:rPr lang="en-US" sz="3200" i="1" baseline="30000" dirty="0">
                <a:solidFill>
                  <a:srgbClr val="FF9933"/>
                </a:solidFill>
                <a:latin typeface="Georgia" panose="02040502050405020303" pitchFamily="18" charset="0"/>
              </a:rPr>
              <a:t>A Vital Force for Kentucky’s </a:t>
            </a:r>
            <a:r>
              <a:rPr lang="en-US" sz="3200" i="1" baseline="30000" dirty="0" smtClean="0">
                <a:solidFill>
                  <a:srgbClr val="FF9933"/>
                </a:solidFill>
                <a:latin typeface="Georgia" panose="02040502050405020303" pitchFamily="18" charset="0"/>
              </a:rPr>
              <a:t>Economy</a:t>
            </a:r>
            <a:endParaRPr lang="en-US" sz="3200" i="1" baseline="30000" dirty="0">
              <a:solidFill>
                <a:srgbClr val="FF9933"/>
              </a:solidFill>
              <a:latin typeface="Georgia" panose="02040502050405020303" pitchFamily="18" charset="0"/>
            </a:endParaRPr>
          </a:p>
        </p:txBody>
      </p:sp>
      <p:graphicFrame>
        <p:nvGraphicFramePr>
          <p:cNvPr id="4" name="Chart 3"/>
          <p:cNvGraphicFramePr/>
          <p:nvPr>
            <p:extLst/>
          </p:nvPr>
        </p:nvGraphicFramePr>
        <p:xfrm>
          <a:off x="964111" y="1170365"/>
          <a:ext cx="6832965" cy="643162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10"/>
          <p:cNvSpPr txBox="1"/>
          <p:nvPr/>
        </p:nvSpPr>
        <p:spPr>
          <a:xfrm>
            <a:off x="6584116" y="3246457"/>
            <a:ext cx="5473700" cy="2462213"/>
          </a:xfrm>
          <a:prstGeom prst="rect">
            <a:avLst/>
          </a:prstGeom>
          <a:noFill/>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4200" b="1" baseline="30000" dirty="0"/>
              <a:t>Big Business in the Bluegrass </a:t>
            </a:r>
            <a:r>
              <a:rPr lang="en-US" sz="4200" b="1" baseline="30000" dirty="0" smtClean="0"/>
              <a:t>State</a:t>
            </a:r>
          </a:p>
          <a:p>
            <a:pPr marL="682625" indent="-285750">
              <a:buFont typeface="Arial" panose="020B0604020202020204" pitchFamily="34" charset="0"/>
              <a:buChar char="•"/>
            </a:pPr>
            <a:r>
              <a:rPr lang="en-US" sz="1800" b="1" dirty="0" smtClean="0"/>
              <a:t>$5.9 Billion</a:t>
            </a:r>
            <a:r>
              <a:rPr lang="en-US" sz="1800" dirty="0" smtClean="0"/>
              <a:t> in </a:t>
            </a:r>
            <a:r>
              <a:rPr lang="en-US" sz="1800" dirty="0"/>
              <a:t>total economic impact </a:t>
            </a:r>
            <a:endParaRPr lang="en-US" sz="1800" dirty="0" smtClean="0"/>
          </a:p>
          <a:p>
            <a:pPr marL="682625" indent="-285750">
              <a:buFont typeface="Arial" panose="020B0604020202020204" pitchFamily="34" charset="0"/>
              <a:buChar char="•"/>
            </a:pPr>
            <a:r>
              <a:rPr lang="en-US" sz="1800" b="1" dirty="0" smtClean="0"/>
              <a:t>70,000 jobs </a:t>
            </a:r>
            <a:r>
              <a:rPr lang="en-US" sz="1800" dirty="0" smtClean="0"/>
              <a:t>supported</a:t>
            </a:r>
          </a:p>
          <a:p>
            <a:pPr marL="682625" indent="-285750">
              <a:buFont typeface="Arial" panose="020B0604020202020204" pitchFamily="34" charset="0"/>
              <a:buChar char="•"/>
            </a:pPr>
            <a:r>
              <a:rPr lang="en-US" sz="1800" b="1" dirty="0" smtClean="0"/>
              <a:t>1.5 Million + participants</a:t>
            </a:r>
          </a:p>
          <a:p>
            <a:pPr marL="682625" indent="-285750">
              <a:buFont typeface="Arial" panose="020B0604020202020204" pitchFamily="34" charset="0"/>
              <a:buChar char="•"/>
            </a:pPr>
            <a:r>
              <a:rPr lang="en-US" sz="1800" dirty="0" smtClean="0"/>
              <a:t>Kentucky </a:t>
            </a:r>
            <a:r>
              <a:rPr lang="en-US" sz="1800" dirty="0"/>
              <a:t>tourism is an $11.8 </a:t>
            </a:r>
            <a:r>
              <a:rPr lang="en-US" sz="1800" dirty="0" smtClean="0"/>
              <a:t>billion industry</a:t>
            </a:r>
          </a:p>
          <a:p>
            <a:pPr marL="682625" indent="-285750">
              <a:buFont typeface="Arial" panose="020B0604020202020204" pitchFamily="34" charset="0"/>
              <a:buChar char="•"/>
            </a:pPr>
            <a:endParaRPr lang="en-US" sz="1800" dirty="0" smtClean="0"/>
          </a:p>
          <a:p>
            <a:pPr marL="682625" indent="-285750">
              <a:buFont typeface="Wingdings" panose="05000000000000000000" pitchFamily="2" charset="2"/>
              <a:buChar char="ü"/>
            </a:pPr>
            <a:r>
              <a:rPr lang="en-US" sz="1800" b="1" i="1" dirty="0" smtClean="0"/>
              <a:t>ILF Mitigation is a business which contributes to and supplements a larger business</a:t>
            </a:r>
            <a:endParaRPr lang="en-US" sz="2000" b="1" i="1" dirty="0"/>
          </a:p>
        </p:txBody>
      </p:sp>
    </p:spTree>
    <p:extLst>
      <p:ext uri="{BB962C8B-B14F-4D97-AF65-F5344CB8AC3E}">
        <p14:creationId xmlns:p14="http://schemas.microsoft.com/office/powerpoint/2010/main" val="29980028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2408" y="1834573"/>
            <a:ext cx="9196971" cy="738664"/>
          </a:xfrm>
          <a:prstGeom prst="rect">
            <a:avLst/>
          </a:prstGeom>
          <a:noFill/>
        </p:spPr>
        <p:txBody>
          <a:bodyPr wrap="square" rtlCol="0">
            <a:spAutoFit/>
          </a:bodyPr>
          <a:lstStyle/>
          <a:p>
            <a:r>
              <a:rPr lang="en-US" sz="4200" dirty="0" smtClean="0">
                <a:solidFill>
                  <a:srgbClr val="FF9933"/>
                </a:solidFill>
                <a:latin typeface="Georgia" panose="02040502050405020303" pitchFamily="18" charset="0"/>
              </a:rPr>
              <a:t>Fish and Wildlife Recreation</a:t>
            </a:r>
            <a:endParaRPr lang="en-US" sz="4200" i="1" dirty="0">
              <a:solidFill>
                <a:srgbClr val="FF9933"/>
              </a:solidFill>
              <a:latin typeface="Georgia" panose="02040502050405020303" pitchFamily="18" charset="0"/>
            </a:endParaRPr>
          </a:p>
        </p:txBody>
      </p:sp>
      <p:sp>
        <p:nvSpPr>
          <p:cNvPr id="10" name="TextBox 9"/>
          <p:cNvSpPr txBox="1"/>
          <p:nvPr/>
        </p:nvSpPr>
        <p:spPr>
          <a:xfrm>
            <a:off x="2565232" y="3099561"/>
            <a:ext cx="9291321" cy="707886"/>
          </a:xfrm>
          <a:prstGeom prst="rect">
            <a:avLst/>
          </a:prstGeom>
          <a:noFill/>
        </p:spPr>
        <p:txBody>
          <a:bodyPr wrap="square" rtlCol="0" anchor="ctr">
            <a:spAutoFit/>
          </a:bodyPr>
          <a:lstStyle/>
          <a:p>
            <a:pPr algn="ctr"/>
            <a:r>
              <a:rPr lang="en-US" sz="4000" b="1" baseline="30000" dirty="0" smtClean="0">
                <a:solidFill>
                  <a:srgbClr val="1D2C12"/>
                </a:solidFill>
              </a:rPr>
              <a:t>Tax Revenues from Participant Expenditures in Kentucky</a:t>
            </a:r>
            <a:r>
              <a:rPr lang="en-US" sz="4000" b="1" dirty="0" smtClean="0">
                <a:solidFill>
                  <a:srgbClr val="1D2C12"/>
                </a:solidFill>
              </a:rPr>
              <a:t>  </a:t>
            </a:r>
            <a:endParaRPr lang="en-US" sz="4000" b="1" baseline="30000" dirty="0" smtClean="0">
              <a:solidFill>
                <a:srgbClr val="1D2C12"/>
              </a:solidFill>
            </a:endParaRPr>
          </a:p>
        </p:txBody>
      </p:sp>
      <p:sp>
        <p:nvSpPr>
          <p:cNvPr id="12" name="TextBox 11"/>
          <p:cNvSpPr txBox="1"/>
          <p:nvPr/>
        </p:nvSpPr>
        <p:spPr>
          <a:xfrm>
            <a:off x="2765288" y="2609798"/>
            <a:ext cx="8521430" cy="420628"/>
          </a:xfrm>
          <a:prstGeom prst="rect">
            <a:avLst/>
          </a:prstGeom>
          <a:noFill/>
        </p:spPr>
        <p:txBody>
          <a:bodyPr wrap="square" rtlCol="0">
            <a:spAutoFit/>
          </a:bodyPr>
          <a:lstStyle/>
          <a:p>
            <a:r>
              <a:rPr lang="en-US" sz="3200" i="1" baseline="30000" dirty="0">
                <a:solidFill>
                  <a:srgbClr val="FF9933"/>
                </a:solidFill>
                <a:latin typeface="Georgia" panose="02040502050405020303" pitchFamily="18" charset="0"/>
              </a:rPr>
              <a:t>A</a:t>
            </a:r>
            <a:r>
              <a:rPr lang="en-US" sz="3200" i="1" baseline="30000" dirty="0">
                <a:solidFill>
                  <a:srgbClr val="9D242A"/>
                </a:solidFill>
                <a:latin typeface="Georgia" panose="02040502050405020303" pitchFamily="18" charset="0"/>
              </a:rPr>
              <a:t> </a:t>
            </a:r>
            <a:r>
              <a:rPr lang="en-US" sz="3200" i="1" baseline="30000" dirty="0">
                <a:solidFill>
                  <a:srgbClr val="FF9933"/>
                </a:solidFill>
                <a:latin typeface="Georgia" panose="02040502050405020303" pitchFamily="18" charset="0"/>
              </a:rPr>
              <a:t>Vital Force for Kentucky’s </a:t>
            </a:r>
            <a:r>
              <a:rPr lang="en-US" sz="3200" i="1" baseline="30000" dirty="0" smtClean="0">
                <a:solidFill>
                  <a:srgbClr val="FF9933"/>
                </a:solidFill>
                <a:latin typeface="Georgia" panose="02040502050405020303" pitchFamily="18" charset="0"/>
              </a:rPr>
              <a:t>Economy</a:t>
            </a:r>
            <a:endParaRPr lang="en-US" sz="3200" i="1" baseline="30000" dirty="0">
              <a:solidFill>
                <a:srgbClr val="FF9933"/>
              </a:solidFill>
              <a:latin typeface="Georgia" panose="02040502050405020303" pitchFamily="18" charset="0"/>
            </a:endParaRPr>
          </a:p>
        </p:txBody>
      </p:sp>
      <p:grpSp>
        <p:nvGrpSpPr>
          <p:cNvPr id="2" name="Group 1"/>
          <p:cNvGrpSpPr/>
          <p:nvPr/>
        </p:nvGrpSpPr>
        <p:grpSpPr>
          <a:xfrm>
            <a:off x="2565233" y="3622880"/>
            <a:ext cx="9500627" cy="3235117"/>
            <a:chOff x="4828404" y="4441958"/>
            <a:chExt cx="4490223" cy="2551212"/>
          </a:xfrm>
        </p:grpSpPr>
        <p:grpSp>
          <p:nvGrpSpPr>
            <p:cNvPr id="23" name="Group 22"/>
            <p:cNvGrpSpPr/>
            <p:nvPr/>
          </p:nvGrpSpPr>
          <p:grpSpPr>
            <a:xfrm>
              <a:off x="4982378" y="4441958"/>
              <a:ext cx="4336249" cy="2551212"/>
              <a:chOff x="6904598" y="4855178"/>
              <a:chExt cx="4735613" cy="2057396"/>
            </a:xfrm>
          </p:grpSpPr>
          <p:graphicFrame>
            <p:nvGraphicFramePr>
              <p:cNvPr id="14" name="Chart 13"/>
              <p:cNvGraphicFramePr/>
              <p:nvPr>
                <p:extLst/>
              </p:nvPr>
            </p:nvGraphicFramePr>
            <p:xfrm>
              <a:off x="6904598" y="5080558"/>
              <a:ext cx="4735613" cy="1832016"/>
            </p:xfrm>
            <a:graphic>
              <a:graphicData uri="http://schemas.openxmlformats.org/drawingml/2006/chart">
                <c:chart xmlns:c="http://schemas.openxmlformats.org/drawingml/2006/chart" xmlns:r="http://schemas.openxmlformats.org/officeDocument/2006/relationships" r:id="rId2"/>
              </a:graphicData>
            </a:graphic>
          </p:graphicFrame>
          <p:sp>
            <p:nvSpPr>
              <p:cNvPr id="20" name="TextBox 19"/>
              <p:cNvSpPr txBox="1"/>
              <p:nvPr/>
            </p:nvSpPr>
            <p:spPr>
              <a:xfrm>
                <a:off x="7576274" y="4855178"/>
                <a:ext cx="1671236" cy="215306"/>
              </a:xfrm>
              <a:prstGeom prst="rect">
                <a:avLst/>
              </a:prstGeom>
              <a:noFill/>
            </p:spPr>
            <p:txBody>
              <a:bodyPr wrap="square" rtlCol="0">
                <a:spAutoFit/>
              </a:bodyPr>
              <a:lstStyle/>
              <a:p>
                <a:r>
                  <a:rPr lang="en-US" sz="1600" b="1" dirty="0" smtClean="0">
                    <a:solidFill>
                      <a:srgbClr val="1D2C12"/>
                    </a:solidFill>
                  </a:rPr>
                  <a:t>Local &amp; State - $344 Million/year</a:t>
                </a:r>
                <a:endParaRPr lang="en-US" sz="1600" b="1" dirty="0">
                  <a:solidFill>
                    <a:srgbClr val="1D2C12"/>
                  </a:solidFill>
                </a:endParaRPr>
              </a:p>
            </p:txBody>
          </p:sp>
          <p:sp>
            <p:nvSpPr>
              <p:cNvPr id="22" name="TextBox 21"/>
              <p:cNvSpPr txBox="1"/>
              <p:nvPr/>
            </p:nvSpPr>
            <p:spPr>
              <a:xfrm>
                <a:off x="9272405" y="4860211"/>
                <a:ext cx="1477484" cy="215306"/>
              </a:xfrm>
              <a:prstGeom prst="rect">
                <a:avLst/>
              </a:prstGeom>
              <a:noFill/>
            </p:spPr>
            <p:txBody>
              <a:bodyPr wrap="square" rtlCol="0">
                <a:spAutoFit/>
              </a:bodyPr>
              <a:lstStyle/>
              <a:p>
                <a:r>
                  <a:rPr lang="en-US" sz="1600" b="1" dirty="0" smtClean="0">
                    <a:solidFill>
                      <a:srgbClr val="1D2C12"/>
                    </a:solidFill>
                  </a:rPr>
                  <a:t>Federal - $373 Million/year</a:t>
                </a:r>
                <a:endParaRPr lang="en-US" sz="1600" b="1" dirty="0">
                  <a:solidFill>
                    <a:srgbClr val="1D2C12"/>
                  </a:solidFill>
                </a:endParaRPr>
              </a:p>
            </p:txBody>
          </p:sp>
        </p:grpSp>
        <p:sp>
          <p:nvSpPr>
            <p:cNvPr id="24" name="TextBox 23"/>
            <p:cNvSpPr txBox="1"/>
            <p:nvPr/>
          </p:nvSpPr>
          <p:spPr>
            <a:xfrm>
              <a:off x="4828404" y="4734530"/>
              <a:ext cx="189102" cy="1553324"/>
            </a:xfrm>
            <a:prstGeom prst="rect">
              <a:avLst/>
            </a:prstGeom>
            <a:noFill/>
          </p:spPr>
          <p:txBody>
            <a:bodyPr vert="vert270" wrap="square" rtlCol="0">
              <a:spAutoFit/>
            </a:bodyPr>
            <a:lstStyle/>
            <a:p>
              <a:r>
                <a:rPr lang="en-US" sz="1400" b="1" i="1" dirty="0" smtClean="0">
                  <a:solidFill>
                    <a:srgbClr val="1D2C12"/>
                  </a:solidFill>
                  <a:latin typeface="Georgia" panose="02040502050405020303" pitchFamily="18" charset="0"/>
                </a:rPr>
                <a:t>Millions of dollars</a:t>
              </a:r>
              <a:endParaRPr lang="en-US" sz="1400" b="1" i="1" dirty="0">
                <a:solidFill>
                  <a:srgbClr val="1D2C12"/>
                </a:solidFill>
                <a:latin typeface="Georgia" panose="02040502050405020303" pitchFamily="18" charset="0"/>
              </a:endParaRPr>
            </a:p>
          </p:txBody>
        </p:sp>
      </p:grpSp>
    </p:spTree>
    <p:extLst>
      <p:ext uri="{BB962C8B-B14F-4D97-AF65-F5344CB8AC3E}">
        <p14:creationId xmlns:p14="http://schemas.microsoft.com/office/powerpoint/2010/main" val="37633466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22058" y="420787"/>
            <a:ext cx="10295165" cy="1400175"/>
          </a:xfrm>
        </p:spPr>
        <p:txBody>
          <a:bodyPr/>
          <a:lstStyle/>
          <a:p>
            <a:pPr algn="ctr"/>
            <a:r>
              <a:rPr lang="en-US" sz="2400" b="1" dirty="0" smtClean="0">
                <a:latin typeface="Calibri" panose="020F0502020204030204" pitchFamily="34" charset="0"/>
                <a:ea typeface="Calibri" panose="020F0502020204030204" pitchFamily="34" charset="0"/>
              </a:rPr>
              <a:t>$182/acre/year for total economic benefit from hunting, fishing, wildlife watching and outdoor recreation.</a:t>
            </a:r>
            <a:br>
              <a:rPr lang="en-US" sz="2400" b="1" dirty="0" smtClean="0">
                <a:latin typeface="Calibri" panose="020F0502020204030204" pitchFamily="34" charset="0"/>
                <a:ea typeface="Calibri" panose="020F0502020204030204" pitchFamily="34" charset="0"/>
              </a:rPr>
            </a:br>
            <a:r>
              <a:rPr lang="en-US" sz="2400" b="1" dirty="0" smtClean="0">
                <a:latin typeface="Calibri" panose="020F0502020204030204" pitchFamily="34" charset="0"/>
                <a:ea typeface="Calibri" panose="020F0502020204030204" pitchFamily="34" charset="0"/>
              </a:rPr>
              <a:t> </a:t>
            </a:r>
            <a:br>
              <a:rPr lang="en-US" sz="2400" b="1" dirty="0" smtClean="0">
                <a:latin typeface="Calibri" panose="020F0502020204030204" pitchFamily="34" charset="0"/>
                <a:ea typeface="Calibri" panose="020F0502020204030204" pitchFamily="34" charset="0"/>
              </a:rPr>
            </a:br>
            <a:r>
              <a:rPr lang="en-US" sz="2400" b="1" dirty="0" smtClean="0">
                <a:latin typeface="Calibri" panose="020F0502020204030204" pitchFamily="34" charset="0"/>
                <a:ea typeface="Calibri" panose="020F0502020204030204" pitchFamily="34" charset="0"/>
              </a:rPr>
              <a:t>---FILO Program funded Properties---</a:t>
            </a:r>
            <a:r>
              <a:rPr lang="en-US" dirty="0" smtClean="0"/>
              <a:t/>
            </a:r>
            <a:br>
              <a:rPr lang="en-US" dirty="0" smtClean="0"/>
            </a:br>
            <a:endParaRPr lang="en-US" sz="1800" dirty="0"/>
          </a:p>
        </p:txBody>
      </p:sp>
      <p:sp>
        <p:nvSpPr>
          <p:cNvPr id="3" name="Content Placeholder 2"/>
          <p:cNvSpPr>
            <a:spLocks noGrp="1"/>
          </p:cNvSpPr>
          <p:nvPr>
            <p:ph idx="4294967295"/>
          </p:nvPr>
        </p:nvSpPr>
        <p:spPr>
          <a:xfrm>
            <a:off x="734785" y="1973263"/>
            <a:ext cx="11669713" cy="4884737"/>
          </a:xfrm>
        </p:spPr>
        <p:txBody>
          <a:bodyPr>
            <a:normAutofit fontScale="77500" lnSpcReduction="20000"/>
          </a:bodyPr>
          <a:lstStyle/>
          <a:p>
            <a:pPr lvl="1">
              <a:buFont typeface="Arial" panose="020B0604020202020204" pitchFamily="34" charset="0"/>
              <a:buChar char="•"/>
            </a:pPr>
            <a:r>
              <a:rPr lang="en-US" sz="2600" dirty="0"/>
              <a:t>Veterans Memorial WMA 51% FILO funds acquired and graveled the road, installed culverts.</a:t>
            </a:r>
          </a:p>
          <a:p>
            <a:pPr lvl="1"/>
            <a:endParaRPr lang="en-US" sz="2600" dirty="0"/>
          </a:p>
          <a:p>
            <a:pPr lvl="1">
              <a:buFont typeface="Arial" panose="020B0604020202020204" pitchFamily="34" charset="0"/>
              <a:buChar char="•"/>
            </a:pPr>
            <a:r>
              <a:rPr lang="en-US" sz="2600" dirty="0"/>
              <a:t>Clay WMA:  added over 800 acres to the WMA and Licking River frontage.</a:t>
            </a:r>
          </a:p>
          <a:p>
            <a:pPr lvl="1"/>
            <a:endParaRPr lang="en-US" sz="2600" dirty="0"/>
          </a:p>
          <a:p>
            <a:pPr lvl="1">
              <a:buFont typeface="Arial" panose="020B0604020202020204" pitchFamily="34" charset="0"/>
              <a:buChar char="•"/>
            </a:pPr>
            <a:r>
              <a:rPr lang="en-US" sz="2600" dirty="0"/>
              <a:t>FILO Claysville project on the Licking River acquired by KSNPC using FILO project as match, helping federally listed species.</a:t>
            </a:r>
          </a:p>
          <a:p>
            <a:pPr lvl="1"/>
            <a:endParaRPr lang="en-US" sz="2600" dirty="0"/>
          </a:p>
          <a:p>
            <a:pPr lvl="1">
              <a:buFont typeface="Arial" panose="020B0604020202020204" pitchFamily="34" charset="0"/>
              <a:buChar char="•"/>
            </a:pPr>
            <a:r>
              <a:rPr lang="en-US" sz="2600" dirty="0"/>
              <a:t>Ed Mabry-Laurel Gorge WMA over 1,400 acres and 6 + miles of trout stream.</a:t>
            </a:r>
          </a:p>
          <a:p>
            <a:pPr lvl="1"/>
            <a:endParaRPr lang="en-US" sz="2600" dirty="0"/>
          </a:p>
          <a:p>
            <a:pPr lvl="1">
              <a:buFont typeface="Arial" panose="020B0604020202020204" pitchFamily="34" charset="0"/>
              <a:buChar char="•"/>
            </a:pPr>
            <a:r>
              <a:rPr lang="en-US" sz="2600" dirty="0"/>
              <a:t>Ping-Sinking Valley WMA  804 acres.</a:t>
            </a:r>
          </a:p>
          <a:p>
            <a:pPr lvl="1"/>
            <a:endParaRPr lang="en-US" sz="2600" dirty="0"/>
          </a:p>
          <a:p>
            <a:pPr lvl="1">
              <a:buFont typeface="Arial" panose="020B0604020202020204" pitchFamily="34" charset="0"/>
              <a:buChar char="•"/>
            </a:pPr>
            <a:r>
              <a:rPr lang="en-US" sz="2600" dirty="0"/>
              <a:t>Buck Creek WMA  859 acres- acquired by FILO in a watershed identified in KDFWR’s SWG plan as important for mussel conservation.</a:t>
            </a:r>
          </a:p>
          <a:p>
            <a:pPr lvl="1"/>
            <a:endParaRPr lang="en-US" sz="2600" dirty="0"/>
          </a:p>
          <a:p>
            <a:pPr lvl="1">
              <a:buFont typeface="Arial" panose="020B0604020202020204" pitchFamily="34" charset="0"/>
              <a:buChar char="•"/>
            </a:pPr>
            <a:r>
              <a:rPr lang="en-US" sz="2600" dirty="0"/>
              <a:t>Ross creek project Lee/Estill Counties:   acquired nearly 1,000 acres with Kentucky River frontage near lock and dam #13 for a large project that will open to the public when completed.  </a:t>
            </a:r>
          </a:p>
          <a:p>
            <a:pPr lvl="2"/>
            <a:endParaRPr lang="en-US" sz="2600" dirty="0"/>
          </a:p>
          <a:p>
            <a:pPr lvl="1">
              <a:buFont typeface="Arial" panose="020B0604020202020204" pitchFamily="34" charset="0"/>
              <a:buChar char="•"/>
            </a:pPr>
            <a:r>
              <a:rPr lang="en-US" sz="2600" dirty="0"/>
              <a:t>Rich WMA:  KDFWR added 601 acres to this WMA using FILO as the match without any license dollars.</a:t>
            </a:r>
          </a:p>
          <a:p>
            <a:endParaRPr lang="en-US" dirty="0"/>
          </a:p>
        </p:txBody>
      </p:sp>
    </p:spTree>
    <p:extLst>
      <p:ext uri="{BB962C8B-B14F-4D97-AF65-F5344CB8AC3E}">
        <p14:creationId xmlns:p14="http://schemas.microsoft.com/office/powerpoint/2010/main" val="4463563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83971" y="1964008"/>
            <a:ext cx="9160329" cy="3785652"/>
          </a:xfrm>
          <a:prstGeom prst="rect">
            <a:avLst/>
          </a:prstGeom>
        </p:spPr>
        <p:txBody>
          <a:bodyPr wrap="square">
            <a:spAutoFit/>
          </a:bodyPr>
          <a:lstStyle/>
          <a:p>
            <a:pPr marL="285750" indent="-285750">
              <a:buFont typeface="Wingdings" panose="05000000000000000000" pitchFamily="2" charset="2"/>
              <a:buChar char="v"/>
            </a:pPr>
            <a:r>
              <a:rPr lang="en-US" sz="2400" dirty="0" smtClean="0"/>
              <a:t>In addition to FILO funds being used in mitigation projects, FILO funds can and have been used </a:t>
            </a:r>
            <a:r>
              <a:rPr lang="en-US" sz="2400" dirty="0"/>
              <a:t>as non-federal match </a:t>
            </a:r>
            <a:r>
              <a:rPr lang="en-US" sz="2400" dirty="0" smtClean="0"/>
              <a:t>conserving Sportsmen’s dollars, </a:t>
            </a:r>
            <a:r>
              <a:rPr lang="en-US" sz="2400" dirty="0"/>
              <a:t>and in addition, leverages federal dollars into Kentucky without requiring the expenditure of any fish and game funds, license dollars, state general funds or any other contribution from local governments.  </a:t>
            </a:r>
            <a:endParaRPr lang="en-US" sz="2400" dirty="0" smtClean="0"/>
          </a:p>
          <a:p>
            <a:pPr marL="342900" indent="-342900">
              <a:buFont typeface="Wingdings" panose="05000000000000000000" pitchFamily="2" charset="2"/>
              <a:buChar char="v"/>
            </a:pPr>
            <a:endParaRPr lang="en-US" sz="2400" dirty="0"/>
          </a:p>
          <a:p>
            <a:pPr marL="342900" indent="-342900">
              <a:buFont typeface="Wingdings" panose="05000000000000000000" pitchFamily="2" charset="2"/>
              <a:buChar char="v"/>
            </a:pPr>
            <a:r>
              <a:rPr lang="en-US" sz="2400" dirty="0" smtClean="0"/>
              <a:t>Dating back to the beginnings of the program, FILO </a:t>
            </a:r>
            <a:r>
              <a:rPr lang="en-US" sz="2400" dirty="0"/>
              <a:t>dollars </a:t>
            </a:r>
            <a:r>
              <a:rPr lang="en-US" sz="2400" dirty="0" smtClean="0"/>
              <a:t>were also used </a:t>
            </a:r>
            <a:r>
              <a:rPr lang="en-US" sz="2400" dirty="0"/>
              <a:t>as the non-federal match for US EPA 319 watershed planning and implementation grants. </a:t>
            </a:r>
          </a:p>
        </p:txBody>
      </p:sp>
      <p:sp>
        <p:nvSpPr>
          <p:cNvPr id="4" name="Rectangle 3"/>
          <p:cNvSpPr/>
          <p:nvPr/>
        </p:nvSpPr>
        <p:spPr>
          <a:xfrm>
            <a:off x="3243943" y="852492"/>
            <a:ext cx="7402286" cy="830997"/>
          </a:xfrm>
          <a:prstGeom prst="rect">
            <a:avLst/>
          </a:prstGeom>
        </p:spPr>
        <p:txBody>
          <a:bodyPr wrap="square">
            <a:spAutoFit/>
          </a:bodyPr>
          <a:lstStyle/>
          <a:p>
            <a:r>
              <a:rPr lang="en-US" sz="2400" b="1" u="sng" dirty="0" smtClean="0"/>
              <a:t>INCIDENTAL BENEFITS </a:t>
            </a:r>
            <a:r>
              <a:rPr lang="en-US" sz="2400" b="1" u="sng" dirty="0"/>
              <a:t> </a:t>
            </a:r>
            <a:r>
              <a:rPr lang="en-US" sz="2400" b="1" u="sng" dirty="0" smtClean="0"/>
              <a:t>TO THE KDFWR and KENTUCKY </a:t>
            </a:r>
          </a:p>
          <a:p>
            <a:r>
              <a:rPr lang="en-US" sz="2400" b="1" u="sng" dirty="0" smtClean="0"/>
              <a:t>DUE TO THE FUND BEING CREATED BY KRS 150.255</a:t>
            </a:r>
            <a:endParaRPr lang="en-US" sz="2400" dirty="0"/>
          </a:p>
        </p:txBody>
      </p:sp>
    </p:spTree>
    <p:extLst>
      <p:ext uri="{BB962C8B-B14F-4D97-AF65-F5344CB8AC3E}">
        <p14:creationId xmlns:p14="http://schemas.microsoft.com/office/powerpoint/2010/main" val="3416561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EB4F26E-E748-4A60-8190-2C236A43951D}"/>
              </a:ext>
            </a:extLst>
          </p:cNvPr>
          <p:cNvSpPr txBox="1">
            <a:spLocks noChangeArrowheads="1"/>
          </p:cNvSpPr>
          <p:nvPr/>
        </p:nvSpPr>
        <p:spPr>
          <a:xfrm>
            <a:off x="2638337" y="36691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ltLang="en-US" sz="2400" dirty="0">
              <a:solidFill>
                <a:schemeClr val="accent6">
                  <a:lumMod val="50000"/>
                </a:schemeClr>
              </a:solidFill>
            </a:endParaRPr>
          </a:p>
        </p:txBody>
      </p:sp>
      <p:graphicFrame>
        <p:nvGraphicFramePr>
          <p:cNvPr id="4" name="Object 2">
            <a:extLst>
              <a:ext uri="{FF2B5EF4-FFF2-40B4-BE49-F238E27FC236}">
                <a16:creationId xmlns:a16="http://schemas.microsoft.com/office/drawing/2014/main" id="{38A772AA-18FC-4C9A-8C37-0CFE329CADC0}"/>
              </a:ext>
            </a:extLst>
          </p:cNvPr>
          <p:cNvGraphicFramePr>
            <a:graphicFrameLocks noChangeAspect="1"/>
          </p:cNvGraphicFramePr>
          <p:nvPr>
            <p:extLst/>
          </p:nvPr>
        </p:nvGraphicFramePr>
        <p:xfrm>
          <a:off x="1638160" y="1390594"/>
          <a:ext cx="9537840" cy="5200706"/>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1804011" y="378963"/>
            <a:ext cx="8055063" cy="1323439"/>
          </a:xfrm>
          <a:prstGeom prst="rect">
            <a:avLst/>
          </a:prstGeom>
        </p:spPr>
        <p:txBody>
          <a:bodyPr wrap="square">
            <a:spAutoFit/>
          </a:bodyPr>
          <a:lstStyle/>
          <a:p>
            <a:pPr lvl="0" algn="ctr" fontAlgn="base">
              <a:spcBef>
                <a:spcPct val="0"/>
              </a:spcBef>
              <a:spcAft>
                <a:spcPct val="0"/>
              </a:spcAft>
              <a:defRPr/>
            </a:pPr>
            <a:r>
              <a:rPr lang="en-US" altLang="en-US" sz="4000" b="1" kern="0" dirty="0" smtClean="0">
                <a:solidFill>
                  <a:srgbClr val="FF9933"/>
                </a:solidFill>
                <a:latin typeface="Arial"/>
                <a:cs typeface="Arial"/>
              </a:rPr>
              <a:t>Pittman-Robertson Act: </a:t>
            </a:r>
            <a:endParaRPr lang="en-US" altLang="en-US" sz="4000" b="1" kern="0" dirty="0">
              <a:solidFill>
                <a:srgbClr val="FF9933"/>
              </a:solidFill>
              <a:latin typeface="Arial"/>
              <a:cs typeface="Arial"/>
            </a:endParaRPr>
          </a:p>
          <a:p>
            <a:pPr lvl="0" algn="ctr" fontAlgn="base">
              <a:spcBef>
                <a:spcPct val="0"/>
              </a:spcBef>
              <a:spcAft>
                <a:spcPct val="0"/>
              </a:spcAft>
              <a:defRPr/>
            </a:pPr>
            <a:r>
              <a:rPr lang="en-US" altLang="en-US" sz="4000" b="1" kern="0" dirty="0">
                <a:solidFill>
                  <a:srgbClr val="FF9933"/>
                </a:solidFill>
                <a:latin typeface="Arial"/>
                <a:cs typeface="Arial"/>
              </a:rPr>
              <a:t>Wildlife </a:t>
            </a:r>
            <a:r>
              <a:rPr lang="en-US" altLang="en-US" sz="4000" b="1" kern="0" dirty="0" smtClean="0">
                <a:solidFill>
                  <a:srgbClr val="FF9933"/>
                </a:solidFill>
                <a:latin typeface="Arial"/>
                <a:cs typeface="Arial"/>
              </a:rPr>
              <a:t>Restoration Grants</a:t>
            </a:r>
            <a:endParaRPr lang="en-US" sz="4000" dirty="0">
              <a:solidFill>
                <a:srgbClr val="FF9933"/>
              </a:solidFill>
            </a:endParaRPr>
          </a:p>
        </p:txBody>
      </p:sp>
      <p:sp>
        <p:nvSpPr>
          <p:cNvPr id="7" name="Rectangle 3">
            <a:extLst>
              <a:ext uri="{FF2B5EF4-FFF2-40B4-BE49-F238E27FC236}">
                <a16:creationId xmlns:a16="http://schemas.microsoft.com/office/drawing/2014/main" id="{EEB4F26E-E748-4A60-8190-2C236A43951D}"/>
              </a:ext>
            </a:extLst>
          </p:cNvPr>
          <p:cNvSpPr txBox="1">
            <a:spLocks noChangeArrowheads="1"/>
          </p:cNvSpPr>
          <p:nvPr/>
        </p:nvSpPr>
        <p:spPr>
          <a:xfrm>
            <a:off x="8559036" y="2214241"/>
            <a:ext cx="3216363"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ltLang="en-US" sz="3400" b="1" dirty="0" smtClean="0">
              <a:solidFill>
                <a:schemeClr val="accent6">
                  <a:lumMod val="50000"/>
                </a:schemeClr>
              </a:solidFill>
            </a:endParaRPr>
          </a:p>
          <a:p>
            <a:pPr algn="ctr"/>
            <a:r>
              <a:rPr lang="en-US" altLang="en-US" sz="2800" b="1" dirty="0" smtClean="0"/>
              <a:t>Federal Excise Taxes</a:t>
            </a:r>
            <a:endParaRPr lang="en-US" altLang="en-US" sz="1800" dirty="0"/>
          </a:p>
        </p:txBody>
      </p:sp>
      <p:pic>
        <p:nvPicPr>
          <p:cNvPr id="6" name="Picture 9">
            <a:extLst>
              <a:ext uri="{FF2B5EF4-FFF2-40B4-BE49-F238E27FC236}">
                <a16:creationId xmlns:a16="http://schemas.microsoft.com/office/drawing/2014/main" id="{75E97226-81D5-4A39-997D-EEF6BECD0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0259674" y="519890"/>
            <a:ext cx="1216025" cy="1252538"/>
          </a:xfrm>
          <a:prstGeom prst="rect">
            <a:avLst/>
          </a:prstGeom>
          <a:noFill/>
          <a:ln w="76200" cmpd="tri">
            <a:solidFill>
              <a:schemeClr val="tx1"/>
            </a:solidFill>
            <a:miter lim="800000"/>
            <a:headEnd/>
            <a:tailEnd/>
          </a:ln>
        </p:spPr>
      </p:pic>
    </p:spTree>
    <p:extLst>
      <p:ext uri="{BB962C8B-B14F-4D97-AF65-F5344CB8AC3E}">
        <p14:creationId xmlns:p14="http://schemas.microsoft.com/office/powerpoint/2010/main" val="23586662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4320D7E-C0CC-46EA-BF68-473FF7635A3B}"/>
              </a:ext>
            </a:extLst>
          </p:cNvPr>
          <p:cNvSpPr txBox="1">
            <a:spLocks noChangeArrowheads="1"/>
          </p:cNvSpPr>
          <p:nvPr/>
        </p:nvSpPr>
        <p:spPr bwMode="auto">
          <a:xfrm>
            <a:off x="1767225" y="431423"/>
            <a:ext cx="87559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rgbClr val="FFCC66"/>
                </a:solidFill>
                <a:latin typeface="+mj-lt"/>
                <a:ea typeface="+mj-ea"/>
                <a:cs typeface="+mj-cs"/>
              </a:defRPr>
            </a:lvl1pPr>
            <a:lvl2pPr algn="ctr" rtl="0" eaLnBrk="0" fontAlgn="base" hangingPunct="0">
              <a:spcBef>
                <a:spcPct val="0"/>
              </a:spcBef>
              <a:spcAft>
                <a:spcPct val="0"/>
              </a:spcAft>
              <a:defRPr sz="4000">
                <a:solidFill>
                  <a:srgbClr val="FFCC66"/>
                </a:solidFill>
                <a:latin typeface="Arial" charset="0"/>
                <a:cs typeface="Arial" charset="0"/>
              </a:defRPr>
            </a:lvl2pPr>
            <a:lvl3pPr algn="ctr" rtl="0" eaLnBrk="0" fontAlgn="base" hangingPunct="0">
              <a:spcBef>
                <a:spcPct val="0"/>
              </a:spcBef>
              <a:spcAft>
                <a:spcPct val="0"/>
              </a:spcAft>
              <a:defRPr sz="4000">
                <a:solidFill>
                  <a:srgbClr val="FFCC66"/>
                </a:solidFill>
                <a:latin typeface="Arial" charset="0"/>
                <a:cs typeface="Arial" charset="0"/>
              </a:defRPr>
            </a:lvl3pPr>
            <a:lvl4pPr algn="ctr" rtl="0" eaLnBrk="0" fontAlgn="base" hangingPunct="0">
              <a:spcBef>
                <a:spcPct val="0"/>
              </a:spcBef>
              <a:spcAft>
                <a:spcPct val="0"/>
              </a:spcAft>
              <a:defRPr sz="4000">
                <a:solidFill>
                  <a:srgbClr val="FFCC66"/>
                </a:solidFill>
                <a:latin typeface="Arial" charset="0"/>
                <a:cs typeface="Arial" charset="0"/>
              </a:defRPr>
            </a:lvl4pPr>
            <a:lvl5pPr algn="ctr" rtl="0" eaLnBrk="0" fontAlgn="base" hangingPunct="0">
              <a:spcBef>
                <a:spcPct val="0"/>
              </a:spcBef>
              <a:spcAft>
                <a:spcPct val="0"/>
              </a:spcAft>
              <a:defRPr sz="4000">
                <a:solidFill>
                  <a:srgbClr val="FFCC66"/>
                </a:solidFill>
                <a:latin typeface="Arial" charset="0"/>
                <a:cs typeface="Arial" charset="0"/>
              </a:defRPr>
            </a:lvl5pPr>
            <a:lvl6pPr marL="457200" algn="ctr" rtl="0" fontAlgn="base">
              <a:spcBef>
                <a:spcPct val="0"/>
              </a:spcBef>
              <a:spcAft>
                <a:spcPct val="0"/>
              </a:spcAft>
              <a:defRPr sz="4000">
                <a:solidFill>
                  <a:srgbClr val="FFCC66"/>
                </a:solidFill>
                <a:latin typeface="Arial" charset="0"/>
                <a:cs typeface="Arial" charset="0"/>
              </a:defRPr>
            </a:lvl6pPr>
            <a:lvl7pPr marL="914400" algn="ctr" rtl="0" fontAlgn="base">
              <a:spcBef>
                <a:spcPct val="0"/>
              </a:spcBef>
              <a:spcAft>
                <a:spcPct val="0"/>
              </a:spcAft>
              <a:defRPr sz="4000">
                <a:solidFill>
                  <a:srgbClr val="FFCC66"/>
                </a:solidFill>
                <a:latin typeface="Arial" charset="0"/>
                <a:cs typeface="Arial" charset="0"/>
              </a:defRPr>
            </a:lvl7pPr>
            <a:lvl8pPr marL="1371600" algn="ctr" rtl="0" fontAlgn="base">
              <a:spcBef>
                <a:spcPct val="0"/>
              </a:spcBef>
              <a:spcAft>
                <a:spcPct val="0"/>
              </a:spcAft>
              <a:defRPr sz="4000">
                <a:solidFill>
                  <a:srgbClr val="FFCC66"/>
                </a:solidFill>
                <a:latin typeface="Arial" charset="0"/>
                <a:cs typeface="Arial" charset="0"/>
              </a:defRPr>
            </a:lvl8pPr>
            <a:lvl9pPr marL="1828800" algn="ctr" rtl="0" fontAlgn="base">
              <a:spcBef>
                <a:spcPct val="0"/>
              </a:spcBef>
              <a:spcAft>
                <a:spcPct val="0"/>
              </a:spcAft>
              <a:defRPr sz="4000">
                <a:solidFill>
                  <a:srgbClr val="FFCC66"/>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noProof="0" dirty="0" smtClean="0">
                <a:solidFill>
                  <a:srgbClr val="FF9933"/>
                </a:solidFill>
                <a:latin typeface="Arial"/>
                <a:cs typeface="Arial"/>
              </a:rPr>
              <a:t>Wildlife Restoration Grants</a:t>
            </a:r>
            <a:r>
              <a:rPr kumimoji="0" lang="en-US" altLang="en-US" sz="3200" b="1" i="0" u="none" strike="noStrike" kern="0" cap="none" spc="0" normalizeH="0" baseline="0" noProof="0" dirty="0">
                <a:ln>
                  <a:noFill/>
                </a:ln>
                <a:solidFill>
                  <a:schemeClr val="accent1">
                    <a:lumMod val="50000"/>
                  </a:schemeClr>
                </a:solidFill>
                <a:effectLst/>
                <a:uLnTx/>
                <a:uFillTx/>
                <a:latin typeface="Arial"/>
                <a:ea typeface="+mj-ea"/>
                <a:cs typeface="Arial"/>
              </a:rPr>
              <a:t/>
            </a:r>
            <a:br>
              <a:rPr kumimoji="0" lang="en-US" altLang="en-US" sz="3200" b="1" i="0" u="none" strike="noStrike" kern="0" cap="none" spc="0" normalizeH="0" baseline="0" noProof="0" dirty="0">
                <a:ln>
                  <a:noFill/>
                </a:ln>
                <a:solidFill>
                  <a:schemeClr val="accent1">
                    <a:lumMod val="50000"/>
                  </a:schemeClr>
                </a:solidFill>
                <a:effectLst/>
                <a:uLnTx/>
                <a:uFillTx/>
                <a:latin typeface="Arial"/>
                <a:ea typeface="+mj-ea"/>
                <a:cs typeface="Arial"/>
              </a:rPr>
            </a:br>
            <a:endParaRPr kumimoji="0" lang="en-US" altLang="en-US" sz="2400" b="1" i="0" u="none" strike="noStrike" kern="0" cap="none" spc="0" normalizeH="0" baseline="0" noProof="0" dirty="0">
              <a:ln>
                <a:noFill/>
              </a:ln>
              <a:solidFill>
                <a:schemeClr val="accent1">
                  <a:lumMod val="50000"/>
                </a:schemeClr>
              </a:solidFill>
              <a:effectLst/>
              <a:uLnTx/>
              <a:uFillTx/>
              <a:latin typeface="Arial"/>
              <a:ea typeface="+mj-ea"/>
              <a:cs typeface="Arial"/>
            </a:endParaRPr>
          </a:p>
        </p:txBody>
      </p:sp>
      <p:sp>
        <p:nvSpPr>
          <p:cNvPr id="4" name="Rectangle 3">
            <a:extLst>
              <a:ext uri="{FF2B5EF4-FFF2-40B4-BE49-F238E27FC236}">
                <a16:creationId xmlns:a16="http://schemas.microsoft.com/office/drawing/2014/main" id="{D09AE285-3299-4E6D-B8E5-0C0B81352601}"/>
              </a:ext>
            </a:extLst>
          </p:cNvPr>
          <p:cNvSpPr/>
          <p:nvPr/>
        </p:nvSpPr>
        <p:spPr>
          <a:xfrm>
            <a:off x="2375606" y="1574423"/>
            <a:ext cx="6620045" cy="3247043"/>
          </a:xfrm>
          <a:prstGeom prst="rect">
            <a:avLst/>
          </a:prstGeom>
        </p:spPr>
        <p:txBody>
          <a:bodyPr wrap="square">
            <a:spAutoFit/>
          </a:bodyPr>
          <a:lstStyle/>
          <a:p>
            <a:r>
              <a:rPr lang="en-US" altLang="en-US" sz="2800" dirty="0" smtClean="0"/>
              <a:t>Grants can </a:t>
            </a:r>
            <a:r>
              <a:rPr lang="en-US" altLang="en-US" sz="2800" dirty="0"/>
              <a:t>be used for</a:t>
            </a:r>
            <a:r>
              <a:rPr lang="en-US" altLang="en-US" sz="2800" dirty="0" smtClean="0"/>
              <a:t>:</a:t>
            </a:r>
          </a:p>
          <a:p>
            <a:endParaRPr lang="en-US" altLang="en-US" sz="900" dirty="0"/>
          </a:p>
          <a:p>
            <a:pPr marL="800100" lvl="1" indent="-342900">
              <a:buFont typeface="Arial" panose="020B0604020202020204" pitchFamily="34" charset="0"/>
              <a:buChar char="•"/>
            </a:pPr>
            <a:r>
              <a:rPr lang="en-US" altLang="en-US" sz="2400" dirty="0" smtClean="0"/>
              <a:t>Species management</a:t>
            </a:r>
            <a:endParaRPr lang="en-US" altLang="en-US" sz="2400" dirty="0"/>
          </a:p>
          <a:p>
            <a:pPr marL="800100" lvl="1" indent="-342900">
              <a:buFont typeface="Arial" panose="020B0604020202020204" pitchFamily="34" charset="0"/>
              <a:buChar char="•"/>
            </a:pPr>
            <a:r>
              <a:rPr lang="en-US" altLang="en-US" sz="2400" dirty="0" smtClean="0"/>
              <a:t>Population </a:t>
            </a:r>
            <a:r>
              <a:rPr lang="en-US" altLang="en-US" sz="2400" dirty="0"/>
              <a:t>surveys</a:t>
            </a:r>
          </a:p>
          <a:p>
            <a:pPr marL="800100" lvl="1" indent="-342900">
              <a:buFont typeface="Arial" panose="020B0604020202020204" pitchFamily="34" charset="0"/>
              <a:buChar char="•"/>
            </a:pPr>
            <a:r>
              <a:rPr lang="en-US" altLang="en-US" sz="2400" dirty="0"/>
              <a:t>Species research</a:t>
            </a:r>
          </a:p>
          <a:p>
            <a:pPr marL="800100" lvl="1" indent="-342900">
              <a:buFont typeface="Arial" panose="020B0604020202020204" pitchFamily="34" charset="0"/>
              <a:buChar char="•"/>
            </a:pPr>
            <a:r>
              <a:rPr lang="en-US" altLang="en-US" sz="2400" dirty="0"/>
              <a:t>Hunter </a:t>
            </a:r>
            <a:r>
              <a:rPr lang="en-US" altLang="en-US" sz="2400" dirty="0" smtClean="0"/>
              <a:t>education</a:t>
            </a:r>
            <a:endParaRPr lang="en-US" altLang="en-US" sz="2400" dirty="0"/>
          </a:p>
          <a:p>
            <a:pPr marL="800100" lvl="1" indent="-342900">
              <a:buFont typeface="Arial" panose="020B0604020202020204" pitchFamily="34" charset="0"/>
              <a:buChar char="•"/>
            </a:pPr>
            <a:r>
              <a:rPr lang="en-US" altLang="en-US" sz="2400" dirty="0" smtClean="0"/>
              <a:t>Public land acquisition </a:t>
            </a:r>
          </a:p>
          <a:p>
            <a:pPr marL="800100" lvl="1" indent="-342900">
              <a:buFont typeface="Arial" panose="020B0604020202020204" pitchFamily="34" charset="0"/>
              <a:buChar char="•"/>
            </a:pPr>
            <a:r>
              <a:rPr lang="en-US" altLang="en-US" sz="2400" dirty="0" smtClean="0"/>
              <a:t>Habitat enhancement</a:t>
            </a:r>
            <a:endParaRPr lang="en-US" altLang="en-US" sz="2400" dirty="0"/>
          </a:p>
          <a:p>
            <a:pPr marL="800100" lvl="1" indent="-342900">
              <a:buFont typeface="Arial" panose="020B0604020202020204" pitchFamily="34" charset="0"/>
              <a:buChar char="•"/>
            </a:pPr>
            <a:r>
              <a:rPr lang="en-US" altLang="en-US" sz="2400" dirty="0"/>
              <a:t>Shooting </a:t>
            </a:r>
            <a:r>
              <a:rPr lang="en-US" altLang="en-US" sz="2400" dirty="0" smtClean="0"/>
              <a:t>ranges</a:t>
            </a:r>
            <a:endParaRPr lang="en-US" altLang="en-US" sz="2400"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4583" t="13148" r="27361"/>
          <a:stretch/>
        </p:blipFill>
        <p:spPr>
          <a:xfrm>
            <a:off x="6926647" y="1755965"/>
            <a:ext cx="3034921" cy="2904853"/>
          </a:xfrm>
          <a:prstGeom prst="rect">
            <a:avLst/>
          </a:prstGeom>
        </p:spPr>
      </p:pic>
      <p:pic>
        <p:nvPicPr>
          <p:cNvPr id="5" name="Picture 9">
            <a:extLst>
              <a:ext uri="{FF2B5EF4-FFF2-40B4-BE49-F238E27FC236}">
                <a16:creationId xmlns:a16="http://schemas.microsoft.com/office/drawing/2014/main" id="{75E97226-81D5-4A39-997D-EEF6BECD0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0359163" y="645365"/>
            <a:ext cx="1216025" cy="1252538"/>
          </a:xfrm>
          <a:prstGeom prst="rect">
            <a:avLst/>
          </a:prstGeom>
          <a:noFill/>
          <a:ln w="76200" cmpd="tri">
            <a:solidFill>
              <a:schemeClr val="tx1"/>
            </a:solidFill>
            <a:miter lim="800000"/>
            <a:headEnd/>
            <a:tailEnd/>
          </a:ln>
        </p:spPr>
      </p:pic>
    </p:spTree>
    <p:extLst>
      <p:ext uri="{BB962C8B-B14F-4D97-AF65-F5344CB8AC3E}">
        <p14:creationId xmlns:p14="http://schemas.microsoft.com/office/powerpoint/2010/main" val="8786088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EB4F26E-E748-4A60-8190-2C236A43951D}"/>
              </a:ext>
            </a:extLst>
          </p:cNvPr>
          <p:cNvSpPr txBox="1">
            <a:spLocks noChangeArrowheads="1"/>
          </p:cNvSpPr>
          <p:nvPr/>
        </p:nvSpPr>
        <p:spPr>
          <a:xfrm>
            <a:off x="5313419" y="1693858"/>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ltLang="en-US" sz="3400" b="1" dirty="0" smtClean="0">
              <a:solidFill>
                <a:schemeClr val="accent6">
                  <a:lumMod val="50000"/>
                </a:schemeClr>
              </a:solidFill>
            </a:endParaRPr>
          </a:p>
          <a:p>
            <a:pPr algn="ctr"/>
            <a:r>
              <a:rPr lang="en-US" altLang="en-US" sz="3400" b="1" dirty="0" smtClean="0"/>
              <a:t>Excise Taxes</a:t>
            </a:r>
            <a:endParaRPr lang="en-US" altLang="en-US" sz="2400" dirty="0"/>
          </a:p>
        </p:txBody>
      </p:sp>
      <p:graphicFrame>
        <p:nvGraphicFramePr>
          <p:cNvPr id="3" name="Object 3">
            <a:extLst>
              <a:ext uri="{FF2B5EF4-FFF2-40B4-BE49-F238E27FC236}">
                <a16:creationId xmlns:a16="http://schemas.microsoft.com/office/drawing/2014/main" id="{24717C08-D74E-4B4B-9FE3-2FF9D65078CC}"/>
              </a:ext>
            </a:extLst>
          </p:cNvPr>
          <p:cNvGraphicFramePr>
            <a:graphicFrameLocks noChangeAspect="1"/>
          </p:cNvGraphicFramePr>
          <p:nvPr>
            <p:extLst/>
          </p:nvPr>
        </p:nvGraphicFramePr>
        <p:xfrm>
          <a:off x="2467533" y="1520825"/>
          <a:ext cx="8764858" cy="5337175"/>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2">
            <a:extLst>
              <a:ext uri="{FF2B5EF4-FFF2-40B4-BE49-F238E27FC236}">
                <a16:creationId xmlns:a16="http://schemas.microsoft.com/office/drawing/2014/main" id="{44320D7E-C0CC-46EA-BF68-473FF7635A3B}"/>
              </a:ext>
            </a:extLst>
          </p:cNvPr>
          <p:cNvSpPr txBox="1">
            <a:spLocks noChangeArrowheads="1"/>
          </p:cNvSpPr>
          <p:nvPr/>
        </p:nvSpPr>
        <p:spPr bwMode="auto">
          <a:xfrm>
            <a:off x="1739900" y="451931"/>
            <a:ext cx="8260443" cy="138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rgbClr val="FFCC66"/>
                </a:solidFill>
                <a:latin typeface="+mj-lt"/>
                <a:ea typeface="+mj-ea"/>
                <a:cs typeface="+mj-cs"/>
              </a:defRPr>
            </a:lvl1pPr>
            <a:lvl2pPr algn="ctr" rtl="0" eaLnBrk="0" fontAlgn="base" hangingPunct="0">
              <a:spcBef>
                <a:spcPct val="0"/>
              </a:spcBef>
              <a:spcAft>
                <a:spcPct val="0"/>
              </a:spcAft>
              <a:defRPr sz="4000">
                <a:solidFill>
                  <a:srgbClr val="FFCC66"/>
                </a:solidFill>
                <a:latin typeface="Arial" charset="0"/>
                <a:cs typeface="Arial" charset="0"/>
              </a:defRPr>
            </a:lvl2pPr>
            <a:lvl3pPr algn="ctr" rtl="0" eaLnBrk="0" fontAlgn="base" hangingPunct="0">
              <a:spcBef>
                <a:spcPct val="0"/>
              </a:spcBef>
              <a:spcAft>
                <a:spcPct val="0"/>
              </a:spcAft>
              <a:defRPr sz="4000">
                <a:solidFill>
                  <a:srgbClr val="FFCC66"/>
                </a:solidFill>
                <a:latin typeface="Arial" charset="0"/>
                <a:cs typeface="Arial" charset="0"/>
              </a:defRPr>
            </a:lvl3pPr>
            <a:lvl4pPr algn="ctr" rtl="0" eaLnBrk="0" fontAlgn="base" hangingPunct="0">
              <a:spcBef>
                <a:spcPct val="0"/>
              </a:spcBef>
              <a:spcAft>
                <a:spcPct val="0"/>
              </a:spcAft>
              <a:defRPr sz="4000">
                <a:solidFill>
                  <a:srgbClr val="FFCC66"/>
                </a:solidFill>
                <a:latin typeface="Arial" charset="0"/>
                <a:cs typeface="Arial" charset="0"/>
              </a:defRPr>
            </a:lvl4pPr>
            <a:lvl5pPr algn="ctr" rtl="0" eaLnBrk="0" fontAlgn="base" hangingPunct="0">
              <a:spcBef>
                <a:spcPct val="0"/>
              </a:spcBef>
              <a:spcAft>
                <a:spcPct val="0"/>
              </a:spcAft>
              <a:defRPr sz="4000">
                <a:solidFill>
                  <a:srgbClr val="FFCC66"/>
                </a:solidFill>
                <a:latin typeface="Arial" charset="0"/>
                <a:cs typeface="Arial" charset="0"/>
              </a:defRPr>
            </a:lvl5pPr>
            <a:lvl6pPr marL="457200" algn="ctr" rtl="0" fontAlgn="base">
              <a:spcBef>
                <a:spcPct val="0"/>
              </a:spcBef>
              <a:spcAft>
                <a:spcPct val="0"/>
              </a:spcAft>
              <a:defRPr sz="4000">
                <a:solidFill>
                  <a:srgbClr val="FFCC66"/>
                </a:solidFill>
                <a:latin typeface="Arial" charset="0"/>
                <a:cs typeface="Arial" charset="0"/>
              </a:defRPr>
            </a:lvl6pPr>
            <a:lvl7pPr marL="914400" algn="ctr" rtl="0" fontAlgn="base">
              <a:spcBef>
                <a:spcPct val="0"/>
              </a:spcBef>
              <a:spcAft>
                <a:spcPct val="0"/>
              </a:spcAft>
              <a:defRPr sz="4000">
                <a:solidFill>
                  <a:srgbClr val="FFCC66"/>
                </a:solidFill>
                <a:latin typeface="Arial" charset="0"/>
                <a:cs typeface="Arial" charset="0"/>
              </a:defRPr>
            </a:lvl7pPr>
            <a:lvl8pPr marL="1371600" algn="ctr" rtl="0" fontAlgn="base">
              <a:spcBef>
                <a:spcPct val="0"/>
              </a:spcBef>
              <a:spcAft>
                <a:spcPct val="0"/>
              </a:spcAft>
              <a:defRPr sz="4000">
                <a:solidFill>
                  <a:srgbClr val="FFCC66"/>
                </a:solidFill>
                <a:latin typeface="Arial" charset="0"/>
                <a:cs typeface="Arial" charset="0"/>
              </a:defRPr>
            </a:lvl8pPr>
            <a:lvl9pPr marL="1828800" algn="ctr" rtl="0" fontAlgn="base">
              <a:spcBef>
                <a:spcPct val="0"/>
              </a:spcBef>
              <a:spcAft>
                <a:spcPct val="0"/>
              </a:spcAft>
              <a:defRPr sz="4000">
                <a:solidFill>
                  <a:srgbClr val="FFCC66"/>
                </a:solidFill>
                <a:latin typeface="Arial" charset="0"/>
                <a:cs typeface="Arial" charset="0"/>
              </a:defRPr>
            </a:lvl9pPr>
          </a:lstStyle>
          <a:p>
            <a:pPr lvl="0" eaLnBrk="1" hangingPunct="1"/>
            <a:r>
              <a:rPr lang="en-US" altLang="en-US" b="1" kern="0" dirty="0" smtClean="0">
                <a:solidFill>
                  <a:srgbClr val="FF9933"/>
                </a:solidFill>
                <a:latin typeface="Arial"/>
                <a:cs typeface="Arial"/>
              </a:rPr>
              <a:t>Dingell-Johnson Act:</a:t>
            </a:r>
          </a:p>
          <a:p>
            <a:pPr lvl="0" eaLnBrk="1" hangingPunct="1"/>
            <a:r>
              <a:rPr lang="en-US" altLang="en-US" b="1" kern="0" dirty="0" smtClean="0">
                <a:solidFill>
                  <a:srgbClr val="FF9933"/>
                </a:solidFill>
                <a:latin typeface="Arial"/>
                <a:cs typeface="Arial"/>
              </a:rPr>
              <a:t>Sport </a:t>
            </a:r>
            <a:r>
              <a:rPr lang="en-US" altLang="en-US" b="1" kern="0" dirty="0">
                <a:solidFill>
                  <a:srgbClr val="FF9933"/>
                </a:solidFill>
                <a:latin typeface="Arial"/>
                <a:cs typeface="Arial"/>
              </a:rPr>
              <a:t>Fish </a:t>
            </a:r>
            <a:r>
              <a:rPr lang="en-US" altLang="en-US" b="1" kern="0" dirty="0" smtClean="0">
                <a:solidFill>
                  <a:srgbClr val="FF9933"/>
                </a:solidFill>
                <a:latin typeface="Arial"/>
                <a:cs typeface="Arial"/>
              </a:rPr>
              <a:t>Restoration Grants</a:t>
            </a:r>
            <a:r>
              <a:rPr lang="en-US" altLang="en-US" b="1" kern="0" dirty="0">
                <a:solidFill>
                  <a:schemeClr val="accent1">
                    <a:lumMod val="50000"/>
                  </a:schemeClr>
                </a:solidFill>
                <a:latin typeface="Arial"/>
                <a:cs typeface="Arial"/>
              </a:rPr>
              <a:t/>
            </a:r>
            <a:br>
              <a:rPr lang="en-US" altLang="en-US" b="1" kern="0" dirty="0">
                <a:solidFill>
                  <a:schemeClr val="accent1">
                    <a:lumMod val="50000"/>
                  </a:schemeClr>
                </a:solidFill>
                <a:latin typeface="Arial"/>
                <a:cs typeface="Arial"/>
              </a:rPr>
            </a:br>
            <a:endParaRPr kumimoji="0" lang="en-US" altLang="en-US" sz="2400" b="1" i="0" u="none" strike="noStrike" kern="0" cap="none" spc="0" normalizeH="0" baseline="0" noProof="0" dirty="0">
              <a:ln>
                <a:noFill/>
              </a:ln>
              <a:solidFill>
                <a:schemeClr val="accent1">
                  <a:lumMod val="50000"/>
                </a:schemeClr>
              </a:solidFill>
              <a:effectLst/>
              <a:uLnTx/>
              <a:uFillTx/>
              <a:latin typeface="Arial"/>
              <a:ea typeface="+mj-ea"/>
              <a:cs typeface="Arial"/>
            </a:endParaRPr>
          </a:p>
        </p:txBody>
      </p:sp>
      <p:pic>
        <p:nvPicPr>
          <p:cNvPr id="5" name="Picture 7">
            <a:extLst>
              <a:ext uri="{FF2B5EF4-FFF2-40B4-BE49-F238E27FC236}">
                <a16:creationId xmlns:a16="http://schemas.microsoft.com/office/drawing/2014/main" id="{865DE352-F461-4358-B2F2-68FAFDE88A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0151984" y="465133"/>
            <a:ext cx="1225550" cy="1228725"/>
          </a:xfrm>
          <a:prstGeom prst="rect">
            <a:avLst/>
          </a:prstGeom>
          <a:noFill/>
          <a:ln w="111125" cmpd="tri">
            <a:solidFill>
              <a:schemeClr val="tx1"/>
            </a:solidFill>
            <a:miter lim="800000"/>
            <a:headEnd/>
            <a:tailEnd/>
          </a:ln>
        </p:spPr>
      </p:pic>
    </p:spTree>
    <p:extLst>
      <p:ext uri="{BB962C8B-B14F-4D97-AF65-F5344CB8AC3E}">
        <p14:creationId xmlns:p14="http://schemas.microsoft.com/office/powerpoint/2010/main" val="23732322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4320D7E-C0CC-46EA-BF68-473FF7635A3B}"/>
              </a:ext>
            </a:extLst>
          </p:cNvPr>
          <p:cNvSpPr txBox="1">
            <a:spLocks noChangeArrowheads="1"/>
          </p:cNvSpPr>
          <p:nvPr/>
        </p:nvSpPr>
        <p:spPr bwMode="auto">
          <a:xfrm>
            <a:off x="1823124" y="32906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rgbClr val="FFCC66"/>
                </a:solidFill>
                <a:latin typeface="+mj-lt"/>
                <a:ea typeface="+mj-ea"/>
                <a:cs typeface="+mj-cs"/>
              </a:defRPr>
            </a:lvl1pPr>
            <a:lvl2pPr algn="ctr" rtl="0" eaLnBrk="0" fontAlgn="base" hangingPunct="0">
              <a:spcBef>
                <a:spcPct val="0"/>
              </a:spcBef>
              <a:spcAft>
                <a:spcPct val="0"/>
              </a:spcAft>
              <a:defRPr sz="4000">
                <a:solidFill>
                  <a:srgbClr val="FFCC66"/>
                </a:solidFill>
                <a:latin typeface="Arial" charset="0"/>
                <a:cs typeface="Arial" charset="0"/>
              </a:defRPr>
            </a:lvl2pPr>
            <a:lvl3pPr algn="ctr" rtl="0" eaLnBrk="0" fontAlgn="base" hangingPunct="0">
              <a:spcBef>
                <a:spcPct val="0"/>
              </a:spcBef>
              <a:spcAft>
                <a:spcPct val="0"/>
              </a:spcAft>
              <a:defRPr sz="4000">
                <a:solidFill>
                  <a:srgbClr val="FFCC66"/>
                </a:solidFill>
                <a:latin typeface="Arial" charset="0"/>
                <a:cs typeface="Arial" charset="0"/>
              </a:defRPr>
            </a:lvl3pPr>
            <a:lvl4pPr algn="ctr" rtl="0" eaLnBrk="0" fontAlgn="base" hangingPunct="0">
              <a:spcBef>
                <a:spcPct val="0"/>
              </a:spcBef>
              <a:spcAft>
                <a:spcPct val="0"/>
              </a:spcAft>
              <a:defRPr sz="4000">
                <a:solidFill>
                  <a:srgbClr val="FFCC66"/>
                </a:solidFill>
                <a:latin typeface="Arial" charset="0"/>
                <a:cs typeface="Arial" charset="0"/>
              </a:defRPr>
            </a:lvl4pPr>
            <a:lvl5pPr algn="ctr" rtl="0" eaLnBrk="0" fontAlgn="base" hangingPunct="0">
              <a:spcBef>
                <a:spcPct val="0"/>
              </a:spcBef>
              <a:spcAft>
                <a:spcPct val="0"/>
              </a:spcAft>
              <a:defRPr sz="4000">
                <a:solidFill>
                  <a:srgbClr val="FFCC66"/>
                </a:solidFill>
                <a:latin typeface="Arial" charset="0"/>
                <a:cs typeface="Arial" charset="0"/>
              </a:defRPr>
            </a:lvl5pPr>
            <a:lvl6pPr marL="457200" algn="ctr" rtl="0" fontAlgn="base">
              <a:spcBef>
                <a:spcPct val="0"/>
              </a:spcBef>
              <a:spcAft>
                <a:spcPct val="0"/>
              </a:spcAft>
              <a:defRPr sz="4000">
                <a:solidFill>
                  <a:srgbClr val="FFCC66"/>
                </a:solidFill>
                <a:latin typeface="Arial" charset="0"/>
                <a:cs typeface="Arial" charset="0"/>
              </a:defRPr>
            </a:lvl6pPr>
            <a:lvl7pPr marL="914400" algn="ctr" rtl="0" fontAlgn="base">
              <a:spcBef>
                <a:spcPct val="0"/>
              </a:spcBef>
              <a:spcAft>
                <a:spcPct val="0"/>
              </a:spcAft>
              <a:defRPr sz="4000">
                <a:solidFill>
                  <a:srgbClr val="FFCC66"/>
                </a:solidFill>
                <a:latin typeface="Arial" charset="0"/>
                <a:cs typeface="Arial" charset="0"/>
              </a:defRPr>
            </a:lvl7pPr>
            <a:lvl8pPr marL="1371600" algn="ctr" rtl="0" fontAlgn="base">
              <a:spcBef>
                <a:spcPct val="0"/>
              </a:spcBef>
              <a:spcAft>
                <a:spcPct val="0"/>
              </a:spcAft>
              <a:defRPr sz="4000">
                <a:solidFill>
                  <a:srgbClr val="FFCC66"/>
                </a:solidFill>
                <a:latin typeface="Arial" charset="0"/>
                <a:cs typeface="Arial" charset="0"/>
              </a:defRPr>
            </a:lvl8pPr>
            <a:lvl9pPr marL="1828800" algn="ctr" rtl="0" fontAlgn="base">
              <a:spcBef>
                <a:spcPct val="0"/>
              </a:spcBef>
              <a:spcAft>
                <a:spcPct val="0"/>
              </a:spcAft>
              <a:defRPr sz="4000">
                <a:solidFill>
                  <a:srgbClr val="FFCC66"/>
                </a:solidFill>
                <a:latin typeface="Arial" charset="0"/>
                <a:cs typeface="Arial" charset="0"/>
              </a:defRPr>
            </a:lvl9pPr>
          </a:lstStyle>
          <a:p>
            <a:pPr lvl="0" eaLnBrk="1" hangingPunct="1"/>
            <a:r>
              <a:rPr lang="en-US" altLang="en-US" b="1" kern="0" dirty="0" smtClean="0">
                <a:solidFill>
                  <a:srgbClr val="FF9933"/>
                </a:solidFill>
                <a:latin typeface="Arial"/>
                <a:cs typeface="Arial"/>
              </a:rPr>
              <a:t>Sport </a:t>
            </a:r>
            <a:r>
              <a:rPr lang="en-US" altLang="en-US" b="1" kern="0" dirty="0">
                <a:solidFill>
                  <a:srgbClr val="FF9933"/>
                </a:solidFill>
                <a:latin typeface="Arial"/>
                <a:cs typeface="Arial"/>
              </a:rPr>
              <a:t>Fish </a:t>
            </a:r>
            <a:r>
              <a:rPr lang="en-US" altLang="en-US" b="1" kern="0" dirty="0" smtClean="0">
                <a:solidFill>
                  <a:srgbClr val="FF9933"/>
                </a:solidFill>
                <a:latin typeface="Arial"/>
                <a:cs typeface="Arial"/>
              </a:rPr>
              <a:t>Restoration Grants</a:t>
            </a:r>
            <a:r>
              <a:rPr lang="en-US" altLang="en-US" b="1" kern="0" dirty="0">
                <a:solidFill>
                  <a:schemeClr val="accent1">
                    <a:lumMod val="50000"/>
                  </a:schemeClr>
                </a:solidFill>
                <a:latin typeface="Arial"/>
                <a:cs typeface="Arial"/>
              </a:rPr>
              <a:t/>
            </a:r>
            <a:br>
              <a:rPr lang="en-US" altLang="en-US" b="1" kern="0" dirty="0">
                <a:solidFill>
                  <a:schemeClr val="accent1">
                    <a:lumMod val="50000"/>
                  </a:schemeClr>
                </a:solidFill>
                <a:latin typeface="Arial"/>
                <a:cs typeface="Arial"/>
              </a:rPr>
            </a:br>
            <a:endParaRPr kumimoji="0" lang="en-US" altLang="en-US" sz="2400" b="1" i="0" u="none" strike="noStrike" kern="0" cap="none" spc="0" normalizeH="0" baseline="0" noProof="0" dirty="0">
              <a:ln>
                <a:noFill/>
              </a:ln>
              <a:solidFill>
                <a:schemeClr val="accent1">
                  <a:lumMod val="50000"/>
                </a:schemeClr>
              </a:solidFill>
              <a:effectLst/>
              <a:uLnTx/>
              <a:uFillTx/>
              <a:latin typeface="Arial"/>
              <a:ea typeface="+mj-ea"/>
              <a:cs typeface="Arial"/>
            </a:endParaRPr>
          </a:p>
        </p:txBody>
      </p:sp>
      <p:sp>
        <p:nvSpPr>
          <p:cNvPr id="4" name="Rectangle 3">
            <a:extLst>
              <a:ext uri="{FF2B5EF4-FFF2-40B4-BE49-F238E27FC236}">
                <a16:creationId xmlns:a16="http://schemas.microsoft.com/office/drawing/2014/main" id="{D09AE285-3299-4E6D-B8E5-0C0B81352601}"/>
              </a:ext>
            </a:extLst>
          </p:cNvPr>
          <p:cNvSpPr/>
          <p:nvPr/>
        </p:nvSpPr>
        <p:spPr>
          <a:xfrm>
            <a:off x="2476267" y="1787158"/>
            <a:ext cx="6620045" cy="2923877"/>
          </a:xfrm>
          <a:prstGeom prst="rect">
            <a:avLst/>
          </a:prstGeom>
        </p:spPr>
        <p:txBody>
          <a:bodyPr wrap="square">
            <a:spAutoFit/>
          </a:bodyPr>
          <a:lstStyle/>
          <a:p>
            <a:r>
              <a:rPr lang="en-US" altLang="en-US" sz="2800" dirty="0" smtClean="0"/>
              <a:t>Grants can </a:t>
            </a:r>
            <a:r>
              <a:rPr lang="en-US" altLang="en-US" sz="2800" dirty="0"/>
              <a:t>be used for</a:t>
            </a:r>
            <a:r>
              <a:rPr lang="en-US" altLang="en-US" sz="2800" dirty="0" smtClean="0"/>
              <a:t>:</a:t>
            </a:r>
          </a:p>
          <a:p>
            <a:endParaRPr lang="en-US" altLang="en-US" sz="800" dirty="0"/>
          </a:p>
          <a:p>
            <a:pPr marL="800100" lvl="1" indent="-342900">
              <a:buFont typeface="Arial" panose="020B0604020202020204" pitchFamily="34" charset="0"/>
              <a:buChar char="•"/>
            </a:pPr>
            <a:r>
              <a:rPr lang="en-US" altLang="en-US" sz="2400" dirty="0"/>
              <a:t>Fish research</a:t>
            </a:r>
          </a:p>
          <a:p>
            <a:pPr marL="800100" lvl="1" indent="-342900">
              <a:buFont typeface="Arial" panose="020B0604020202020204" pitchFamily="34" charset="0"/>
              <a:buChar char="•"/>
            </a:pPr>
            <a:r>
              <a:rPr lang="en-US" altLang="en-US" sz="2400" dirty="0"/>
              <a:t>F</a:t>
            </a:r>
            <a:r>
              <a:rPr lang="en-US" altLang="en-US" sz="2400" dirty="0" smtClean="0"/>
              <a:t>ish management</a:t>
            </a:r>
            <a:endParaRPr lang="en-US" altLang="en-US" sz="2400" dirty="0"/>
          </a:p>
          <a:p>
            <a:pPr marL="800100" lvl="1" indent="-342900">
              <a:buFont typeface="Arial" panose="020B0604020202020204" pitchFamily="34" charset="0"/>
              <a:buChar char="•"/>
            </a:pPr>
            <a:r>
              <a:rPr lang="en-US" altLang="en-US" sz="2400" dirty="0" smtClean="0"/>
              <a:t>Habitat improvement</a:t>
            </a:r>
            <a:endParaRPr lang="en-US" altLang="en-US" sz="2400" dirty="0"/>
          </a:p>
          <a:p>
            <a:pPr marL="800100" lvl="1" indent="-342900">
              <a:buFont typeface="Arial" panose="020B0604020202020204" pitchFamily="34" charset="0"/>
              <a:buChar char="•"/>
            </a:pPr>
            <a:r>
              <a:rPr lang="en-US" altLang="en-US" sz="2400" dirty="0" smtClean="0"/>
              <a:t>Education programs</a:t>
            </a:r>
            <a:endParaRPr lang="en-US" altLang="en-US" sz="2400" dirty="0"/>
          </a:p>
          <a:p>
            <a:pPr marL="800100" lvl="1" indent="-342900">
              <a:buFont typeface="Arial" panose="020B0604020202020204" pitchFamily="34" charset="0"/>
              <a:buChar char="•"/>
            </a:pPr>
            <a:r>
              <a:rPr lang="en-US" altLang="en-US" sz="2400" dirty="0" smtClean="0"/>
              <a:t>Boating/fishing access sites</a:t>
            </a:r>
          </a:p>
          <a:p>
            <a:pPr marL="800100" lvl="1" indent="-342900">
              <a:buFont typeface="Arial" panose="020B0604020202020204" pitchFamily="34" charset="0"/>
              <a:buChar char="•"/>
            </a:pPr>
            <a:r>
              <a:rPr lang="en-US" altLang="en-US" sz="2400" dirty="0" smtClean="0"/>
              <a:t>Hatcheries</a:t>
            </a:r>
            <a:endParaRPr lang="en-US" altLang="en-US" sz="2400" dirty="0"/>
          </a:p>
        </p:txBody>
      </p:sp>
      <p:pic>
        <p:nvPicPr>
          <p:cNvPr id="7" name="Picture 7">
            <a:extLst>
              <a:ext uri="{FF2B5EF4-FFF2-40B4-BE49-F238E27FC236}">
                <a16:creationId xmlns:a16="http://schemas.microsoft.com/office/drawing/2014/main" id="{865DE352-F461-4358-B2F2-68FAFDE88A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0154324" y="558433"/>
            <a:ext cx="1225550" cy="1228725"/>
          </a:xfrm>
          <a:prstGeom prst="rect">
            <a:avLst/>
          </a:prstGeom>
          <a:noFill/>
          <a:ln w="111125" cmpd="tri">
            <a:solidFill>
              <a:schemeClr val="tx1"/>
            </a:solidFill>
            <a:miter lim="800000"/>
            <a:headEnd/>
            <a:tailEnd/>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6515" y="2102256"/>
            <a:ext cx="3478372" cy="2608779"/>
          </a:xfrm>
          <a:prstGeom prst="rect">
            <a:avLst/>
          </a:prstGeom>
        </p:spPr>
      </p:pic>
    </p:spTree>
    <p:extLst>
      <p:ext uri="{BB962C8B-B14F-4D97-AF65-F5344CB8AC3E}">
        <p14:creationId xmlns:p14="http://schemas.microsoft.com/office/powerpoint/2010/main" val="6472084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18557" y="303712"/>
            <a:ext cx="10673443" cy="6924973"/>
          </a:xfrm>
          <a:prstGeom prst="rect">
            <a:avLst/>
          </a:prstGeom>
        </p:spPr>
        <p:txBody>
          <a:bodyPr wrap="square">
            <a:spAutoFit/>
          </a:bodyPr>
          <a:lstStyle/>
          <a:p>
            <a:pPr algn="ctr"/>
            <a:r>
              <a:rPr lang="en-US" sz="2800" b="1" u="sng" dirty="0">
                <a:solidFill>
                  <a:srgbClr val="000000"/>
                </a:solidFill>
                <a:latin typeface="Calibri" panose="020F0502020204030204" pitchFamily="34" charset="0"/>
                <a:cs typeface="Calibri" panose="020F0502020204030204" pitchFamily="34" charset="0"/>
              </a:rPr>
              <a:t>Recovering America’s Wildlife Act </a:t>
            </a:r>
            <a:r>
              <a:rPr lang="en-US" sz="2800" b="1" u="sng" dirty="0" smtClean="0">
                <a:solidFill>
                  <a:srgbClr val="000000"/>
                </a:solidFill>
                <a:latin typeface="Calibri" panose="020F0502020204030204" pitchFamily="34" charset="0"/>
                <a:cs typeface="Calibri" panose="020F0502020204030204" pitchFamily="34" charset="0"/>
              </a:rPr>
              <a:t>(H.R. 2773/ S. 2372)</a:t>
            </a:r>
          </a:p>
          <a:p>
            <a:pPr marL="285750" indent="-285750">
              <a:buFont typeface="Arial" panose="020B0604020202020204" pitchFamily="34" charset="0"/>
              <a:buChar char="•"/>
            </a:pPr>
            <a:r>
              <a:rPr lang="en-US" sz="1600" dirty="0" smtClean="0"/>
              <a:t>Fund </a:t>
            </a:r>
            <a:r>
              <a:rPr lang="en-US" sz="1600" dirty="0"/>
              <a:t>conservation efforts for more than 12,000 species of wildlife and plants in need of assistance by providing $1.3 billion in dedicated annual funding for proactive, on-the-ground efforts across the country.</a:t>
            </a:r>
            <a:br>
              <a:rPr lang="en-US" sz="1600" dirty="0"/>
            </a:br>
            <a:endParaRPr lang="en-US" sz="1600" dirty="0"/>
          </a:p>
          <a:p>
            <a:pPr marL="285750" indent="-285750">
              <a:buFont typeface="Arial" panose="020B0604020202020204" pitchFamily="34" charset="0"/>
              <a:buChar char="•"/>
            </a:pPr>
            <a:r>
              <a:rPr lang="en-US" sz="1600" dirty="0" smtClean="0"/>
              <a:t>Provide </a:t>
            </a:r>
            <a:r>
              <a:rPr lang="en-US" sz="1600" dirty="0"/>
              <a:t>Tribal nations $97.5 million annually to fund proactive wildlife conservation efforts on roughly 140 million acres of land.</a:t>
            </a:r>
            <a:br>
              <a:rPr lang="en-US" sz="1600" dirty="0"/>
            </a:br>
            <a:endParaRPr lang="en-US" sz="1600" dirty="0"/>
          </a:p>
          <a:p>
            <a:pPr marL="285750" indent="-285750">
              <a:buFont typeface="Arial" panose="020B0604020202020204" pitchFamily="34" charset="0"/>
              <a:buChar char="•"/>
            </a:pPr>
            <a:r>
              <a:rPr lang="en-US" sz="1600" dirty="0" smtClean="0"/>
              <a:t>Ensure </a:t>
            </a:r>
            <a:r>
              <a:rPr lang="en-US" sz="1600" dirty="0"/>
              <a:t>wildlife recovery efforts will be guided by the Congressionally-mandated State Wildlife Action Plans, which identify specific strategies to restore the populations of species of greatest conservation need.</a:t>
            </a:r>
            <a:br>
              <a:rPr lang="en-US" sz="1600" dirty="0"/>
            </a:br>
            <a:endParaRPr lang="en-US" sz="1600" dirty="0"/>
          </a:p>
          <a:p>
            <a:pPr marL="285750" indent="-285750">
              <a:buFont typeface="Arial" panose="020B0604020202020204" pitchFamily="34" charset="0"/>
              <a:buChar char="•"/>
            </a:pPr>
            <a:r>
              <a:rPr lang="en-US" sz="1600" dirty="0" smtClean="0"/>
              <a:t>Accelerate </a:t>
            </a:r>
            <a:r>
              <a:rPr lang="en-US" sz="1600" dirty="0"/>
              <a:t>the recovery of 1,600 U.S. species already listed as threatened or endangered under the Endangered Species Act.</a:t>
            </a:r>
            <a:br>
              <a:rPr lang="en-US" sz="1600" dirty="0"/>
            </a:br>
            <a:endParaRPr lang="en-US" sz="1600" dirty="0"/>
          </a:p>
          <a:p>
            <a:pPr marL="285750" indent="-285750">
              <a:buFont typeface="Arial" panose="020B0604020202020204" pitchFamily="34" charset="0"/>
              <a:buChar char="•"/>
            </a:pPr>
            <a:r>
              <a:rPr lang="en-US" sz="1600" dirty="0" smtClean="0"/>
              <a:t>Include </a:t>
            </a:r>
            <a:r>
              <a:rPr lang="en-US" sz="1600" dirty="0"/>
              <a:t>improvements to ensure funds are appropriately targeted to the areas of greatest need and facilitate additional investments in protecting at-risk plant species.</a:t>
            </a:r>
            <a:br>
              <a:rPr lang="en-US" sz="1600" dirty="0"/>
            </a:br>
            <a:endParaRPr lang="en-US" sz="1600" dirty="0"/>
          </a:p>
          <a:p>
            <a:pPr marL="285750" indent="-285750">
              <a:buFont typeface="Arial" panose="020B0604020202020204" pitchFamily="34" charset="0"/>
              <a:buChar char="•"/>
            </a:pPr>
            <a:r>
              <a:rPr lang="en-US" sz="1600" dirty="0" smtClean="0"/>
              <a:t>In </a:t>
            </a:r>
            <a:r>
              <a:rPr lang="en-US" sz="1600" dirty="0"/>
              <a:t>the Senate, RAWA also directs fees and penalties assessed for environmental violations to help fund RAWA, using fee and penalty amounts that aren’t already targeted for existing environmental funds.</a:t>
            </a:r>
          </a:p>
          <a:p>
            <a:endParaRPr lang="en-US" b="1" dirty="0" smtClean="0">
              <a:solidFill>
                <a:srgbClr val="000000"/>
              </a:solidFill>
              <a:latin typeface="Open Sans"/>
            </a:endParaRPr>
          </a:p>
          <a:p>
            <a:endParaRPr lang="en-US" b="1" dirty="0">
              <a:solidFill>
                <a:srgbClr val="000000"/>
              </a:solidFill>
              <a:latin typeface="Open Sans"/>
            </a:endParaRPr>
          </a:p>
          <a:p>
            <a:endParaRPr lang="en-US" b="1" dirty="0" smtClean="0">
              <a:solidFill>
                <a:srgbClr val="000000"/>
              </a:solidFill>
              <a:latin typeface="Open Sans"/>
            </a:endParaRPr>
          </a:p>
          <a:p>
            <a:endParaRPr lang="en-US" b="1" dirty="0">
              <a:solidFill>
                <a:srgbClr val="000000"/>
              </a:solidFill>
              <a:latin typeface="Open Sans"/>
            </a:endParaRPr>
          </a:p>
          <a:p>
            <a:endParaRPr lang="en-US" b="1" dirty="0" smtClean="0">
              <a:solidFill>
                <a:srgbClr val="000000"/>
              </a:solidFill>
              <a:latin typeface="Open Sans"/>
            </a:endParaRPr>
          </a:p>
          <a:p>
            <a:endParaRPr lang="en-US" b="1" dirty="0">
              <a:solidFill>
                <a:srgbClr val="000000"/>
              </a:solidFill>
              <a:latin typeface="Open Sans"/>
            </a:endParaRPr>
          </a:p>
          <a:p>
            <a:endParaRPr lang="en-US" b="1" dirty="0" smtClean="0">
              <a:solidFill>
                <a:srgbClr val="000000"/>
              </a:solidFill>
              <a:latin typeface="Open Sans"/>
            </a:endParaRPr>
          </a:p>
          <a:p>
            <a:endParaRPr lang="en-US" dirty="0"/>
          </a:p>
        </p:txBody>
      </p:sp>
    </p:spTree>
    <p:extLst>
      <p:ext uri="{BB962C8B-B14F-4D97-AF65-F5344CB8AC3E}">
        <p14:creationId xmlns:p14="http://schemas.microsoft.com/office/powerpoint/2010/main" val="8576078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0997" y="44339"/>
            <a:ext cx="11155363" cy="1401763"/>
          </a:xfrm>
        </p:spPr>
        <p:txBody>
          <a:bodyPr/>
          <a:lstStyle/>
          <a:p>
            <a:pPr algn="ctr"/>
            <a:r>
              <a:rPr lang="en-US" sz="3600" b="1" u="sng" dirty="0" smtClean="0"/>
              <a:t>WHAT  TYPES OF  MITIGATION PROJECTS ARE DONE </a:t>
            </a:r>
            <a:endParaRPr lang="en-US" sz="3600" b="1" u="sng" dirty="0"/>
          </a:p>
        </p:txBody>
      </p:sp>
      <p:sp>
        <p:nvSpPr>
          <p:cNvPr id="4" name="Content Placeholder 3"/>
          <p:cNvSpPr>
            <a:spLocks noGrp="1"/>
          </p:cNvSpPr>
          <p:nvPr>
            <p:ph sz="half" idx="4294967295"/>
          </p:nvPr>
        </p:nvSpPr>
        <p:spPr>
          <a:xfrm>
            <a:off x="273872" y="673644"/>
            <a:ext cx="5445125" cy="5963652"/>
          </a:xfrm>
        </p:spPr>
        <p:txBody>
          <a:bodyPr>
            <a:normAutofit fontScale="25000" lnSpcReduction="20000"/>
          </a:bodyPr>
          <a:lstStyle/>
          <a:p>
            <a:pPr algn="just">
              <a:buFont typeface="Wingdings" panose="05000000000000000000" pitchFamily="2" charset="2"/>
              <a:buChar char="v"/>
            </a:pPr>
            <a:endParaRPr lang="en-US" dirty="0" smtClean="0"/>
          </a:p>
          <a:p>
            <a:pPr marL="1371600" lvl="3" indent="0" algn="just">
              <a:lnSpc>
                <a:spcPct val="120000"/>
              </a:lnSpc>
              <a:spcAft>
                <a:spcPts val="1200"/>
              </a:spcAft>
              <a:buNone/>
            </a:pPr>
            <a:r>
              <a:rPr lang="en-US" sz="5200" dirty="0" smtClean="0"/>
              <a:t>A leading cause of impairment to Kentucky waters comes from physical sources such as sedimentation and siltation from erosion of stream banks and  drainage or run-off from other non- point sources such as agriculture, industry, mining and logging.</a:t>
            </a:r>
          </a:p>
          <a:p>
            <a:pPr lvl="4">
              <a:lnSpc>
                <a:spcPct val="120000"/>
              </a:lnSpc>
              <a:spcBef>
                <a:spcPts val="0"/>
              </a:spcBef>
            </a:pPr>
            <a:r>
              <a:rPr lang="en-US" sz="5200" dirty="0" smtClean="0"/>
              <a:t>Threatens </a:t>
            </a:r>
            <a:r>
              <a:rPr lang="en-US" sz="5200" dirty="0"/>
              <a:t>downstream fisheries</a:t>
            </a:r>
          </a:p>
          <a:p>
            <a:pPr lvl="4">
              <a:lnSpc>
                <a:spcPct val="120000"/>
              </a:lnSpc>
              <a:spcBef>
                <a:spcPts val="0"/>
              </a:spcBef>
            </a:pPr>
            <a:r>
              <a:rPr lang="en-US" sz="5200" dirty="0" smtClean="0"/>
              <a:t>Suppresses </a:t>
            </a:r>
            <a:r>
              <a:rPr lang="en-US" sz="5200" dirty="0"/>
              <a:t>fish reproduction</a:t>
            </a:r>
          </a:p>
          <a:p>
            <a:pPr lvl="4">
              <a:lnSpc>
                <a:spcPct val="120000"/>
              </a:lnSpc>
              <a:spcBef>
                <a:spcPts val="0"/>
              </a:spcBef>
            </a:pPr>
            <a:r>
              <a:rPr lang="en-US" sz="5200" dirty="0" smtClean="0"/>
              <a:t>Smothers </a:t>
            </a:r>
            <a:r>
              <a:rPr lang="en-US" sz="5200" dirty="0"/>
              <a:t>invertebrates and fish eggs</a:t>
            </a:r>
          </a:p>
          <a:p>
            <a:pPr lvl="4">
              <a:lnSpc>
                <a:spcPct val="120000"/>
              </a:lnSpc>
              <a:spcBef>
                <a:spcPts val="0"/>
              </a:spcBef>
            </a:pPr>
            <a:r>
              <a:rPr lang="en-US" sz="5200" dirty="0" smtClean="0"/>
              <a:t>Fills </a:t>
            </a:r>
            <a:r>
              <a:rPr lang="en-US" sz="5200" dirty="0"/>
              <a:t>small spaces in substrate reducing water quality functions</a:t>
            </a:r>
          </a:p>
          <a:p>
            <a:pPr lvl="4">
              <a:lnSpc>
                <a:spcPct val="120000"/>
              </a:lnSpc>
              <a:spcBef>
                <a:spcPts val="0"/>
              </a:spcBef>
            </a:pPr>
            <a:r>
              <a:rPr lang="en-US" sz="5200" dirty="0" smtClean="0"/>
              <a:t>Siltation </a:t>
            </a:r>
            <a:r>
              <a:rPr lang="en-US" sz="5200" dirty="0"/>
              <a:t>adds excessive nutrients causing water quality impairment, contributes to HAB’s</a:t>
            </a:r>
          </a:p>
          <a:p>
            <a:pPr lvl="4">
              <a:lnSpc>
                <a:spcPct val="120000"/>
              </a:lnSpc>
              <a:spcBef>
                <a:spcPts val="0"/>
              </a:spcBef>
            </a:pPr>
            <a:r>
              <a:rPr lang="en-US" sz="5200" dirty="0" smtClean="0"/>
              <a:t>Fills </a:t>
            </a:r>
            <a:r>
              <a:rPr lang="en-US" sz="5200" dirty="0"/>
              <a:t>in downstream lakes, streams, rivers</a:t>
            </a:r>
          </a:p>
          <a:p>
            <a:pPr>
              <a:lnSpc>
                <a:spcPct val="120000"/>
              </a:lnSpc>
              <a:spcAft>
                <a:spcPts val="1200"/>
              </a:spcAft>
              <a:buFont typeface="Wingdings" panose="05000000000000000000" pitchFamily="2" charset="2"/>
              <a:buChar char="v"/>
            </a:pPr>
            <a:r>
              <a:rPr lang="en-US" sz="5200" dirty="0" smtClean="0"/>
              <a:t>By </a:t>
            </a:r>
            <a:r>
              <a:rPr lang="en-US" sz="5200" dirty="0"/>
              <a:t>selling mitigation credits, </a:t>
            </a:r>
            <a:r>
              <a:rPr lang="en-US" sz="5200" u="sng" dirty="0"/>
              <a:t>KDFWR is obligated</a:t>
            </a:r>
            <a:r>
              <a:rPr lang="en-US" sz="5200" dirty="0"/>
              <a:t> by the Corps to implement mitigation projects that will fulfill an equal number of credits sold</a:t>
            </a:r>
            <a:r>
              <a:rPr lang="en-US" sz="5200" b="1" u="sng" dirty="0"/>
              <a:t>.  Within 3 years from the time of sale, the program must begin initial biological improvements on projects, unless the Corps grants more time. </a:t>
            </a:r>
            <a:r>
              <a:rPr lang="en-US" sz="5200" dirty="0"/>
              <a:t>  </a:t>
            </a:r>
            <a:endParaRPr lang="en-US" sz="5200" dirty="0" smtClean="0"/>
          </a:p>
          <a:p>
            <a:pPr>
              <a:lnSpc>
                <a:spcPct val="120000"/>
              </a:lnSpc>
              <a:spcAft>
                <a:spcPts val="1200"/>
              </a:spcAft>
              <a:buFont typeface="Wingdings" panose="05000000000000000000" pitchFamily="2" charset="2"/>
              <a:buChar char="v"/>
            </a:pPr>
            <a:r>
              <a:rPr lang="en-US" sz="5200" dirty="0"/>
              <a:t>T</a:t>
            </a:r>
            <a:r>
              <a:rPr lang="en-US" sz="5200" dirty="0" smtClean="0"/>
              <a:t>he </a:t>
            </a:r>
            <a:r>
              <a:rPr lang="en-US" sz="5200" dirty="0"/>
              <a:t>program collects funds, then uses the funds to undertake mitigation projects in the same service area</a:t>
            </a:r>
            <a:r>
              <a:rPr lang="en-US" sz="5200" dirty="0" smtClean="0"/>
              <a:t>. </a:t>
            </a:r>
          </a:p>
          <a:p>
            <a:pPr>
              <a:lnSpc>
                <a:spcPct val="120000"/>
              </a:lnSpc>
              <a:spcAft>
                <a:spcPts val="1200"/>
              </a:spcAft>
              <a:buFont typeface="Wingdings" panose="05000000000000000000" pitchFamily="2" charset="2"/>
              <a:buChar char="v"/>
            </a:pPr>
            <a:r>
              <a:rPr lang="en-US" sz="5200" dirty="0" smtClean="0"/>
              <a:t>FILO </a:t>
            </a:r>
            <a:r>
              <a:rPr lang="en-US" sz="5200" dirty="0"/>
              <a:t>projects address this major state issue by rehabilitating, redesigning and repairing streams and streambanks</a:t>
            </a:r>
            <a:r>
              <a:rPr lang="en-US" sz="5200" dirty="0" smtClean="0"/>
              <a:t>.</a:t>
            </a:r>
          </a:p>
          <a:p>
            <a:pPr>
              <a:lnSpc>
                <a:spcPct val="120000"/>
              </a:lnSpc>
              <a:spcAft>
                <a:spcPts val="1200"/>
              </a:spcAft>
              <a:buFont typeface="Wingdings" panose="05000000000000000000" pitchFamily="2" charset="2"/>
              <a:buChar char="v"/>
            </a:pPr>
            <a:r>
              <a:rPr lang="en-US" sz="5200" dirty="0" smtClean="0"/>
              <a:t>The </a:t>
            </a:r>
            <a:r>
              <a:rPr lang="en-US" sz="5200" dirty="0"/>
              <a:t>FILO program has over 900,000 linear feet (170 miles) of stream projects across the state in various stages of development.</a:t>
            </a:r>
          </a:p>
          <a:p>
            <a:endParaRPr lang="en-US" sz="4800" dirty="0"/>
          </a:p>
        </p:txBody>
      </p:sp>
      <p:pic>
        <p:nvPicPr>
          <p:cNvPr id="6" name="Content Placeholder 4"/>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7211352" y="973931"/>
            <a:ext cx="3980716" cy="2578100"/>
          </a:xfrm>
          <a:prstGeom prst="rect">
            <a:avLst/>
          </a:prstGeom>
          <a:ln>
            <a:solidFill>
              <a:schemeClr val="tx1"/>
            </a:solidFill>
          </a:ln>
          <a:effectLst>
            <a:outerShdw blurRad="50800" dist="38100" dir="2700000" algn="tl" rotWithShape="0">
              <a:prstClr val="black">
                <a:alpha val="40000"/>
              </a:prstClr>
            </a:outerShdw>
          </a:effectLst>
        </p:spPr>
      </p:pic>
      <p:sp>
        <p:nvSpPr>
          <p:cNvPr id="7" name="Rectangle 6"/>
          <p:cNvSpPr/>
          <p:nvPr/>
        </p:nvSpPr>
        <p:spPr>
          <a:xfrm>
            <a:off x="6647543" y="3655470"/>
            <a:ext cx="5108334" cy="369332"/>
          </a:xfrm>
          <a:prstGeom prst="rect">
            <a:avLst/>
          </a:prstGeom>
        </p:spPr>
        <p:txBody>
          <a:bodyPr wrap="square">
            <a:spAutoFit/>
          </a:bodyPr>
          <a:lstStyle/>
          <a:p>
            <a:r>
              <a:rPr lang="en-US" dirty="0"/>
              <a:t>Severe erosion, no instream or riparian zone habitat</a:t>
            </a:r>
          </a:p>
        </p:txBody>
      </p:sp>
      <p:pic>
        <p:nvPicPr>
          <p:cNvPr id="8"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1352" y="4128241"/>
            <a:ext cx="3980716" cy="2436632"/>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795665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1921" y="2057398"/>
            <a:ext cx="10189029" cy="4708981"/>
          </a:xfrm>
          <a:prstGeom prst="rect">
            <a:avLst/>
          </a:prstGeom>
        </p:spPr>
        <p:txBody>
          <a:bodyPr wrap="square">
            <a:spAutoFit/>
          </a:bodyPr>
          <a:lstStyle/>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rPr>
              <a:t>The objective of the Clean Water Act (“CWA”), </a:t>
            </a:r>
            <a:r>
              <a:rPr lang="en-US" sz="2000" dirty="0">
                <a:solidFill>
                  <a:srgbClr val="212121"/>
                </a:solidFill>
                <a:latin typeface="Calibri" panose="020F0502020204030204" pitchFamily="34" charset="0"/>
                <a:ea typeface="Calibri" panose="020F0502020204030204" pitchFamily="34" charset="0"/>
              </a:rPr>
              <a:t>33 U.S.C. §1251 et seq., </a:t>
            </a:r>
            <a:r>
              <a:rPr lang="en-US" sz="2000" dirty="0">
                <a:latin typeface="Calibri" panose="020F0502020204030204" pitchFamily="34" charset="0"/>
                <a:ea typeface="Calibri" panose="020F0502020204030204" pitchFamily="34" charset="0"/>
              </a:rPr>
              <a:t>is to restore and maintain the chemical, physical, and biological integrity of the waters of the United States. </a:t>
            </a:r>
            <a:endParaRPr lang="en-US" sz="2000" dirty="0" smtClean="0">
              <a:latin typeface="Calibri" panose="020F0502020204030204" pitchFamily="34" charset="0"/>
              <a:ea typeface="Calibri" panose="020F0502020204030204" pitchFamily="34" charset="0"/>
            </a:endParaRPr>
          </a:p>
          <a:p>
            <a:pPr marL="342900" indent="-342900">
              <a:buFont typeface="Arial" panose="020B0604020202020204" pitchFamily="34" charset="0"/>
              <a:buChar char="•"/>
            </a:pPr>
            <a:endParaRPr lang="en-US" sz="2000" dirty="0">
              <a:latin typeface="Calibri" panose="020F0502020204030204" pitchFamily="34" charset="0"/>
              <a:ea typeface="Calibri" panose="020F0502020204030204" pitchFamily="34" charset="0"/>
            </a:endParaRPr>
          </a:p>
          <a:p>
            <a:pPr marL="342900" indent="-342900">
              <a:buFont typeface="Arial" panose="020B0604020202020204" pitchFamily="34" charset="0"/>
              <a:buChar char="•"/>
            </a:pPr>
            <a:r>
              <a:rPr lang="en-US" sz="2000" dirty="0" smtClean="0">
                <a:latin typeface="Calibri" panose="020F0502020204030204" pitchFamily="34" charset="0"/>
                <a:ea typeface="Calibri" panose="020F0502020204030204" pitchFamily="34" charset="0"/>
              </a:rPr>
              <a:t>The </a:t>
            </a:r>
            <a:r>
              <a:rPr lang="en-US" sz="2000" dirty="0">
                <a:latin typeface="Calibri" panose="020F0502020204030204" pitchFamily="34" charset="0"/>
                <a:ea typeface="Calibri" panose="020F0502020204030204" pitchFamily="34" charset="0"/>
              </a:rPr>
              <a:t>Act prohibits the discharge of any dredged or fill material in “waters of the United States,” including wetlands, without a permit. 33 U.S.C. § 1311; CWA § 301.  </a:t>
            </a:r>
            <a:endParaRPr lang="en-US" sz="2000" dirty="0" smtClean="0">
              <a:latin typeface="Calibri" panose="020F0502020204030204" pitchFamily="34" charset="0"/>
              <a:ea typeface="Calibri" panose="020F0502020204030204" pitchFamily="34" charset="0"/>
            </a:endParaRPr>
          </a:p>
          <a:p>
            <a:endParaRPr lang="en-US" sz="2000" dirty="0" smtClean="0">
              <a:latin typeface="Calibri" panose="020F0502020204030204" pitchFamily="34" charset="0"/>
              <a:ea typeface="Calibri" panose="020F0502020204030204" pitchFamily="34" charset="0"/>
            </a:endParaRPr>
          </a:p>
          <a:p>
            <a:pPr marL="342900" indent="-342900">
              <a:buFont typeface="Arial" panose="020B0604020202020204" pitchFamily="34" charset="0"/>
              <a:buChar char="•"/>
            </a:pPr>
            <a:r>
              <a:rPr lang="en-US" sz="2000" dirty="0" smtClean="0">
                <a:latin typeface="Calibri" panose="020F0502020204030204" pitchFamily="34" charset="0"/>
                <a:ea typeface="Calibri" panose="020F0502020204030204" pitchFamily="34" charset="0"/>
              </a:rPr>
              <a:t>Streams and Wetlands </a:t>
            </a:r>
            <a:r>
              <a:rPr lang="en-US" sz="2000" dirty="0">
                <a:latin typeface="Calibri" panose="020F0502020204030204" pitchFamily="34" charset="0"/>
                <a:ea typeface="Calibri" panose="020F0502020204030204" pitchFamily="34" charset="0"/>
              </a:rPr>
              <a:t>are regulated under CWA § 404 which is administered by the U.S. Army Corps of </a:t>
            </a:r>
            <a:r>
              <a:rPr lang="en-US" sz="2000" dirty="0" smtClean="0">
                <a:latin typeface="Calibri" panose="020F0502020204030204" pitchFamily="34" charset="0"/>
                <a:ea typeface="Calibri" panose="020F0502020204030204" pitchFamily="34" charset="0"/>
              </a:rPr>
              <a:t>Engineers </a:t>
            </a:r>
            <a:r>
              <a:rPr lang="en-US" sz="2000" dirty="0">
                <a:latin typeface="Calibri" panose="020F0502020204030204" pitchFamily="34" charset="0"/>
                <a:ea typeface="Calibri" panose="020F0502020204030204" pitchFamily="34" charset="0"/>
              </a:rPr>
              <a:t>with oversight by the U.S. Environmental Protection Agency (EPA). 33 U.S.C. § 1344.  </a:t>
            </a:r>
          </a:p>
          <a:p>
            <a:pPr marL="342900" indent="-342900">
              <a:buFont typeface="Arial" panose="020B0604020202020204" pitchFamily="34" charset="0"/>
              <a:buChar char="•"/>
            </a:pPr>
            <a:endParaRPr lang="en-US" sz="2000" dirty="0" smtClean="0">
              <a:latin typeface="Calibri" panose="020F0502020204030204" pitchFamily="34" charset="0"/>
            </a:endParaRPr>
          </a:p>
          <a:p>
            <a:pPr marL="800100" lvl="1" indent="-342900">
              <a:buFont typeface="Courier New" panose="02070309020205020404" pitchFamily="49" charset="0"/>
              <a:buChar char="o"/>
            </a:pPr>
            <a:r>
              <a:rPr lang="en-US" sz="2000" dirty="0" smtClean="0"/>
              <a:t>The </a:t>
            </a:r>
            <a:r>
              <a:rPr lang="en-US" sz="2000" dirty="0"/>
              <a:t>Corps of Engineers administers the program and  issues permits under </a:t>
            </a:r>
            <a:r>
              <a:rPr lang="en-US" sz="2000" dirty="0">
                <a:latin typeface="Calibri" panose="020F0502020204030204" pitchFamily="34" charset="0"/>
                <a:ea typeface="Calibri" panose="020F0502020204030204" pitchFamily="34" charset="0"/>
              </a:rPr>
              <a:t>§ 404 </a:t>
            </a:r>
            <a:r>
              <a:rPr lang="en-US" sz="2000" dirty="0"/>
              <a:t>that are needed for any work, including construction and dredging, affecting the waters of the US. </a:t>
            </a:r>
            <a:endParaRPr lang="en-US" sz="2000" dirty="0">
              <a:ea typeface="Calibri" panose="020F0502020204030204" pitchFamily="34" charset="0"/>
            </a:endParaRPr>
          </a:p>
          <a:p>
            <a:endParaRPr lang="en-US" sz="2000" dirty="0" smtClean="0">
              <a:latin typeface="Calibri" panose="020F0502020204030204" pitchFamily="34" charset="0"/>
              <a:ea typeface="Calibri" panose="020F0502020204030204" pitchFamily="34" charset="0"/>
            </a:endParaRPr>
          </a:p>
          <a:p>
            <a:endParaRPr lang="en-US" sz="2000" dirty="0">
              <a:latin typeface="Calibri" panose="020F0502020204030204" pitchFamily="34" charset="0"/>
              <a:ea typeface="Calibri" panose="020F0502020204030204" pitchFamily="34" charset="0"/>
            </a:endParaRPr>
          </a:p>
          <a:p>
            <a:pPr marL="342900" indent="-342900">
              <a:buFont typeface="Arial" panose="020B0604020202020204" pitchFamily="34" charset="0"/>
              <a:buChar char="•"/>
            </a:pPr>
            <a:endParaRPr lang="en-US" sz="2000" dirty="0">
              <a:latin typeface="Calibri" panose="020F0502020204030204" pitchFamily="34" charset="0"/>
            </a:endParaRPr>
          </a:p>
        </p:txBody>
      </p:sp>
    </p:spTree>
    <p:extLst>
      <p:ext uri="{BB962C8B-B14F-4D97-AF65-F5344CB8AC3E}">
        <p14:creationId xmlns:p14="http://schemas.microsoft.com/office/powerpoint/2010/main" val="33961875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4974" y="1072341"/>
            <a:ext cx="11667672" cy="1877437"/>
          </a:xfrm>
          <a:prstGeom prst="rect">
            <a:avLst/>
          </a:prstGeom>
        </p:spPr>
        <p:txBody>
          <a:bodyPr wrap="square">
            <a:spAutoFit/>
          </a:bodyPr>
          <a:lstStyle/>
          <a:p>
            <a:pPr algn="ctr"/>
            <a:r>
              <a:rPr lang="en-US" sz="3200" b="1" u="sng" dirty="0" smtClean="0">
                <a:latin typeface="Calibri" panose="020F0502020204030204" pitchFamily="34" charset="0"/>
                <a:ea typeface="Calibri" panose="020F0502020204030204" pitchFamily="34" charset="0"/>
                <a:cs typeface="Times New Roman" panose="02020603050405020304" pitchFamily="18" charset="0"/>
              </a:rPr>
              <a:t>EXAMPLE OF AN IMPACT REQUIRING MITIGATION</a:t>
            </a:r>
          </a:p>
          <a:p>
            <a:pPr algn="ctr"/>
            <a:endParaRPr lang="en-US" sz="2400" dirty="0"/>
          </a:p>
          <a:p>
            <a:pPr algn="just"/>
            <a:r>
              <a:rPr lang="en-US" sz="2000" dirty="0" smtClean="0"/>
              <a:t>The </a:t>
            </a:r>
            <a:r>
              <a:rPr lang="en-US" sz="2000" dirty="0"/>
              <a:t>project on this slide is construction on US460 in Pike County.  The spoil from the cut was placed in the valley causing the loss of streams which required mitigation</a:t>
            </a:r>
            <a:r>
              <a:rPr lang="en-US" sz="2000" dirty="0" smtClean="0"/>
              <a:t>. KYTC has utilized the program extensively, making up approximately 51% of fees paid since inception.</a:t>
            </a:r>
            <a:endParaRPr lang="en-US" dirty="0"/>
          </a:p>
        </p:txBody>
      </p:sp>
      <p:pic>
        <p:nvPicPr>
          <p:cNvPr id="6" name="Picture 8" descr="http://www.us460online.com/construction/051513/16.jpg"/>
          <p:cNvPicPr>
            <a:picLocks noChangeAspect="1" noChangeArrowheads="1"/>
          </p:cNvPicPr>
          <p:nvPr/>
        </p:nvPicPr>
        <p:blipFill>
          <a:blip r:embed="rId2" cstate="print"/>
          <a:srcRect/>
          <a:stretch>
            <a:fillRect/>
          </a:stretch>
        </p:blipFill>
        <p:spPr bwMode="auto">
          <a:xfrm>
            <a:off x="603758" y="3060317"/>
            <a:ext cx="5274128" cy="3121636"/>
          </a:xfrm>
          <a:prstGeom prst="rect">
            <a:avLst/>
          </a:prstGeom>
          <a:ln>
            <a:noFill/>
          </a:ln>
          <a:effectLst>
            <a:outerShdw blurRad="292100" dist="139700" dir="2700000" algn="tl" rotWithShape="0">
              <a:srgbClr val="333333">
                <a:alpha val="65000"/>
              </a:srgbClr>
            </a:outerShdw>
          </a:effectLst>
        </p:spPr>
      </p:pic>
      <p:pic>
        <p:nvPicPr>
          <p:cNvPr id="9" name="Picture 6" descr="http://www.us460online.com/construction/101508/33.jpg"/>
          <p:cNvPicPr>
            <a:picLocks noChangeAspect="1" noChangeArrowheads="1"/>
          </p:cNvPicPr>
          <p:nvPr/>
        </p:nvPicPr>
        <p:blipFill>
          <a:blip r:embed="rId3" cstate="print"/>
          <a:srcRect/>
          <a:stretch>
            <a:fillRect/>
          </a:stretch>
        </p:blipFill>
        <p:spPr bwMode="auto">
          <a:xfrm>
            <a:off x="6636643" y="3060317"/>
            <a:ext cx="4865914" cy="31216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06668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O:\FILO Program\PROJECTS\Lower Licking\Salt Lick Ck\Pics\2015\6-17-15\DSCN4306.JPG"/>
          <p:cNvPicPr>
            <a:picLocks noGrp="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2030185" y="1103087"/>
            <a:ext cx="9372601" cy="3972378"/>
          </a:xfrm>
          <a:prstGeom prst="rect">
            <a:avLst/>
          </a:prstGeom>
          <a:noFill/>
          <a:ln>
            <a:noFill/>
          </a:ln>
        </p:spPr>
      </p:pic>
      <p:sp>
        <p:nvSpPr>
          <p:cNvPr id="3" name="Rectangle 2"/>
          <p:cNvSpPr/>
          <p:nvPr/>
        </p:nvSpPr>
        <p:spPr>
          <a:xfrm>
            <a:off x="1479776" y="160707"/>
            <a:ext cx="10473418" cy="1200329"/>
          </a:xfrm>
          <a:prstGeom prst="rect">
            <a:avLst/>
          </a:prstGeom>
        </p:spPr>
        <p:txBody>
          <a:bodyPr wrap="square">
            <a:spAutoFit/>
          </a:bodyPr>
          <a:lstStyle/>
          <a:p>
            <a:pPr algn="ctr"/>
            <a:r>
              <a:rPr lang="en-US" sz="2400" dirty="0" smtClean="0"/>
              <a:t>Permanent </a:t>
            </a:r>
            <a:r>
              <a:rPr lang="en-US" sz="2400" dirty="0"/>
              <a:t>protection </a:t>
            </a:r>
            <a:r>
              <a:rPr lang="en-US" sz="2400" dirty="0" smtClean="0"/>
              <a:t>on a site is required </a:t>
            </a:r>
            <a:r>
              <a:rPr lang="en-US" sz="2400" dirty="0"/>
              <a:t>of mitigation project either through a fee purchase or conservation easement.</a:t>
            </a:r>
            <a:br>
              <a:rPr lang="en-US" sz="2400" dirty="0"/>
            </a:br>
            <a:endParaRPr lang="en-US" sz="2400" dirty="0"/>
          </a:p>
        </p:txBody>
      </p:sp>
    </p:spTree>
    <p:extLst>
      <p:ext uri="{BB962C8B-B14F-4D97-AF65-F5344CB8AC3E}">
        <p14:creationId xmlns:p14="http://schemas.microsoft.com/office/powerpoint/2010/main" val="283318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7879" y="932185"/>
            <a:ext cx="5638800" cy="762000"/>
          </a:xfrm>
        </p:spPr>
        <p:txBody>
          <a:bodyPr>
            <a:noAutofit/>
          </a:bodyPr>
          <a:lstStyle/>
          <a:p>
            <a:r>
              <a:rPr lang="en-US" sz="2800" dirty="0"/>
              <a:t>Permanent Protection: </a:t>
            </a:r>
            <a:br>
              <a:rPr lang="en-US" sz="2800" dirty="0"/>
            </a:br>
            <a:r>
              <a:rPr lang="en-US" sz="2800" dirty="0"/>
              <a:t>Easements (private lands)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5005" y="2217957"/>
            <a:ext cx="8219990" cy="440328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835" y="999709"/>
            <a:ext cx="2763976" cy="20729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Line Callout 1 (No Border) 5"/>
          <p:cNvSpPr/>
          <p:nvPr/>
        </p:nvSpPr>
        <p:spPr>
          <a:xfrm>
            <a:off x="7870568" y="1521114"/>
            <a:ext cx="1341900" cy="285150"/>
          </a:xfrm>
          <a:prstGeom prst="callout1">
            <a:avLst>
              <a:gd name="adj1" fmla="val 105857"/>
              <a:gd name="adj2" fmla="val 49831"/>
              <a:gd name="adj3" fmla="val 387262"/>
              <a:gd name="adj4" fmla="val 66138"/>
            </a:avLst>
          </a:prstGeom>
          <a:solidFill>
            <a:schemeClr val="bg1">
              <a:lumMod val="90000"/>
              <a:alpha val="33000"/>
            </a:schemeClr>
          </a:solidFill>
          <a:ln w="127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accent1"/>
                </a:solidFill>
              </a:rPr>
              <a:t>Project funded stream </a:t>
            </a:r>
            <a:r>
              <a:rPr lang="en-US" sz="900" b="1" dirty="0" err="1">
                <a:solidFill>
                  <a:schemeClr val="accent1"/>
                </a:solidFill>
              </a:rPr>
              <a:t>xing</a:t>
            </a:r>
            <a:r>
              <a:rPr lang="en-US" sz="900" b="1" dirty="0">
                <a:solidFill>
                  <a:schemeClr val="accent1"/>
                </a:solidFill>
              </a:rPr>
              <a:t> for landowner</a:t>
            </a:r>
          </a:p>
        </p:txBody>
      </p:sp>
      <p:cxnSp>
        <p:nvCxnSpPr>
          <p:cNvPr id="8" name="Straight Arrow Connector 7"/>
          <p:cNvCxnSpPr>
            <a:stCxn id="5" idx="1"/>
          </p:cNvCxnSpPr>
          <p:nvPr/>
        </p:nvCxnSpPr>
        <p:spPr>
          <a:xfrm flipH="1">
            <a:off x="4942435" y="2036201"/>
            <a:ext cx="2438401" cy="15907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p:nvPr/>
        </p:nvPicPr>
        <p:blipFill>
          <a:blip r:embed="rId4" cstate="print">
            <a:extLst>
              <a:ext uri="{28A0092B-C50C-407E-A947-70E740481C1C}">
                <a14:useLocalDpi xmlns:a14="http://schemas.microsoft.com/office/drawing/2010/main" val="0"/>
              </a:ext>
            </a:extLst>
          </a:blip>
          <a:stretch>
            <a:fillRect/>
          </a:stretch>
        </p:blipFill>
        <p:spPr>
          <a:xfrm>
            <a:off x="7216679" y="4648201"/>
            <a:ext cx="3014897" cy="19451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3" name="Straight Arrow Connector 12"/>
          <p:cNvCxnSpPr/>
          <p:nvPr/>
        </p:nvCxnSpPr>
        <p:spPr>
          <a:xfrm flipH="1" flipV="1">
            <a:off x="6248400" y="5048850"/>
            <a:ext cx="914400" cy="66615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00956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4577256" y="2819400"/>
            <a:ext cx="5987527" cy="3733800"/>
          </a:xfrm>
          <a:prstGeom prst="rect">
            <a:avLst/>
          </a:prstGeom>
        </p:spPr>
      </p:pic>
      <p:sp>
        <p:nvSpPr>
          <p:cNvPr id="9" name="Rectangular Callout 8"/>
          <p:cNvSpPr/>
          <p:nvPr/>
        </p:nvSpPr>
        <p:spPr>
          <a:xfrm>
            <a:off x="7848600" y="2631111"/>
            <a:ext cx="1981200" cy="1219200"/>
          </a:xfrm>
          <a:prstGeom prst="wedgeRectCallout">
            <a:avLst>
              <a:gd name="adj1" fmla="val -38282"/>
              <a:gd name="adj2" fmla="val 159451"/>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 Miles of Trout Stream Acquired</a:t>
            </a:r>
          </a:p>
        </p:txBody>
      </p:sp>
      <p:pic>
        <p:nvPicPr>
          <p:cNvPr id="10" name="Picture 3" descr="Gorge @ Riffle"/>
          <p:cNvPicPr>
            <a:picLocks noChangeAspect="1" noChangeArrowheads="1"/>
          </p:cNvPicPr>
          <p:nvPr/>
        </p:nvPicPr>
        <p:blipFill>
          <a:blip r:embed="rId5" cstate="email"/>
          <a:srcRect/>
          <a:stretch>
            <a:fillRect/>
          </a:stretch>
        </p:blipFill>
        <p:spPr>
          <a:xfrm>
            <a:off x="2297368" y="323850"/>
            <a:ext cx="3847354" cy="3193780"/>
          </a:xfrm>
          <a:prstGeom prst="roundRect">
            <a:avLst>
              <a:gd name="adj" fmla="val 8594"/>
            </a:avLst>
          </a:prstGeom>
          <a:solidFill>
            <a:srgbClr val="FFFFFF">
              <a:shade val="85000"/>
            </a:srgbClr>
          </a:solidFill>
          <a:ln>
            <a:solidFill>
              <a:schemeClr val="accent4">
                <a:lumMod val="90000"/>
                <a:lumOff val="10000"/>
              </a:schemeClr>
            </a:solidFill>
          </a:ln>
          <a:effectLst>
            <a:reflection blurRad="12700" stA="38000" endPos="28000" dist="5000" dir="5400000" sy="-100000" algn="bl" rotWithShape="0"/>
          </a:effectLst>
        </p:spPr>
      </p:pic>
      <p:sp>
        <p:nvSpPr>
          <p:cNvPr id="11" name="Rectangle 2"/>
          <p:cNvSpPr txBox="1">
            <a:spLocks noRot="1" noChangeArrowheads="1"/>
          </p:cNvSpPr>
          <p:nvPr/>
        </p:nvSpPr>
        <p:spPr>
          <a:xfrm>
            <a:off x="6234719" y="1447800"/>
            <a:ext cx="4168139" cy="790670"/>
          </a:xfrm>
          <a:prstGeom prst="rect">
            <a:avLst/>
          </a:prstGeom>
          <a:noFill/>
        </p:spPr>
        <p:txBody>
          <a:bodyP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n-US" sz="2400" b="1" dirty="0">
                <a:solidFill>
                  <a:schemeClr val="tx1"/>
                </a:solidFill>
              </a:rPr>
              <a:t>Preserving </a:t>
            </a:r>
            <a:r>
              <a:rPr lang="en-US" sz="2400" b="1" dirty="0" smtClean="0">
                <a:solidFill>
                  <a:schemeClr val="tx1"/>
                </a:solidFill>
              </a:rPr>
              <a:t>Exceptional Streams</a:t>
            </a:r>
            <a:endParaRPr lang="en-US" sz="2400" b="1" dirty="0">
              <a:solidFill>
                <a:schemeClr val="tx1"/>
              </a:solidFill>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1126" y="2902153"/>
            <a:ext cx="2692286" cy="3589715"/>
          </a:xfrm>
          <a:prstGeom prst="roundRect">
            <a:avLst>
              <a:gd name="adj" fmla="val 8594"/>
            </a:avLst>
          </a:prstGeom>
          <a:solidFill>
            <a:srgbClr val="FFFFFF">
              <a:shade val="85000"/>
            </a:srgbClr>
          </a:solidFill>
          <a:ln>
            <a:solidFill>
              <a:schemeClr val="accent4">
                <a:lumMod val="90000"/>
                <a:lumOff val="10000"/>
              </a:schemeClr>
            </a:solidFill>
          </a:ln>
          <a:effec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02200" y="3647111"/>
            <a:ext cx="406400" cy="406400"/>
          </a:xfrm>
          <a:prstGeom prst="rect">
            <a:avLst/>
          </a:prstGeom>
        </p:spPr>
      </p:pic>
    </p:spTree>
    <p:extLst>
      <p:ext uri="{BB962C8B-B14F-4D97-AF65-F5344CB8AC3E}">
        <p14:creationId xmlns:p14="http://schemas.microsoft.com/office/powerpoint/2010/main" val="27187793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idx="4294967295"/>
          </p:nvPr>
        </p:nvSpPr>
        <p:spPr>
          <a:xfrm>
            <a:off x="2383971" y="695325"/>
            <a:ext cx="8904514" cy="552450"/>
          </a:xfrm>
        </p:spPr>
        <p:txBody>
          <a:bodyPr>
            <a:normAutofit fontScale="90000"/>
          </a:bodyPr>
          <a:lstStyle/>
          <a:p>
            <a:r>
              <a:rPr lang="en-US" dirty="0" smtClean="0"/>
              <a:t>Permanent Protection: Fee Purchase</a:t>
            </a:r>
            <a:endParaRPr lang="en-US" dirty="0"/>
          </a:p>
        </p:txBody>
      </p:sp>
      <p:pic>
        <p:nvPicPr>
          <p:cNvPr id="2" name="Picture 1"/>
          <p:cNvPicPr>
            <a:picLocks noChangeAspect="1"/>
          </p:cNvPicPr>
          <p:nvPr/>
        </p:nvPicPr>
        <p:blipFill>
          <a:blip r:embed="rId2"/>
          <a:stretch>
            <a:fillRect/>
          </a:stretch>
        </p:blipFill>
        <p:spPr>
          <a:xfrm>
            <a:off x="2133600" y="1600200"/>
            <a:ext cx="7848600" cy="4943842"/>
          </a:xfrm>
          <a:prstGeom prst="rect">
            <a:avLst/>
          </a:prstGeom>
          <a:ln>
            <a:noFill/>
          </a:ln>
          <a:effectLst>
            <a:outerShdw blurRad="292100" dist="139700" dir="2700000" algn="tl" rotWithShape="0">
              <a:srgbClr val="333333">
                <a:alpha val="65000"/>
              </a:srgbClr>
            </a:outerShdw>
          </a:effectLst>
        </p:spPr>
      </p:pic>
      <p:sp>
        <p:nvSpPr>
          <p:cNvPr id="4" name="Line Callout 1 (Border and Accent Bar) 3"/>
          <p:cNvSpPr/>
          <p:nvPr/>
        </p:nvSpPr>
        <p:spPr>
          <a:xfrm>
            <a:off x="7543800" y="1752600"/>
            <a:ext cx="3048000" cy="1828800"/>
          </a:xfrm>
          <a:prstGeom prst="accentBorderCallout1">
            <a:avLst>
              <a:gd name="adj1" fmla="val 61433"/>
              <a:gd name="adj2" fmla="val -667"/>
              <a:gd name="adj3" fmla="val 77134"/>
              <a:gd name="adj4" fmla="val -24120"/>
            </a:avLst>
          </a:prstGeom>
          <a:solidFill>
            <a:schemeClr val="bg1">
              <a:lumMod val="50000"/>
            </a:schemeClr>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t>Mitigation Buffer:  purchase better than easement:</a:t>
            </a:r>
          </a:p>
          <a:p>
            <a:r>
              <a:rPr lang="en-US" dirty="0"/>
              <a:t>-Landowner interest</a:t>
            </a:r>
          </a:p>
          <a:p>
            <a:r>
              <a:rPr lang="en-US" dirty="0"/>
              <a:t>-Small Headwater mitigation</a:t>
            </a:r>
          </a:p>
        </p:txBody>
      </p:sp>
    </p:spTree>
    <p:extLst>
      <p:ext uri="{BB962C8B-B14F-4D97-AF65-F5344CB8AC3E}">
        <p14:creationId xmlns:p14="http://schemas.microsoft.com/office/powerpoint/2010/main" val="30749800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76395" y="2816808"/>
            <a:ext cx="9404350" cy="1400175"/>
          </a:xfrm>
        </p:spPr>
        <p:txBody>
          <a:bodyPr/>
          <a:lstStyle/>
          <a:p>
            <a:pPr algn="ctr"/>
            <a:r>
              <a:rPr lang="en-US" sz="4800" u="sng" dirty="0" smtClean="0">
                <a:solidFill>
                  <a:schemeClr val="bg1"/>
                </a:solidFill>
              </a:rPr>
              <a:t>2020-21 PROPERTY ACQUISITIONS</a:t>
            </a:r>
            <a:endParaRPr lang="en-US" sz="4800" u="sng" dirty="0">
              <a:solidFill>
                <a:schemeClr val="bg1"/>
              </a:solidFill>
            </a:endParaRPr>
          </a:p>
        </p:txBody>
      </p:sp>
    </p:spTree>
    <p:extLst>
      <p:ext uri="{BB962C8B-B14F-4D97-AF65-F5344CB8AC3E}">
        <p14:creationId xmlns:p14="http://schemas.microsoft.com/office/powerpoint/2010/main" val="17634245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8972" y="140965"/>
            <a:ext cx="10070496" cy="6237670"/>
          </a:xfrm>
          <a:prstGeom prst="rect">
            <a:avLst/>
          </a:prstGeom>
        </p:spPr>
        <p:txBody>
          <a:bodyPr wrap="square">
            <a:spAutoFit/>
          </a:bodyPr>
          <a:lstStyle/>
          <a:p>
            <a:pPr algn="ctr">
              <a:lnSpc>
                <a:spcPct val="107000"/>
              </a:lnSpc>
            </a:pPr>
            <a:r>
              <a:rPr lang="en-US" sz="2400" b="1" u="sng" dirty="0" smtClean="0">
                <a:latin typeface="Calibri" panose="020F0502020204030204" pitchFamily="34" charset="0"/>
                <a:ea typeface="Calibri" panose="020F0502020204030204" pitchFamily="34" charset="0"/>
                <a:cs typeface="Times New Roman" panose="02020603050405020304" pitchFamily="18" charset="0"/>
              </a:rPr>
              <a:t>PROPERTY Purchased in Fee</a:t>
            </a:r>
            <a:endParaRPr lang="en-US" sz="2400" b="1"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endParaRPr lang="en-US" sz="1400" b="1"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1400" b="1" dirty="0">
                <a:latin typeface="Calibri" panose="020F0502020204030204" pitchFamily="34" charset="0"/>
                <a:ea typeface="Calibri" panose="020F0502020204030204" pitchFamily="34" charset="0"/>
                <a:cs typeface="Times New Roman" panose="02020603050405020304" pitchFamily="18" charset="0"/>
              </a:rPr>
              <a:t>		</a:t>
            </a:r>
            <a:r>
              <a:rPr lang="en-US" sz="1400" b="1" i="1" dirty="0" smtClean="0">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pPr>
            <a:r>
              <a:rPr lang="en-US" sz="1400" b="1" i="1" dirty="0">
                <a:latin typeface="Calibri" panose="020F0502020204030204" pitchFamily="34" charset="0"/>
                <a:ea typeface="Calibri" panose="020F0502020204030204" pitchFamily="34" charset="0"/>
                <a:cs typeface="Times New Roman" panose="02020603050405020304" pitchFamily="18" charset="0"/>
              </a:rPr>
              <a:t>	</a:t>
            </a:r>
            <a:r>
              <a:rPr lang="en-US" sz="1400" b="1" i="1" dirty="0" smtClean="0">
                <a:latin typeface="Calibri" panose="020F0502020204030204" pitchFamily="34" charset="0"/>
                <a:ea typeface="Calibri" panose="020F0502020204030204" pitchFamily="34" charset="0"/>
                <a:cs typeface="Times New Roman" panose="02020603050405020304" pitchFamily="18" charset="0"/>
              </a:rPr>
              <a:t>				    </a:t>
            </a:r>
            <a:r>
              <a:rPr lang="en-US" sz="1400" b="1" u="sng" dirty="0">
                <a:latin typeface="Calibri" panose="020F0502020204030204" pitchFamily="34" charset="0"/>
                <a:ea typeface="Calibri" panose="020F0502020204030204" pitchFamily="34" charset="0"/>
                <a:cs typeface="Times New Roman" panose="02020603050405020304" pitchFamily="18" charset="0"/>
              </a:rPr>
              <a:t>PRICE</a:t>
            </a:r>
            <a:r>
              <a:rPr lang="en-US" sz="1400" b="1" dirty="0">
                <a:latin typeface="Calibri" panose="020F0502020204030204" pitchFamily="34" charset="0"/>
                <a:ea typeface="Calibri" panose="020F0502020204030204" pitchFamily="34" charset="0"/>
                <a:cs typeface="Times New Roman" panose="02020603050405020304" pitchFamily="18" charset="0"/>
              </a:rPr>
              <a:t>				</a:t>
            </a:r>
            <a:r>
              <a:rPr lang="en-US" sz="1400" b="1" u="sng" dirty="0">
                <a:latin typeface="Calibri" panose="020F0502020204030204" pitchFamily="34" charset="0"/>
                <a:ea typeface="Calibri" panose="020F0502020204030204" pitchFamily="34" charset="0"/>
                <a:cs typeface="Times New Roman" panose="02020603050405020304" pitchFamily="18" charset="0"/>
              </a:rPr>
              <a:t>ACRES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Anderson (Boone)		 		$589,003.06				165.683</a:t>
            </a:r>
          </a:p>
          <a:p>
            <a:pPr algn="just">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LIM</a:t>
            </a:r>
            <a:r>
              <a:rPr lang="en-US" sz="1400" b="1" dirty="0">
                <a:latin typeface="Calibri" panose="020F0502020204030204" pitchFamily="34" charset="0"/>
                <a:ea typeface="Calibri" panose="020F0502020204030204" pitchFamily="34" charset="0"/>
                <a:cs typeface="Times New Roman" panose="02020603050405020304" pitchFamily="18" charset="0"/>
              </a:rPr>
              <a:t> </a:t>
            </a:r>
            <a:r>
              <a:rPr lang="en-US" sz="1400" dirty="0">
                <a:latin typeface="Calibri" panose="020F0502020204030204" pitchFamily="34" charset="0"/>
                <a:ea typeface="Calibri" panose="020F0502020204030204" pitchFamily="34" charset="0"/>
                <a:cs typeface="Times New Roman" panose="02020603050405020304" pitchFamily="18" charset="0"/>
              </a:rPr>
              <a:t>(Boone)					$1,347,970.50			299.549</a:t>
            </a:r>
          </a:p>
          <a:p>
            <a:pPr algn="just">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COX (Graves</a:t>
            </a:r>
            <a:r>
              <a:rPr lang="en-US" sz="1400" dirty="0" smtClean="0">
                <a:latin typeface="Calibri" panose="020F0502020204030204" pitchFamily="34" charset="0"/>
                <a:ea typeface="Calibri" panose="020F0502020204030204" pitchFamily="34" charset="0"/>
                <a:cs typeface="Times New Roman" panose="02020603050405020304" pitchFamily="18" charset="0"/>
              </a:rPr>
              <a:t>)</a:t>
            </a:r>
            <a:r>
              <a:rPr lang="en-US" sz="1400" dirty="0">
                <a:latin typeface="Calibri" panose="020F0502020204030204" pitchFamily="34" charset="0"/>
                <a:ea typeface="Calibri" panose="020F0502020204030204" pitchFamily="34" charset="0"/>
                <a:cs typeface="Times New Roman" panose="02020603050405020304" pitchFamily="18" charset="0"/>
              </a:rPr>
              <a:t>				$61,210.49				40.270</a:t>
            </a:r>
          </a:p>
          <a:p>
            <a:pPr algn="just">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HG Lands</a:t>
            </a:r>
            <a:r>
              <a:rPr lang="en-US" sz="1400" b="1" dirty="0">
                <a:latin typeface="Calibri" panose="020F0502020204030204" pitchFamily="34" charset="0"/>
                <a:ea typeface="Calibri" panose="020F0502020204030204" pitchFamily="34" charset="0"/>
                <a:cs typeface="Times New Roman" panose="02020603050405020304" pitchFamily="18" charset="0"/>
              </a:rPr>
              <a:t> </a:t>
            </a:r>
            <a:r>
              <a:rPr lang="en-US" sz="1400" dirty="0">
                <a:latin typeface="Calibri" panose="020F0502020204030204" pitchFamily="34" charset="0"/>
                <a:ea typeface="Calibri" panose="020F0502020204030204" pitchFamily="34" charset="0"/>
                <a:cs typeface="Times New Roman" panose="02020603050405020304" pitchFamily="18" charset="0"/>
              </a:rPr>
              <a:t>(Morgan)				$442,310.25				520.365</a:t>
            </a:r>
          </a:p>
          <a:p>
            <a:pPr algn="just">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WALDEN-FERGUSON (Monroe</a:t>
            </a:r>
            <a:r>
              <a:rPr lang="en-US" sz="1400" dirty="0" smtClean="0">
                <a:latin typeface="Calibri" panose="020F0502020204030204" pitchFamily="34" charset="0"/>
                <a:ea typeface="Calibri" panose="020F0502020204030204" pitchFamily="34" charset="0"/>
                <a:cs typeface="Times New Roman" panose="02020603050405020304" pitchFamily="18" charset="0"/>
              </a:rPr>
              <a:t>)	</a:t>
            </a:r>
            <a:r>
              <a:rPr lang="en-US" sz="1400" dirty="0">
                <a:latin typeface="Calibri" panose="020F0502020204030204" pitchFamily="34" charset="0"/>
                <a:ea typeface="Calibri" panose="020F0502020204030204" pitchFamily="34" charset="0"/>
                <a:cs typeface="Times New Roman" panose="02020603050405020304" pitchFamily="18" charset="0"/>
              </a:rPr>
              <a:t>		$72,882.00				40.490</a:t>
            </a:r>
          </a:p>
          <a:p>
            <a:pPr algn="just">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WALDEN TRUST (Monroe</a:t>
            </a:r>
            <a:r>
              <a:rPr lang="en-US" sz="1400" dirty="0" smtClean="0">
                <a:latin typeface="Calibri" panose="020F0502020204030204" pitchFamily="34" charset="0"/>
                <a:ea typeface="Calibri" panose="020F0502020204030204" pitchFamily="34" charset="0"/>
                <a:cs typeface="Times New Roman" panose="02020603050405020304" pitchFamily="18" charset="0"/>
              </a:rPr>
              <a:t>)</a:t>
            </a:r>
            <a:r>
              <a:rPr lang="en-US" sz="1400" dirty="0">
                <a:latin typeface="Calibri" panose="020F0502020204030204" pitchFamily="34" charset="0"/>
                <a:ea typeface="Calibri" panose="020F0502020204030204" pitchFamily="34" charset="0"/>
                <a:cs typeface="Times New Roman" panose="02020603050405020304" pitchFamily="18" charset="0"/>
              </a:rPr>
              <a:t>			$1,022,364.00			567.98</a:t>
            </a:r>
          </a:p>
          <a:p>
            <a:pPr algn="just">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EDINGTON DUNCAN</a:t>
            </a:r>
            <a:r>
              <a:rPr lang="en-US" sz="1400" b="1" dirty="0">
                <a:latin typeface="Calibri" panose="020F0502020204030204" pitchFamily="34" charset="0"/>
                <a:ea typeface="Calibri" panose="020F0502020204030204" pitchFamily="34" charset="0"/>
                <a:cs typeface="Times New Roman" panose="02020603050405020304" pitchFamily="18" charset="0"/>
              </a:rPr>
              <a:t> </a:t>
            </a:r>
            <a:r>
              <a:rPr lang="en-US" sz="1400" dirty="0">
                <a:latin typeface="Calibri" panose="020F0502020204030204" pitchFamily="34" charset="0"/>
                <a:ea typeface="Calibri" panose="020F0502020204030204" pitchFamily="34" charset="0"/>
                <a:cs typeface="Times New Roman" panose="02020603050405020304" pitchFamily="18" charset="0"/>
              </a:rPr>
              <a:t>(Lewis</a:t>
            </a:r>
            <a:r>
              <a:rPr lang="en-US" sz="1400" dirty="0" smtClean="0">
                <a:latin typeface="Calibri" panose="020F0502020204030204" pitchFamily="34" charset="0"/>
                <a:ea typeface="Calibri" panose="020F0502020204030204" pitchFamily="34" charset="0"/>
                <a:cs typeface="Times New Roman" panose="02020603050405020304" pitchFamily="18" charset="0"/>
              </a:rPr>
              <a:t>)</a:t>
            </a:r>
            <a:r>
              <a:rPr lang="en-US" sz="1400" b="1" dirty="0">
                <a:latin typeface="Calibri" panose="020F0502020204030204" pitchFamily="34" charset="0"/>
                <a:ea typeface="Calibri" panose="020F0502020204030204" pitchFamily="34" charset="0"/>
                <a:cs typeface="Times New Roman" panose="02020603050405020304" pitchFamily="18" charset="0"/>
              </a:rPr>
              <a:t>			</a:t>
            </a:r>
            <a:r>
              <a:rPr lang="en-US" sz="1400" dirty="0">
                <a:latin typeface="Calibri" panose="020F0502020204030204" pitchFamily="34" charset="0"/>
                <a:ea typeface="Calibri" panose="020F0502020204030204" pitchFamily="34" charset="0"/>
                <a:cs typeface="Times New Roman" panose="02020603050405020304" pitchFamily="18" charset="0"/>
              </a:rPr>
              <a:t>$78,577.50				104.77</a:t>
            </a:r>
            <a:r>
              <a:rPr lang="en-US" sz="1400" b="1" dirty="0">
                <a:latin typeface="Calibri" panose="020F0502020204030204" pitchFamily="34" charset="0"/>
                <a:ea typeface="Calibri" panose="020F0502020204030204" pitchFamily="34" charset="0"/>
                <a:cs typeface="Times New Roman" panose="02020603050405020304" pitchFamily="18" charset="0"/>
              </a:rPr>
              <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EDINGTON TRENT (Lewis</a:t>
            </a:r>
            <a:r>
              <a:rPr lang="en-US" sz="1400" dirty="0" smtClean="0">
                <a:latin typeface="Calibri" panose="020F0502020204030204" pitchFamily="34" charset="0"/>
                <a:ea typeface="Calibri" panose="020F0502020204030204" pitchFamily="34" charset="0"/>
                <a:cs typeface="Times New Roman" panose="02020603050405020304" pitchFamily="18" charset="0"/>
              </a:rPr>
              <a:t>)</a:t>
            </a:r>
            <a:r>
              <a:rPr lang="en-US" sz="1400" dirty="0">
                <a:latin typeface="Calibri" panose="020F0502020204030204" pitchFamily="34" charset="0"/>
                <a:ea typeface="Calibri" panose="020F0502020204030204" pitchFamily="34" charset="0"/>
                <a:cs typeface="Times New Roman" panose="02020603050405020304" pitchFamily="18" charset="0"/>
              </a:rPr>
              <a:t>			$434,469.75				445.61</a:t>
            </a:r>
          </a:p>
          <a:p>
            <a:pPr algn="just">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MOREHEAD STATE</a:t>
            </a:r>
            <a:r>
              <a:rPr lang="en-US" sz="1400" b="1" dirty="0">
                <a:latin typeface="Calibri" panose="020F0502020204030204" pitchFamily="34" charset="0"/>
                <a:ea typeface="Calibri" panose="020F0502020204030204" pitchFamily="34" charset="0"/>
                <a:cs typeface="Times New Roman" panose="02020603050405020304" pitchFamily="18" charset="0"/>
              </a:rPr>
              <a:t> </a:t>
            </a:r>
            <a:r>
              <a:rPr lang="en-US" sz="1400" dirty="0">
                <a:latin typeface="Calibri" panose="020F0502020204030204" pitchFamily="34" charset="0"/>
                <a:ea typeface="Calibri" panose="020F0502020204030204" pitchFamily="34" charset="0"/>
                <a:cs typeface="Times New Roman" panose="02020603050405020304" pitchFamily="18" charset="0"/>
              </a:rPr>
              <a:t>(Rowan</a:t>
            </a:r>
            <a:r>
              <a:rPr lang="en-US" sz="1400" dirty="0" smtClean="0">
                <a:latin typeface="Calibri" panose="020F0502020204030204" pitchFamily="34" charset="0"/>
                <a:ea typeface="Calibri" panose="020F0502020204030204" pitchFamily="34" charset="0"/>
                <a:cs typeface="Times New Roman" panose="02020603050405020304" pitchFamily="18" charset="0"/>
              </a:rPr>
              <a:t>)</a:t>
            </a:r>
            <a:r>
              <a:rPr lang="en-US" sz="1400" dirty="0">
                <a:latin typeface="Calibri" panose="020F0502020204030204" pitchFamily="34" charset="0"/>
                <a:ea typeface="Calibri" panose="020F0502020204030204" pitchFamily="34" charset="0"/>
                <a:cs typeface="Times New Roman" panose="02020603050405020304" pitchFamily="18" charset="0"/>
              </a:rPr>
              <a:t>			$398,694.80				142.391</a:t>
            </a:r>
          </a:p>
          <a:p>
            <a:pPr algn="just">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Marbut-Weaver/Little Sexton (Clay &amp;Jackson)	</a:t>
            </a:r>
            <a:r>
              <a:rPr lang="en-US" sz="1400" dirty="0" smtClean="0">
                <a:latin typeface="Calibri" panose="020F0502020204030204" pitchFamily="34" charset="0"/>
                <a:ea typeface="Calibri" panose="020F0502020204030204" pitchFamily="34" charset="0"/>
                <a:cs typeface="Times New Roman" panose="02020603050405020304" pitchFamily="18" charset="0"/>
              </a:rPr>
              <a:t>	$</a:t>
            </a:r>
            <a:r>
              <a:rPr lang="en-US" sz="1400" dirty="0">
                <a:latin typeface="Calibri" panose="020F0502020204030204" pitchFamily="34" charset="0"/>
                <a:ea typeface="Calibri" panose="020F0502020204030204" pitchFamily="34" charset="0"/>
                <a:cs typeface="Times New Roman" panose="02020603050405020304" pitchFamily="18" charset="0"/>
              </a:rPr>
              <a:t>1,076,154.96			1,112.88</a:t>
            </a:r>
          </a:p>
          <a:p>
            <a:pPr algn="just">
              <a:lnSpc>
                <a:spcPct val="107000"/>
              </a:lnSpc>
              <a:spcAft>
                <a:spcPts val="800"/>
              </a:spcAft>
            </a:pPr>
            <a:r>
              <a:rPr lang="en-US" sz="1400" dirty="0" err="1">
                <a:latin typeface="Calibri" panose="020F0502020204030204" pitchFamily="34" charset="0"/>
                <a:ea typeface="Calibri" panose="020F0502020204030204" pitchFamily="34" charset="0"/>
                <a:cs typeface="Times New Roman" panose="02020603050405020304" pitchFamily="18" charset="0"/>
              </a:rPr>
              <a:t>Reneau</a:t>
            </a:r>
            <a:r>
              <a:rPr lang="en-US" sz="1400" dirty="0">
                <a:latin typeface="Calibri" panose="020F0502020204030204" pitchFamily="34" charset="0"/>
                <a:ea typeface="Calibri" panose="020F0502020204030204" pitchFamily="34" charset="0"/>
                <a:cs typeface="Times New Roman" panose="02020603050405020304" pitchFamily="18" charset="0"/>
              </a:rPr>
              <a:t>/Crow Creek (Clinton/Cumberland)		</a:t>
            </a:r>
            <a:r>
              <a:rPr lang="en-US" sz="1400" dirty="0" smtClean="0">
                <a:latin typeface="Calibri" panose="020F0502020204030204" pitchFamily="34" charset="0"/>
                <a:ea typeface="Calibri" panose="020F0502020204030204" pitchFamily="34" charset="0"/>
                <a:cs typeface="Times New Roman" panose="02020603050405020304" pitchFamily="18" charset="0"/>
              </a:rPr>
              <a:t>$ </a:t>
            </a:r>
            <a:r>
              <a:rPr lang="en-US" sz="1400" dirty="0">
                <a:latin typeface="Calibri" panose="020F0502020204030204" pitchFamily="34" charset="0"/>
                <a:ea typeface="Calibri" panose="020F0502020204030204" pitchFamily="34" charset="0"/>
                <a:cs typeface="Times New Roman" panose="02020603050405020304" pitchFamily="18" charset="0"/>
              </a:rPr>
              <a:t>1,220,758.00			871.97</a:t>
            </a:r>
          </a:p>
          <a:p>
            <a:pPr algn="just">
              <a:lnSpc>
                <a:spcPct val="107000"/>
              </a:lnSpc>
              <a:spcAft>
                <a:spcPts val="800"/>
              </a:spcAft>
            </a:pPr>
            <a:r>
              <a:rPr lang="en-US" sz="1400" dirty="0">
                <a:latin typeface="Calibri" panose="020F0502020204030204" pitchFamily="34" charset="0"/>
                <a:cs typeface="Calibri" panose="020F0502020204030204" pitchFamily="34" charset="0"/>
              </a:rPr>
              <a:t>Whites </a:t>
            </a:r>
            <a:r>
              <a:rPr lang="en-US" sz="1400" dirty="0" smtClean="0">
                <a:latin typeface="Calibri" panose="020F0502020204030204" pitchFamily="34" charset="0"/>
                <a:cs typeface="Calibri" panose="020F0502020204030204" pitchFamily="34" charset="0"/>
              </a:rPr>
              <a:t>Creek-(Boyd)</a:t>
            </a:r>
            <a:r>
              <a:rPr lang="en-US" sz="1400" dirty="0">
                <a:latin typeface="Calibri" panose="020F0502020204030204" pitchFamily="34" charset="0"/>
                <a:cs typeface="Calibri" panose="020F0502020204030204" pitchFamily="34" charset="0"/>
              </a:rPr>
              <a:t>				</a:t>
            </a:r>
            <a:r>
              <a:rPr lang="en-US" sz="1400" dirty="0" smtClean="0">
                <a:latin typeface="Calibri" panose="020F0502020204030204" pitchFamily="34" charset="0"/>
                <a:cs typeface="Calibri" panose="020F0502020204030204" pitchFamily="34" charset="0"/>
              </a:rPr>
              <a:t>$</a:t>
            </a:r>
            <a:r>
              <a:rPr lang="en-US" sz="1400" dirty="0">
                <a:latin typeface="Calibri" panose="020F0502020204030204" pitchFamily="34" charset="0"/>
                <a:cs typeface="Calibri" panose="020F0502020204030204" pitchFamily="34" charset="0"/>
              </a:rPr>
              <a:t>56,320				 39.52</a:t>
            </a:r>
          </a:p>
          <a:p>
            <a:pPr algn="just">
              <a:lnSpc>
                <a:spcPct val="107000"/>
              </a:lnSpc>
              <a:spcAft>
                <a:spcPts val="800"/>
              </a:spcAft>
            </a:pPr>
            <a:r>
              <a:rPr lang="en-US" sz="1400" dirty="0" smtClean="0"/>
              <a:t>York-(Elliott)</a:t>
            </a:r>
            <a:r>
              <a:rPr lang="en-US" sz="1400" dirty="0"/>
              <a:t>					</a:t>
            </a:r>
            <a:r>
              <a:rPr lang="en-US" sz="1400" dirty="0" smtClean="0"/>
              <a:t>$</a:t>
            </a:r>
            <a:r>
              <a:rPr lang="en-US" sz="1400" dirty="0"/>
              <a:t>67,989.40)		</a:t>
            </a:r>
            <a:r>
              <a:rPr lang="en-US" sz="1400" dirty="0" smtClean="0"/>
              <a:t>	</a:t>
            </a:r>
            <a:r>
              <a:rPr lang="en-US" sz="1400" dirty="0"/>
              <a:t>	46</a:t>
            </a:r>
          </a:p>
          <a:p>
            <a:pPr algn="just">
              <a:lnSpc>
                <a:spcPct val="107000"/>
              </a:lnSpc>
              <a:spcAft>
                <a:spcPts val="8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400" b="1" dirty="0">
                <a:latin typeface="Calibri" panose="020F0502020204030204" pitchFamily="34" charset="0"/>
                <a:ea typeface="Calibri" panose="020F0502020204030204" pitchFamily="34" charset="0"/>
                <a:cs typeface="Times New Roman" panose="02020603050405020304" pitchFamily="18" charset="0"/>
              </a:rPr>
              <a:t>		</a:t>
            </a:r>
            <a:r>
              <a:rPr lang="en-US" sz="2400" b="1" dirty="0" smtClean="0">
                <a:latin typeface="Calibri" panose="020F0502020204030204" pitchFamily="34" charset="0"/>
                <a:ea typeface="Calibri" panose="020F0502020204030204" pitchFamily="34" charset="0"/>
                <a:cs typeface="Times New Roman" panose="02020603050405020304" pitchFamily="18" charset="0"/>
              </a:rPr>
              <a:t>TOTAL</a:t>
            </a:r>
            <a:r>
              <a:rPr lang="en-US" sz="2400" b="1" dirty="0">
                <a:latin typeface="Calibri" panose="020F0502020204030204" pitchFamily="34" charset="0"/>
                <a:ea typeface="Calibri" panose="020F0502020204030204" pitchFamily="34" charset="0"/>
                <a:cs typeface="Times New Roman" panose="02020603050405020304" pitchFamily="18" charset="0"/>
              </a:rPr>
              <a:t>:		$6,887, 704.71		</a:t>
            </a:r>
            <a:r>
              <a:rPr lang="en-US" sz="2400" b="1" dirty="0" smtClean="0">
                <a:latin typeface="Calibri" panose="020F0502020204030204" pitchFamily="34" charset="0"/>
                <a:ea typeface="Calibri" panose="020F0502020204030204" pitchFamily="34" charset="0"/>
                <a:cs typeface="Times New Roman" panose="02020603050405020304" pitchFamily="18" charset="0"/>
              </a:rPr>
              <a:t>        4,397.41</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10294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47460" y="435820"/>
            <a:ext cx="9160521" cy="523220"/>
          </a:xfrm>
          <a:prstGeom prst="rect">
            <a:avLst/>
          </a:prstGeom>
        </p:spPr>
        <p:txBody>
          <a:bodyPr wrap="none">
            <a:spAutoFit/>
          </a:bodyPr>
          <a:lstStyle/>
          <a:p>
            <a:r>
              <a:rPr lang="en-US" sz="2800" dirty="0"/>
              <a:t>Land under contract pending title work and corrective actions</a:t>
            </a:r>
          </a:p>
        </p:txBody>
      </p:sp>
      <p:sp>
        <p:nvSpPr>
          <p:cNvPr id="5" name="Rectangle 4"/>
          <p:cNvSpPr/>
          <p:nvPr/>
        </p:nvSpPr>
        <p:spPr>
          <a:xfrm>
            <a:off x="130627" y="1957656"/>
            <a:ext cx="11551299" cy="4401205"/>
          </a:xfrm>
          <a:prstGeom prst="rect">
            <a:avLst/>
          </a:prstGeom>
        </p:spPr>
        <p:txBody>
          <a:bodyPr wrap="square">
            <a:spAutoFit/>
          </a:bodyPr>
          <a:lstStyle/>
          <a:p>
            <a:r>
              <a:rPr lang="en-US" dirty="0"/>
              <a:t>Embry </a:t>
            </a:r>
            <a:r>
              <a:rPr lang="en-US" dirty="0" err="1"/>
              <a:t>Gabbard</a:t>
            </a:r>
            <a:r>
              <a:rPr lang="en-US" dirty="0"/>
              <a:t>-Butler		</a:t>
            </a:r>
            <a:r>
              <a:rPr lang="en-US" dirty="0" smtClean="0"/>
              <a:t>$</a:t>
            </a:r>
            <a:r>
              <a:rPr lang="en-US" dirty="0"/>
              <a:t>2100/acre ($94,500)			+/- 45</a:t>
            </a:r>
          </a:p>
          <a:p>
            <a:r>
              <a:rPr lang="en-US" dirty="0"/>
              <a:t>S&amp;W </a:t>
            </a:r>
            <a:r>
              <a:rPr lang="en-US" dirty="0" err="1"/>
              <a:t>Gabbard</a:t>
            </a:r>
            <a:r>
              <a:rPr lang="en-US" dirty="0"/>
              <a:t>-Butler		$1900/acre ($1,449,293.40)	</a:t>
            </a:r>
            <a:r>
              <a:rPr lang="en-US" dirty="0" smtClean="0"/>
              <a:t>		+/- </a:t>
            </a:r>
            <a:r>
              <a:rPr lang="en-US" dirty="0"/>
              <a:t>762.786</a:t>
            </a:r>
          </a:p>
          <a:p>
            <a:r>
              <a:rPr lang="en-US" dirty="0"/>
              <a:t>Hall Mart Whitt-Elliott		$1,055/acre ($237,375)		</a:t>
            </a:r>
            <a:r>
              <a:rPr lang="en-US" dirty="0" smtClean="0"/>
              <a:t>	+/- </a:t>
            </a:r>
            <a:r>
              <a:rPr lang="en-US" dirty="0"/>
              <a:t>225</a:t>
            </a:r>
          </a:p>
          <a:p>
            <a:r>
              <a:rPr lang="en-US" dirty="0" err="1"/>
              <a:t>Dinsmore</a:t>
            </a:r>
            <a:r>
              <a:rPr lang="en-US" dirty="0"/>
              <a:t> (Boone Co.)		$3448/acre ($99,992)			+/- 29	</a:t>
            </a:r>
          </a:p>
          <a:p>
            <a:r>
              <a:rPr lang="en-US" dirty="0"/>
              <a:t>Boone Conservancy (Boone)		</a:t>
            </a:r>
            <a:r>
              <a:rPr lang="en-US" dirty="0" smtClean="0"/>
              <a:t>$</a:t>
            </a:r>
            <a:r>
              <a:rPr lang="en-US" dirty="0"/>
              <a:t>3000/acre ($150,000)		</a:t>
            </a:r>
            <a:r>
              <a:rPr lang="en-US" dirty="0" smtClean="0"/>
              <a:t>	+/- </a:t>
            </a:r>
            <a:r>
              <a:rPr lang="en-US" dirty="0"/>
              <a:t>50</a:t>
            </a:r>
          </a:p>
          <a:p>
            <a:r>
              <a:rPr lang="en-US" dirty="0"/>
              <a:t>Middle Creek Park (Boone )		</a:t>
            </a:r>
            <a:r>
              <a:rPr lang="en-US" dirty="0" smtClean="0"/>
              <a:t>$</a:t>
            </a:r>
            <a:r>
              <a:rPr lang="en-US" dirty="0"/>
              <a:t>3,291/acre ($263,280)	</a:t>
            </a:r>
            <a:r>
              <a:rPr lang="en-US" dirty="0" smtClean="0"/>
              <a:t>	</a:t>
            </a:r>
            <a:r>
              <a:rPr lang="en-US" dirty="0"/>
              <a:t>	+/- 80</a:t>
            </a:r>
          </a:p>
          <a:p>
            <a:r>
              <a:rPr lang="en-US" dirty="0"/>
              <a:t>Stites 				$3200/acre ($320,000)		</a:t>
            </a:r>
            <a:r>
              <a:rPr lang="en-US" dirty="0" smtClean="0"/>
              <a:t>	+/- </a:t>
            </a:r>
            <a:r>
              <a:rPr lang="en-US" dirty="0"/>
              <a:t>100</a:t>
            </a:r>
          </a:p>
          <a:p>
            <a:r>
              <a:rPr lang="en-US" dirty="0"/>
              <a:t>Massey (Warren)			$1645 ($1,438,000) 			 +/-874</a:t>
            </a:r>
          </a:p>
          <a:p>
            <a:r>
              <a:rPr lang="en-US" dirty="0"/>
              <a:t>Morgan County </a:t>
            </a:r>
            <a:r>
              <a:rPr lang="en-US" dirty="0" smtClean="0"/>
              <a:t> ( 2 parcels)</a:t>
            </a:r>
            <a:r>
              <a:rPr lang="en-US" dirty="0"/>
              <a:t>		</a:t>
            </a:r>
            <a:r>
              <a:rPr lang="en-US" dirty="0" smtClean="0"/>
              <a:t>(</a:t>
            </a:r>
            <a:r>
              <a:rPr lang="en-US" dirty="0"/>
              <a:t>1) $1550/acre ($119,350)		</a:t>
            </a:r>
            <a:r>
              <a:rPr lang="en-US" dirty="0" smtClean="0"/>
              <a:t>	+/-</a:t>
            </a:r>
            <a:r>
              <a:rPr lang="en-US" dirty="0"/>
              <a:t>77</a:t>
            </a:r>
          </a:p>
          <a:p>
            <a:r>
              <a:rPr lang="en-US" dirty="0"/>
              <a:t>				(2) DONATION				+/- 245 acres</a:t>
            </a:r>
          </a:p>
          <a:p>
            <a:r>
              <a:rPr lang="en-US" dirty="0"/>
              <a:t>Singleton Bender </a:t>
            </a:r>
            <a:r>
              <a:rPr lang="en-US" dirty="0" smtClean="0"/>
              <a:t>Hollow-Lincoln            </a:t>
            </a:r>
            <a:r>
              <a:rPr lang="en-US" dirty="0"/>
              <a:t>	 $1,186/acre ($185,016)	</a:t>
            </a:r>
            <a:r>
              <a:rPr lang="en-US" dirty="0" smtClean="0"/>
              <a:t>	</a:t>
            </a:r>
            <a:r>
              <a:rPr lang="en-US" dirty="0"/>
              <a:t>	+/- 156 acres</a:t>
            </a:r>
          </a:p>
          <a:p>
            <a:r>
              <a:rPr lang="en-US" dirty="0"/>
              <a:t>Singleton 72			$ 771.00 ($55,512.00)			+/1 72</a:t>
            </a:r>
          </a:p>
          <a:p>
            <a:r>
              <a:rPr lang="en-US" dirty="0"/>
              <a:t>Broke Leg 			DONATION				+/- 245 acres</a:t>
            </a:r>
          </a:p>
          <a:p>
            <a:r>
              <a:rPr lang="en-US" dirty="0"/>
              <a:t>Wolf (Jefferson)			DONATION		   </a:t>
            </a:r>
            <a:r>
              <a:rPr lang="en-US" dirty="0" smtClean="0"/>
              <a:t>		 </a:t>
            </a:r>
            <a:r>
              <a:rPr lang="en-US" dirty="0"/>
              <a:t>Stream restoration</a:t>
            </a:r>
          </a:p>
          <a:p>
            <a:r>
              <a:rPr lang="en-US" dirty="0"/>
              <a:t>	</a:t>
            </a:r>
            <a:r>
              <a:rPr lang="en-US" sz="2800" b="1" dirty="0" smtClean="0"/>
              <a:t>TOTAL</a:t>
            </a:r>
            <a:r>
              <a:rPr lang="en-US" sz="2800" b="1" dirty="0"/>
              <a:t>		$ 4,412,318.40	</a:t>
            </a:r>
            <a:r>
              <a:rPr lang="en-US" sz="2800" b="1" dirty="0" smtClean="0"/>
              <a:t>		+/</a:t>
            </a:r>
            <a:r>
              <a:rPr lang="en-US" sz="2800" b="1" dirty="0"/>
              <a:t>2,940 acres</a:t>
            </a:r>
            <a:endParaRPr lang="en-US" sz="2800" dirty="0"/>
          </a:p>
        </p:txBody>
      </p:sp>
    </p:spTree>
    <p:extLst>
      <p:ext uri="{BB962C8B-B14F-4D97-AF65-F5344CB8AC3E}">
        <p14:creationId xmlns:p14="http://schemas.microsoft.com/office/powerpoint/2010/main" val="31927908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0" y="493261"/>
            <a:ext cx="6096000" cy="6402650"/>
          </a:xfrm>
          <a:prstGeom prst="rect">
            <a:avLst/>
          </a:prstGeom>
        </p:spPr>
        <p:txBody>
          <a:bodyPr>
            <a:spAutoFit/>
          </a:bodyPr>
          <a:lstStyle/>
          <a:p>
            <a:pPr algn="just">
              <a:lnSpc>
                <a:spcPct val="107000"/>
              </a:lnSpc>
              <a:spcAft>
                <a:spcPts val="800"/>
              </a:spcAft>
            </a:pPr>
            <a:r>
              <a:rPr lang="en-US" b="1" u="sng" dirty="0" smtClean="0">
                <a:latin typeface="Calibri" panose="020F0502020204030204" pitchFamily="34" charset="0"/>
                <a:ea typeface="Calibri" panose="020F0502020204030204" pitchFamily="34" charset="0"/>
                <a:cs typeface="Times New Roman" panose="02020603050405020304" pitchFamily="18" charset="0"/>
              </a:rPr>
              <a:t>INITIAL TITLE </a:t>
            </a:r>
            <a:r>
              <a:rPr lang="en-US" b="1" u="sng" dirty="0">
                <a:latin typeface="Calibri" panose="020F0502020204030204" pitchFamily="34" charset="0"/>
                <a:ea typeface="Calibri" panose="020F0502020204030204" pitchFamily="34" charset="0"/>
                <a:cs typeface="Times New Roman" panose="02020603050405020304" pitchFamily="18" charset="0"/>
              </a:rPr>
              <a:t>Work being performed prior to land </a:t>
            </a:r>
            <a:r>
              <a:rPr lang="en-US" b="1" u="sng" dirty="0" smtClean="0">
                <a:latin typeface="Calibri" panose="020F0502020204030204" pitchFamily="34" charset="0"/>
                <a:ea typeface="Calibri" panose="020F0502020204030204" pitchFamily="34" charset="0"/>
                <a:cs typeface="Times New Roman" panose="02020603050405020304" pitchFamily="18" charset="0"/>
              </a:rPr>
              <a:t>contract</a:t>
            </a:r>
            <a:r>
              <a:rPr lang="en-US" b="1" dirty="0" smtClean="0">
                <a:latin typeface="Calibri" panose="020F0502020204030204" pitchFamily="34" charset="0"/>
                <a:ea typeface="Calibri" panose="020F0502020204030204" pitchFamily="34" charset="0"/>
                <a:cs typeface="Times New Roman" panose="02020603050405020304" pitchFamily="18" charset="0"/>
              </a:rPr>
              <a:t>						              			</a:t>
            </a:r>
            <a:r>
              <a:rPr lang="en-US" sz="1600" b="1" dirty="0" smtClean="0">
                <a:latin typeface="Calibri" panose="020F0502020204030204" pitchFamily="34" charset="0"/>
                <a:ea typeface="Calibri" panose="020F0502020204030204" pitchFamily="34" charset="0"/>
                <a:cs typeface="Times New Roman" panose="02020603050405020304" pitchFamily="18" charset="0"/>
              </a:rPr>
              <a:t>	</a:t>
            </a:r>
            <a:r>
              <a:rPr lang="en-US" sz="1600" b="1" u="sng" dirty="0" smtClean="0">
                <a:latin typeface="Calibri" panose="020F0502020204030204" pitchFamily="34" charset="0"/>
                <a:ea typeface="Calibri" panose="020F0502020204030204" pitchFamily="34" charset="0"/>
                <a:cs typeface="Times New Roman" panose="02020603050405020304" pitchFamily="18" charset="0"/>
              </a:rPr>
              <a:t>ACRES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Boone Co. </a:t>
            </a:r>
            <a:r>
              <a:rPr lang="en-US" sz="1600" dirty="0" smtClean="0">
                <a:latin typeface="Calibri" panose="020F0502020204030204" pitchFamily="34" charset="0"/>
                <a:ea typeface="Calibri" panose="020F0502020204030204" pitchFamily="34" charset="0"/>
                <a:cs typeface="Times New Roman" panose="02020603050405020304" pitchFamily="18" charset="0"/>
              </a:rPr>
              <a:t>Extension</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smtClean="0">
                <a:latin typeface="Calibri" panose="020F0502020204030204" pitchFamily="34" charset="0"/>
                <a:ea typeface="Calibri" panose="020F0502020204030204" pitchFamily="34" charset="0"/>
                <a:cs typeface="Times New Roman" panose="02020603050405020304" pitchFamily="18" charset="0"/>
              </a:rPr>
              <a:t>		20</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YMCA Gunpowder		</a:t>
            </a:r>
            <a:r>
              <a:rPr lang="en-US" sz="1600" dirty="0" smtClean="0">
                <a:latin typeface="Calibri" panose="020F0502020204030204" pitchFamily="34" charset="0"/>
                <a:ea typeface="Calibri" panose="020F0502020204030204" pitchFamily="34" charset="0"/>
                <a:cs typeface="Times New Roman" panose="02020603050405020304" pitchFamily="18" charset="0"/>
              </a:rPr>
              <a:t>	30</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Boone Co. Gunpowder		40</a:t>
            </a:r>
          </a:p>
          <a:p>
            <a:pPr algn="just">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Browne Gunpowder		</a:t>
            </a:r>
            <a:r>
              <a:rPr lang="en-US" sz="1600" dirty="0" smtClean="0">
                <a:latin typeface="Calibri" panose="020F0502020204030204" pitchFamily="34" charset="0"/>
                <a:ea typeface="Calibri" panose="020F0502020204030204" pitchFamily="34" charset="0"/>
                <a:cs typeface="Times New Roman" panose="02020603050405020304" pitchFamily="18" charset="0"/>
              </a:rPr>
              <a:t>	50</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Benton Tributary			40</a:t>
            </a:r>
          </a:p>
          <a:p>
            <a:pPr algn="just">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Ross Creek 4			25</a:t>
            </a:r>
          </a:p>
          <a:p>
            <a:pPr algn="just">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Ross Creek 5			26</a:t>
            </a:r>
          </a:p>
          <a:p>
            <a:pPr algn="just">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Ross Creek 6			374</a:t>
            </a:r>
          </a:p>
          <a:p>
            <a:pPr algn="just">
              <a:lnSpc>
                <a:spcPct val="107000"/>
              </a:lnSpc>
              <a:spcAft>
                <a:spcPts val="800"/>
              </a:spcAft>
            </a:pPr>
            <a:r>
              <a:rPr lang="en-US" sz="1600" dirty="0" err="1">
                <a:latin typeface="Calibri" panose="020F0502020204030204" pitchFamily="34" charset="0"/>
                <a:ea typeface="Calibri" panose="020F0502020204030204" pitchFamily="34" charset="0"/>
                <a:cs typeface="Times New Roman" panose="02020603050405020304" pitchFamily="18" charset="0"/>
              </a:rPr>
              <a:t>Perin</a:t>
            </a:r>
            <a:r>
              <a:rPr lang="en-US" sz="1600" dirty="0">
                <a:latin typeface="Calibri" panose="020F0502020204030204" pitchFamily="34" charset="0"/>
                <a:ea typeface="Calibri" panose="020F0502020204030204" pitchFamily="34" charset="0"/>
                <a:cs typeface="Times New Roman" panose="02020603050405020304" pitchFamily="18" charset="0"/>
              </a:rPr>
              <a:t>/Helmer			675</a:t>
            </a:r>
          </a:p>
          <a:p>
            <a:pPr algn="just">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St. Anne			</a:t>
            </a:r>
            <a:r>
              <a:rPr lang="en-US" sz="1600" dirty="0" smtClean="0">
                <a:latin typeface="Calibri" panose="020F0502020204030204" pitchFamily="34" charset="0"/>
                <a:ea typeface="Calibri" panose="020F0502020204030204" pitchFamily="34" charset="0"/>
                <a:cs typeface="Times New Roman" panose="02020603050405020304" pitchFamily="18" charset="0"/>
              </a:rPr>
              <a:t>	15</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Robinson	</a:t>
            </a:r>
            <a:r>
              <a:rPr lang="en-US" sz="1600" dirty="0" smtClean="0">
                <a:latin typeface="Calibri" panose="020F0502020204030204" pitchFamily="34" charset="0"/>
                <a:ea typeface="Calibri" panose="020F0502020204030204" pitchFamily="34" charset="0"/>
                <a:cs typeface="Times New Roman" panose="02020603050405020304" pitchFamily="18" charset="0"/>
              </a:rPr>
              <a:t>		</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smtClean="0">
                <a:latin typeface="Calibri" panose="020F0502020204030204" pitchFamily="34" charset="0"/>
                <a:ea typeface="Calibri" panose="020F0502020204030204" pitchFamily="34" charset="0"/>
                <a:cs typeface="Times New Roman" panose="02020603050405020304" pitchFamily="18" charset="0"/>
              </a:rPr>
              <a:t>5</a:t>
            </a:r>
          </a:p>
          <a:p>
            <a:pPr algn="just">
              <a:lnSpc>
                <a:spcPct val="107000"/>
              </a:lnSpc>
              <a:spcAft>
                <a:spcPts val="800"/>
              </a:spcAft>
            </a:pPr>
            <a:r>
              <a:rPr lang="en-US" sz="1600" dirty="0" smtClean="0">
                <a:latin typeface="Calibri" panose="020F0502020204030204" pitchFamily="34" charset="0"/>
                <a:ea typeface="Calibri" panose="020F0502020204030204" pitchFamily="34" charset="0"/>
                <a:cs typeface="Times New Roman" panose="02020603050405020304" pitchFamily="18" charset="0"/>
              </a:rPr>
              <a:t>Mill Creek (Louisville)			200</a:t>
            </a:r>
            <a:r>
              <a:rPr lang="en-US" sz="1600"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b="1" dirty="0">
                <a:latin typeface="Calibri" panose="020F0502020204030204" pitchFamily="34" charset="0"/>
                <a:ea typeface="Calibri" panose="020F0502020204030204" pitchFamily="34" charset="0"/>
                <a:cs typeface="Times New Roman" panose="02020603050405020304" pitchFamily="18" charset="0"/>
              </a:rPr>
              <a:t>Total	</a:t>
            </a:r>
            <a:r>
              <a:rPr lang="en-US" sz="1600" b="1" dirty="0" smtClean="0">
                <a:latin typeface="Calibri" panose="020F0502020204030204" pitchFamily="34" charset="0"/>
                <a:ea typeface="Calibri" panose="020F0502020204030204" pitchFamily="34" charset="0"/>
                <a:cs typeface="Times New Roman" panose="02020603050405020304" pitchFamily="18" charset="0"/>
              </a:rPr>
              <a:t>1,500</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2936885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66726" y="2620865"/>
            <a:ext cx="3833813" cy="831850"/>
          </a:xfrm>
        </p:spPr>
        <p:txBody>
          <a:bodyPr/>
          <a:lstStyle/>
          <a:p>
            <a:pPr algn="ctr"/>
            <a:r>
              <a:rPr lang="en-US" sz="4800" u="sng" dirty="0" smtClean="0">
                <a:solidFill>
                  <a:schemeClr val="bg1"/>
                </a:solidFill>
              </a:rPr>
              <a:t>FUNDING</a:t>
            </a:r>
            <a:endParaRPr lang="en-US" sz="4800" u="sng" dirty="0">
              <a:solidFill>
                <a:schemeClr val="bg1"/>
              </a:solidFill>
            </a:endParaRPr>
          </a:p>
        </p:txBody>
      </p:sp>
    </p:spTree>
    <p:extLst>
      <p:ext uri="{BB962C8B-B14F-4D97-AF65-F5344CB8AC3E}">
        <p14:creationId xmlns:p14="http://schemas.microsoft.com/office/powerpoint/2010/main" val="27943520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1" y="543682"/>
            <a:ext cx="10041146" cy="3385542"/>
          </a:xfrm>
          <a:prstGeom prst="rect">
            <a:avLst/>
          </a:prstGeom>
        </p:spPr>
        <p:txBody>
          <a:bodyPr wrap="square">
            <a:spAutoFit/>
          </a:bodyPr>
          <a:lstStyle/>
          <a:p>
            <a:pPr marL="457200" indent="-457200" algn="just">
              <a:buFont typeface="Arial" panose="020B0604020202020204" pitchFamily="34" charset="0"/>
              <a:buChar char="•"/>
            </a:pPr>
            <a:r>
              <a:rPr lang="en-US" sz="3200" b="1" dirty="0"/>
              <a:t>Waters </a:t>
            </a:r>
            <a:r>
              <a:rPr lang="en-US" sz="3200" b="1" dirty="0" smtClean="0"/>
              <a:t>of </a:t>
            </a:r>
            <a:r>
              <a:rPr lang="en-US" sz="3200" b="1" dirty="0"/>
              <a:t>the United States:</a:t>
            </a:r>
            <a:r>
              <a:rPr lang="en-US" sz="3200" dirty="0"/>
              <a:t> </a:t>
            </a:r>
            <a:r>
              <a:rPr lang="en-US" sz="3200" b="1" dirty="0"/>
              <a:t>The definition was revised </a:t>
            </a:r>
            <a:r>
              <a:rPr lang="en-US" sz="3200" b="1" dirty="0" smtClean="0"/>
              <a:t>and extremely limited in scope during </a:t>
            </a:r>
            <a:r>
              <a:rPr lang="en-US" sz="3200" b="1" dirty="0"/>
              <a:t>the Trump administration.  The </a:t>
            </a:r>
            <a:r>
              <a:rPr lang="en-US" sz="3200" b="1" dirty="0" smtClean="0"/>
              <a:t>CWA now only </a:t>
            </a:r>
            <a:r>
              <a:rPr lang="en-US" sz="3200" b="1" dirty="0"/>
              <a:t>expressly includes the following as waters of the United States:</a:t>
            </a:r>
            <a:endParaRPr lang="en-US" sz="3200" b="1" dirty="0" smtClean="0"/>
          </a:p>
          <a:p>
            <a:pPr algn="just"/>
            <a:endParaRPr lang="en-US" sz="3200" dirty="0"/>
          </a:p>
          <a:p>
            <a:r>
              <a:rPr lang="en-US" sz="3600" dirty="0"/>
              <a:t/>
            </a:r>
            <a:br>
              <a:rPr lang="en-US" sz="3600" dirty="0"/>
            </a:br>
            <a:endParaRPr lang="en-US" dirty="0"/>
          </a:p>
        </p:txBody>
      </p:sp>
      <p:sp>
        <p:nvSpPr>
          <p:cNvPr id="3" name="TextBox 2"/>
          <p:cNvSpPr txBox="1"/>
          <p:nvPr/>
        </p:nvSpPr>
        <p:spPr>
          <a:xfrm>
            <a:off x="457200" y="3243532"/>
            <a:ext cx="7565366" cy="3139321"/>
          </a:xfrm>
          <a:prstGeom prst="rect">
            <a:avLst/>
          </a:prstGeom>
          <a:noFill/>
        </p:spPr>
        <p:txBody>
          <a:bodyPr wrap="square" rtlCol="0">
            <a:spAutoFit/>
          </a:bodyPr>
          <a:lstStyle/>
          <a:p>
            <a:pPr marL="342900" lvl="0" indent="-342900">
              <a:buFont typeface="Arial" panose="020B0604020202020204" pitchFamily="34" charset="0"/>
              <a:buChar char="•"/>
            </a:pPr>
            <a:r>
              <a:rPr lang="en-US" sz="2200" dirty="0"/>
              <a:t>The territorial seas, and waters which are currently used, or were used in the past, or may be susceptible to use in interstate or foreign commerce, including waters which are subject to the ebb and flow of the tide;</a:t>
            </a:r>
          </a:p>
          <a:p>
            <a:pPr lvl="0"/>
            <a:endParaRPr lang="en-US" sz="2200" dirty="0"/>
          </a:p>
          <a:p>
            <a:pPr marL="342900" lvl="0" indent="-342900">
              <a:buFont typeface="Arial" panose="020B0604020202020204" pitchFamily="34" charset="0"/>
              <a:buChar char="•"/>
            </a:pPr>
            <a:r>
              <a:rPr lang="en-US" sz="2200" dirty="0"/>
              <a:t>Tributaries;</a:t>
            </a:r>
          </a:p>
          <a:p>
            <a:pPr lvl="0"/>
            <a:endParaRPr lang="en-US" sz="2200" dirty="0"/>
          </a:p>
          <a:p>
            <a:pPr marL="342900" lvl="0" indent="-342900">
              <a:buFont typeface="Arial" panose="020B0604020202020204" pitchFamily="34" charset="0"/>
              <a:buChar char="•"/>
            </a:pPr>
            <a:r>
              <a:rPr lang="en-US" sz="2200" dirty="0"/>
              <a:t>Lakes and ponds, and impoundments of jurisdictional waters; and Adjacent wetlands.</a:t>
            </a:r>
          </a:p>
        </p:txBody>
      </p:sp>
      <p:pic>
        <p:nvPicPr>
          <p:cNvPr id="4" name="Picture 3"/>
          <p:cNvPicPr>
            <a:picLocks noChangeAspect="1"/>
          </p:cNvPicPr>
          <p:nvPr/>
        </p:nvPicPr>
        <p:blipFill>
          <a:blip r:embed="rId2"/>
          <a:stretch>
            <a:fillRect/>
          </a:stretch>
        </p:blipFill>
        <p:spPr>
          <a:xfrm>
            <a:off x="8165533" y="3435818"/>
            <a:ext cx="3704414" cy="24688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571940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49489" y="695325"/>
            <a:ext cx="9404350" cy="1519238"/>
          </a:xfrm>
        </p:spPr>
        <p:txBody>
          <a:bodyPr/>
          <a:lstStyle/>
          <a:p>
            <a:pPr algn="ctr"/>
            <a:r>
              <a:rPr lang="en-US" b="1" u="sng" dirty="0" smtClean="0">
                <a:latin typeface="+mn-lt"/>
              </a:rPr>
              <a:t>FUNDING</a:t>
            </a:r>
            <a:endParaRPr lang="en-US" b="1" u="sng" dirty="0">
              <a:latin typeface="+mn-lt"/>
            </a:endParaRPr>
          </a:p>
        </p:txBody>
      </p:sp>
      <p:sp>
        <p:nvSpPr>
          <p:cNvPr id="3" name="Content Placeholder 2"/>
          <p:cNvSpPr>
            <a:spLocks noGrp="1"/>
          </p:cNvSpPr>
          <p:nvPr>
            <p:ph idx="4294967295"/>
          </p:nvPr>
        </p:nvSpPr>
        <p:spPr>
          <a:xfrm>
            <a:off x="277586" y="1983241"/>
            <a:ext cx="9748157" cy="5099050"/>
          </a:xfrm>
        </p:spPr>
        <p:txBody>
          <a:bodyPr>
            <a:noAutofit/>
          </a:bodyPr>
          <a:lstStyle/>
          <a:p>
            <a:pPr>
              <a:buFont typeface="Wingdings" panose="05000000000000000000" pitchFamily="2" charset="2"/>
              <a:buChar char="v"/>
            </a:pPr>
            <a:r>
              <a:rPr lang="en-US" sz="1600" b="1" dirty="0"/>
              <a:t>The FILO program operates solely from funds collected from sales of mitigation credits to Corps permit applicants.  </a:t>
            </a:r>
            <a:r>
              <a:rPr lang="en-US" sz="1600" b="1" i="1" dirty="0"/>
              <a:t>The program does not operate off current-year receipts, as do many state tax funded programs.  Instead, the program operates in arrears, collecting funds through mitigation credit sales first and spending funds to identify and construct stream and wetland mitigation projects in the future. </a:t>
            </a:r>
            <a:endParaRPr lang="en-US" sz="1600" b="1" i="1" dirty="0" smtClean="0"/>
          </a:p>
          <a:p>
            <a:pPr>
              <a:buFont typeface="Wingdings" panose="05000000000000000000" pitchFamily="2" charset="2"/>
              <a:buChar char="v"/>
            </a:pPr>
            <a:endParaRPr lang="en-US" sz="1600" i="1" dirty="0" smtClean="0"/>
          </a:p>
          <a:p>
            <a:pPr>
              <a:buFont typeface="Wingdings" panose="05000000000000000000" pitchFamily="2" charset="2"/>
              <a:buChar char="v"/>
            </a:pPr>
            <a:r>
              <a:rPr lang="en-US" sz="1600" dirty="0"/>
              <a:t>As FILO receipts increase in volume, the program must respond proportionately both operationally and in the number of projects undertaken. The amount of funds and their geographic origin dictates 1) the level of effort needed to operate the program, 2) the amount of funding available for projects, and 3) the geographic area in the state where projects must be developed. </a:t>
            </a:r>
            <a:endParaRPr lang="en-US" sz="1600" dirty="0" smtClean="0"/>
          </a:p>
          <a:p>
            <a:pPr marL="0" indent="0">
              <a:buNone/>
            </a:pPr>
            <a:endParaRPr lang="en-US" sz="1600" dirty="0" smtClean="0"/>
          </a:p>
          <a:p>
            <a:pPr>
              <a:buFont typeface="Wingdings" panose="05000000000000000000" pitchFamily="2" charset="2"/>
              <a:buChar char="v"/>
            </a:pPr>
            <a:r>
              <a:rPr lang="en-US" sz="1600" dirty="0"/>
              <a:t>The Corps has authority over the use and expenditures of FILO funds.  </a:t>
            </a:r>
            <a:endParaRPr lang="en-US" sz="1600" dirty="0" smtClean="0"/>
          </a:p>
          <a:p>
            <a:pPr marL="0" indent="0">
              <a:buNone/>
            </a:pPr>
            <a:endParaRPr lang="en-US" sz="1600" dirty="0"/>
          </a:p>
          <a:p>
            <a:pPr>
              <a:buFont typeface="Wingdings" panose="05000000000000000000" pitchFamily="2" charset="2"/>
              <a:buChar char="v"/>
            </a:pPr>
            <a:r>
              <a:rPr lang="en-US" sz="1600" dirty="0" smtClean="0"/>
              <a:t>Dollars spent on Property Acquisition is the first major component of a FILO project.  In addition to the purchase price, a site protection instrument must be developed which permanently protects the mitigation work which is then followed by design and construction.  After construction, the site must be monitored and maintained in accordance with site protection instrument. Which causes the project to be paid out of a period of years,, or the length of the project.</a:t>
            </a:r>
          </a:p>
          <a:p>
            <a:pPr>
              <a:buFont typeface="Wingdings" panose="05000000000000000000" pitchFamily="2" charset="2"/>
              <a:buChar char="v"/>
            </a:pPr>
            <a:endParaRPr lang="en-US" dirty="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42148379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1" y="2330521"/>
            <a:ext cx="3380014" cy="3170099"/>
          </a:xfrm>
          <a:prstGeom prst="rect">
            <a:avLst/>
          </a:prstGeom>
        </p:spPr>
        <p:txBody>
          <a:bodyPr wrap="square">
            <a:spAutoFit/>
          </a:bodyPr>
          <a:lstStyle/>
          <a:p>
            <a:r>
              <a:rPr lang="en-US" sz="4000" dirty="0" smtClean="0"/>
              <a:t>FILO </a:t>
            </a:r>
            <a:r>
              <a:rPr lang="en-US" sz="4000" dirty="0"/>
              <a:t>Credit </a:t>
            </a:r>
            <a:r>
              <a:rPr lang="en-US" sz="4000" dirty="0" smtClean="0"/>
              <a:t>Accounting</a:t>
            </a:r>
            <a:r>
              <a:rPr lang="en-US" sz="4000" dirty="0"/>
              <a:t>: </a:t>
            </a:r>
            <a:br>
              <a:rPr lang="en-US" sz="4000" dirty="0"/>
            </a:br>
            <a:r>
              <a:rPr lang="en-US" sz="4000" dirty="0"/>
              <a:t/>
            </a:r>
            <a:br>
              <a:rPr lang="en-US" sz="4000" dirty="0"/>
            </a:br>
            <a:r>
              <a:rPr lang="en-US" sz="4000" dirty="0"/>
              <a:t>R</a:t>
            </a:r>
            <a:r>
              <a:rPr lang="en-US" sz="4000" dirty="0" smtClean="0"/>
              <a:t>evolving Credit Cycle</a:t>
            </a:r>
            <a:endParaRPr lang="en-US" sz="4000" dirty="0"/>
          </a:p>
        </p:txBody>
      </p:sp>
      <p:graphicFrame>
        <p:nvGraphicFramePr>
          <p:cNvPr id="5" name="Content Placeholder 8"/>
          <p:cNvGraphicFramePr>
            <a:graphicFrameLocks/>
          </p:cNvGraphicFramePr>
          <p:nvPr>
            <p:extLst/>
          </p:nvPr>
        </p:nvGraphicFramePr>
        <p:xfrm>
          <a:off x="4248443" y="571500"/>
          <a:ext cx="6789671" cy="54354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26813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pPr algn="ctr"/>
            <a:r>
              <a:rPr lang="en-US" b="1" u="sng" dirty="0" smtClean="0"/>
              <a:t>	</a:t>
            </a:r>
            <a:endParaRPr lang="en-US" b="1" u="sng" dirty="0"/>
          </a:p>
        </p:txBody>
      </p:sp>
      <p:sp>
        <p:nvSpPr>
          <p:cNvPr id="5" name="Content Placeholder 4"/>
          <p:cNvSpPr>
            <a:spLocks noGrp="1"/>
          </p:cNvSpPr>
          <p:nvPr>
            <p:ph idx="4294967295"/>
          </p:nvPr>
        </p:nvSpPr>
        <p:spPr>
          <a:xfrm>
            <a:off x="1748062" y="504985"/>
            <a:ext cx="10129837" cy="6269888"/>
          </a:xfrm>
        </p:spPr>
        <p:txBody>
          <a:bodyPr/>
          <a:lstStyle/>
          <a:p>
            <a:pPr>
              <a:buFont typeface="Wingdings" panose="05000000000000000000" pitchFamily="2" charset="2"/>
              <a:buChar char="v"/>
            </a:pPr>
            <a:r>
              <a:rPr lang="en-US" sz="2000" dirty="0"/>
              <a:t>Most of the project funds are allocated to mitigation projects in progress.  It is important to understand that the entire amount of the FILO cash balance is NOT available or intended to cover only projects</a:t>
            </a:r>
            <a:r>
              <a:rPr lang="en-US" sz="2000" dirty="0" smtClean="0"/>
              <a:t>.</a:t>
            </a:r>
          </a:p>
          <a:p>
            <a:pPr>
              <a:buFont typeface="Wingdings" panose="05000000000000000000" pitchFamily="2" charset="2"/>
              <a:buChar char="v"/>
            </a:pPr>
            <a:r>
              <a:rPr lang="en-US" sz="2000" dirty="0" smtClean="0"/>
              <a:t>A </a:t>
            </a:r>
            <a:r>
              <a:rPr lang="en-US" sz="2000" dirty="0"/>
              <a:t>portion of FILO funds are required to operate the program and to provide financial assurances and contingency funds to assure regulatory agencies that, “promises made are promises kept</a:t>
            </a:r>
            <a:r>
              <a:rPr lang="en-US" sz="2000" dirty="0" smtClean="0"/>
              <a:t>.”</a:t>
            </a:r>
          </a:p>
          <a:p>
            <a:pPr>
              <a:buFont typeface="Wingdings" panose="05000000000000000000" pitchFamily="2" charset="2"/>
              <a:buChar char="v"/>
            </a:pPr>
            <a:r>
              <a:rPr lang="en-US" sz="2000" dirty="0" smtClean="0"/>
              <a:t>Current 134s account consists of the following elements:</a:t>
            </a:r>
          </a:p>
          <a:p>
            <a:pPr lvl="1"/>
            <a:r>
              <a:rPr lang="en-US" sz="1800" dirty="0" smtClean="0"/>
              <a:t>FILO Administrative funds</a:t>
            </a:r>
          </a:p>
          <a:p>
            <a:pPr lvl="1"/>
            <a:r>
              <a:rPr lang="en-US" sz="1800" dirty="0" smtClean="0"/>
              <a:t>$3Million non-wasting (prescribed by instrument)</a:t>
            </a:r>
          </a:p>
          <a:p>
            <a:pPr lvl="1"/>
            <a:r>
              <a:rPr lang="en-US" sz="1800" dirty="0" smtClean="0"/>
              <a:t>Long-term management funds</a:t>
            </a:r>
          </a:p>
          <a:p>
            <a:pPr lvl="1"/>
            <a:r>
              <a:rPr lang="en-US" sz="1800" dirty="0" smtClean="0"/>
              <a:t>Financial Assurances for projects</a:t>
            </a:r>
          </a:p>
          <a:p>
            <a:pPr lvl="1"/>
            <a:r>
              <a:rPr lang="en-US" sz="1800" dirty="0" smtClean="0"/>
              <a:t>Full Delivery project estimates (~$18Million)</a:t>
            </a:r>
          </a:p>
          <a:p>
            <a:pPr lvl="1"/>
            <a:r>
              <a:rPr lang="en-US" sz="1800" dirty="0" smtClean="0"/>
              <a:t>Reserve funds not assigned to projects</a:t>
            </a:r>
          </a:p>
          <a:p>
            <a:pPr lvl="1"/>
            <a:r>
              <a:rPr lang="en-US" sz="1800" dirty="0" smtClean="0"/>
              <a:t>Unbudgeted (but obligated) project funds</a:t>
            </a:r>
          </a:p>
          <a:p>
            <a:pPr lvl="1"/>
            <a:r>
              <a:rPr lang="en-US" sz="1800" dirty="0" smtClean="0"/>
              <a:t>Available project funds</a:t>
            </a:r>
          </a:p>
          <a:p>
            <a:pPr>
              <a:buFont typeface="Wingdings" panose="05000000000000000000" pitchFamily="2" charset="2"/>
              <a:buChar char="v"/>
            </a:pPr>
            <a:r>
              <a:rPr lang="en-US" sz="2000" dirty="0" smtClean="0"/>
              <a:t>As of FY 2022, the FILO Fund is $166,333,617.98, </a:t>
            </a:r>
            <a:r>
              <a:rPr lang="en-US" sz="2000" b="1" u="sng" dirty="0" smtClean="0"/>
              <a:t>HOWEVER ~85% </a:t>
            </a:r>
            <a:r>
              <a:rPr lang="en-US" sz="2000" dirty="0" smtClean="0"/>
              <a:t>of this amount is allocated to current and on-going obligated projects.</a:t>
            </a:r>
            <a:r>
              <a:rPr lang="en-US" sz="2000" dirty="0"/>
              <a:t> </a:t>
            </a:r>
            <a:endParaRPr lang="en-US" sz="2000" dirty="0" smtClean="0"/>
          </a:p>
          <a:p>
            <a:pPr>
              <a:buFont typeface="Wingdings" panose="05000000000000000000" pitchFamily="2" charset="2"/>
              <a:buChar char="v"/>
            </a:pPr>
            <a:r>
              <a:rPr lang="en-US" sz="2000" dirty="0"/>
              <a:t> $ </a:t>
            </a:r>
            <a:r>
              <a:rPr lang="en-US" sz="2000" dirty="0" smtClean="0"/>
              <a:t>18,855,156.68 of 134s is the sum of all funds from all service areas (stream and wetland) with past-due obligations.  </a:t>
            </a:r>
            <a:endParaRPr lang="en-US" sz="2000" dirty="0" smtClean="0">
              <a:solidFill>
                <a:srgbClr val="00B050"/>
              </a:solidFill>
            </a:endParaRPr>
          </a:p>
          <a:p>
            <a:pPr>
              <a:buFont typeface="Wingdings" panose="05000000000000000000" pitchFamily="2" charset="2"/>
              <a:buChar char="v"/>
            </a:pPr>
            <a:endParaRPr lang="en-US" sz="2000" dirty="0"/>
          </a:p>
          <a:p>
            <a:pPr>
              <a:buFont typeface="Wingdings" panose="05000000000000000000" pitchFamily="2" charset="2"/>
              <a:buChar char="v"/>
            </a:pPr>
            <a:endParaRPr lang="en-US" sz="2000" dirty="0"/>
          </a:p>
        </p:txBody>
      </p:sp>
    </p:spTree>
    <p:extLst>
      <p:ext uri="{BB962C8B-B14F-4D97-AF65-F5344CB8AC3E}">
        <p14:creationId xmlns:p14="http://schemas.microsoft.com/office/powerpoint/2010/main" val="23538364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712422" y="669925"/>
            <a:ext cx="4376738" cy="1935163"/>
          </a:xfrm>
        </p:spPr>
        <p:txBody>
          <a:bodyPr/>
          <a:lstStyle/>
          <a:p>
            <a:pPr marL="285750" indent="-285750">
              <a:buFont typeface="Wingdings" panose="05000000000000000000" pitchFamily="2" charset="2"/>
              <a:buChar char="v"/>
            </a:pPr>
            <a:r>
              <a:rPr lang="en-US" sz="1700" dirty="0">
                <a:latin typeface="+mn-lt"/>
              </a:rPr>
              <a:t>The unallocated funds shown in the pie chart represent the current outstanding obligation to the Corps of </a:t>
            </a:r>
            <a:r>
              <a:rPr lang="en-US" sz="1700" dirty="0" smtClean="0">
                <a:latin typeface="+mn-lt"/>
              </a:rPr>
              <a:t>Engineers for existing approved projects; </a:t>
            </a:r>
            <a:r>
              <a:rPr lang="en-US" sz="1700" dirty="0">
                <a:latin typeface="+mn-lt"/>
              </a:rPr>
              <a:t>that is, funds not allocated to </a:t>
            </a:r>
            <a:r>
              <a:rPr lang="en-US" sz="1700" dirty="0" smtClean="0">
                <a:latin typeface="+mn-lt"/>
              </a:rPr>
              <a:t>projects. These funds </a:t>
            </a:r>
            <a:r>
              <a:rPr lang="en-US" sz="1700" b="1" dirty="0" smtClean="0">
                <a:latin typeface="+mn-lt"/>
              </a:rPr>
              <a:t>CANNOT be redirected without Corps approval</a:t>
            </a:r>
            <a:endParaRPr lang="en-US" sz="1700" dirty="0">
              <a:latin typeface="+mn-lt"/>
            </a:endParaRPr>
          </a:p>
        </p:txBody>
      </p:sp>
      <p:sp>
        <p:nvSpPr>
          <p:cNvPr id="6" name="Text Placeholder 5"/>
          <p:cNvSpPr>
            <a:spLocks noGrp="1"/>
          </p:cNvSpPr>
          <p:nvPr>
            <p:ph type="body" sz="half" idx="4294967295"/>
          </p:nvPr>
        </p:nvSpPr>
        <p:spPr>
          <a:xfrm>
            <a:off x="1712422" y="2605088"/>
            <a:ext cx="4376738" cy="2895600"/>
          </a:xfrm>
        </p:spPr>
        <p:txBody>
          <a:bodyPr>
            <a:normAutofit fontScale="92500" lnSpcReduction="10000"/>
          </a:bodyPr>
          <a:lstStyle/>
          <a:p>
            <a:pPr marL="285750" indent="-285750">
              <a:buFont typeface="Wingdings" panose="05000000000000000000" pitchFamily="2" charset="2"/>
              <a:buChar char="v"/>
            </a:pPr>
            <a:r>
              <a:rPr lang="en-US" sz="1800" dirty="0" smtClean="0"/>
              <a:t>The </a:t>
            </a:r>
            <a:r>
              <a:rPr lang="en-US" sz="1800" dirty="0"/>
              <a:t>unallocated funds will pay for individual stream and wetland mitigation projects in fulfillment of the </a:t>
            </a:r>
            <a:r>
              <a:rPr lang="en-US" sz="1800" dirty="0" smtClean="0"/>
              <a:t>obligation and projects are identified and become available as needed.</a:t>
            </a:r>
          </a:p>
          <a:p>
            <a:pPr marL="285750" indent="-285750">
              <a:buFont typeface="Wingdings" panose="05000000000000000000" pitchFamily="2" charset="2"/>
              <a:buChar char="v"/>
            </a:pPr>
            <a:endParaRPr lang="en-US" sz="1800" dirty="0"/>
          </a:p>
          <a:p>
            <a:pPr marL="285750" indent="-285750">
              <a:buFont typeface="Wingdings" panose="05000000000000000000" pitchFamily="2" charset="2"/>
              <a:buChar char="v"/>
            </a:pPr>
            <a:r>
              <a:rPr lang="en-US" sz="1800" dirty="0"/>
              <a:t>There are 3 main categories, or ‘buckets,’ that the FILO funds go into:  the administrative, reserve, and service </a:t>
            </a:r>
            <a:r>
              <a:rPr lang="en-US" sz="1800" dirty="0" smtClean="0"/>
              <a:t>areas (</a:t>
            </a:r>
            <a:r>
              <a:rPr lang="en-US" sz="1800" dirty="0"/>
              <a:t>11 service areas</a:t>
            </a:r>
            <a:r>
              <a:rPr lang="en-US" sz="1800" dirty="0" smtClean="0"/>
              <a:t>).  Each service area is divided into Stream and Wetland.  Service area funds are not mixed.</a:t>
            </a:r>
            <a:endParaRPr lang="en-US" sz="1800" dirty="0"/>
          </a:p>
          <a:p>
            <a:endParaRPr lang="en-US" sz="1800" dirty="0"/>
          </a:p>
          <a:p>
            <a:endParaRPr lang="en-US" dirty="0"/>
          </a:p>
        </p:txBody>
      </p:sp>
      <p:graphicFrame>
        <p:nvGraphicFramePr>
          <p:cNvPr id="7" name="Content Placeholder 6"/>
          <p:cNvGraphicFramePr>
            <a:graphicFrameLocks noGrp="1"/>
          </p:cNvGraphicFramePr>
          <p:nvPr>
            <p:ph idx="4294967295"/>
            <p:extLst>
              <p:ext uri="{D42A27DB-BD31-4B8C-83A1-F6EECF244321}">
                <p14:modId xmlns:p14="http://schemas.microsoft.com/office/powerpoint/2010/main" val="2992052201"/>
              </p:ext>
            </p:extLst>
          </p:nvPr>
        </p:nvGraphicFramePr>
        <p:xfrm>
          <a:off x="6307170" y="669925"/>
          <a:ext cx="5959475" cy="52419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3994200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0" y="0"/>
          <a:ext cx="0" cy="0"/>
        </p:xfrm>
        <a:graphic>
          <a:graphicData uri="http://schemas.openxmlformats.org/drawingml/2006/table">
            <a:tbl>
              <a:tblPr/>
              <a:tblGrid>
                <a:gridCol w="25400">
                  <a:extLst>
                    <a:ext uri="{9D8B030D-6E8A-4147-A177-3AD203B41FA5}">
                      <a16:colId xmlns:a16="http://schemas.microsoft.com/office/drawing/2014/main" val="1418207407"/>
                    </a:ext>
                  </a:extLst>
                </a:gridCol>
                <a:gridCol w="25400">
                  <a:extLst>
                    <a:ext uri="{9D8B030D-6E8A-4147-A177-3AD203B41FA5}">
                      <a16:colId xmlns:a16="http://schemas.microsoft.com/office/drawing/2014/main" val="3627543455"/>
                    </a:ext>
                  </a:extLst>
                </a:gridCol>
                <a:gridCol w="25400">
                  <a:extLst>
                    <a:ext uri="{9D8B030D-6E8A-4147-A177-3AD203B41FA5}">
                      <a16:colId xmlns:a16="http://schemas.microsoft.com/office/drawing/2014/main" val="192421452"/>
                    </a:ext>
                  </a:extLst>
                </a:gridCol>
                <a:gridCol w="25400">
                  <a:extLst>
                    <a:ext uri="{9D8B030D-6E8A-4147-A177-3AD203B41FA5}">
                      <a16:colId xmlns:a16="http://schemas.microsoft.com/office/drawing/2014/main" val="866194524"/>
                    </a:ext>
                  </a:extLst>
                </a:gridCol>
                <a:gridCol w="25400">
                  <a:extLst>
                    <a:ext uri="{9D8B030D-6E8A-4147-A177-3AD203B41FA5}">
                      <a16:colId xmlns:a16="http://schemas.microsoft.com/office/drawing/2014/main" val="679199806"/>
                    </a:ext>
                  </a:extLst>
                </a:gridCol>
                <a:gridCol w="25400">
                  <a:extLst>
                    <a:ext uri="{9D8B030D-6E8A-4147-A177-3AD203B41FA5}">
                      <a16:colId xmlns:a16="http://schemas.microsoft.com/office/drawing/2014/main" val="1287052322"/>
                    </a:ext>
                  </a:extLst>
                </a:gridCol>
                <a:gridCol w="25400">
                  <a:extLst>
                    <a:ext uri="{9D8B030D-6E8A-4147-A177-3AD203B41FA5}">
                      <a16:colId xmlns:a16="http://schemas.microsoft.com/office/drawing/2014/main" val="4125665949"/>
                    </a:ext>
                  </a:extLst>
                </a:gridCol>
                <a:gridCol w="25400">
                  <a:extLst>
                    <a:ext uri="{9D8B030D-6E8A-4147-A177-3AD203B41FA5}">
                      <a16:colId xmlns:a16="http://schemas.microsoft.com/office/drawing/2014/main" val="2072604960"/>
                    </a:ext>
                  </a:extLst>
                </a:gridCol>
                <a:gridCol w="25400">
                  <a:extLst>
                    <a:ext uri="{9D8B030D-6E8A-4147-A177-3AD203B41FA5}">
                      <a16:colId xmlns:a16="http://schemas.microsoft.com/office/drawing/2014/main" val="3568316082"/>
                    </a:ext>
                  </a:extLst>
                </a:gridCol>
              </a:tblGrid>
              <a:tr h="0">
                <a:tc gridSpan="9">
                  <a:txBody>
                    <a:bodyPr/>
                    <a:lstStyle/>
                    <a:p>
                      <a:pPr algn="ctr" fontAlgn="ctr"/>
                      <a:r>
                        <a:rPr lang="en-US" sz="100" b="1" i="0" u="none" strike="noStrike">
                          <a:solidFill>
                            <a:srgbClr val="000000"/>
                          </a:solidFill>
                          <a:effectLst/>
                          <a:latin typeface="Calibri" panose="020F0502020204030204" pitchFamily="34" charset="0"/>
                        </a:rPr>
                        <a:t>In-lieu Fee Fund Receipt Summary (CY2021)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0715713"/>
                  </a:ext>
                </a:extLst>
              </a:tr>
              <a:tr h="0">
                <a:tc>
                  <a:txBody>
                    <a:bodyPr/>
                    <a:lstStyle/>
                    <a:p>
                      <a:pPr algn="ctr" fontAlgn="ctr"/>
                      <a:r>
                        <a:rPr lang="en-US" sz="100" b="0" i="0" u="none" strike="noStrike">
                          <a:solidFill>
                            <a:srgbClr val="000000"/>
                          </a:solidFill>
                          <a:effectLst/>
                          <a:latin typeface="Calibri" panose="020F0502020204030204" pitchFamily="34" charset="0"/>
                        </a:rPr>
                        <a:t>Service Area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 b="0" i="0" u="none" strike="noStrike">
                          <a:solidFill>
                            <a:srgbClr val="000000"/>
                          </a:solidFill>
                          <a:effectLst/>
                          <a:latin typeface="Calibri" panose="020F0502020204030204" pitchFamily="34" charset="0"/>
                        </a:rPr>
                        <a:t> Ending CY2020 Balance                   (collected serv area funds)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 b="0" i="0" u="none" strike="noStrike">
                          <a:solidFill>
                            <a:srgbClr val="000000"/>
                          </a:solidFill>
                          <a:effectLst/>
                          <a:latin typeface="Calibri" panose="020F0502020204030204" pitchFamily="34" charset="0"/>
                        </a:rPr>
                        <a:t>CY2021 Credit Sales Receipts</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 b="0" i="0" u="none" strike="noStrike">
                          <a:solidFill>
                            <a:srgbClr val="000000"/>
                          </a:solidFill>
                          <a:effectLst/>
                          <a:latin typeface="Calibri" panose="020F0502020204030204" pitchFamily="34" charset="0"/>
                        </a:rPr>
                        <a:t>CY2021 Reserve(10%)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 b="0" i="0" u="none" strike="noStrike">
                          <a:solidFill>
                            <a:srgbClr val="000000"/>
                          </a:solidFill>
                          <a:effectLst/>
                          <a:latin typeface="Calibri" panose="020F0502020204030204" pitchFamily="34" charset="0"/>
                        </a:rPr>
                        <a:t>CY2021              Admin (15%)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 b="0" i="0" u="none" strike="noStrike">
                          <a:solidFill>
                            <a:srgbClr val="000000"/>
                          </a:solidFill>
                          <a:effectLst/>
                          <a:latin typeface="Calibri" panose="020F0502020204030204" pitchFamily="34" charset="0"/>
                        </a:rPr>
                        <a:t>CY2021           Admin (10%)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 b="0" i="0" u="none" strike="noStrike">
                          <a:solidFill>
                            <a:srgbClr val="000000"/>
                          </a:solidFill>
                          <a:effectLst/>
                          <a:latin typeface="Calibri" panose="020F0502020204030204" pitchFamily="34" charset="0"/>
                        </a:rPr>
                        <a:t>Stream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 b="0" i="0" u="none" strike="noStrike">
                          <a:solidFill>
                            <a:srgbClr val="000000"/>
                          </a:solidFill>
                          <a:effectLst/>
                          <a:latin typeface="Calibri" panose="020F0502020204030204" pitchFamily="34" charset="0"/>
                        </a:rPr>
                        <a:t>Wetland</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 b="0" i="0" u="none" strike="noStrike">
                          <a:solidFill>
                            <a:srgbClr val="000000"/>
                          </a:solidFill>
                          <a:effectLst/>
                          <a:latin typeface="Calibri" panose="020F0502020204030204" pitchFamily="34" charset="0"/>
                        </a:rPr>
                        <a:t>Collected (since transition) Service Area Balance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1124486"/>
                  </a:ext>
                </a:extLst>
              </a:tr>
              <a:tr h="0">
                <a:tc>
                  <a:txBody>
                    <a:bodyPr/>
                    <a:lstStyle/>
                    <a:p>
                      <a:pPr algn="ctr" fontAlgn="b"/>
                      <a:r>
                        <a:rPr lang="en-US" sz="100" b="0" i="0" u="none" strike="noStrike">
                          <a:solidFill>
                            <a:srgbClr val="000000"/>
                          </a:solidFill>
                          <a:effectLst/>
                          <a:latin typeface="Calibri" panose="020F0502020204030204" pitchFamily="34" charset="0"/>
                        </a:rPr>
                        <a:t>Upper Kentucky River</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 b="0" i="0" u="none" strike="noStrike">
                          <a:solidFill>
                            <a:srgbClr val="000000"/>
                          </a:solidFill>
                          <a:effectLst/>
                          <a:latin typeface="Calibri" panose="020F0502020204030204" pitchFamily="34" charset="0"/>
                        </a:rPr>
                        <a:t> $                         19,060,863.58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 b="0" i="0" u="none" strike="noStrike">
                          <a:solidFill>
                            <a:srgbClr val="000000"/>
                          </a:solidFill>
                          <a:effectLst/>
                          <a:latin typeface="Calibri" panose="020F0502020204030204" pitchFamily="34" charset="0"/>
                        </a:rPr>
                        <a:t> $         3,205,155.00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 b="0" i="0" u="none" strike="noStrike">
                          <a:solidFill>
                            <a:srgbClr val="000000"/>
                          </a:solidFill>
                          <a:effectLst/>
                          <a:latin typeface="Calibri" panose="020F0502020204030204" pitchFamily="34" charset="0"/>
                        </a:rPr>
                        <a:t> $            320,515.50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 b="0" i="0" u="none" strike="noStrike">
                          <a:solidFill>
                            <a:srgbClr val="000000"/>
                          </a:solidFill>
                          <a:effectLst/>
                          <a:latin typeface="Calibri" panose="020F050202020403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 b="0" i="0" u="none" strike="noStrike">
                          <a:solidFill>
                            <a:srgbClr val="000000"/>
                          </a:solidFill>
                          <a:effectLst/>
                          <a:latin typeface="Calibri" panose="020F0502020204030204" pitchFamily="34" charset="0"/>
                        </a:rPr>
                        <a:t> $          320,515.50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 b="0" i="0" u="none" strike="noStrike">
                          <a:solidFill>
                            <a:srgbClr val="000000"/>
                          </a:solidFill>
                          <a:effectLst/>
                          <a:latin typeface="Calibri" panose="020F0502020204030204" pitchFamily="34" charset="0"/>
                        </a:rPr>
                        <a:t> $       20,629,474.18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 b="0" i="0" u="none" strike="noStrike">
                          <a:solidFill>
                            <a:srgbClr val="000000"/>
                          </a:solidFill>
                          <a:effectLst/>
                          <a:latin typeface="Calibri" panose="020F0502020204030204" pitchFamily="34" charset="0"/>
                        </a:rPr>
                        <a:t> $                  995,513.40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 b="0" i="0" u="none" strike="noStrike">
                          <a:solidFill>
                            <a:srgbClr val="000000"/>
                          </a:solidFill>
                          <a:effectLst/>
                          <a:latin typeface="Calibri" panose="020F0502020204030204" pitchFamily="34" charset="0"/>
                        </a:rPr>
                        <a:t> $                     21,624,988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96212948"/>
                  </a:ext>
                </a:extLst>
              </a:tr>
              <a:tr h="0">
                <a:tc>
                  <a:txBody>
                    <a:bodyPr/>
                    <a:lstStyle/>
                    <a:p>
                      <a:pPr algn="ctr" fontAlgn="b"/>
                      <a:r>
                        <a:rPr lang="en-US" sz="100" b="0" i="0" u="none" strike="noStrike">
                          <a:solidFill>
                            <a:srgbClr val="000000"/>
                          </a:solidFill>
                          <a:effectLst/>
                          <a:latin typeface="Calibri" panose="020F0502020204030204" pitchFamily="34" charset="0"/>
                        </a:rPr>
                        <a:t>Lower Kentucky River</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0" b="0" i="0" u="none" strike="noStrike">
                          <a:solidFill>
                            <a:srgbClr val="000000"/>
                          </a:solidFill>
                          <a:effectLst/>
                          <a:latin typeface="Calibri" panose="020F0502020204030204" pitchFamily="34" charset="0"/>
                        </a:rPr>
                        <a:t> $                           6,239,044.92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0" b="0" i="0" u="none" strike="noStrike">
                          <a:solidFill>
                            <a:srgbClr val="000000"/>
                          </a:solidFill>
                          <a:effectLst/>
                          <a:latin typeface="Calibri" panose="020F0502020204030204" pitchFamily="34" charset="0"/>
                        </a:rPr>
                        <a:t> $                               -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0" b="0" i="0" u="none" strike="noStrike">
                          <a:solidFill>
                            <a:srgbClr val="000000"/>
                          </a:solidFill>
                          <a:effectLst/>
                          <a:latin typeface="Calibri" panose="020F0502020204030204" pitchFamily="34" charset="0"/>
                        </a:rPr>
                        <a:t> $                              -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0" b="0" i="0" u="none" strike="noStrike">
                          <a:solidFill>
                            <a:srgbClr val="000000"/>
                          </a:solidFill>
                          <a:effectLst/>
                          <a:latin typeface="Calibri" panose="020F050202020403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0" b="0" i="0" u="none" strike="noStrike">
                          <a:solidFill>
                            <a:srgbClr val="000000"/>
                          </a:solidFill>
                          <a:effectLst/>
                          <a:latin typeface="Calibri" panose="020F0502020204030204" pitchFamily="34" charset="0"/>
                        </a:rPr>
                        <a:t> $                           -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0" b="0" i="0" u="none" strike="noStrike">
                          <a:solidFill>
                            <a:srgbClr val="000000"/>
                          </a:solidFill>
                          <a:effectLst/>
                          <a:latin typeface="Calibri" panose="020F0502020204030204" pitchFamily="34" charset="0"/>
                        </a:rPr>
                        <a:t> $         5,768,096.52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0" b="0" i="0" u="none" strike="noStrike">
                          <a:solidFill>
                            <a:srgbClr val="000000"/>
                          </a:solidFill>
                          <a:effectLst/>
                          <a:latin typeface="Calibri" panose="020F0502020204030204" pitchFamily="34" charset="0"/>
                        </a:rPr>
                        <a:t> $                  470,948.40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0" b="0" i="0" u="none" strike="noStrike">
                          <a:solidFill>
                            <a:srgbClr val="000000"/>
                          </a:solidFill>
                          <a:effectLst/>
                          <a:latin typeface="Calibri" panose="020F0502020204030204" pitchFamily="34" charset="0"/>
                        </a:rPr>
                        <a:t> $                       6,239,045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924101667"/>
                  </a:ext>
                </a:extLst>
              </a:tr>
              <a:tr h="0">
                <a:tc>
                  <a:txBody>
                    <a:bodyPr/>
                    <a:lstStyle/>
                    <a:p>
                      <a:pPr algn="ctr" fontAlgn="b"/>
                      <a:r>
                        <a:rPr lang="en-US" sz="100" b="0" i="0" u="none" strike="noStrike">
                          <a:solidFill>
                            <a:srgbClr val="000000"/>
                          </a:solidFill>
                          <a:effectLst/>
                          <a:latin typeface="Calibri" panose="020F0502020204030204" pitchFamily="34" charset="0"/>
                        </a:rPr>
                        <a:t>Big Sandy River</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n-US" sz="100" b="0" i="0" u="none" strike="noStrike">
                          <a:solidFill>
                            <a:srgbClr val="000000"/>
                          </a:solidFill>
                          <a:effectLst/>
                          <a:latin typeface="Calibri" panose="020F0502020204030204" pitchFamily="34" charset="0"/>
                        </a:rPr>
                        <a:t> $                         18,749,173.09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n-US" sz="100" b="0" i="0" u="none" strike="noStrike">
                          <a:solidFill>
                            <a:srgbClr val="000000"/>
                          </a:solidFill>
                          <a:effectLst/>
                          <a:latin typeface="Calibri" panose="020F0502020204030204" pitchFamily="34" charset="0"/>
                        </a:rPr>
                        <a:t> $                               -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n-US" sz="100" b="0" i="0" u="none" strike="noStrike">
                          <a:solidFill>
                            <a:srgbClr val="000000"/>
                          </a:solidFill>
                          <a:effectLst/>
                          <a:latin typeface="Calibri" panose="020F0502020204030204" pitchFamily="34" charset="0"/>
                        </a:rPr>
                        <a:t> $                              -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n-US" sz="100" b="0" i="0" u="none" strike="noStrike">
                          <a:solidFill>
                            <a:srgbClr val="000000"/>
                          </a:solidFill>
                          <a:effectLst/>
                          <a:latin typeface="Calibri" panose="020F050202020403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n-US" sz="100" b="0" i="0" u="none" strike="noStrike">
                          <a:solidFill>
                            <a:srgbClr val="000000"/>
                          </a:solidFill>
                          <a:effectLst/>
                          <a:latin typeface="Calibri" panose="020F0502020204030204" pitchFamily="34" charset="0"/>
                        </a:rPr>
                        <a:t> $                           -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n-US" sz="100" b="0" i="0" u="none" strike="noStrike">
                          <a:solidFill>
                            <a:srgbClr val="000000"/>
                          </a:solidFill>
                          <a:effectLst/>
                          <a:latin typeface="Calibri" panose="020F0502020204030204" pitchFamily="34" charset="0"/>
                        </a:rPr>
                        <a:t> $       18,597,031.99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n-US" sz="100" b="0" i="0" u="none" strike="noStrike">
                          <a:solidFill>
                            <a:srgbClr val="000000"/>
                          </a:solidFill>
                          <a:effectLst/>
                          <a:latin typeface="Calibri" panose="020F0502020204030204" pitchFamily="34" charset="0"/>
                        </a:rPr>
                        <a:t> $                  152,141.10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n-US" sz="100" b="0" i="0" u="none" strike="noStrike">
                          <a:solidFill>
                            <a:srgbClr val="000000"/>
                          </a:solidFill>
                          <a:effectLst/>
                          <a:latin typeface="Calibri" panose="020F0502020204030204" pitchFamily="34" charset="0"/>
                        </a:rPr>
                        <a:t> $                     18,749,173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67011720"/>
                  </a:ext>
                </a:extLst>
              </a:tr>
              <a:tr h="0">
                <a:tc>
                  <a:txBody>
                    <a:bodyPr/>
                    <a:lstStyle/>
                    <a:p>
                      <a:pPr algn="ctr" fontAlgn="b"/>
                      <a:r>
                        <a:rPr lang="en-US" sz="100" b="0" i="0" u="none" strike="noStrike">
                          <a:solidFill>
                            <a:srgbClr val="000000"/>
                          </a:solidFill>
                          <a:effectLst/>
                          <a:latin typeface="Calibri" panose="020F0502020204030204" pitchFamily="34" charset="0"/>
                        </a:rPr>
                        <a:t>Upper Cumberland River</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00" b="0" i="0" u="none" strike="noStrike">
                          <a:solidFill>
                            <a:srgbClr val="000000"/>
                          </a:solidFill>
                          <a:effectLst/>
                          <a:latin typeface="Calibri" panose="020F0502020204030204" pitchFamily="34" charset="0"/>
                        </a:rPr>
                        <a:t> $                           7,864,658.33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00" b="0" i="0" u="none" strike="noStrike">
                          <a:solidFill>
                            <a:srgbClr val="000000"/>
                          </a:solidFill>
                          <a:effectLst/>
                          <a:latin typeface="Calibri" panose="020F0502020204030204" pitchFamily="34" charset="0"/>
                        </a:rPr>
                        <a:t> $               52,272.00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00" b="0" i="0" u="none" strike="noStrike">
                          <a:solidFill>
                            <a:srgbClr val="000000"/>
                          </a:solidFill>
                          <a:effectLst/>
                          <a:latin typeface="Calibri" panose="020F0502020204030204" pitchFamily="34" charset="0"/>
                        </a:rPr>
                        <a:t> $                 5,227.20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00" b="0" i="0" u="none" strike="noStrike">
                          <a:solidFill>
                            <a:srgbClr val="000000"/>
                          </a:solidFill>
                          <a:effectLst/>
                          <a:latin typeface="Calibri" panose="020F050202020403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00" b="0" i="0" u="none" strike="noStrike">
                          <a:solidFill>
                            <a:srgbClr val="000000"/>
                          </a:solidFill>
                          <a:effectLst/>
                          <a:latin typeface="Calibri" panose="020F0502020204030204" pitchFamily="34" charset="0"/>
                        </a:rPr>
                        <a:t> $              5,227.20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00" b="0" i="0" u="none" strike="noStrike">
                          <a:solidFill>
                            <a:srgbClr val="000000"/>
                          </a:solidFill>
                          <a:effectLst/>
                          <a:latin typeface="Calibri" panose="020F0502020204030204" pitchFamily="34" charset="0"/>
                        </a:rPr>
                        <a:t> $         7,314,583.22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00" b="0" i="0" u="none" strike="noStrike">
                          <a:solidFill>
                            <a:srgbClr val="000000"/>
                          </a:solidFill>
                          <a:effectLst/>
                          <a:latin typeface="Calibri" panose="020F0502020204030204" pitchFamily="34" charset="0"/>
                        </a:rPr>
                        <a:t> $                  591,892.71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00" b="0" i="0" u="none" strike="noStrike">
                          <a:solidFill>
                            <a:srgbClr val="000000"/>
                          </a:solidFill>
                          <a:effectLst/>
                          <a:latin typeface="Calibri" panose="020F0502020204030204" pitchFamily="34" charset="0"/>
                        </a:rPr>
                        <a:t> $                       7,906,476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218547896"/>
                  </a:ext>
                </a:extLst>
              </a:tr>
              <a:tr h="0">
                <a:tc>
                  <a:txBody>
                    <a:bodyPr/>
                    <a:lstStyle/>
                    <a:p>
                      <a:pPr algn="ctr" fontAlgn="b"/>
                      <a:r>
                        <a:rPr lang="en-US" sz="100" b="0" i="0" u="none" strike="noStrike">
                          <a:solidFill>
                            <a:srgbClr val="000000"/>
                          </a:solidFill>
                          <a:effectLst/>
                          <a:latin typeface="Calibri" panose="020F0502020204030204" pitchFamily="34" charset="0"/>
                        </a:rPr>
                        <a:t>Lower Cumberland River</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l" fontAlgn="b"/>
                      <a:r>
                        <a:rPr lang="en-US" sz="100" b="0" i="0" u="none" strike="noStrike">
                          <a:solidFill>
                            <a:srgbClr val="000000"/>
                          </a:solidFill>
                          <a:effectLst/>
                          <a:latin typeface="Calibri" panose="020F0502020204030204" pitchFamily="34" charset="0"/>
                        </a:rPr>
                        <a:t> $                         13,281,314.40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l" fontAlgn="b"/>
                      <a:r>
                        <a:rPr lang="en-US" sz="100" b="0" i="0" u="none" strike="noStrike">
                          <a:solidFill>
                            <a:srgbClr val="000000"/>
                          </a:solidFill>
                          <a:effectLst/>
                          <a:latin typeface="Calibri" panose="020F0502020204030204" pitchFamily="34" charset="0"/>
                        </a:rPr>
                        <a:t> $         1,899,040.00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l" fontAlgn="b"/>
                      <a:r>
                        <a:rPr lang="en-US" sz="100" b="0" i="0" u="none" strike="noStrike">
                          <a:solidFill>
                            <a:srgbClr val="000000"/>
                          </a:solidFill>
                          <a:effectLst/>
                          <a:latin typeface="Calibri" panose="020F0502020204030204" pitchFamily="34" charset="0"/>
                        </a:rPr>
                        <a:t> $            189,904.00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l" fontAlgn="b"/>
                      <a:r>
                        <a:rPr lang="en-US" sz="100" b="0" i="0" u="none" strike="noStrike">
                          <a:solidFill>
                            <a:srgbClr val="000000"/>
                          </a:solidFill>
                          <a:effectLst/>
                          <a:latin typeface="Calibri" panose="020F050202020403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l" fontAlgn="b"/>
                      <a:r>
                        <a:rPr lang="en-US" sz="100" b="0" i="0" u="none" strike="noStrike">
                          <a:solidFill>
                            <a:srgbClr val="000000"/>
                          </a:solidFill>
                          <a:effectLst/>
                          <a:latin typeface="Calibri" panose="020F0502020204030204" pitchFamily="34" charset="0"/>
                        </a:rPr>
                        <a:t> $          189,904.00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l" fontAlgn="b"/>
                      <a:r>
                        <a:rPr lang="en-US" sz="100" b="0" i="0" u="none" strike="noStrike">
                          <a:solidFill>
                            <a:srgbClr val="000000"/>
                          </a:solidFill>
                          <a:effectLst/>
                          <a:latin typeface="Calibri" panose="020F0502020204030204" pitchFamily="34" charset="0"/>
                        </a:rPr>
                        <a:t> $       14,139,603.84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l" fontAlgn="b"/>
                      <a:r>
                        <a:rPr lang="en-US" sz="100" b="0" i="0" u="none" strike="noStrike">
                          <a:solidFill>
                            <a:srgbClr val="000000"/>
                          </a:solidFill>
                          <a:effectLst/>
                          <a:latin typeface="Calibri" panose="020F0502020204030204" pitchFamily="34" charset="0"/>
                        </a:rPr>
                        <a:t> $                  660,942.56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l" fontAlgn="b"/>
                      <a:r>
                        <a:rPr lang="en-US" sz="100" b="0" i="0" u="none" strike="noStrike">
                          <a:solidFill>
                            <a:srgbClr val="000000"/>
                          </a:solidFill>
                          <a:effectLst/>
                          <a:latin typeface="Calibri" panose="020F0502020204030204" pitchFamily="34" charset="0"/>
                        </a:rPr>
                        <a:t> $                     14,800,546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extLst>
                  <a:ext uri="{0D108BD9-81ED-4DB2-BD59-A6C34878D82A}">
                    <a16:rowId xmlns:a16="http://schemas.microsoft.com/office/drawing/2014/main" val="4203104601"/>
                  </a:ext>
                </a:extLst>
              </a:tr>
              <a:tr h="0">
                <a:tc>
                  <a:txBody>
                    <a:bodyPr/>
                    <a:lstStyle/>
                    <a:p>
                      <a:pPr algn="ctr" fontAlgn="b"/>
                      <a:r>
                        <a:rPr lang="en-US" sz="100" b="0" i="0" u="none" strike="noStrike">
                          <a:solidFill>
                            <a:srgbClr val="000000"/>
                          </a:solidFill>
                          <a:effectLst/>
                          <a:latin typeface="Calibri" panose="020F0502020204030204" pitchFamily="34" charset="0"/>
                        </a:rPr>
                        <a:t>Green/Tradewater Rivers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r>
                        <a:rPr lang="en-US" sz="100" b="0" i="0" u="none" strike="noStrike">
                          <a:solidFill>
                            <a:srgbClr val="000000"/>
                          </a:solidFill>
                          <a:effectLst/>
                          <a:latin typeface="Calibri" panose="020F0502020204030204" pitchFamily="34" charset="0"/>
                        </a:rPr>
                        <a:t> $                         12,483,251.38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r>
                        <a:rPr lang="en-US" sz="100" b="0" i="0" u="none" strike="noStrike">
                          <a:solidFill>
                            <a:srgbClr val="000000"/>
                          </a:solidFill>
                          <a:effectLst/>
                          <a:latin typeface="Calibri" panose="020F0502020204030204" pitchFamily="34" charset="0"/>
                        </a:rPr>
                        <a:t> $         2,414,250.00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r>
                        <a:rPr lang="en-US" sz="100" b="0" i="0" u="none" strike="noStrike">
                          <a:solidFill>
                            <a:srgbClr val="000000"/>
                          </a:solidFill>
                          <a:effectLst/>
                          <a:latin typeface="Calibri" panose="020F0502020204030204" pitchFamily="34" charset="0"/>
                        </a:rPr>
                        <a:t> $            241,425.00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r>
                        <a:rPr lang="en-US" sz="100" b="0" i="0" u="none" strike="noStrike">
                          <a:solidFill>
                            <a:srgbClr val="000000"/>
                          </a:solidFill>
                          <a:effectLst/>
                          <a:latin typeface="Calibri" panose="020F050202020403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r>
                        <a:rPr lang="en-US" sz="100" b="0" i="0" u="none" strike="noStrike">
                          <a:solidFill>
                            <a:srgbClr val="000000"/>
                          </a:solidFill>
                          <a:effectLst/>
                          <a:latin typeface="Calibri" panose="020F0502020204030204" pitchFamily="34" charset="0"/>
                        </a:rPr>
                        <a:t> $          241,425.00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r>
                        <a:rPr lang="en-US" sz="100" b="0" i="0" u="none" strike="noStrike">
                          <a:solidFill>
                            <a:srgbClr val="000000"/>
                          </a:solidFill>
                          <a:effectLst/>
                          <a:latin typeface="Calibri" panose="020F0502020204030204" pitchFamily="34" charset="0"/>
                        </a:rPr>
                        <a:t> $       12,396,102.46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r>
                        <a:rPr lang="en-US" sz="100" b="0" i="0" u="none" strike="noStrike">
                          <a:solidFill>
                            <a:srgbClr val="000000"/>
                          </a:solidFill>
                          <a:effectLst/>
                          <a:latin typeface="Calibri" panose="020F0502020204030204" pitchFamily="34" charset="0"/>
                        </a:rPr>
                        <a:t> $              2,018,548.92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r>
                        <a:rPr lang="en-US" sz="100" b="0" i="0" u="none" strike="noStrike">
                          <a:solidFill>
                            <a:srgbClr val="000000"/>
                          </a:solidFill>
                          <a:effectLst/>
                          <a:latin typeface="Calibri" panose="020F0502020204030204" pitchFamily="34" charset="0"/>
                        </a:rPr>
                        <a:t> $                     14,414,651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004579177"/>
                  </a:ext>
                </a:extLst>
              </a:tr>
              <a:tr h="0">
                <a:tc>
                  <a:txBody>
                    <a:bodyPr/>
                    <a:lstStyle/>
                    <a:p>
                      <a:pPr algn="ctr" fontAlgn="b"/>
                      <a:r>
                        <a:rPr lang="en-US" sz="100" b="0" i="0" u="none" strike="noStrike">
                          <a:solidFill>
                            <a:srgbClr val="000000"/>
                          </a:solidFill>
                          <a:effectLst/>
                          <a:latin typeface="Calibri" panose="020F0502020204030204" pitchFamily="34" charset="0"/>
                        </a:rPr>
                        <a:t>Jackson Purchase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l" fontAlgn="b"/>
                      <a:r>
                        <a:rPr lang="en-US" sz="100" b="0" i="0" u="none" strike="noStrike">
                          <a:solidFill>
                            <a:srgbClr val="000000"/>
                          </a:solidFill>
                          <a:effectLst/>
                          <a:latin typeface="Calibri" panose="020F0502020204030204" pitchFamily="34" charset="0"/>
                        </a:rPr>
                        <a:t> $                               936,130.51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l" fontAlgn="b"/>
                      <a:r>
                        <a:rPr lang="en-US" sz="100" b="0" i="0" u="none" strike="noStrike">
                          <a:solidFill>
                            <a:srgbClr val="000000"/>
                          </a:solidFill>
                          <a:effectLst/>
                          <a:latin typeface="Calibri" panose="020F0502020204030204" pitchFamily="34" charset="0"/>
                        </a:rPr>
                        <a:t> $         2,688,675.00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l" fontAlgn="b"/>
                      <a:r>
                        <a:rPr lang="en-US" sz="100" b="0" i="0" u="none" strike="noStrike">
                          <a:solidFill>
                            <a:srgbClr val="000000"/>
                          </a:solidFill>
                          <a:effectLst/>
                          <a:latin typeface="Calibri" panose="020F0502020204030204" pitchFamily="34" charset="0"/>
                        </a:rPr>
                        <a:t> $            268,867.50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l" fontAlgn="b"/>
                      <a:r>
                        <a:rPr lang="en-US" sz="100" b="0" i="0" u="none" strike="noStrike">
                          <a:solidFill>
                            <a:srgbClr val="000000"/>
                          </a:solidFill>
                          <a:effectLst/>
                          <a:latin typeface="Calibri" panose="020F050202020403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l" fontAlgn="b"/>
                      <a:r>
                        <a:rPr lang="en-US" sz="100" b="0" i="0" u="none" strike="noStrike">
                          <a:solidFill>
                            <a:srgbClr val="000000"/>
                          </a:solidFill>
                          <a:effectLst/>
                          <a:latin typeface="Calibri" panose="020F0502020204030204" pitchFamily="34" charset="0"/>
                        </a:rPr>
                        <a:t> $          268,867.50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l" fontAlgn="b"/>
                      <a:r>
                        <a:rPr lang="en-US" sz="100" b="0" i="0" u="none" strike="noStrike">
                          <a:solidFill>
                            <a:srgbClr val="000000"/>
                          </a:solidFill>
                          <a:effectLst/>
                          <a:latin typeface="Calibri" panose="020F0502020204030204" pitchFamily="34" charset="0"/>
                        </a:rPr>
                        <a:t> $         2,603,281.51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l" fontAlgn="b"/>
                      <a:r>
                        <a:rPr lang="en-US" sz="100" b="0" i="0" u="none" strike="noStrike">
                          <a:solidFill>
                            <a:srgbClr val="000000"/>
                          </a:solidFill>
                          <a:effectLst/>
                          <a:latin typeface="Calibri" panose="020F0502020204030204" pitchFamily="34" charset="0"/>
                        </a:rPr>
                        <a:t> $                  483,789.00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l" fontAlgn="b"/>
                      <a:r>
                        <a:rPr lang="en-US" sz="100" b="0" i="0" u="none" strike="noStrike">
                          <a:solidFill>
                            <a:srgbClr val="000000"/>
                          </a:solidFill>
                          <a:effectLst/>
                          <a:latin typeface="Calibri" panose="020F0502020204030204" pitchFamily="34" charset="0"/>
                        </a:rPr>
                        <a:t> $                       3,087,071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extLst>
                  <a:ext uri="{0D108BD9-81ED-4DB2-BD59-A6C34878D82A}">
                    <a16:rowId xmlns:a16="http://schemas.microsoft.com/office/drawing/2014/main" val="2318493162"/>
                  </a:ext>
                </a:extLst>
              </a:tr>
              <a:tr h="0">
                <a:tc>
                  <a:txBody>
                    <a:bodyPr/>
                    <a:lstStyle/>
                    <a:p>
                      <a:pPr algn="ctr" fontAlgn="b"/>
                      <a:r>
                        <a:rPr lang="en-US" sz="100" b="0" i="0" u="none" strike="noStrike">
                          <a:solidFill>
                            <a:srgbClr val="000000"/>
                          </a:solidFill>
                          <a:effectLst/>
                          <a:latin typeface="Calibri" panose="020F0502020204030204" pitchFamily="34" charset="0"/>
                        </a:rPr>
                        <a:t>Salt River</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100" b="0" i="0" u="none" strike="noStrike">
                          <a:solidFill>
                            <a:srgbClr val="000000"/>
                          </a:solidFill>
                          <a:effectLst/>
                          <a:latin typeface="Calibri" panose="020F0502020204030204" pitchFamily="34" charset="0"/>
                        </a:rPr>
                        <a:t> $                         31,215,204.81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100" b="0" i="0" u="none" strike="noStrike">
                          <a:solidFill>
                            <a:srgbClr val="000000"/>
                          </a:solidFill>
                          <a:effectLst/>
                          <a:latin typeface="Calibri" panose="020F0502020204030204" pitchFamily="34" charset="0"/>
                        </a:rPr>
                        <a:t> $         2,146,350.00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100" b="0" i="0" u="none" strike="noStrike">
                          <a:solidFill>
                            <a:srgbClr val="000000"/>
                          </a:solidFill>
                          <a:effectLst/>
                          <a:latin typeface="Calibri" panose="020F0502020204030204" pitchFamily="34" charset="0"/>
                        </a:rPr>
                        <a:t> $            214,635.00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100" b="0" i="0" u="none" strike="noStrike">
                          <a:solidFill>
                            <a:srgbClr val="000000"/>
                          </a:solidFill>
                          <a:effectLst/>
                          <a:latin typeface="Calibri" panose="020F050202020403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100" b="0" i="0" u="none" strike="noStrike">
                          <a:solidFill>
                            <a:srgbClr val="000000"/>
                          </a:solidFill>
                          <a:effectLst/>
                          <a:latin typeface="Calibri" panose="020F0502020204030204" pitchFamily="34" charset="0"/>
                        </a:rPr>
                        <a:t> $          214,635.00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100" b="0" i="0" u="none" strike="noStrike">
                          <a:solidFill>
                            <a:srgbClr val="000000"/>
                          </a:solidFill>
                          <a:effectLst/>
                          <a:latin typeface="Calibri" panose="020F0502020204030204" pitchFamily="34" charset="0"/>
                        </a:rPr>
                        <a:t> $       29,594,282.46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100" b="0" i="0" u="none" strike="noStrike">
                          <a:solidFill>
                            <a:srgbClr val="000000"/>
                          </a:solidFill>
                          <a:effectLst/>
                          <a:latin typeface="Calibri" panose="020F0502020204030204" pitchFamily="34" charset="0"/>
                        </a:rPr>
                        <a:t> $              3,338,002.35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100" b="0" i="0" u="none" strike="noStrike">
                          <a:solidFill>
                            <a:srgbClr val="000000"/>
                          </a:solidFill>
                          <a:effectLst/>
                          <a:latin typeface="Calibri" panose="020F0502020204030204" pitchFamily="34" charset="0"/>
                        </a:rPr>
                        <a:t> $                     32,932,285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2875825834"/>
                  </a:ext>
                </a:extLst>
              </a:tr>
              <a:tr h="0">
                <a:tc>
                  <a:txBody>
                    <a:bodyPr/>
                    <a:lstStyle/>
                    <a:p>
                      <a:pPr algn="ctr" fontAlgn="b"/>
                      <a:r>
                        <a:rPr lang="en-US" sz="100" b="0" i="0" u="none" strike="noStrike">
                          <a:solidFill>
                            <a:srgbClr val="000000"/>
                          </a:solidFill>
                          <a:effectLst/>
                          <a:latin typeface="Calibri" panose="020F0502020204030204" pitchFamily="34" charset="0"/>
                        </a:rPr>
                        <a:t>Upper Licking River</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6B0A"/>
                    </a:solidFill>
                  </a:tcPr>
                </a:tc>
                <a:tc>
                  <a:txBody>
                    <a:bodyPr/>
                    <a:lstStyle/>
                    <a:p>
                      <a:pPr algn="l" fontAlgn="b"/>
                      <a:r>
                        <a:rPr lang="en-US" sz="100" b="0" i="0" u="none" strike="noStrike">
                          <a:solidFill>
                            <a:srgbClr val="000000"/>
                          </a:solidFill>
                          <a:effectLst/>
                          <a:latin typeface="Calibri" panose="020F0502020204030204" pitchFamily="34" charset="0"/>
                        </a:rPr>
                        <a:t> $                           7,900,226.35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6B0A"/>
                    </a:solidFill>
                  </a:tcPr>
                </a:tc>
                <a:tc>
                  <a:txBody>
                    <a:bodyPr/>
                    <a:lstStyle/>
                    <a:p>
                      <a:pPr algn="l" fontAlgn="b"/>
                      <a:r>
                        <a:rPr lang="en-US" sz="100" b="0" i="0" u="none" strike="noStrike">
                          <a:solidFill>
                            <a:srgbClr val="000000"/>
                          </a:solidFill>
                          <a:effectLst/>
                          <a:latin typeface="Calibri" panose="020F0502020204030204" pitchFamily="34" charset="0"/>
                        </a:rPr>
                        <a:t> $                               -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6B0A"/>
                    </a:solidFill>
                  </a:tcPr>
                </a:tc>
                <a:tc>
                  <a:txBody>
                    <a:bodyPr/>
                    <a:lstStyle/>
                    <a:p>
                      <a:pPr algn="l" fontAlgn="b"/>
                      <a:r>
                        <a:rPr lang="en-US" sz="100" b="0" i="0" u="none" strike="noStrike">
                          <a:solidFill>
                            <a:srgbClr val="000000"/>
                          </a:solidFill>
                          <a:effectLst/>
                          <a:latin typeface="Calibri" panose="020F0502020204030204" pitchFamily="34" charset="0"/>
                        </a:rPr>
                        <a:t> $                              -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6B0A"/>
                    </a:solidFill>
                  </a:tcPr>
                </a:tc>
                <a:tc>
                  <a:txBody>
                    <a:bodyPr/>
                    <a:lstStyle/>
                    <a:p>
                      <a:pPr algn="l" fontAlgn="b"/>
                      <a:r>
                        <a:rPr lang="en-US" sz="100" b="0" i="0" u="none" strike="noStrike">
                          <a:solidFill>
                            <a:srgbClr val="000000"/>
                          </a:solidFill>
                          <a:effectLst/>
                          <a:latin typeface="Calibri" panose="020F050202020403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6B0A"/>
                    </a:solidFill>
                  </a:tcPr>
                </a:tc>
                <a:tc>
                  <a:txBody>
                    <a:bodyPr/>
                    <a:lstStyle/>
                    <a:p>
                      <a:pPr algn="l" fontAlgn="b"/>
                      <a:r>
                        <a:rPr lang="en-US" sz="100" b="0" i="0" u="none" strike="noStrike">
                          <a:solidFill>
                            <a:srgbClr val="000000"/>
                          </a:solidFill>
                          <a:effectLst/>
                          <a:latin typeface="Calibri" panose="020F0502020204030204" pitchFamily="34" charset="0"/>
                        </a:rPr>
                        <a:t> $                           -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6B0A"/>
                    </a:solidFill>
                  </a:tcPr>
                </a:tc>
                <a:tc>
                  <a:txBody>
                    <a:bodyPr/>
                    <a:lstStyle/>
                    <a:p>
                      <a:pPr algn="l" fontAlgn="b"/>
                      <a:r>
                        <a:rPr lang="en-US" sz="100" b="0" i="0" u="none" strike="noStrike">
                          <a:solidFill>
                            <a:srgbClr val="000000"/>
                          </a:solidFill>
                          <a:effectLst/>
                          <a:latin typeface="Calibri" panose="020F0502020204030204" pitchFamily="34" charset="0"/>
                        </a:rPr>
                        <a:t> $         7,411,342.75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6B0A"/>
                    </a:solidFill>
                  </a:tcPr>
                </a:tc>
                <a:tc>
                  <a:txBody>
                    <a:bodyPr/>
                    <a:lstStyle/>
                    <a:p>
                      <a:pPr algn="l" fontAlgn="b"/>
                      <a:r>
                        <a:rPr lang="en-US" sz="100" b="0" i="0" u="none" strike="noStrike">
                          <a:solidFill>
                            <a:srgbClr val="000000"/>
                          </a:solidFill>
                          <a:effectLst/>
                          <a:latin typeface="Calibri" panose="020F0502020204030204" pitchFamily="34" charset="0"/>
                        </a:rPr>
                        <a:t> $                  488,883.60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6B0A"/>
                    </a:solidFill>
                  </a:tcPr>
                </a:tc>
                <a:tc>
                  <a:txBody>
                    <a:bodyPr/>
                    <a:lstStyle/>
                    <a:p>
                      <a:pPr algn="l" fontAlgn="b"/>
                      <a:r>
                        <a:rPr lang="en-US" sz="100" b="0" i="0" u="none" strike="noStrike">
                          <a:solidFill>
                            <a:srgbClr val="000000"/>
                          </a:solidFill>
                          <a:effectLst/>
                          <a:latin typeface="Calibri" panose="020F0502020204030204" pitchFamily="34" charset="0"/>
                        </a:rPr>
                        <a:t> $                       7,900,226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6B0A"/>
                    </a:solidFill>
                  </a:tcPr>
                </a:tc>
                <a:extLst>
                  <a:ext uri="{0D108BD9-81ED-4DB2-BD59-A6C34878D82A}">
                    <a16:rowId xmlns:a16="http://schemas.microsoft.com/office/drawing/2014/main" val="1337671615"/>
                  </a:ext>
                </a:extLst>
              </a:tr>
              <a:tr h="0">
                <a:tc>
                  <a:txBody>
                    <a:bodyPr/>
                    <a:lstStyle/>
                    <a:p>
                      <a:pPr algn="ctr" fontAlgn="b"/>
                      <a:r>
                        <a:rPr lang="en-US" sz="100" b="0" i="0" u="none" strike="noStrike">
                          <a:solidFill>
                            <a:srgbClr val="000000"/>
                          </a:solidFill>
                          <a:effectLst/>
                          <a:latin typeface="Calibri" panose="020F0502020204030204" pitchFamily="34" charset="0"/>
                        </a:rPr>
                        <a:t>Lower Licking River</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504D"/>
                    </a:solidFill>
                  </a:tcPr>
                </a:tc>
                <a:tc>
                  <a:txBody>
                    <a:bodyPr/>
                    <a:lstStyle/>
                    <a:p>
                      <a:pPr algn="l" fontAlgn="b"/>
                      <a:r>
                        <a:rPr lang="en-US" sz="100" b="0" i="0" u="none" strike="noStrike">
                          <a:solidFill>
                            <a:srgbClr val="000000"/>
                          </a:solidFill>
                          <a:effectLst/>
                          <a:latin typeface="Calibri" panose="020F0502020204030204" pitchFamily="34" charset="0"/>
                        </a:rPr>
                        <a:t> $                           8,298,972.52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504D"/>
                    </a:solidFill>
                  </a:tcPr>
                </a:tc>
                <a:tc>
                  <a:txBody>
                    <a:bodyPr/>
                    <a:lstStyle/>
                    <a:p>
                      <a:pPr algn="l" fontAlgn="b"/>
                      <a:r>
                        <a:rPr lang="en-US" sz="100" b="0" i="0" u="none" strike="noStrike">
                          <a:solidFill>
                            <a:srgbClr val="000000"/>
                          </a:solidFill>
                          <a:effectLst/>
                          <a:latin typeface="Calibri" panose="020F0502020204030204" pitchFamily="34" charset="0"/>
                        </a:rPr>
                        <a:t> $             123,000.00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504D"/>
                    </a:solidFill>
                  </a:tcPr>
                </a:tc>
                <a:tc>
                  <a:txBody>
                    <a:bodyPr/>
                    <a:lstStyle/>
                    <a:p>
                      <a:pPr algn="l" fontAlgn="b"/>
                      <a:r>
                        <a:rPr lang="en-US" sz="100" b="0" i="0" u="none" strike="noStrike">
                          <a:solidFill>
                            <a:srgbClr val="000000"/>
                          </a:solidFill>
                          <a:effectLst/>
                          <a:latin typeface="Calibri" panose="020F0502020204030204" pitchFamily="34" charset="0"/>
                        </a:rPr>
                        <a:t> $              12,300.00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504D"/>
                    </a:solidFill>
                  </a:tcPr>
                </a:tc>
                <a:tc>
                  <a:txBody>
                    <a:bodyPr/>
                    <a:lstStyle/>
                    <a:p>
                      <a:pPr algn="l" fontAlgn="b"/>
                      <a:r>
                        <a:rPr lang="en-US" sz="100" b="0" i="0" u="none" strike="noStrike">
                          <a:solidFill>
                            <a:srgbClr val="000000"/>
                          </a:solidFill>
                          <a:effectLst/>
                          <a:latin typeface="Calibri" panose="020F050202020403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504D"/>
                    </a:solidFill>
                  </a:tcPr>
                </a:tc>
                <a:tc>
                  <a:txBody>
                    <a:bodyPr/>
                    <a:lstStyle/>
                    <a:p>
                      <a:pPr algn="l" fontAlgn="b"/>
                      <a:r>
                        <a:rPr lang="en-US" sz="100" b="0" i="0" u="none" strike="noStrike">
                          <a:solidFill>
                            <a:srgbClr val="000000"/>
                          </a:solidFill>
                          <a:effectLst/>
                          <a:latin typeface="Calibri" panose="020F0502020204030204" pitchFamily="34" charset="0"/>
                        </a:rPr>
                        <a:t> $            12,300.00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504D"/>
                    </a:solidFill>
                  </a:tcPr>
                </a:tc>
                <a:tc>
                  <a:txBody>
                    <a:bodyPr/>
                    <a:lstStyle/>
                    <a:p>
                      <a:pPr algn="l" fontAlgn="b"/>
                      <a:r>
                        <a:rPr lang="en-US" sz="100" b="0" i="0" u="none" strike="noStrike">
                          <a:solidFill>
                            <a:srgbClr val="000000"/>
                          </a:solidFill>
                          <a:effectLst/>
                          <a:latin typeface="Calibri" panose="020F0502020204030204" pitchFamily="34" charset="0"/>
                        </a:rPr>
                        <a:t> $         8,213,553.52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504D"/>
                    </a:solidFill>
                  </a:tcPr>
                </a:tc>
                <a:tc>
                  <a:txBody>
                    <a:bodyPr/>
                    <a:lstStyle/>
                    <a:p>
                      <a:pPr algn="l" fontAlgn="b"/>
                      <a:r>
                        <a:rPr lang="en-US" sz="100" b="0" i="0" u="none" strike="noStrike">
                          <a:solidFill>
                            <a:srgbClr val="000000"/>
                          </a:solidFill>
                          <a:effectLst/>
                          <a:latin typeface="Calibri" panose="020F0502020204030204" pitchFamily="34" charset="0"/>
                        </a:rPr>
                        <a:t> $                  183,819.00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504D"/>
                    </a:solidFill>
                  </a:tcPr>
                </a:tc>
                <a:tc>
                  <a:txBody>
                    <a:bodyPr/>
                    <a:lstStyle/>
                    <a:p>
                      <a:pPr algn="l" fontAlgn="b"/>
                      <a:r>
                        <a:rPr lang="en-US" sz="100" b="0" i="0" u="none" strike="noStrike">
                          <a:solidFill>
                            <a:srgbClr val="000000"/>
                          </a:solidFill>
                          <a:effectLst/>
                          <a:latin typeface="Calibri" panose="020F0502020204030204" pitchFamily="34" charset="0"/>
                        </a:rPr>
                        <a:t> $                       8,397,373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504D"/>
                    </a:solidFill>
                  </a:tcPr>
                </a:tc>
                <a:extLst>
                  <a:ext uri="{0D108BD9-81ED-4DB2-BD59-A6C34878D82A}">
                    <a16:rowId xmlns:a16="http://schemas.microsoft.com/office/drawing/2014/main" val="935471829"/>
                  </a:ext>
                </a:extLst>
              </a:tr>
              <a:tr h="0">
                <a:tc>
                  <a:txBody>
                    <a:bodyPr/>
                    <a:lstStyle/>
                    <a:p>
                      <a:pPr algn="ctr" fontAlgn="b"/>
                      <a:r>
                        <a:rPr lang="en-US" sz="100" b="0" i="0" u="none" strike="noStrike">
                          <a:solidFill>
                            <a:srgbClr val="000000"/>
                          </a:solidFill>
                          <a:effectLst/>
                          <a:latin typeface="Calibri" panose="020F0502020204030204" pitchFamily="34" charset="0"/>
                        </a:rPr>
                        <a:t>NKY</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l" fontAlgn="b"/>
                      <a:r>
                        <a:rPr lang="en-US" sz="100" b="0" i="0" u="none" strike="noStrike">
                          <a:solidFill>
                            <a:srgbClr val="000000"/>
                          </a:solidFill>
                          <a:effectLst/>
                          <a:latin typeface="Calibri" panose="020F0502020204030204" pitchFamily="34" charset="0"/>
                        </a:rPr>
                        <a:t> $                         30,217,209.50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l" fontAlgn="b"/>
                      <a:r>
                        <a:rPr lang="en-US" sz="100" b="0" i="0" u="none" strike="noStrike">
                          <a:solidFill>
                            <a:srgbClr val="000000"/>
                          </a:solidFill>
                          <a:effectLst/>
                          <a:latin typeface="Calibri" panose="020F0502020204030204" pitchFamily="34" charset="0"/>
                        </a:rPr>
                        <a:t> $               86,100.00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l" fontAlgn="b"/>
                      <a:r>
                        <a:rPr lang="en-US" sz="100" b="0" i="0" u="none" strike="noStrike">
                          <a:solidFill>
                            <a:srgbClr val="000000"/>
                          </a:solidFill>
                          <a:effectLst/>
                          <a:latin typeface="Calibri" panose="020F0502020204030204" pitchFamily="34" charset="0"/>
                        </a:rPr>
                        <a:t> $                 8,610.00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l" fontAlgn="b"/>
                      <a:r>
                        <a:rPr lang="en-US" sz="100" b="0" i="0" u="none" strike="noStrike">
                          <a:solidFill>
                            <a:srgbClr val="000000"/>
                          </a:solidFill>
                          <a:effectLst/>
                          <a:latin typeface="Calibri" panose="020F0502020204030204" pitchFamily="34" charset="0"/>
                        </a:rPr>
                        <a:t> $              12,915.00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l" fontAlgn="b"/>
                      <a:r>
                        <a:rPr lang="en-US" sz="100" b="0" i="0" u="none" strike="noStrike">
                          <a:solidFill>
                            <a:srgbClr val="000000"/>
                          </a:solidFill>
                          <a:effectLst/>
                          <a:latin typeface="Calibri" panose="020F0502020204030204" pitchFamily="34" charset="0"/>
                        </a:rPr>
                        <a:t> $                           -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l" fontAlgn="b"/>
                      <a:r>
                        <a:rPr lang="en-US" sz="100" b="0" i="0" u="none" strike="noStrike">
                          <a:solidFill>
                            <a:srgbClr val="000000"/>
                          </a:solidFill>
                          <a:effectLst/>
                          <a:latin typeface="Calibri" panose="020F0502020204030204" pitchFamily="34" charset="0"/>
                        </a:rPr>
                        <a:t> $       28,974,984.50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l" fontAlgn="b"/>
                      <a:r>
                        <a:rPr lang="en-US" sz="100" b="0" i="0" u="none" strike="noStrike">
                          <a:solidFill>
                            <a:srgbClr val="000000"/>
                          </a:solidFill>
                          <a:effectLst/>
                          <a:latin typeface="Calibri" panose="020F0502020204030204" pitchFamily="34" charset="0"/>
                        </a:rPr>
                        <a:t> $              1,306,800.00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l" fontAlgn="b"/>
                      <a:r>
                        <a:rPr lang="en-US" sz="100" b="0" i="0" u="none" strike="noStrike">
                          <a:solidFill>
                            <a:srgbClr val="000000"/>
                          </a:solidFill>
                          <a:effectLst/>
                          <a:latin typeface="Calibri" panose="020F0502020204030204" pitchFamily="34" charset="0"/>
                        </a:rPr>
                        <a:t> $                     30,281,785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extLst>
                  <a:ext uri="{0D108BD9-81ED-4DB2-BD59-A6C34878D82A}">
                    <a16:rowId xmlns:a16="http://schemas.microsoft.com/office/drawing/2014/main" val="465743925"/>
                  </a:ext>
                </a:extLst>
              </a:tr>
              <a:tr h="0">
                <a:tc>
                  <a:txBody>
                    <a:bodyPr/>
                    <a:lstStyle/>
                    <a:p>
                      <a:pPr algn="ctr" fontAlgn="b"/>
                      <a:r>
                        <a:rPr lang="en-US" sz="100" b="0" i="0" u="none" strike="noStrike">
                          <a:solidFill>
                            <a:srgbClr val="000000"/>
                          </a:solidFill>
                          <a:effectLst/>
                          <a:latin typeface="Calibri" panose="020F0502020204030204" pitchFamily="34" charset="0"/>
                        </a:rPr>
                        <a:t>Totals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0" b="0" i="0" u="none" strike="noStrike">
                          <a:solidFill>
                            <a:srgbClr val="000000"/>
                          </a:solidFill>
                          <a:effectLst/>
                          <a:latin typeface="Calibri" panose="020F0502020204030204" pitchFamily="34" charset="0"/>
                        </a:rPr>
                        <a:t> $                       156,246,049.38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0" b="0" i="0" u="none" strike="noStrike">
                          <a:solidFill>
                            <a:srgbClr val="000000"/>
                          </a:solidFill>
                          <a:effectLst/>
                          <a:latin typeface="Calibri" panose="020F0502020204030204" pitchFamily="34" charset="0"/>
                        </a:rPr>
                        <a:t> $       12,614,842.00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0" b="0" i="0" u="none" strike="noStrike">
                          <a:solidFill>
                            <a:srgbClr val="000000"/>
                          </a:solidFill>
                          <a:effectLst/>
                          <a:latin typeface="Calibri" panose="020F0502020204030204" pitchFamily="34" charset="0"/>
                        </a:rPr>
                        <a:t> $        1,261,484.20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0" b="0" i="0" u="none" strike="noStrike">
                          <a:solidFill>
                            <a:srgbClr val="000000"/>
                          </a:solidFill>
                          <a:effectLst/>
                          <a:latin typeface="Calibri" panose="020F0502020204030204" pitchFamily="34" charset="0"/>
                        </a:rPr>
                        <a:t> $              12,915.00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0" b="0" i="0" u="none" strike="noStrike">
                          <a:solidFill>
                            <a:srgbClr val="000000"/>
                          </a:solidFill>
                          <a:effectLst/>
                          <a:latin typeface="Calibri" panose="020F0502020204030204" pitchFamily="34" charset="0"/>
                        </a:rPr>
                        <a:t> $      1,252,874.20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0" b="0" i="0" u="none" strike="noStrike">
                          <a:solidFill>
                            <a:srgbClr val="000000"/>
                          </a:solidFill>
                          <a:effectLst/>
                          <a:latin typeface="Calibri" panose="020F0502020204030204" pitchFamily="34" charset="0"/>
                        </a:rPr>
                        <a:t> $    155,642,336.94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0" b="0" i="0" u="none" strike="noStrike">
                          <a:solidFill>
                            <a:srgbClr val="000000"/>
                          </a:solidFill>
                          <a:effectLst/>
                          <a:latin typeface="Calibri" panose="020F0502020204030204" pitchFamily="34" charset="0"/>
                        </a:rPr>
                        <a:t> $            10,691,281.04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0" b="0" i="0" u="none" strike="noStrike" dirty="0">
                          <a:solidFill>
                            <a:srgbClr val="000000"/>
                          </a:solidFill>
                          <a:effectLst/>
                          <a:latin typeface="Calibri" panose="020F0502020204030204" pitchFamily="34" charset="0"/>
                        </a:rPr>
                        <a:t> $            166,333,617.98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7907613"/>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394889846"/>
              </p:ext>
            </p:extLst>
          </p:nvPr>
        </p:nvGraphicFramePr>
        <p:xfrm>
          <a:off x="1716832" y="1130511"/>
          <a:ext cx="10115162" cy="4285990"/>
        </p:xfrm>
        <a:graphic>
          <a:graphicData uri="http://schemas.openxmlformats.org/drawingml/2006/table">
            <a:tbl>
              <a:tblPr/>
              <a:tblGrid>
                <a:gridCol w="1736166">
                  <a:extLst>
                    <a:ext uri="{9D8B030D-6E8A-4147-A177-3AD203B41FA5}">
                      <a16:colId xmlns:a16="http://schemas.microsoft.com/office/drawing/2014/main" val="2789931812"/>
                    </a:ext>
                  </a:extLst>
                </a:gridCol>
                <a:gridCol w="1403143">
                  <a:extLst>
                    <a:ext uri="{9D8B030D-6E8A-4147-A177-3AD203B41FA5}">
                      <a16:colId xmlns:a16="http://schemas.microsoft.com/office/drawing/2014/main" val="3996480996"/>
                    </a:ext>
                  </a:extLst>
                </a:gridCol>
                <a:gridCol w="977948">
                  <a:extLst>
                    <a:ext uri="{9D8B030D-6E8A-4147-A177-3AD203B41FA5}">
                      <a16:colId xmlns:a16="http://schemas.microsoft.com/office/drawing/2014/main" val="1606032542"/>
                    </a:ext>
                  </a:extLst>
                </a:gridCol>
                <a:gridCol w="948716">
                  <a:extLst>
                    <a:ext uri="{9D8B030D-6E8A-4147-A177-3AD203B41FA5}">
                      <a16:colId xmlns:a16="http://schemas.microsoft.com/office/drawing/2014/main" val="1361310185"/>
                    </a:ext>
                  </a:extLst>
                </a:gridCol>
                <a:gridCol w="948716">
                  <a:extLst>
                    <a:ext uri="{9D8B030D-6E8A-4147-A177-3AD203B41FA5}">
                      <a16:colId xmlns:a16="http://schemas.microsoft.com/office/drawing/2014/main" val="3914466758"/>
                    </a:ext>
                  </a:extLst>
                </a:gridCol>
                <a:gridCol w="892909">
                  <a:extLst>
                    <a:ext uri="{9D8B030D-6E8A-4147-A177-3AD203B41FA5}">
                      <a16:colId xmlns:a16="http://schemas.microsoft.com/office/drawing/2014/main" val="3135015429"/>
                    </a:ext>
                  </a:extLst>
                </a:gridCol>
                <a:gridCol w="964661">
                  <a:extLst>
                    <a:ext uri="{9D8B030D-6E8A-4147-A177-3AD203B41FA5}">
                      <a16:colId xmlns:a16="http://schemas.microsoft.com/office/drawing/2014/main" val="2688172045"/>
                    </a:ext>
                  </a:extLst>
                </a:gridCol>
                <a:gridCol w="1084247">
                  <a:extLst>
                    <a:ext uri="{9D8B030D-6E8A-4147-A177-3AD203B41FA5}">
                      <a16:colId xmlns:a16="http://schemas.microsoft.com/office/drawing/2014/main" val="618368835"/>
                    </a:ext>
                  </a:extLst>
                </a:gridCol>
                <a:gridCol w="1158656">
                  <a:extLst>
                    <a:ext uri="{9D8B030D-6E8A-4147-A177-3AD203B41FA5}">
                      <a16:colId xmlns:a16="http://schemas.microsoft.com/office/drawing/2014/main" val="339757329"/>
                    </a:ext>
                  </a:extLst>
                </a:gridCol>
              </a:tblGrid>
              <a:tr h="363102">
                <a:tc gridSpan="9">
                  <a:txBody>
                    <a:bodyPr/>
                    <a:lstStyle/>
                    <a:p>
                      <a:pPr algn="ctr" fontAlgn="ctr"/>
                      <a:r>
                        <a:rPr lang="en-US" sz="2000" b="1" i="0" u="none" strike="noStrike" dirty="0">
                          <a:solidFill>
                            <a:srgbClr val="000000"/>
                          </a:solidFill>
                          <a:effectLst/>
                          <a:latin typeface="Calibri" panose="020F0502020204030204" pitchFamily="34" charset="0"/>
                        </a:rPr>
                        <a:t>In-lieu Fee Fund Receipt Summary (CY2021)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91713931"/>
                  </a:ext>
                </a:extLst>
              </a:tr>
              <a:tr h="554488">
                <a:tc>
                  <a:txBody>
                    <a:bodyPr/>
                    <a:lstStyle/>
                    <a:p>
                      <a:pPr algn="ctr" fontAlgn="ctr"/>
                      <a:r>
                        <a:rPr lang="en-US" sz="900" b="0" i="0" u="none" strike="noStrike">
                          <a:solidFill>
                            <a:srgbClr val="000000"/>
                          </a:solidFill>
                          <a:effectLst/>
                          <a:latin typeface="Calibri" panose="020F0502020204030204" pitchFamily="34" charset="0"/>
                        </a:rPr>
                        <a:t>Service Area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Calibri" panose="020F0502020204030204" pitchFamily="34" charset="0"/>
                        </a:rPr>
                        <a:t> Ending </a:t>
                      </a:r>
                      <a:r>
                        <a:rPr lang="en-US" sz="900" b="0" i="0" u="none" strike="noStrike" dirty="0" smtClean="0">
                          <a:solidFill>
                            <a:srgbClr val="000000"/>
                          </a:solidFill>
                          <a:effectLst/>
                          <a:latin typeface="Calibri" panose="020F0502020204030204" pitchFamily="34" charset="0"/>
                        </a:rPr>
                        <a:t>CY2020                   </a:t>
                      </a:r>
                      <a:r>
                        <a:rPr lang="en-US" sz="900" b="0" i="0" u="none" strike="noStrike" dirty="0">
                          <a:solidFill>
                            <a:srgbClr val="000000"/>
                          </a:solidFill>
                          <a:effectLst/>
                          <a:latin typeface="Calibri" panose="020F0502020204030204" pitchFamily="34" charset="0"/>
                        </a:rPr>
                        <a:t>(collected </a:t>
                      </a:r>
                      <a:r>
                        <a:rPr lang="en-US" sz="900" b="0" i="0" u="none" strike="noStrike" dirty="0" smtClean="0">
                          <a:solidFill>
                            <a:srgbClr val="000000"/>
                          </a:solidFill>
                          <a:effectLst/>
                          <a:latin typeface="Calibri" panose="020F0502020204030204" pitchFamily="34" charset="0"/>
                        </a:rPr>
                        <a:t>service </a:t>
                      </a:r>
                      <a:r>
                        <a:rPr lang="en-US" sz="900" b="0" i="0" u="none" strike="noStrike" dirty="0">
                          <a:solidFill>
                            <a:srgbClr val="000000"/>
                          </a:solidFill>
                          <a:effectLst/>
                          <a:latin typeface="Calibri" panose="020F0502020204030204" pitchFamily="34" charset="0"/>
                        </a:rPr>
                        <a:t>area funds)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CY2021 Credit Sales Receipts</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CY2021 Reserve(10%)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CY2021              Admin (15%)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CY2021           Admin (10%)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Stream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panose="020F0502020204030204" pitchFamily="34" charset="0"/>
                        </a:rPr>
                        <a:t>Wetland</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Calibri" panose="020F0502020204030204" pitchFamily="34" charset="0"/>
                        </a:rPr>
                        <a:t>Collected (since transition) Service Area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329232"/>
                  </a:ext>
                </a:extLst>
              </a:tr>
              <a:tr h="280700">
                <a:tc>
                  <a:txBody>
                    <a:bodyPr/>
                    <a:lstStyle/>
                    <a:p>
                      <a:pPr algn="ctr" fontAlgn="b"/>
                      <a:r>
                        <a:rPr lang="en-US" sz="900" b="0" i="0" u="none" strike="noStrike">
                          <a:solidFill>
                            <a:srgbClr val="000000"/>
                          </a:solidFill>
                          <a:effectLst/>
                          <a:latin typeface="Calibri" panose="020F0502020204030204" pitchFamily="34" charset="0"/>
                        </a:rPr>
                        <a:t>Upper Kentucky River</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0" i="0" u="none" strike="noStrike">
                          <a:solidFill>
                            <a:srgbClr val="000000"/>
                          </a:solidFill>
                          <a:effectLst/>
                          <a:latin typeface="Calibri" panose="020F0502020204030204" pitchFamily="34" charset="0"/>
                        </a:rPr>
                        <a:t> $                         19,060,863.58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0" i="0" u="none" strike="noStrike">
                          <a:solidFill>
                            <a:srgbClr val="000000"/>
                          </a:solidFill>
                          <a:effectLst/>
                          <a:latin typeface="Calibri" panose="020F0502020204030204" pitchFamily="34" charset="0"/>
                        </a:rPr>
                        <a:t> $         3,205,155.00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0" i="0" u="none" strike="noStrike">
                          <a:solidFill>
                            <a:srgbClr val="000000"/>
                          </a:solidFill>
                          <a:effectLst/>
                          <a:latin typeface="Calibri" panose="020F0502020204030204" pitchFamily="34" charset="0"/>
                        </a:rPr>
                        <a:t> $            320,515.50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0" i="0" u="none" strike="noStrike">
                          <a:solidFill>
                            <a:srgbClr val="000000"/>
                          </a:solidFill>
                          <a:effectLst/>
                          <a:latin typeface="Calibri" panose="020F050202020403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0" i="0" u="none" strike="noStrike">
                          <a:solidFill>
                            <a:srgbClr val="000000"/>
                          </a:solidFill>
                          <a:effectLst/>
                          <a:latin typeface="Calibri" panose="020F0502020204030204" pitchFamily="34" charset="0"/>
                        </a:rPr>
                        <a:t> $          320,515.50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0" i="0" u="none" strike="noStrike">
                          <a:solidFill>
                            <a:srgbClr val="000000"/>
                          </a:solidFill>
                          <a:effectLst/>
                          <a:latin typeface="Calibri" panose="020F0502020204030204" pitchFamily="34" charset="0"/>
                        </a:rPr>
                        <a:t> $       20,629,474.18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0" i="0" u="none" strike="noStrike">
                          <a:solidFill>
                            <a:srgbClr val="000000"/>
                          </a:solidFill>
                          <a:effectLst/>
                          <a:latin typeface="Calibri" panose="020F0502020204030204" pitchFamily="34" charset="0"/>
                        </a:rPr>
                        <a:t> $                  995,513.40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0" i="0" u="none" strike="noStrike">
                          <a:solidFill>
                            <a:srgbClr val="000000"/>
                          </a:solidFill>
                          <a:effectLst/>
                          <a:latin typeface="Calibri" panose="020F0502020204030204" pitchFamily="34" charset="0"/>
                        </a:rPr>
                        <a:t> $                     21,624,988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12036148"/>
                  </a:ext>
                </a:extLst>
              </a:tr>
              <a:tr h="280700">
                <a:tc>
                  <a:txBody>
                    <a:bodyPr/>
                    <a:lstStyle/>
                    <a:p>
                      <a:pPr algn="ctr" fontAlgn="b"/>
                      <a:r>
                        <a:rPr lang="en-US" sz="900" b="0" i="0" u="none" strike="noStrike">
                          <a:solidFill>
                            <a:srgbClr val="000000"/>
                          </a:solidFill>
                          <a:effectLst/>
                          <a:latin typeface="Calibri" panose="020F0502020204030204" pitchFamily="34" charset="0"/>
                        </a:rPr>
                        <a:t>Lower Kentucky River</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900" b="0" i="0" u="none" strike="noStrike" dirty="0">
                          <a:solidFill>
                            <a:srgbClr val="000000"/>
                          </a:solidFill>
                          <a:effectLst/>
                          <a:latin typeface="Calibri" panose="020F0502020204030204" pitchFamily="34" charset="0"/>
                        </a:rPr>
                        <a:t> $                           6,239,044.92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900" b="0" i="0" u="none" strike="noStrike">
                          <a:solidFill>
                            <a:srgbClr val="000000"/>
                          </a:solidFill>
                          <a:effectLst/>
                          <a:latin typeface="Calibri" panose="020F0502020204030204" pitchFamily="34" charset="0"/>
                        </a:rPr>
                        <a:t> $                               -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900" b="0" i="0" u="none" strike="noStrike">
                          <a:solidFill>
                            <a:srgbClr val="000000"/>
                          </a:solidFill>
                          <a:effectLst/>
                          <a:latin typeface="Calibri" panose="020F0502020204030204" pitchFamily="34" charset="0"/>
                        </a:rPr>
                        <a:t> $                              -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900" b="0" i="0" u="none" strike="noStrike">
                          <a:solidFill>
                            <a:srgbClr val="000000"/>
                          </a:solidFill>
                          <a:effectLst/>
                          <a:latin typeface="Calibri" panose="020F050202020403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900" b="0" i="0" u="none" strike="noStrike">
                          <a:solidFill>
                            <a:srgbClr val="000000"/>
                          </a:solidFill>
                          <a:effectLst/>
                          <a:latin typeface="Calibri" panose="020F0502020204030204" pitchFamily="34" charset="0"/>
                        </a:rPr>
                        <a:t> $                           -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900" b="0" i="0" u="none" strike="noStrike">
                          <a:solidFill>
                            <a:srgbClr val="000000"/>
                          </a:solidFill>
                          <a:effectLst/>
                          <a:latin typeface="Calibri" panose="020F0502020204030204" pitchFamily="34" charset="0"/>
                        </a:rPr>
                        <a:t> $         5,768,096.52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900" b="0" i="0" u="none" strike="noStrike">
                          <a:solidFill>
                            <a:srgbClr val="000000"/>
                          </a:solidFill>
                          <a:effectLst/>
                          <a:latin typeface="Calibri" panose="020F0502020204030204" pitchFamily="34" charset="0"/>
                        </a:rPr>
                        <a:t> $                  470,948.40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900" b="0" i="0" u="none" strike="noStrike">
                          <a:solidFill>
                            <a:srgbClr val="000000"/>
                          </a:solidFill>
                          <a:effectLst/>
                          <a:latin typeface="Calibri" panose="020F0502020204030204" pitchFamily="34" charset="0"/>
                        </a:rPr>
                        <a:t> $                       6,239,045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666397687"/>
                  </a:ext>
                </a:extLst>
              </a:tr>
              <a:tr h="280700">
                <a:tc>
                  <a:txBody>
                    <a:bodyPr/>
                    <a:lstStyle/>
                    <a:p>
                      <a:pPr algn="ctr" fontAlgn="b"/>
                      <a:r>
                        <a:rPr lang="en-US" sz="900" b="0" i="0" u="none" strike="noStrike">
                          <a:solidFill>
                            <a:srgbClr val="000000"/>
                          </a:solidFill>
                          <a:effectLst/>
                          <a:latin typeface="Calibri" panose="020F0502020204030204" pitchFamily="34" charset="0"/>
                        </a:rPr>
                        <a:t>Big Sandy River</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n-US" sz="900" b="0" i="0" u="none" strike="noStrike" dirty="0">
                          <a:solidFill>
                            <a:srgbClr val="000000"/>
                          </a:solidFill>
                          <a:effectLst/>
                          <a:latin typeface="Calibri" panose="020F0502020204030204" pitchFamily="34" charset="0"/>
                        </a:rPr>
                        <a:t> $                         18,749,173.09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n-US" sz="900" b="0" i="0" u="none" strike="noStrike">
                          <a:solidFill>
                            <a:srgbClr val="000000"/>
                          </a:solidFill>
                          <a:effectLst/>
                          <a:latin typeface="Calibri" panose="020F0502020204030204" pitchFamily="34" charset="0"/>
                        </a:rPr>
                        <a:t> $                               -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n-US" sz="900" b="0" i="0" u="none" strike="noStrike">
                          <a:solidFill>
                            <a:srgbClr val="000000"/>
                          </a:solidFill>
                          <a:effectLst/>
                          <a:latin typeface="Calibri" panose="020F0502020204030204" pitchFamily="34" charset="0"/>
                        </a:rPr>
                        <a:t> $                              -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n-US" sz="900" b="0" i="0" u="none" strike="noStrike">
                          <a:solidFill>
                            <a:srgbClr val="000000"/>
                          </a:solidFill>
                          <a:effectLst/>
                          <a:latin typeface="Calibri" panose="020F050202020403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n-US" sz="900" b="0" i="0" u="none" strike="noStrike">
                          <a:solidFill>
                            <a:srgbClr val="000000"/>
                          </a:solidFill>
                          <a:effectLst/>
                          <a:latin typeface="Calibri" panose="020F0502020204030204" pitchFamily="34" charset="0"/>
                        </a:rPr>
                        <a:t> $                           -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n-US" sz="900" b="0" i="0" u="none" strike="noStrike">
                          <a:solidFill>
                            <a:srgbClr val="000000"/>
                          </a:solidFill>
                          <a:effectLst/>
                          <a:latin typeface="Calibri" panose="020F0502020204030204" pitchFamily="34" charset="0"/>
                        </a:rPr>
                        <a:t> $       18,597,031.99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n-US" sz="900" b="0" i="0" u="none" strike="noStrike">
                          <a:solidFill>
                            <a:srgbClr val="000000"/>
                          </a:solidFill>
                          <a:effectLst/>
                          <a:latin typeface="Calibri" panose="020F0502020204030204" pitchFamily="34" charset="0"/>
                        </a:rPr>
                        <a:t> $                  152,141.10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n-US" sz="900" b="0" i="0" u="none" strike="noStrike">
                          <a:solidFill>
                            <a:srgbClr val="000000"/>
                          </a:solidFill>
                          <a:effectLst/>
                          <a:latin typeface="Calibri" panose="020F0502020204030204" pitchFamily="34" charset="0"/>
                        </a:rPr>
                        <a:t> $                     18,749,173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91203462"/>
                  </a:ext>
                </a:extLst>
              </a:tr>
              <a:tr h="280700">
                <a:tc>
                  <a:txBody>
                    <a:bodyPr/>
                    <a:lstStyle/>
                    <a:p>
                      <a:pPr algn="ctr" fontAlgn="b"/>
                      <a:r>
                        <a:rPr lang="en-US" sz="900" b="0" i="0" u="none" strike="noStrike">
                          <a:solidFill>
                            <a:srgbClr val="000000"/>
                          </a:solidFill>
                          <a:effectLst/>
                          <a:latin typeface="Calibri" panose="020F0502020204030204" pitchFamily="34" charset="0"/>
                        </a:rPr>
                        <a:t>Upper Cumberland River</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900" b="0" i="0" u="none" strike="noStrike">
                          <a:solidFill>
                            <a:srgbClr val="000000"/>
                          </a:solidFill>
                          <a:effectLst/>
                          <a:latin typeface="Calibri" panose="020F0502020204030204" pitchFamily="34" charset="0"/>
                        </a:rPr>
                        <a:t> $                           7,864,658.33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900" b="0" i="0" u="none" strike="noStrike">
                          <a:solidFill>
                            <a:srgbClr val="000000"/>
                          </a:solidFill>
                          <a:effectLst/>
                          <a:latin typeface="Calibri" panose="020F0502020204030204" pitchFamily="34" charset="0"/>
                        </a:rPr>
                        <a:t> $               52,272.00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900" b="0" i="0" u="none" strike="noStrike">
                          <a:solidFill>
                            <a:srgbClr val="000000"/>
                          </a:solidFill>
                          <a:effectLst/>
                          <a:latin typeface="Calibri" panose="020F0502020204030204" pitchFamily="34" charset="0"/>
                        </a:rPr>
                        <a:t> $                 5,227.20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900" b="0" i="0" u="none" strike="noStrike">
                          <a:solidFill>
                            <a:srgbClr val="000000"/>
                          </a:solidFill>
                          <a:effectLst/>
                          <a:latin typeface="Calibri" panose="020F050202020403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900" b="0" i="0" u="none" strike="noStrike">
                          <a:solidFill>
                            <a:srgbClr val="000000"/>
                          </a:solidFill>
                          <a:effectLst/>
                          <a:latin typeface="Calibri" panose="020F0502020204030204" pitchFamily="34" charset="0"/>
                        </a:rPr>
                        <a:t> $              5,227.20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900" b="0" i="0" u="none" strike="noStrike">
                          <a:solidFill>
                            <a:srgbClr val="000000"/>
                          </a:solidFill>
                          <a:effectLst/>
                          <a:latin typeface="Calibri" panose="020F0502020204030204" pitchFamily="34" charset="0"/>
                        </a:rPr>
                        <a:t> $         7,314,583.22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900" b="0" i="0" u="none" strike="noStrike">
                          <a:solidFill>
                            <a:srgbClr val="000000"/>
                          </a:solidFill>
                          <a:effectLst/>
                          <a:latin typeface="Calibri" panose="020F0502020204030204" pitchFamily="34" charset="0"/>
                        </a:rPr>
                        <a:t> $                  591,892.71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900" b="0" i="0" u="none" strike="noStrike">
                          <a:solidFill>
                            <a:srgbClr val="000000"/>
                          </a:solidFill>
                          <a:effectLst/>
                          <a:latin typeface="Calibri" panose="020F0502020204030204" pitchFamily="34" charset="0"/>
                        </a:rPr>
                        <a:t> $                       7,906,476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288378371"/>
                  </a:ext>
                </a:extLst>
              </a:tr>
              <a:tr h="280700">
                <a:tc>
                  <a:txBody>
                    <a:bodyPr/>
                    <a:lstStyle/>
                    <a:p>
                      <a:pPr algn="ctr" fontAlgn="b"/>
                      <a:r>
                        <a:rPr lang="en-US" sz="900" b="0" i="0" u="none" strike="noStrike">
                          <a:solidFill>
                            <a:srgbClr val="000000"/>
                          </a:solidFill>
                          <a:effectLst/>
                          <a:latin typeface="Calibri" panose="020F0502020204030204" pitchFamily="34" charset="0"/>
                        </a:rPr>
                        <a:t>Lower Cumberland River</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l" fontAlgn="b"/>
                      <a:r>
                        <a:rPr lang="en-US" sz="900" b="0" i="0" u="none" strike="noStrike">
                          <a:solidFill>
                            <a:srgbClr val="000000"/>
                          </a:solidFill>
                          <a:effectLst/>
                          <a:latin typeface="Calibri" panose="020F0502020204030204" pitchFamily="34" charset="0"/>
                        </a:rPr>
                        <a:t> $                         13,281,314.40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l" fontAlgn="b"/>
                      <a:r>
                        <a:rPr lang="en-US" sz="900" b="0" i="0" u="none" strike="noStrike">
                          <a:solidFill>
                            <a:srgbClr val="000000"/>
                          </a:solidFill>
                          <a:effectLst/>
                          <a:latin typeface="Calibri" panose="020F0502020204030204" pitchFamily="34" charset="0"/>
                        </a:rPr>
                        <a:t> $         1,899,040.00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l" fontAlgn="b"/>
                      <a:r>
                        <a:rPr lang="en-US" sz="900" b="0" i="0" u="none" strike="noStrike">
                          <a:solidFill>
                            <a:srgbClr val="000000"/>
                          </a:solidFill>
                          <a:effectLst/>
                          <a:latin typeface="Calibri" panose="020F0502020204030204" pitchFamily="34" charset="0"/>
                        </a:rPr>
                        <a:t> $            189,904.00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l" fontAlgn="b"/>
                      <a:r>
                        <a:rPr lang="en-US" sz="900" b="0" i="0" u="none" strike="noStrike">
                          <a:solidFill>
                            <a:srgbClr val="000000"/>
                          </a:solidFill>
                          <a:effectLst/>
                          <a:latin typeface="Calibri" panose="020F050202020403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l" fontAlgn="b"/>
                      <a:r>
                        <a:rPr lang="en-US" sz="900" b="0" i="0" u="none" strike="noStrike">
                          <a:solidFill>
                            <a:srgbClr val="000000"/>
                          </a:solidFill>
                          <a:effectLst/>
                          <a:latin typeface="Calibri" panose="020F0502020204030204" pitchFamily="34" charset="0"/>
                        </a:rPr>
                        <a:t> $          189,904.00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l" fontAlgn="b"/>
                      <a:r>
                        <a:rPr lang="en-US" sz="900" b="0" i="0" u="none" strike="noStrike">
                          <a:solidFill>
                            <a:srgbClr val="000000"/>
                          </a:solidFill>
                          <a:effectLst/>
                          <a:latin typeface="Calibri" panose="020F0502020204030204" pitchFamily="34" charset="0"/>
                        </a:rPr>
                        <a:t> $       14,139,603.84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l" fontAlgn="b"/>
                      <a:r>
                        <a:rPr lang="en-US" sz="900" b="0" i="0" u="none" strike="noStrike">
                          <a:solidFill>
                            <a:srgbClr val="000000"/>
                          </a:solidFill>
                          <a:effectLst/>
                          <a:latin typeface="Calibri" panose="020F0502020204030204" pitchFamily="34" charset="0"/>
                        </a:rPr>
                        <a:t> $                  660,942.56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l" fontAlgn="b"/>
                      <a:r>
                        <a:rPr lang="en-US" sz="900" b="0" i="0" u="none" strike="noStrike">
                          <a:solidFill>
                            <a:srgbClr val="000000"/>
                          </a:solidFill>
                          <a:effectLst/>
                          <a:latin typeface="Calibri" panose="020F0502020204030204" pitchFamily="34" charset="0"/>
                        </a:rPr>
                        <a:t> $                     14,800,546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extLst>
                  <a:ext uri="{0D108BD9-81ED-4DB2-BD59-A6C34878D82A}">
                    <a16:rowId xmlns:a16="http://schemas.microsoft.com/office/drawing/2014/main" val="3371255797"/>
                  </a:ext>
                </a:extLst>
              </a:tr>
              <a:tr h="280700">
                <a:tc>
                  <a:txBody>
                    <a:bodyPr/>
                    <a:lstStyle/>
                    <a:p>
                      <a:pPr algn="ctr" fontAlgn="b"/>
                      <a:r>
                        <a:rPr lang="en-US" sz="900" b="0" i="0" u="none" strike="noStrike">
                          <a:solidFill>
                            <a:srgbClr val="000000"/>
                          </a:solidFill>
                          <a:effectLst/>
                          <a:latin typeface="Calibri" panose="020F0502020204030204" pitchFamily="34" charset="0"/>
                        </a:rPr>
                        <a:t>Green/Tradewater Rivers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r>
                        <a:rPr lang="en-US" sz="900" b="0" i="0" u="none" strike="noStrike">
                          <a:solidFill>
                            <a:srgbClr val="000000"/>
                          </a:solidFill>
                          <a:effectLst/>
                          <a:latin typeface="Calibri" panose="020F0502020204030204" pitchFamily="34" charset="0"/>
                        </a:rPr>
                        <a:t> $                         12,483,251.38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r>
                        <a:rPr lang="en-US" sz="900" b="0" i="0" u="none" strike="noStrike">
                          <a:solidFill>
                            <a:srgbClr val="000000"/>
                          </a:solidFill>
                          <a:effectLst/>
                          <a:latin typeface="Calibri" panose="020F0502020204030204" pitchFamily="34" charset="0"/>
                        </a:rPr>
                        <a:t> $         2,414,250.00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r>
                        <a:rPr lang="en-US" sz="900" b="0" i="0" u="none" strike="noStrike">
                          <a:solidFill>
                            <a:srgbClr val="000000"/>
                          </a:solidFill>
                          <a:effectLst/>
                          <a:latin typeface="Calibri" panose="020F0502020204030204" pitchFamily="34" charset="0"/>
                        </a:rPr>
                        <a:t> $            241,425.00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r>
                        <a:rPr lang="en-US" sz="900" b="0" i="0" u="none" strike="noStrike">
                          <a:solidFill>
                            <a:srgbClr val="000000"/>
                          </a:solidFill>
                          <a:effectLst/>
                          <a:latin typeface="Calibri" panose="020F050202020403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r>
                        <a:rPr lang="en-US" sz="900" b="0" i="0" u="none" strike="noStrike">
                          <a:solidFill>
                            <a:srgbClr val="000000"/>
                          </a:solidFill>
                          <a:effectLst/>
                          <a:latin typeface="Calibri" panose="020F0502020204030204" pitchFamily="34" charset="0"/>
                        </a:rPr>
                        <a:t> $          241,425.00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r>
                        <a:rPr lang="en-US" sz="900" b="0" i="0" u="none" strike="noStrike" dirty="0">
                          <a:solidFill>
                            <a:srgbClr val="000000"/>
                          </a:solidFill>
                          <a:effectLst/>
                          <a:latin typeface="Calibri" panose="020F0502020204030204" pitchFamily="34" charset="0"/>
                        </a:rPr>
                        <a:t> $       12,396,102.46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r>
                        <a:rPr lang="en-US" sz="900" b="0" i="0" u="none" strike="noStrike">
                          <a:solidFill>
                            <a:srgbClr val="000000"/>
                          </a:solidFill>
                          <a:effectLst/>
                          <a:latin typeface="Calibri" panose="020F0502020204030204" pitchFamily="34" charset="0"/>
                        </a:rPr>
                        <a:t> $              2,018,548.92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r>
                        <a:rPr lang="en-US" sz="900" b="0" i="0" u="none" strike="noStrike">
                          <a:solidFill>
                            <a:srgbClr val="000000"/>
                          </a:solidFill>
                          <a:effectLst/>
                          <a:latin typeface="Calibri" panose="020F0502020204030204" pitchFamily="34" charset="0"/>
                        </a:rPr>
                        <a:t> $                     14,414,651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851878405"/>
                  </a:ext>
                </a:extLst>
              </a:tr>
              <a:tr h="280700">
                <a:tc>
                  <a:txBody>
                    <a:bodyPr/>
                    <a:lstStyle/>
                    <a:p>
                      <a:pPr algn="ctr" fontAlgn="b"/>
                      <a:r>
                        <a:rPr lang="en-US" sz="900" b="0" i="0" u="none" strike="noStrike">
                          <a:solidFill>
                            <a:srgbClr val="000000"/>
                          </a:solidFill>
                          <a:effectLst/>
                          <a:latin typeface="Calibri" panose="020F0502020204030204" pitchFamily="34" charset="0"/>
                        </a:rPr>
                        <a:t>Jackson Purchase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l" fontAlgn="b"/>
                      <a:r>
                        <a:rPr lang="en-US" sz="900" b="0" i="0" u="none" strike="noStrike">
                          <a:solidFill>
                            <a:srgbClr val="000000"/>
                          </a:solidFill>
                          <a:effectLst/>
                          <a:latin typeface="Calibri" panose="020F0502020204030204" pitchFamily="34" charset="0"/>
                        </a:rPr>
                        <a:t> $                               936,130.51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l" fontAlgn="b"/>
                      <a:r>
                        <a:rPr lang="en-US" sz="900" b="0" i="0" u="none" strike="noStrike">
                          <a:solidFill>
                            <a:srgbClr val="000000"/>
                          </a:solidFill>
                          <a:effectLst/>
                          <a:latin typeface="Calibri" panose="020F0502020204030204" pitchFamily="34" charset="0"/>
                        </a:rPr>
                        <a:t> $         2,688,675.00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l" fontAlgn="b"/>
                      <a:r>
                        <a:rPr lang="en-US" sz="900" b="0" i="0" u="none" strike="noStrike">
                          <a:solidFill>
                            <a:srgbClr val="000000"/>
                          </a:solidFill>
                          <a:effectLst/>
                          <a:latin typeface="Calibri" panose="020F0502020204030204" pitchFamily="34" charset="0"/>
                        </a:rPr>
                        <a:t> $            268,867.50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l" fontAlgn="b"/>
                      <a:r>
                        <a:rPr lang="en-US" sz="900" b="0" i="0" u="none" strike="noStrike">
                          <a:solidFill>
                            <a:srgbClr val="000000"/>
                          </a:solidFill>
                          <a:effectLst/>
                          <a:latin typeface="Calibri" panose="020F050202020403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l" fontAlgn="b"/>
                      <a:r>
                        <a:rPr lang="en-US" sz="900" b="0" i="0" u="none" strike="noStrike">
                          <a:solidFill>
                            <a:srgbClr val="000000"/>
                          </a:solidFill>
                          <a:effectLst/>
                          <a:latin typeface="Calibri" panose="020F0502020204030204" pitchFamily="34" charset="0"/>
                        </a:rPr>
                        <a:t> $          268,867.50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l" fontAlgn="b"/>
                      <a:r>
                        <a:rPr lang="en-US" sz="900" b="0" i="0" u="none" strike="noStrike">
                          <a:solidFill>
                            <a:srgbClr val="000000"/>
                          </a:solidFill>
                          <a:effectLst/>
                          <a:latin typeface="Calibri" panose="020F0502020204030204" pitchFamily="34" charset="0"/>
                        </a:rPr>
                        <a:t> $         2,603,281.51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l" fontAlgn="b"/>
                      <a:r>
                        <a:rPr lang="en-US" sz="900" b="0" i="0" u="none" strike="noStrike">
                          <a:solidFill>
                            <a:srgbClr val="000000"/>
                          </a:solidFill>
                          <a:effectLst/>
                          <a:latin typeface="Calibri" panose="020F0502020204030204" pitchFamily="34" charset="0"/>
                        </a:rPr>
                        <a:t> $                  483,789.00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l" fontAlgn="b"/>
                      <a:r>
                        <a:rPr lang="en-US" sz="900" b="0" i="0" u="none" strike="noStrike">
                          <a:solidFill>
                            <a:srgbClr val="000000"/>
                          </a:solidFill>
                          <a:effectLst/>
                          <a:latin typeface="Calibri" panose="020F0502020204030204" pitchFamily="34" charset="0"/>
                        </a:rPr>
                        <a:t> $                       3,087,071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extLst>
                  <a:ext uri="{0D108BD9-81ED-4DB2-BD59-A6C34878D82A}">
                    <a16:rowId xmlns:a16="http://schemas.microsoft.com/office/drawing/2014/main" val="270843946"/>
                  </a:ext>
                </a:extLst>
              </a:tr>
              <a:tr h="280700">
                <a:tc>
                  <a:txBody>
                    <a:bodyPr/>
                    <a:lstStyle/>
                    <a:p>
                      <a:pPr algn="ctr" fontAlgn="b"/>
                      <a:r>
                        <a:rPr lang="en-US" sz="900" b="0" i="0" u="none" strike="noStrike">
                          <a:solidFill>
                            <a:srgbClr val="000000"/>
                          </a:solidFill>
                          <a:effectLst/>
                          <a:latin typeface="Calibri" panose="020F0502020204030204" pitchFamily="34" charset="0"/>
                        </a:rPr>
                        <a:t>Salt River</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900" b="0" i="0" u="none" strike="noStrike">
                          <a:solidFill>
                            <a:srgbClr val="000000"/>
                          </a:solidFill>
                          <a:effectLst/>
                          <a:latin typeface="Calibri" panose="020F0502020204030204" pitchFamily="34" charset="0"/>
                        </a:rPr>
                        <a:t> $                         31,215,204.81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900" b="0" i="0" u="none" strike="noStrike">
                          <a:solidFill>
                            <a:srgbClr val="000000"/>
                          </a:solidFill>
                          <a:effectLst/>
                          <a:latin typeface="Calibri" panose="020F0502020204030204" pitchFamily="34" charset="0"/>
                        </a:rPr>
                        <a:t> $         2,146,350.00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900" b="0" i="0" u="none" strike="noStrike">
                          <a:solidFill>
                            <a:srgbClr val="000000"/>
                          </a:solidFill>
                          <a:effectLst/>
                          <a:latin typeface="Calibri" panose="020F0502020204030204" pitchFamily="34" charset="0"/>
                        </a:rPr>
                        <a:t> $            214,635.00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900" b="0" i="0" u="none" strike="noStrike">
                          <a:solidFill>
                            <a:srgbClr val="000000"/>
                          </a:solidFill>
                          <a:effectLst/>
                          <a:latin typeface="Calibri" panose="020F050202020403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900" b="0" i="0" u="none" strike="noStrike">
                          <a:solidFill>
                            <a:srgbClr val="000000"/>
                          </a:solidFill>
                          <a:effectLst/>
                          <a:latin typeface="Calibri" panose="020F0502020204030204" pitchFamily="34" charset="0"/>
                        </a:rPr>
                        <a:t> $          214,635.00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900" b="0" i="0" u="none" strike="noStrike">
                          <a:solidFill>
                            <a:srgbClr val="000000"/>
                          </a:solidFill>
                          <a:effectLst/>
                          <a:latin typeface="Calibri" panose="020F0502020204030204" pitchFamily="34" charset="0"/>
                        </a:rPr>
                        <a:t> $       29,594,282.46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900" b="0" i="0" u="none" strike="noStrike">
                          <a:solidFill>
                            <a:srgbClr val="000000"/>
                          </a:solidFill>
                          <a:effectLst/>
                          <a:latin typeface="Calibri" panose="020F0502020204030204" pitchFamily="34" charset="0"/>
                        </a:rPr>
                        <a:t> $              3,338,002.35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900" b="0" i="0" u="none" strike="noStrike">
                          <a:solidFill>
                            <a:srgbClr val="000000"/>
                          </a:solidFill>
                          <a:effectLst/>
                          <a:latin typeface="Calibri" panose="020F0502020204030204" pitchFamily="34" charset="0"/>
                        </a:rPr>
                        <a:t> $                     32,932,285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2855180061"/>
                  </a:ext>
                </a:extLst>
              </a:tr>
              <a:tr h="280700">
                <a:tc>
                  <a:txBody>
                    <a:bodyPr/>
                    <a:lstStyle/>
                    <a:p>
                      <a:pPr algn="ctr" fontAlgn="b"/>
                      <a:r>
                        <a:rPr lang="en-US" sz="900" b="0" i="0" u="none" strike="noStrike">
                          <a:solidFill>
                            <a:srgbClr val="000000"/>
                          </a:solidFill>
                          <a:effectLst/>
                          <a:latin typeface="Calibri" panose="020F0502020204030204" pitchFamily="34" charset="0"/>
                        </a:rPr>
                        <a:t>Upper Licking River</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6B0A"/>
                    </a:solidFill>
                  </a:tcPr>
                </a:tc>
                <a:tc>
                  <a:txBody>
                    <a:bodyPr/>
                    <a:lstStyle/>
                    <a:p>
                      <a:pPr algn="l" fontAlgn="b"/>
                      <a:r>
                        <a:rPr lang="en-US" sz="900" b="0" i="0" u="none" strike="noStrike">
                          <a:solidFill>
                            <a:srgbClr val="000000"/>
                          </a:solidFill>
                          <a:effectLst/>
                          <a:latin typeface="Calibri" panose="020F0502020204030204" pitchFamily="34" charset="0"/>
                        </a:rPr>
                        <a:t> $                           7,900,226.35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6B0A"/>
                    </a:solidFill>
                  </a:tcPr>
                </a:tc>
                <a:tc>
                  <a:txBody>
                    <a:bodyPr/>
                    <a:lstStyle/>
                    <a:p>
                      <a:pPr algn="l" fontAlgn="b"/>
                      <a:r>
                        <a:rPr lang="en-US" sz="900" b="0" i="0" u="none" strike="noStrike">
                          <a:solidFill>
                            <a:srgbClr val="000000"/>
                          </a:solidFill>
                          <a:effectLst/>
                          <a:latin typeface="Calibri" panose="020F0502020204030204" pitchFamily="34" charset="0"/>
                        </a:rPr>
                        <a:t> $                               -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6B0A"/>
                    </a:solidFill>
                  </a:tcPr>
                </a:tc>
                <a:tc>
                  <a:txBody>
                    <a:bodyPr/>
                    <a:lstStyle/>
                    <a:p>
                      <a:pPr algn="l" fontAlgn="b"/>
                      <a:r>
                        <a:rPr lang="en-US" sz="900" b="0" i="0" u="none" strike="noStrike">
                          <a:solidFill>
                            <a:srgbClr val="000000"/>
                          </a:solidFill>
                          <a:effectLst/>
                          <a:latin typeface="Calibri" panose="020F0502020204030204" pitchFamily="34" charset="0"/>
                        </a:rPr>
                        <a:t> $                              -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6B0A"/>
                    </a:solidFill>
                  </a:tcPr>
                </a:tc>
                <a:tc>
                  <a:txBody>
                    <a:bodyPr/>
                    <a:lstStyle/>
                    <a:p>
                      <a:pPr algn="l" fontAlgn="b"/>
                      <a:r>
                        <a:rPr lang="en-US" sz="900" b="0" i="0" u="none" strike="noStrike">
                          <a:solidFill>
                            <a:srgbClr val="000000"/>
                          </a:solidFill>
                          <a:effectLst/>
                          <a:latin typeface="Calibri" panose="020F050202020403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6B0A"/>
                    </a:solidFill>
                  </a:tcPr>
                </a:tc>
                <a:tc>
                  <a:txBody>
                    <a:bodyPr/>
                    <a:lstStyle/>
                    <a:p>
                      <a:pPr algn="l" fontAlgn="b"/>
                      <a:r>
                        <a:rPr lang="en-US" sz="900" b="0" i="0" u="none" strike="noStrike">
                          <a:solidFill>
                            <a:srgbClr val="000000"/>
                          </a:solidFill>
                          <a:effectLst/>
                          <a:latin typeface="Calibri" panose="020F0502020204030204" pitchFamily="34" charset="0"/>
                        </a:rPr>
                        <a:t> $                           -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6B0A"/>
                    </a:solidFill>
                  </a:tcPr>
                </a:tc>
                <a:tc>
                  <a:txBody>
                    <a:bodyPr/>
                    <a:lstStyle/>
                    <a:p>
                      <a:pPr algn="l" fontAlgn="b"/>
                      <a:r>
                        <a:rPr lang="en-US" sz="900" b="0" i="0" u="none" strike="noStrike">
                          <a:solidFill>
                            <a:srgbClr val="000000"/>
                          </a:solidFill>
                          <a:effectLst/>
                          <a:latin typeface="Calibri" panose="020F0502020204030204" pitchFamily="34" charset="0"/>
                        </a:rPr>
                        <a:t> $         7,411,342.75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6B0A"/>
                    </a:solidFill>
                  </a:tcPr>
                </a:tc>
                <a:tc>
                  <a:txBody>
                    <a:bodyPr/>
                    <a:lstStyle/>
                    <a:p>
                      <a:pPr algn="l" fontAlgn="b"/>
                      <a:r>
                        <a:rPr lang="en-US" sz="900" b="0" i="0" u="none" strike="noStrike">
                          <a:solidFill>
                            <a:srgbClr val="000000"/>
                          </a:solidFill>
                          <a:effectLst/>
                          <a:latin typeface="Calibri" panose="020F0502020204030204" pitchFamily="34" charset="0"/>
                        </a:rPr>
                        <a:t> $                  488,883.60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6B0A"/>
                    </a:solidFill>
                  </a:tcPr>
                </a:tc>
                <a:tc>
                  <a:txBody>
                    <a:bodyPr/>
                    <a:lstStyle/>
                    <a:p>
                      <a:pPr algn="l" fontAlgn="b"/>
                      <a:r>
                        <a:rPr lang="en-US" sz="900" b="0" i="0" u="none" strike="noStrike">
                          <a:solidFill>
                            <a:srgbClr val="000000"/>
                          </a:solidFill>
                          <a:effectLst/>
                          <a:latin typeface="Calibri" panose="020F0502020204030204" pitchFamily="34" charset="0"/>
                        </a:rPr>
                        <a:t> $                       7,900,226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6B0A"/>
                    </a:solidFill>
                  </a:tcPr>
                </a:tc>
                <a:extLst>
                  <a:ext uri="{0D108BD9-81ED-4DB2-BD59-A6C34878D82A}">
                    <a16:rowId xmlns:a16="http://schemas.microsoft.com/office/drawing/2014/main" val="3808192065"/>
                  </a:ext>
                </a:extLst>
              </a:tr>
              <a:tr h="280700">
                <a:tc>
                  <a:txBody>
                    <a:bodyPr/>
                    <a:lstStyle/>
                    <a:p>
                      <a:pPr algn="ctr" fontAlgn="b"/>
                      <a:r>
                        <a:rPr lang="en-US" sz="900" b="0" i="0" u="none" strike="noStrike">
                          <a:solidFill>
                            <a:srgbClr val="000000"/>
                          </a:solidFill>
                          <a:effectLst/>
                          <a:latin typeface="Calibri" panose="020F0502020204030204" pitchFamily="34" charset="0"/>
                        </a:rPr>
                        <a:t>Lower Licking River</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504D"/>
                    </a:solidFill>
                  </a:tcPr>
                </a:tc>
                <a:tc>
                  <a:txBody>
                    <a:bodyPr/>
                    <a:lstStyle/>
                    <a:p>
                      <a:pPr algn="l" fontAlgn="b"/>
                      <a:r>
                        <a:rPr lang="en-US" sz="900" b="0" i="0" u="none" strike="noStrike">
                          <a:solidFill>
                            <a:srgbClr val="000000"/>
                          </a:solidFill>
                          <a:effectLst/>
                          <a:latin typeface="Calibri" panose="020F0502020204030204" pitchFamily="34" charset="0"/>
                        </a:rPr>
                        <a:t> $                           8,298,972.52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504D"/>
                    </a:solidFill>
                  </a:tcPr>
                </a:tc>
                <a:tc>
                  <a:txBody>
                    <a:bodyPr/>
                    <a:lstStyle/>
                    <a:p>
                      <a:pPr algn="l" fontAlgn="b"/>
                      <a:r>
                        <a:rPr lang="en-US" sz="900" b="0" i="0" u="none" strike="noStrike">
                          <a:solidFill>
                            <a:srgbClr val="000000"/>
                          </a:solidFill>
                          <a:effectLst/>
                          <a:latin typeface="Calibri" panose="020F0502020204030204" pitchFamily="34" charset="0"/>
                        </a:rPr>
                        <a:t> $             123,000.00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504D"/>
                    </a:solidFill>
                  </a:tcPr>
                </a:tc>
                <a:tc>
                  <a:txBody>
                    <a:bodyPr/>
                    <a:lstStyle/>
                    <a:p>
                      <a:pPr algn="l" fontAlgn="b"/>
                      <a:r>
                        <a:rPr lang="en-US" sz="900" b="0" i="0" u="none" strike="noStrike">
                          <a:solidFill>
                            <a:srgbClr val="000000"/>
                          </a:solidFill>
                          <a:effectLst/>
                          <a:latin typeface="Calibri" panose="020F0502020204030204" pitchFamily="34" charset="0"/>
                        </a:rPr>
                        <a:t> $              12,300.00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504D"/>
                    </a:solidFill>
                  </a:tcPr>
                </a:tc>
                <a:tc>
                  <a:txBody>
                    <a:bodyPr/>
                    <a:lstStyle/>
                    <a:p>
                      <a:pPr algn="l" fontAlgn="b"/>
                      <a:r>
                        <a:rPr lang="en-US" sz="900" b="0" i="0" u="none" strike="noStrike">
                          <a:solidFill>
                            <a:srgbClr val="000000"/>
                          </a:solidFill>
                          <a:effectLst/>
                          <a:latin typeface="Calibri" panose="020F0502020204030204" pitchFamily="34" charset="0"/>
                        </a:rPr>
                        <a:t> $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504D"/>
                    </a:solidFill>
                  </a:tcPr>
                </a:tc>
                <a:tc>
                  <a:txBody>
                    <a:bodyPr/>
                    <a:lstStyle/>
                    <a:p>
                      <a:pPr algn="l" fontAlgn="b"/>
                      <a:r>
                        <a:rPr lang="en-US" sz="900" b="0" i="0" u="none" strike="noStrike">
                          <a:solidFill>
                            <a:srgbClr val="000000"/>
                          </a:solidFill>
                          <a:effectLst/>
                          <a:latin typeface="Calibri" panose="020F0502020204030204" pitchFamily="34" charset="0"/>
                        </a:rPr>
                        <a:t> $            12,300.00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504D"/>
                    </a:solidFill>
                  </a:tcPr>
                </a:tc>
                <a:tc>
                  <a:txBody>
                    <a:bodyPr/>
                    <a:lstStyle/>
                    <a:p>
                      <a:pPr algn="l" fontAlgn="b"/>
                      <a:r>
                        <a:rPr lang="en-US" sz="900" b="0" i="0" u="none" strike="noStrike">
                          <a:solidFill>
                            <a:srgbClr val="000000"/>
                          </a:solidFill>
                          <a:effectLst/>
                          <a:latin typeface="Calibri" panose="020F0502020204030204" pitchFamily="34" charset="0"/>
                        </a:rPr>
                        <a:t> $         8,213,553.52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504D"/>
                    </a:solidFill>
                  </a:tcPr>
                </a:tc>
                <a:tc>
                  <a:txBody>
                    <a:bodyPr/>
                    <a:lstStyle/>
                    <a:p>
                      <a:pPr algn="l" fontAlgn="b"/>
                      <a:r>
                        <a:rPr lang="en-US" sz="900" b="0" i="0" u="none" strike="noStrike">
                          <a:solidFill>
                            <a:srgbClr val="000000"/>
                          </a:solidFill>
                          <a:effectLst/>
                          <a:latin typeface="Calibri" panose="020F0502020204030204" pitchFamily="34" charset="0"/>
                        </a:rPr>
                        <a:t> $                  183,819.00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504D"/>
                    </a:solidFill>
                  </a:tcPr>
                </a:tc>
                <a:tc>
                  <a:txBody>
                    <a:bodyPr/>
                    <a:lstStyle/>
                    <a:p>
                      <a:pPr algn="l" fontAlgn="b"/>
                      <a:r>
                        <a:rPr lang="en-US" sz="900" b="0" i="0" u="none" strike="noStrike">
                          <a:solidFill>
                            <a:srgbClr val="000000"/>
                          </a:solidFill>
                          <a:effectLst/>
                          <a:latin typeface="Calibri" panose="020F0502020204030204" pitchFamily="34" charset="0"/>
                        </a:rPr>
                        <a:t> $                       8,397,373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504D"/>
                    </a:solidFill>
                  </a:tcPr>
                </a:tc>
                <a:extLst>
                  <a:ext uri="{0D108BD9-81ED-4DB2-BD59-A6C34878D82A}">
                    <a16:rowId xmlns:a16="http://schemas.microsoft.com/office/drawing/2014/main" val="45263025"/>
                  </a:ext>
                </a:extLst>
              </a:tr>
              <a:tr h="280700">
                <a:tc>
                  <a:txBody>
                    <a:bodyPr/>
                    <a:lstStyle/>
                    <a:p>
                      <a:pPr algn="ctr" fontAlgn="b"/>
                      <a:r>
                        <a:rPr lang="en-US" sz="900" b="0" i="0" u="none" strike="noStrike">
                          <a:solidFill>
                            <a:srgbClr val="000000"/>
                          </a:solidFill>
                          <a:effectLst/>
                          <a:latin typeface="Calibri" panose="020F0502020204030204" pitchFamily="34" charset="0"/>
                        </a:rPr>
                        <a:t>NKY</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l" fontAlgn="b"/>
                      <a:r>
                        <a:rPr lang="en-US" sz="900" b="0" i="0" u="none" strike="noStrike">
                          <a:solidFill>
                            <a:srgbClr val="000000"/>
                          </a:solidFill>
                          <a:effectLst/>
                          <a:latin typeface="Calibri" panose="020F0502020204030204" pitchFamily="34" charset="0"/>
                        </a:rPr>
                        <a:t> $                         30,217,209.50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l" fontAlgn="b"/>
                      <a:r>
                        <a:rPr lang="en-US" sz="900" b="0" i="0" u="none" strike="noStrike">
                          <a:solidFill>
                            <a:srgbClr val="000000"/>
                          </a:solidFill>
                          <a:effectLst/>
                          <a:latin typeface="Calibri" panose="020F0502020204030204" pitchFamily="34" charset="0"/>
                        </a:rPr>
                        <a:t> $               86,100.00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l" fontAlgn="b"/>
                      <a:r>
                        <a:rPr lang="en-US" sz="900" b="0" i="0" u="none" strike="noStrike">
                          <a:solidFill>
                            <a:srgbClr val="000000"/>
                          </a:solidFill>
                          <a:effectLst/>
                          <a:latin typeface="Calibri" panose="020F0502020204030204" pitchFamily="34" charset="0"/>
                        </a:rPr>
                        <a:t> $                 8,610.00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l" fontAlgn="b"/>
                      <a:r>
                        <a:rPr lang="en-US" sz="900" b="0" i="0" u="none" strike="noStrike">
                          <a:solidFill>
                            <a:srgbClr val="000000"/>
                          </a:solidFill>
                          <a:effectLst/>
                          <a:latin typeface="Calibri" panose="020F0502020204030204" pitchFamily="34" charset="0"/>
                        </a:rPr>
                        <a:t> $              12,915.00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l" fontAlgn="b"/>
                      <a:r>
                        <a:rPr lang="en-US" sz="900" b="0" i="0" u="none" strike="noStrike">
                          <a:solidFill>
                            <a:srgbClr val="000000"/>
                          </a:solidFill>
                          <a:effectLst/>
                          <a:latin typeface="Calibri" panose="020F0502020204030204" pitchFamily="34" charset="0"/>
                        </a:rPr>
                        <a:t> $                           -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l" fontAlgn="b"/>
                      <a:r>
                        <a:rPr lang="en-US" sz="900" b="0" i="0" u="none" strike="noStrike">
                          <a:solidFill>
                            <a:srgbClr val="000000"/>
                          </a:solidFill>
                          <a:effectLst/>
                          <a:latin typeface="Calibri" panose="020F0502020204030204" pitchFamily="34" charset="0"/>
                        </a:rPr>
                        <a:t> $       28,974,984.50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l" fontAlgn="b"/>
                      <a:r>
                        <a:rPr lang="en-US" sz="900" b="0" i="0" u="none" strike="noStrike">
                          <a:solidFill>
                            <a:srgbClr val="000000"/>
                          </a:solidFill>
                          <a:effectLst/>
                          <a:latin typeface="Calibri" panose="020F0502020204030204" pitchFamily="34" charset="0"/>
                        </a:rPr>
                        <a:t> $              1,306,800.00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l" fontAlgn="b"/>
                      <a:r>
                        <a:rPr lang="en-US" sz="900" b="0" i="0" u="none" strike="noStrike">
                          <a:solidFill>
                            <a:srgbClr val="000000"/>
                          </a:solidFill>
                          <a:effectLst/>
                          <a:latin typeface="Calibri" panose="020F0502020204030204" pitchFamily="34" charset="0"/>
                        </a:rPr>
                        <a:t> $                     30,281,785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extLst>
                  <a:ext uri="{0D108BD9-81ED-4DB2-BD59-A6C34878D82A}">
                    <a16:rowId xmlns:a16="http://schemas.microsoft.com/office/drawing/2014/main" val="1063249480"/>
                  </a:ext>
                </a:extLst>
              </a:tr>
              <a:tr h="280700">
                <a:tc>
                  <a:txBody>
                    <a:bodyPr/>
                    <a:lstStyle/>
                    <a:p>
                      <a:pPr algn="ctr" fontAlgn="b"/>
                      <a:r>
                        <a:rPr lang="en-US" sz="900" b="0" i="0" u="none" strike="noStrike" dirty="0">
                          <a:solidFill>
                            <a:srgbClr val="000000"/>
                          </a:solidFill>
                          <a:effectLst/>
                          <a:latin typeface="Calibri" panose="020F0502020204030204" pitchFamily="34" charset="0"/>
                        </a:rPr>
                        <a:t>Totals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900" b="0" i="0" u="none" strike="noStrike" dirty="0">
                          <a:solidFill>
                            <a:srgbClr val="000000"/>
                          </a:solidFill>
                          <a:effectLst/>
                          <a:latin typeface="Calibri" panose="020F0502020204030204" pitchFamily="34" charset="0"/>
                        </a:rPr>
                        <a:t> $                       156,246,049.38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900" b="0" i="0" u="none" strike="noStrike" dirty="0">
                          <a:solidFill>
                            <a:srgbClr val="000000"/>
                          </a:solidFill>
                          <a:effectLst/>
                          <a:latin typeface="Calibri" panose="020F0502020204030204" pitchFamily="34" charset="0"/>
                        </a:rPr>
                        <a:t> $       12,614,842.00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900" b="0" i="0" u="none" strike="noStrike" dirty="0">
                          <a:solidFill>
                            <a:srgbClr val="000000"/>
                          </a:solidFill>
                          <a:effectLst/>
                          <a:latin typeface="Calibri" panose="020F0502020204030204" pitchFamily="34" charset="0"/>
                        </a:rPr>
                        <a:t> $        1,261,484.20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900" b="0" i="0" u="none" strike="noStrike" dirty="0">
                          <a:solidFill>
                            <a:srgbClr val="000000"/>
                          </a:solidFill>
                          <a:effectLst/>
                          <a:latin typeface="Calibri" panose="020F0502020204030204" pitchFamily="34" charset="0"/>
                        </a:rPr>
                        <a:t> $              12,915.00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900" b="0" i="0" u="none" strike="noStrike" dirty="0">
                          <a:solidFill>
                            <a:srgbClr val="000000"/>
                          </a:solidFill>
                          <a:effectLst/>
                          <a:latin typeface="Calibri" panose="020F0502020204030204" pitchFamily="34" charset="0"/>
                        </a:rPr>
                        <a:t> $      1,252,874.20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900" b="0" i="0" u="none" strike="noStrike" dirty="0">
                          <a:solidFill>
                            <a:srgbClr val="000000"/>
                          </a:solidFill>
                          <a:effectLst/>
                          <a:latin typeface="Calibri" panose="020F0502020204030204" pitchFamily="34" charset="0"/>
                        </a:rPr>
                        <a:t> $    155,642,336.94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900" b="0" i="0" u="none" strike="noStrike" dirty="0">
                          <a:solidFill>
                            <a:srgbClr val="000000"/>
                          </a:solidFill>
                          <a:effectLst/>
                          <a:latin typeface="Calibri" panose="020F0502020204030204" pitchFamily="34" charset="0"/>
                        </a:rPr>
                        <a:t> $            10,691,281.04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900" b="0" i="0" u="none" strike="noStrike" dirty="0">
                          <a:solidFill>
                            <a:srgbClr val="000000"/>
                          </a:solidFill>
                          <a:effectLst/>
                          <a:latin typeface="Calibri" panose="020F0502020204030204" pitchFamily="34" charset="0"/>
                        </a:rPr>
                        <a:t> $            166,333,617.98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03002609"/>
                  </a:ext>
                </a:extLst>
              </a:tr>
            </a:tbl>
          </a:graphicData>
        </a:graphic>
      </p:graphicFrame>
    </p:spTree>
    <p:extLst>
      <p:ext uri="{BB962C8B-B14F-4D97-AF65-F5344CB8AC3E}">
        <p14:creationId xmlns:p14="http://schemas.microsoft.com/office/powerpoint/2010/main" val="142504480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endParaRPr lang="en-US" dirty="0"/>
          </a:p>
        </p:txBody>
      </p:sp>
      <p:graphicFrame>
        <p:nvGraphicFramePr>
          <p:cNvPr id="4" name="Content Placeholder 3"/>
          <p:cNvGraphicFramePr>
            <a:graphicFrameLocks noGrp="1"/>
          </p:cNvGraphicFramePr>
          <p:nvPr>
            <p:ph idx="4294967295"/>
          </p:nvPr>
        </p:nvGraphicFramePr>
        <p:xfrm>
          <a:off x="0" y="0"/>
          <a:ext cx="0" cy="0"/>
        </p:xfrm>
        <a:graphic>
          <a:graphicData uri="http://schemas.openxmlformats.org/drawingml/2006/table">
            <a:tbl>
              <a:tblPr>
                <a:tableStyleId>{5C22544A-7EE6-4342-B048-85BDC9FD1C3A}</a:tableStyleId>
              </a:tblPr>
              <a:tblGrid>
                <a:gridCol w="25400">
                  <a:extLst>
                    <a:ext uri="{9D8B030D-6E8A-4147-A177-3AD203B41FA5}">
                      <a16:colId xmlns:a16="http://schemas.microsoft.com/office/drawing/2014/main" val="2056053412"/>
                    </a:ext>
                  </a:extLst>
                </a:gridCol>
                <a:gridCol w="25400">
                  <a:extLst>
                    <a:ext uri="{9D8B030D-6E8A-4147-A177-3AD203B41FA5}">
                      <a16:colId xmlns:a16="http://schemas.microsoft.com/office/drawing/2014/main" val="3222973828"/>
                    </a:ext>
                  </a:extLst>
                </a:gridCol>
                <a:gridCol w="25400">
                  <a:extLst>
                    <a:ext uri="{9D8B030D-6E8A-4147-A177-3AD203B41FA5}">
                      <a16:colId xmlns:a16="http://schemas.microsoft.com/office/drawing/2014/main" val="1204036909"/>
                    </a:ext>
                  </a:extLst>
                </a:gridCol>
                <a:gridCol w="25400">
                  <a:extLst>
                    <a:ext uri="{9D8B030D-6E8A-4147-A177-3AD203B41FA5}">
                      <a16:colId xmlns:a16="http://schemas.microsoft.com/office/drawing/2014/main" val="669499476"/>
                    </a:ext>
                  </a:extLst>
                </a:gridCol>
              </a:tblGrid>
              <a:tr h="0">
                <a:tc>
                  <a:txBody>
                    <a:bodyPr/>
                    <a:lstStyle/>
                    <a:p>
                      <a:pPr algn="ctr" fontAlgn="ctr"/>
                      <a:r>
                        <a:rPr lang="en-US" sz="100" u="none" strike="noStrike">
                          <a:effectLst/>
                        </a:rPr>
                        <a:t>Fund</a:t>
                      </a:r>
                      <a:endParaRPr lang="en-US" sz="1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 u="none" strike="noStrike">
                          <a:effectLst/>
                        </a:rPr>
                        <a:t>Fund Name</a:t>
                      </a:r>
                      <a:endParaRPr lang="en-US" sz="1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 u="none" strike="noStrike">
                          <a:effectLst/>
                        </a:rPr>
                        <a:t> County </a:t>
                      </a:r>
                      <a:endParaRPr lang="en-US" sz="1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 u="none" strike="noStrike">
                          <a:effectLst/>
                        </a:rPr>
                        <a:t> Project Estimate </a:t>
                      </a:r>
                      <a:endParaRPr lang="en-US" sz="100" b="1"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177395779"/>
                  </a:ext>
                </a:extLst>
              </a:tr>
              <a:tr h="0">
                <a:tc gridSpan="2">
                  <a:txBody>
                    <a:bodyPr/>
                    <a:lstStyle/>
                    <a:p>
                      <a:pPr algn="l" fontAlgn="ctr"/>
                      <a:r>
                        <a:rPr lang="en-US" sz="100" u="none" strike="noStrike">
                          <a:effectLst/>
                        </a:rPr>
                        <a:t>Active Accounts</a:t>
                      </a:r>
                      <a:endParaRPr lang="en-US" sz="100" b="1" i="0" u="none" strike="noStrike">
                        <a:solidFill>
                          <a:srgbClr val="000000"/>
                        </a:solidFill>
                        <a:effectLst/>
                        <a:latin typeface="Calibri" panose="020F0502020204030204" pitchFamily="34" charset="0"/>
                      </a:endParaRPr>
                    </a:p>
                  </a:txBody>
                  <a:tcPr marL="0" marR="0" marT="0" marB="0" anchor="ctr"/>
                </a:tc>
                <a:tc hMerge="1">
                  <a:txBody>
                    <a:bodyPr/>
                    <a:lstStyle/>
                    <a:p>
                      <a:endParaRPr lang="en-US"/>
                    </a:p>
                  </a:txBody>
                  <a:tcPr/>
                </a:tc>
                <a:tc>
                  <a:txBody>
                    <a:bodyPr/>
                    <a:lstStyle/>
                    <a:p>
                      <a:pPr algn="ctr" fontAlgn="ctr"/>
                      <a:r>
                        <a:rPr lang="en-US" sz="100" u="none" strike="noStrike">
                          <a:effectLst/>
                        </a:rPr>
                        <a:t> </a:t>
                      </a:r>
                      <a:endParaRPr lang="en-US" sz="1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00" u="none" strike="noStrike">
                          <a:effectLst/>
                        </a:rPr>
                        <a:t> </a:t>
                      </a:r>
                      <a:endParaRPr lang="en-US" sz="100" b="1"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27771774"/>
                  </a:ext>
                </a:extLst>
              </a:tr>
              <a:tr h="0">
                <a:tc>
                  <a:txBody>
                    <a:bodyPr/>
                    <a:lstStyle/>
                    <a:p>
                      <a:pPr algn="ctr" fontAlgn="b"/>
                      <a:r>
                        <a:rPr lang="en-US" sz="100" u="none" strike="noStrike">
                          <a:effectLst/>
                        </a:rPr>
                        <a:t>C1KU</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 - TRAMMEL CREEK-ALLEN COUNTY</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Allen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862,500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511455855"/>
                  </a:ext>
                </a:extLst>
              </a:tr>
              <a:tr h="0">
                <a:tc>
                  <a:txBody>
                    <a:bodyPr/>
                    <a:lstStyle/>
                    <a:p>
                      <a:pPr algn="ctr" fontAlgn="b"/>
                      <a:r>
                        <a:rPr lang="en-US" sz="100" u="none" strike="noStrike">
                          <a:effectLst/>
                        </a:rPr>
                        <a:t>C3GN</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 - SLABCAMP/STONECOAL BRANCH</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Rowan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1,905,000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5493532"/>
                  </a:ext>
                </a:extLst>
              </a:tr>
              <a:tr h="0">
                <a:tc>
                  <a:txBody>
                    <a:bodyPr/>
                    <a:lstStyle/>
                    <a:p>
                      <a:pPr algn="ctr" fontAlgn="b"/>
                      <a:r>
                        <a:rPr lang="en-US" sz="100" u="none" strike="noStrike">
                          <a:effectLst/>
                        </a:rPr>
                        <a:t>C3Y6/C6CD</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HARRISON FORK PROJECT (Bernheim Forest)</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Nelson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1,700,000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917971227"/>
                  </a:ext>
                </a:extLst>
              </a:tr>
              <a:tr h="0">
                <a:tc>
                  <a:txBody>
                    <a:bodyPr/>
                    <a:lstStyle/>
                    <a:p>
                      <a:pPr algn="ctr" fontAlgn="b"/>
                      <a:r>
                        <a:rPr lang="en-US" sz="100" u="none" strike="noStrike">
                          <a:effectLst/>
                        </a:rPr>
                        <a:t>C40J</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 - MILL CREEK</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Fayette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187,050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081634789"/>
                  </a:ext>
                </a:extLst>
              </a:tr>
              <a:tr h="0">
                <a:tc>
                  <a:txBody>
                    <a:bodyPr/>
                    <a:lstStyle/>
                    <a:p>
                      <a:pPr algn="ctr" fontAlgn="b"/>
                      <a:r>
                        <a:rPr lang="en-US" sz="100" u="none" strike="noStrike">
                          <a:effectLst/>
                        </a:rPr>
                        <a:t>C40K</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 - OBION CREEK II</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Hickman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781,000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90648590"/>
                  </a:ext>
                </a:extLst>
              </a:tr>
              <a:tr h="0">
                <a:tc>
                  <a:txBody>
                    <a:bodyPr/>
                    <a:lstStyle/>
                    <a:p>
                      <a:pPr algn="ctr" fontAlgn="b"/>
                      <a:r>
                        <a:rPr lang="en-US" sz="100" u="none" strike="noStrike">
                          <a:effectLst/>
                        </a:rPr>
                        <a:t>C40N</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 - EAST FORK INDIAN RIVER</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Menifee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1,192,910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503775778"/>
                  </a:ext>
                </a:extLst>
              </a:tr>
              <a:tr h="0">
                <a:tc>
                  <a:txBody>
                    <a:bodyPr/>
                    <a:lstStyle/>
                    <a:p>
                      <a:pPr algn="ctr" fontAlgn="b"/>
                      <a:r>
                        <a:rPr lang="en-US" sz="100" u="none" strike="noStrike">
                          <a:effectLst/>
                        </a:rPr>
                        <a:t>C4TR</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 - SALT LICK</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Bath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1,647,800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86121359"/>
                  </a:ext>
                </a:extLst>
              </a:tr>
              <a:tr h="0">
                <a:tc>
                  <a:txBody>
                    <a:bodyPr/>
                    <a:lstStyle/>
                    <a:p>
                      <a:pPr algn="ctr" fontAlgn="b"/>
                      <a:r>
                        <a:rPr lang="en-US" sz="100" u="none" strike="noStrike">
                          <a:effectLst/>
                        </a:rPr>
                        <a:t>C4TS</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 - BOLTS FORK</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Boyd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1,212,900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78274502"/>
                  </a:ext>
                </a:extLst>
              </a:tr>
              <a:tr h="0">
                <a:tc>
                  <a:txBody>
                    <a:bodyPr/>
                    <a:lstStyle/>
                    <a:p>
                      <a:pPr algn="ctr" fontAlgn="b"/>
                      <a:r>
                        <a:rPr lang="en-US" sz="100" u="none" strike="noStrike">
                          <a:effectLst/>
                        </a:rPr>
                        <a:t>C5EF</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 - HATCHERY CREEK</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Russell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2,200,000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576458836"/>
                  </a:ext>
                </a:extLst>
              </a:tr>
              <a:tr h="0">
                <a:tc>
                  <a:txBody>
                    <a:bodyPr/>
                    <a:lstStyle/>
                    <a:p>
                      <a:pPr algn="ctr" fontAlgn="b"/>
                      <a:r>
                        <a:rPr lang="en-US" sz="100" u="none" strike="noStrike">
                          <a:effectLst/>
                        </a:rPr>
                        <a:t>C5EG</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 - ELM FORK</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Owen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1,468,000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330866961"/>
                  </a:ext>
                </a:extLst>
              </a:tr>
              <a:tr h="0">
                <a:tc>
                  <a:txBody>
                    <a:bodyPr/>
                    <a:lstStyle/>
                    <a:p>
                      <a:pPr algn="ctr" fontAlgn="b"/>
                      <a:r>
                        <a:rPr lang="en-US" sz="100" u="none" strike="noStrike">
                          <a:effectLst/>
                        </a:rPr>
                        <a:t>C5UA</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 - EAGLE CREEK TRIBUTARY</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Union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1,529,290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747020943"/>
                  </a:ext>
                </a:extLst>
              </a:tr>
              <a:tr h="0">
                <a:tc>
                  <a:txBody>
                    <a:bodyPr/>
                    <a:lstStyle/>
                    <a:p>
                      <a:pPr algn="ctr" fontAlgn="b"/>
                      <a:r>
                        <a:rPr lang="en-US" sz="100" u="none" strike="noStrike">
                          <a:effectLst/>
                        </a:rPr>
                        <a:t>C5XD</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 - ROGERS GAP</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Scott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10,100,000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145226928"/>
                  </a:ext>
                </a:extLst>
              </a:tr>
              <a:tr h="0">
                <a:tc>
                  <a:txBody>
                    <a:bodyPr/>
                    <a:lstStyle/>
                    <a:p>
                      <a:pPr algn="ctr" fontAlgn="b"/>
                      <a:r>
                        <a:rPr lang="en-US" sz="100" u="none" strike="noStrike">
                          <a:effectLst/>
                        </a:rPr>
                        <a:t>C64C</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 - ROSS CREEK</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Lee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4,438,760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981775099"/>
                  </a:ext>
                </a:extLst>
              </a:tr>
              <a:tr h="0">
                <a:tc>
                  <a:txBody>
                    <a:bodyPr/>
                    <a:lstStyle/>
                    <a:p>
                      <a:pPr algn="ctr" fontAlgn="b"/>
                      <a:r>
                        <a:rPr lang="en-US" sz="100" u="none" strike="noStrike">
                          <a:effectLst/>
                        </a:rPr>
                        <a:t>C68P</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 - LAUREL GORGE GREENE JOHNSON</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Elliott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1,739,233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263508892"/>
                  </a:ext>
                </a:extLst>
              </a:tr>
              <a:tr h="0">
                <a:tc>
                  <a:txBody>
                    <a:bodyPr/>
                    <a:lstStyle/>
                    <a:p>
                      <a:pPr algn="ctr" fontAlgn="b"/>
                      <a:r>
                        <a:rPr lang="en-US" sz="100" u="none" strike="noStrike">
                          <a:effectLst/>
                        </a:rPr>
                        <a:t>C692</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 - GOOSE CREEK</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Casey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3,500,000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229996086"/>
                  </a:ext>
                </a:extLst>
              </a:tr>
              <a:tr h="0">
                <a:tc>
                  <a:txBody>
                    <a:bodyPr/>
                    <a:lstStyle/>
                    <a:p>
                      <a:pPr algn="ctr" fontAlgn="b"/>
                      <a:r>
                        <a:rPr lang="en-US" sz="100" u="none" strike="noStrike">
                          <a:effectLst/>
                        </a:rPr>
                        <a:t>C6A5</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 - BLUE SPRING CREEK PROJECT</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Trigg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6,325,007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888819511"/>
                  </a:ext>
                </a:extLst>
              </a:tr>
              <a:tr h="0">
                <a:tc>
                  <a:txBody>
                    <a:bodyPr/>
                    <a:lstStyle/>
                    <a:p>
                      <a:pPr algn="ctr" fontAlgn="b"/>
                      <a:r>
                        <a:rPr lang="en-US" sz="100" u="none" strike="noStrike">
                          <a:effectLst/>
                        </a:rPr>
                        <a:t>C6NB</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 - WHITES CREEK</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Boyd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1,811,888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94350824"/>
                  </a:ext>
                </a:extLst>
              </a:tr>
              <a:tr h="0">
                <a:tc>
                  <a:txBody>
                    <a:bodyPr/>
                    <a:lstStyle/>
                    <a:p>
                      <a:pPr algn="ctr" fontAlgn="b"/>
                      <a:r>
                        <a:rPr lang="en-US" sz="100" u="none" strike="noStrike">
                          <a:effectLst/>
                        </a:rPr>
                        <a:t>C6SQ</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 - ROSS CREEK II</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Lee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954,416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541899524"/>
                  </a:ext>
                </a:extLst>
              </a:tr>
              <a:tr h="0">
                <a:tc>
                  <a:txBody>
                    <a:bodyPr/>
                    <a:lstStyle/>
                    <a:p>
                      <a:pPr algn="ctr" fontAlgn="b"/>
                      <a:r>
                        <a:rPr lang="en-US" sz="100" u="none" strike="noStrike">
                          <a:effectLst/>
                        </a:rPr>
                        <a:t>C6SW</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MINOR'S CREEK-OWEN COUNTY</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Owen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4,442,429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952769855"/>
                  </a:ext>
                </a:extLst>
              </a:tr>
              <a:tr h="0">
                <a:tc>
                  <a:txBody>
                    <a:bodyPr/>
                    <a:lstStyle/>
                    <a:p>
                      <a:pPr algn="ctr" fontAlgn="b"/>
                      <a:r>
                        <a:rPr lang="en-US" sz="100" u="none" strike="noStrike">
                          <a:effectLst/>
                        </a:rPr>
                        <a:t>C6V9</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 - OLD TRACE CREEK</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Lewis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3,866,593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126272449"/>
                  </a:ext>
                </a:extLst>
              </a:tr>
              <a:tr h="0">
                <a:tc>
                  <a:txBody>
                    <a:bodyPr/>
                    <a:lstStyle/>
                    <a:p>
                      <a:pPr algn="ctr" fontAlgn="b"/>
                      <a:r>
                        <a:rPr lang="en-US" sz="100" u="none" strike="noStrike">
                          <a:effectLst/>
                        </a:rPr>
                        <a:t>C6VA</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 - BURNETT BRANCH</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Wayne / McCreary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7,851,352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752756445"/>
                  </a:ext>
                </a:extLst>
              </a:tr>
              <a:tr h="0">
                <a:tc>
                  <a:txBody>
                    <a:bodyPr/>
                    <a:lstStyle/>
                    <a:p>
                      <a:pPr algn="ctr" fontAlgn="b"/>
                      <a:r>
                        <a:rPr lang="en-US" sz="100" u="none" strike="noStrike">
                          <a:effectLst/>
                        </a:rPr>
                        <a:t>C6VB</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 - MART WHITT FORK</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Elliott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1,786,995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696523458"/>
                  </a:ext>
                </a:extLst>
              </a:tr>
              <a:tr h="0">
                <a:tc>
                  <a:txBody>
                    <a:bodyPr/>
                    <a:lstStyle/>
                    <a:p>
                      <a:pPr algn="ctr" fontAlgn="b"/>
                      <a:r>
                        <a:rPr lang="en-US" sz="100" u="none" strike="noStrike">
                          <a:effectLst/>
                        </a:rPr>
                        <a:t>C6VC</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 - STREAM RESTORATION OTTER CREEK</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Meade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3,975,966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568091907"/>
                  </a:ext>
                </a:extLst>
              </a:tr>
              <a:tr h="0">
                <a:tc>
                  <a:txBody>
                    <a:bodyPr/>
                    <a:lstStyle/>
                    <a:p>
                      <a:pPr algn="ctr" fontAlgn="b"/>
                      <a:r>
                        <a:rPr lang="en-US" sz="100" u="none" strike="noStrike">
                          <a:effectLst/>
                        </a:rPr>
                        <a:t>C6X2</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 - MYER'S STATION, NICHOLAS COUNTY (Clay WMA)</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Nicholas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1,892,600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091404308"/>
                  </a:ext>
                </a:extLst>
              </a:tr>
              <a:tr h="0">
                <a:tc>
                  <a:txBody>
                    <a:bodyPr/>
                    <a:lstStyle/>
                    <a:p>
                      <a:pPr algn="ctr" fontAlgn="b"/>
                      <a:r>
                        <a:rPr lang="en-US" sz="100" u="none" strike="noStrike">
                          <a:effectLst/>
                        </a:rPr>
                        <a:t>C71P</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 - LAUREL GORGE-YORK</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Elliott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119,408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639753951"/>
                  </a:ext>
                </a:extLst>
              </a:tr>
              <a:tr h="0">
                <a:tc>
                  <a:txBody>
                    <a:bodyPr/>
                    <a:lstStyle/>
                    <a:p>
                      <a:pPr algn="ctr" fontAlgn="b"/>
                      <a:r>
                        <a:rPr lang="en-US" sz="100" u="none" strike="noStrike">
                          <a:effectLst/>
                        </a:rPr>
                        <a:t>C71Q</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 - LAUREL GORGE-SMITH TRACT</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Elliott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842,925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737376089"/>
                  </a:ext>
                </a:extLst>
              </a:tr>
              <a:tr h="0">
                <a:tc>
                  <a:txBody>
                    <a:bodyPr/>
                    <a:lstStyle/>
                    <a:p>
                      <a:pPr algn="ctr" fontAlgn="b"/>
                      <a:r>
                        <a:rPr lang="en-US" sz="100" u="none" strike="noStrike">
                          <a:effectLst/>
                        </a:rPr>
                        <a:t>C71R</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 - BIG FARM</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Bath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5,000,000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891651510"/>
                  </a:ext>
                </a:extLst>
              </a:tr>
              <a:tr h="0">
                <a:tc>
                  <a:txBody>
                    <a:bodyPr/>
                    <a:lstStyle/>
                    <a:p>
                      <a:pPr algn="ctr" fontAlgn="b"/>
                      <a:r>
                        <a:rPr lang="en-US" sz="100" u="none" strike="noStrike">
                          <a:effectLst/>
                        </a:rPr>
                        <a:t>C71U</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s-ES" sz="100" u="none" strike="noStrike">
                          <a:effectLst/>
                        </a:rPr>
                        <a:t>FILO - RICH WMA-RED OAK CREEK</a:t>
                      </a:r>
                      <a:endParaRPr lang="es-E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Owen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2,347,192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686998099"/>
                  </a:ext>
                </a:extLst>
              </a:tr>
              <a:tr h="0">
                <a:tc>
                  <a:txBody>
                    <a:bodyPr/>
                    <a:lstStyle/>
                    <a:p>
                      <a:pPr algn="ctr" fontAlgn="b"/>
                      <a:r>
                        <a:rPr lang="en-US" sz="100" u="none" strike="noStrike">
                          <a:effectLst/>
                        </a:rPr>
                        <a:t>C7Q6</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 - WOLF RUN - JEFFERSON CTY MEM FOREST</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Jefferson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3,840,758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507569824"/>
                  </a:ext>
                </a:extLst>
              </a:tr>
              <a:tr h="0">
                <a:tc>
                  <a:txBody>
                    <a:bodyPr/>
                    <a:lstStyle/>
                    <a:p>
                      <a:pPr algn="ctr" fontAlgn="b"/>
                      <a:r>
                        <a:rPr lang="en-US" sz="100" u="none" strike="noStrike">
                          <a:effectLst/>
                        </a:rPr>
                        <a:t>C7SZ</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 - FARMER'S CREEK (Lee K Nelson)</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Webster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950,000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619943833"/>
                  </a:ext>
                </a:extLst>
              </a:tr>
              <a:tr h="0">
                <a:tc>
                  <a:txBody>
                    <a:bodyPr/>
                    <a:lstStyle/>
                    <a:p>
                      <a:pPr algn="ctr" fontAlgn="b"/>
                      <a:r>
                        <a:rPr lang="en-US" sz="100" u="none" strike="noStrike">
                          <a:effectLst/>
                        </a:rPr>
                        <a:t>C7TJ</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 - POND CREEK</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Owen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133,620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229132927"/>
                  </a:ext>
                </a:extLst>
              </a:tr>
              <a:tr h="0">
                <a:tc>
                  <a:txBody>
                    <a:bodyPr/>
                    <a:lstStyle/>
                    <a:p>
                      <a:pPr algn="ctr" fontAlgn="b"/>
                      <a:r>
                        <a:rPr lang="en-US" sz="100" u="none" strike="noStrike">
                          <a:effectLst/>
                        </a:rPr>
                        <a:t>C86M</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FILO-JP WETLAND CREDITS (Kaler Bottoms)</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Hickman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386,476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769583418"/>
                  </a:ext>
                </a:extLst>
              </a:tr>
              <a:tr h="0">
                <a:tc>
                  <a:txBody>
                    <a:bodyPr/>
                    <a:lstStyle/>
                    <a:p>
                      <a:pPr algn="ctr" fontAlgn="b"/>
                      <a:r>
                        <a:rPr lang="en-US" sz="100" u="none" strike="noStrike">
                          <a:effectLst/>
                        </a:rPr>
                        <a:t>C8HC</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FILO-BROKE LEG CREEK</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Morgan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4,252,299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610753576"/>
                  </a:ext>
                </a:extLst>
              </a:tr>
              <a:tr h="0">
                <a:tc>
                  <a:txBody>
                    <a:bodyPr/>
                    <a:lstStyle/>
                    <a:p>
                      <a:pPr algn="ctr" fontAlgn="b"/>
                      <a:r>
                        <a:rPr lang="en-US" sz="100" u="none" strike="noStrike">
                          <a:effectLst/>
                        </a:rPr>
                        <a:t>C8U1</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FILO-ROCK LICK (MAXEY FLATS)</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Fleming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7,616,000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608556329"/>
                  </a:ext>
                </a:extLst>
              </a:tr>
              <a:tr h="0">
                <a:tc>
                  <a:txBody>
                    <a:bodyPr/>
                    <a:lstStyle/>
                    <a:p>
                      <a:pPr algn="ctr" fontAlgn="b"/>
                      <a:r>
                        <a:rPr lang="en-US" sz="100" u="none" strike="noStrike">
                          <a:effectLst/>
                        </a:rPr>
                        <a:t>C8U8</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FILO-ROSS CREEK III, LEE COUNTY</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Lee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1,007,232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725244055"/>
                  </a:ext>
                </a:extLst>
              </a:tr>
              <a:tr h="0">
                <a:tc>
                  <a:txBody>
                    <a:bodyPr/>
                    <a:lstStyle/>
                    <a:p>
                      <a:pPr algn="ctr" fontAlgn="b"/>
                      <a:r>
                        <a:rPr lang="en-US" sz="100" u="none" strike="noStrike">
                          <a:effectLst/>
                        </a:rPr>
                        <a:t>C8W9</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FILO-BIG RIVERS WETLAND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Crittenden/ Union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1,810,449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372073116"/>
                  </a:ext>
                </a:extLst>
              </a:tr>
              <a:tr h="0">
                <a:tc>
                  <a:txBody>
                    <a:bodyPr/>
                    <a:lstStyle/>
                    <a:p>
                      <a:pPr algn="ctr" fontAlgn="b"/>
                      <a:r>
                        <a:rPr lang="en-US" sz="100" u="none" strike="noStrike">
                          <a:effectLst/>
                        </a:rPr>
                        <a:t>C9D2</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FILO-ROLLING FORK WMA STREAM &amp; WETLAND</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LaRue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14,753,053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062151967"/>
                  </a:ext>
                </a:extLst>
              </a:tr>
              <a:tr h="0">
                <a:tc>
                  <a:txBody>
                    <a:bodyPr/>
                    <a:lstStyle/>
                    <a:p>
                      <a:pPr algn="ctr" fontAlgn="b"/>
                      <a:r>
                        <a:rPr lang="en-US" sz="100" u="none" strike="noStrike">
                          <a:effectLst/>
                        </a:rPr>
                        <a:t>C9JW</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FILO-BENDER HOLLOW</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Lincoln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4,534,316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066118441"/>
                  </a:ext>
                </a:extLst>
              </a:tr>
              <a:tr h="0">
                <a:tc>
                  <a:txBody>
                    <a:bodyPr/>
                    <a:lstStyle/>
                    <a:p>
                      <a:pPr algn="ctr" fontAlgn="b"/>
                      <a:r>
                        <a:rPr lang="en-US" sz="100" u="none" strike="noStrike">
                          <a:effectLst/>
                        </a:rPr>
                        <a:t>C9Q0</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FILO-UL20200114 MORGAN CO WETLAND</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Morgan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145,000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678822076"/>
                  </a:ext>
                </a:extLst>
              </a:tr>
              <a:tr h="0">
                <a:tc>
                  <a:txBody>
                    <a:bodyPr/>
                    <a:lstStyle/>
                    <a:p>
                      <a:pPr algn="ctr" fontAlgn="b"/>
                      <a:r>
                        <a:rPr lang="en-US" sz="100" u="none" strike="noStrike">
                          <a:effectLst/>
                        </a:rPr>
                        <a:t>C9Q1</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FILO-UL20200114 HORSE MILL</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Morgan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5,406,169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61343072"/>
                  </a:ext>
                </a:extLst>
              </a:tr>
              <a:tr h="0">
                <a:tc>
                  <a:txBody>
                    <a:bodyPr/>
                    <a:lstStyle/>
                    <a:p>
                      <a:pPr algn="ctr" fontAlgn="b"/>
                      <a:r>
                        <a:rPr lang="en-US" sz="100" u="none" strike="noStrike">
                          <a:effectLst/>
                        </a:rPr>
                        <a:t>C9Q2</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FILO-UK20200114 LITTLE SEXTON</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Clay/Jackson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5,132,968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144328678"/>
                  </a:ext>
                </a:extLst>
              </a:tr>
              <a:tr h="0">
                <a:tc>
                  <a:txBody>
                    <a:bodyPr/>
                    <a:lstStyle/>
                    <a:p>
                      <a:pPr algn="ctr" fontAlgn="b"/>
                      <a:r>
                        <a:rPr lang="en-US" sz="100" u="none" strike="noStrike">
                          <a:effectLst/>
                        </a:rPr>
                        <a:t>C9Q3</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FILO-UL20200114 SLABCAMP BR</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Rowan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1,055,000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853309746"/>
                  </a:ext>
                </a:extLst>
              </a:tr>
              <a:tr h="0">
                <a:tc>
                  <a:txBody>
                    <a:bodyPr/>
                    <a:lstStyle/>
                    <a:p>
                      <a:pPr algn="ctr" fontAlgn="b"/>
                      <a:r>
                        <a:rPr lang="en-US" sz="100" u="none" strike="noStrike">
                          <a:effectLst/>
                        </a:rPr>
                        <a:t>C9Q4</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FILO-GR20200114 GARY</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Butler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1,600,000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663601392"/>
                  </a:ext>
                </a:extLst>
              </a:tr>
              <a:tr h="0">
                <a:tc>
                  <a:txBody>
                    <a:bodyPr/>
                    <a:lstStyle/>
                    <a:p>
                      <a:pPr algn="ctr" fontAlgn="b"/>
                      <a:r>
                        <a:rPr lang="en-US" sz="100" u="none" strike="noStrike">
                          <a:effectLst/>
                        </a:rPr>
                        <a:t>C9Q5</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FILO-GR20200114 GR WETLAND</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905374962"/>
                  </a:ext>
                </a:extLst>
              </a:tr>
              <a:tr h="0">
                <a:tc>
                  <a:txBody>
                    <a:bodyPr/>
                    <a:lstStyle/>
                    <a:p>
                      <a:pPr algn="ctr" fontAlgn="b"/>
                      <a:r>
                        <a:rPr lang="en-US" sz="100" u="none" strike="noStrike">
                          <a:effectLst/>
                        </a:rPr>
                        <a:t>C9Q6</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FILO-GR20200114 TRAMMEL II</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Allen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843,354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738563066"/>
                  </a:ext>
                </a:extLst>
              </a:tr>
              <a:tr h="0">
                <a:tc>
                  <a:txBody>
                    <a:bodyPr/>
                    <a:lstStyle/>
                    <a:p>
                      <a:pPr algn="ctr" fontAlgn="b"/>
                      <a:r>
                        <a:rPr lang="en-US" sz="100" u="none" strike="noStrike">
                          <a:effectLst/>
                        </a:rPr>
                        <a:t>C9Q7</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FILO-NK20200114 MIDDLE I (LIM)</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Boone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4,134,818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846983817"/>
                  </a:ext>
                </a:extLst>
              </a:tr>
              <a:tr h="0">
                <a:tc>
                  <a:txBody>
                    <a:bodyPr/>
                    <a:lstStyle/>
                    <a:p>
                      <a:pPr algn="ctr" fontAlgn="b"/>
                      <a:r>
                        <a:rPr lang="en-US" sz="100" u="none" strike="noStrike">
                          <a:effectLst/>
                        </a:rPr>
                        <a:t>C9Q8</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FILO-NK20200114 MIDDLE II (Dinsmore)</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Boone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7,202,621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441923169"/>
                  </a:ext>
                </a:extLst>
              </a:tr>
              <a:tr h="0">
                <a:tc>
                  <a:txBody>
                    <a:bodyPr/>
                    <a:lstStyle/>
                    <a:p>
                      <a:pPr algn="ctr" fontAlgn="b"/>
                      <a:r>
                        <a:rPr lang="en-US" sz="100" u="none" strike="noStrike">
                          <a:effectLst/>
                        </a:rPr>
                        <a:t>C9Q9</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FILO-NK20200114 MIDDLE III (Anderson)</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Boone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1,731,634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551018897"/>
                  </a:ext>
                </a:extLst>
              </a:tr>
              <a:tr h="0">
                <a:tc>
                  <a:txBody>
                    <a:bodyPr/>
                    <a:lstStyle/>
                    <a:p>
                      <a:pPr algn="ctr" fontAlgn="b"/>
                      <a:r>
                        <a:rPr lang="en-US" sz="100" u="none" strike="noStrike">
                          <a:effectLst/>
                        </a:rPr>
                        <a:t>C9V1</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FILO-MUD CAMP (Walden)</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Cumberland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7,058,906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4199336"/>
                  </a:ext>
                </a:extLst>
              </a:tr>
              <a:tr h="0">
                <a:tc>
                  <a:txBody>
                    <a:bodyPr/>
                    <a:lstStyle/>
                    <a:p>
                      <a:pPr algn="ctr" fontAlgn="b"/>
                      <a:r>
                        <a:rPr lang="en-US" sz="100" u="none" strike="noStrike">
                          <a:effectLst/>
                        </a:rPr>
                        <a:t>C9V2</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FILO-STAGGS CREEK</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Lewis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3,385,766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649941570"/>
                  </a:ext>
                </a:extLst>
              </a:tr>
              <a:tr h="0">
                <a:tc>
                  <a:txBody>
                    <a:bodyPr/>
                    <a:lstStyle/>
                    <a:p>
                      <a:pPr algn="ctr" fontAlgn="b"/>
                      <a:r>
                        <a:rPr lang="en-US" sz="100" u="none" strike="noStrike">
                          <a:effectLst/>
                        </a:rPr>
                        <a:t>C9XW</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FILO-STEEP CREEK</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Boone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4,857,064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668475307"/>
                  </a:ext>
                </a:extLst>
              </a:tr>
              <a:tr h="0">
                <a:tc>
                  <a:txBody>
                    <a:bodyPr/>
                    <a:lstStyle/>
                    <a:p>
                      <a:pPr algn="ctr" fontAlgn="b"/>
                      <a:r>
                        <a:rPr lang="en-US" sz="100" u="none" strike="noStrike">
                          <a:effectLst/>
                        </a:rPr>
                        <a:t>C9Z9</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FILO-CROW CREEK</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Clinton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1,508,000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259012247"/>
                  </a:ext>
                </a:extLst>
              </a:tr>
              <a:tr h="0">
                <a:tc>
                  <a:txBody>
                    <a:bodyPr/>
                    <a:lstStyle/>
                    <a:p>
                      <a:pPr algn="ctr" fontAlgn="b"/>
                      <a:r>
                        <a:rPr lang="en-US" sz="100" u="none" strike="noStrike">
                          <a:effectLst/>
                        </a:rPr>
                        <a:t>CA0H</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FILO-MILL CREEK, JEFFERSON COUNTY</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Jefferson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257010365"/>
                  </a:ext>
                </a:extLst>
              </a:tr>
              <a:tr h="0">
                <a:tc>
                  <a:txBody>
                    <a:bodyPr/>
                    <a:lstStyle/>
                    <a:p>
                      <a:pPr algn="ctr" fontAlgn="b"/>
                      <a:r>
                        <a:rPr lang="en-US" sz="100" u="none" strike="noStrike">
                          <a:effectLst/>
                        </a:rPr>
                        <a:t>CA2M</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FILO-GABBARD BRANCH</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Butler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56846857"/>
                  </a:ext>
                </a:extLst>
              </a:tr>
              <a:tr h="0">
                <a:tc>
                  <a:txBody>
                    <a:bodyPr/>
                    <a:lstStyle/>
                    <a:p>
                      <a:pPr algn="ctr" fontAlgn="b"/>
                      <a:r>
                        <a:rPr lang="en-US" sz="100" u="none" strike="noStrike">
                          <a:effectLst/>
                        </a:rPr>
                        <a:t>N/A</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BIG LICK FULL DELIVERY (Paid from Restricted Fund)</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Nelson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 $                        6,720,000 </a:t>
                      </a:r>
                      <a:endParaRPr lang="en-US" sz="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605414213"/>
                  </a:ext>
                </a:extLst>
              </a:tr>
              <a:tr h="0">
                <a:tc>
                  <a:txBody>
                    <a:bodyPr/>
                    <a:lstStyle/>
                    <a:p>
                      <a:pPr algn="ctr" fontAlgn="b"/>
                      <a:r>
                        <a:rPr lang="en-US" sz="100" u="none" strike="noStrike">
                          <a:effectLst/>
                        </a:rPr>
                        <a:t>N/A</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a:effectLst/>
                        </a:rPr>
                        <a:t>MEADOWLAND FULL DELIVERY  (Paid from Restricted Fund)</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00" u="none" strike="noStrike">
                          <a:effectLst/>
                        </a:rPr>
                        <a:t> Boone </a:t>
                      </a:r>
                      <a:endParaRPr lang="en-US" sz="1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00" u="none" strike="noStrike" dirty="0">
                          <a:effectLst/>
                        </a:rPr>
                        <a:t> $                        7,218,750 </a:t>
                      </a:r>
                      <a:endParaRPr lang="en-US" sz="1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38173389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320749061"/>
              </p:ext>
            </p:extLst>
          </p:nvPr>
        </p:nvGraphicFramePr>
        <p:xfrm>
          <a:off x="1960621" y="454027"/>
          <a:ext cx="4647214" cy="5854294"/>
        </p:xfrm>
        <a:graphic>
          <a:graphicData uri="http://schemas.openxmlformats.org/drawingml/2006/table">
            <a:tbl>
              <a:tblPr>
                <a:tableStyleId>{5C22544A-7EE6-4342-B048-85BDC9FD1C3A}</a:tableStyleId>
              </a:tblPr>
              <a:tblGrid>
                <a:gridCol w="812879">
                  <a:extLst>
                    <a:ext uri="{9D8B030D-6E8A-4147-A177-3AD203B41FA5}">
                      <a16:colId xmlns:a16="http://schemas.microsoft.com/office/drawing/2014/main" val="3847872290"/>
                    </a:ext>
                  </a:extLst>
                </a:gridCol>
                <a:gridCol w="2898757">
                  <a:extLst>
                    <a:ext uri="{9D8B030D-6E8A-4147-A177-3AD203B41FA5}">
                      <a16:colId xmlns:a16="http://schemas.microsoft.com/office/drawing/2014/main" val="2275230197"/>
                    </a:ext>
                  </a:extLst>
                </a:gridCol>
                <a:gridCol w="935578">
                  <a:extLst>
                    <a:ext uri="{9D8B030D-6E8A-4147-A177-3AD203B41FA5}">
                      <a16:colId xmlns:a16="http://schemas.microsoft.com/office/drawing/2014/main" val="1319024687"/>
                    </a:ext>
                  </a:extLst>
                </a:gridCol>
              </a:tblGrid>
              <a:tr h="201194">
                <a:tc gridSpan="3">
                  <a:txBody>
                    <a:bodyPr/>
                    <a:lstStyle/>
                    <a:p>
                      <a:pPr algn="ctr" fontAlgn="b"/>
                      <a:r>
                        <a:rPr lang="en-US" sz="1400" b="1" u="none" strike="noStrike" dirty="0">
                          <a:effectLst/>
                        </a:rPr>
                        <a:t>Active Accounts</a:t>
                      </a:r>
                      <a:endParaRPr lang="en-US" sz="1400" b="1" i="0" u="none" strike="noStrike" dirty="0">
                        <a:solidFill>
                          <a:srgbClr val="000000"/>
                        </a:solidFill>
                        <a:effectLst/>
                        <a:latin typeface="Calibri" panose="020F0502020204030204" pitchFamily="34" charset="0"/>
                      </a:endParaRPr>
                    </a:p>
                  </a:txBody>
                  <a:tcPr marL="7502" marR="7502" marT="7502" marB="0" anchor="b">
                    <a:solidFill>
                      <a:schemeClr val="bg1">
                        <a:lumMod val="8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70915799"/>
                  </a:ext>
                </a:extLst>
              </a:tr>
              <a:tr h="201194">
                <a:tc>
                  <a:txBody>
                    <a:bodyPr/>
                    <a:lstStyle/>
                    <a:p>
                      <a:pPr algn="ctr" fontAlgn="b"/>
                      <a:r>
                        <a:rPr lang="en-US" sz="1100" b="1" u="none" strike="noStrike" dirty="0">
                          <a:effectLst/>
                        </a:rPr>
                        <a:t>Fund</a:t>
                      </a:r>
                      <a:endParaRPr lang="en-US" sz="1100" b="1" i="0" u="none" strike="noStrike" dirty="0">
                        <a:solidFill>
                          <a:srgbClr val="000000"/>
                        </a:solidFill>
                        <a:effectLst/>
                        <a:latin typeface="Calibri" panose="020F0502020204030204" pitchFamily="34" charset="0"/>
                      </a:endParaRPr>
                    </a:p>
                  </a:txBody>
                  <a:tcPr marL="7502" marR="7502" marT="7502" marB="0" anchor="b">
                    <a:solidFill>
                      <a:schemeClr val="bg1">
                        <a:lumMod val="85000"/>
                      </a:schemeClr>
                    </a:solidFill>
                  </a:tcPr>
                </a:tc>
                <a:tc>
                  <a:txBody>
                    <a:bodyPr/>
                    <a:lstStyle/>
                    <a:p>
                      <a:pPr algn="l" fontAlgn="b"/>
                      <a:r>
                        <a:rPr lang="en-US" sz="1100" b="1" u="none" strike="noStrike" dirty="0">
                          <a:effectLst/>
                        </a:rPr>
                        <a:t>Fund Name</a:t>
                      </a:r>
                      <a:endParaRPr lang="en-US" sz="1100" b="1" i="0" u="none" strike="noStrike" dirty="0">
                        <a:solidFill>
                          <a:srgbClr val="000000"/>
                        </a:solidFill>
                        <a:effectLst/>
                        <a:latin typeface="Calibri" panose="020F0502020204030204" pitchFamily="34" charset="0"/>
                      </a:endParaRPr>
                    </a:p>
                  </a:txBody>
                  <a:tcPr marL="7502" marR="7502" marT="7502" marB="0" anchor="b">
                    <a:solidFill>
                      <a:schemeClr val="bg1">
                        <a:lumMod val="85000"/>
                      </a:schemeClr>
                    </a:solidFill>
                  </a:tcPr>
                </a:tc>
                <a:tc>
                  <a:txBody>
                    <a:bodyPr/>
                    <a:lstStyle/>
                    <a:p>
                      <a:pPr algn="ctr" fontAlgn="b"/>
                      <a:r>
                        <a:rPr lang="en-US" sz="1100" b="1" u="none" strike="noStrike" dirty="0">
                          <a:effectLst/>
                        </a:rPr>
                        <a:t>County</a:t>
                      </a:r>
                      <a:endParaRPr lang="en-US" sz="1100" b="1" i="0" u="none" strike="noStrike" dirty="0">
                        <a:solidFill>
                          <a:srgbClr val="000000"/>
                        </a:solidFill>
                        <a:effectLst/>
                        <a:latin typeface="Calibri" panose="020F0502020204030204" pitchFamily="34" charset="0"/>
                      </a:endParaRPr>
                    </a:p>
                  </a:txBody>
                  <a:tcPr marL="7502" marR="7502" marT="7502" marB="0" anchor="b">
                    <a:solidFill>
                      <a:schemeClr val="bg1">
                        <a:lumMod val="85000"/>
                      </a:schemeClr>
                    </a:solidFill>
                  </a:tcPr>
                </a:tc>
                <a:extLst>
                  <a:ext uri="{0D108BD9-81ED-4DB2-BD59-A6C34878D82A}">
                    <a16:rowId xmlns:a16="http://schemas.microsoft.com/office/drawing/2014/main" val="3362748041"/>
                  </a:ext>
                </a:extLst>
              </a:tr>
              <a:tr h="201194">
                <a:tc>
                  <a:txBody>
                    <a:bodyPr/>
                    <a:lstStyle/>
                    <a:p>
                      <a:pPr algn="l" fontAlgn="b"/>
                      <a:r>
                        <a:rPr lang="en-US" sz="900" u="none" strike="noStrike">
                          <a:effectLst/>
                        </a:rPr>
                        <a:t>C1KU</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 - TRAMMEL CREEK-ALLEN COUNTY</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Allen</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1320786224"/>
                  </a:ext>
                </a:extLst>
              </a:tr>
              <a:tr h="201194">
                <a:tc>
                  <a:txBody>
                    <a:bodyPr/>
                    <a:lstStyle/>
                    <a:p>
                      <a:pPr algn="l" fontAlgn="b"/>
                      <a:r>
                        <a:rPr lang="en-US" sz="900" u="none" strike="noStrike">
                          <a:effectLst/>
                        </a:rPr>
                        <a:t>C3GN</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 - SLABCAMP/STONECOAL BRANCH</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Rowan</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2832907090"/>
                  </a:ext>
                </a:extLst>
              </a:tr>
              <a:tr h="201194">
                <a:tc>
                  <a:txBody>
                    <a:bodyPr/>
                    <a:lstStyle/>
                    <a:p>
                      <a:pPr algn="l" fontAlgn="b"/>
                      <a:r>
                        <a:rPr lang="en-US" sz="900" u="none" strike="noStrike">
                          <a:effectLst/>
                        </a:rPr>
                        <a:t>C3Y6/C6CD</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HARRISON FORK PROJECT (Bernheim Forest)</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Nelson</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4089820404"/>
                  </a:ext>
                </a:extLst>
              </a:tr>
              <a:tr h="201194">
                <a:tc>
                  <a:txBody>
                    <a:bodyPr/>
                    <a:lstStyle/>
                    <a:p>
                      <a:pPr algn="l" fontAlgn="b"/>
                      <a:r>
                        <a:rPr lang="en-US" sz="900" u="none" strike="noStrike">
                          <a:effectLst/>
                        </a:rPr>
                        <a:t>C40J</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 - MILL CREEK</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dirty="0">
                          <a:effectLst/>
                        </a:rPr>
                        <a:t>Fayette</a:t>
                      </a:r>
                      <a:endParaRPr lang="en-US" sz="900" b="0" i="0" u="none" strike="noStrike" dirty="0">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738319366"/>
                  </a:ext>
                </a:extLst>
              </a:tr>
              <a:tr h="201194">
                <a:tc>
                  <a:txBody>
                    <a:bodyPr/>
                    <a:lstStyle/>
                    <a:p>
                      <a:pPr algn="l" fontAlgn="b"/>
                      <a:r>
                        <a:rPr lang="en-US" sz="900" u="none" strike="noStrike">
                          <a:effectLst/>
                        </a:rPr>
                        <a:t>C40K</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 - OBION CREEK II</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Hickman</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2626834306"/>
                  </a:ext>
                </a:extLst>
              </a:tr>
              <a:tr h="201194">
                <a:tc>
                  <a:txBody>
                    <a:bodyPr/>
                    <a:lstStyle/>
                    <a:p>
                      <a:pPr algn="l" fontAlgn="b"/>
                      <a:r>
                        <a:rPr lang="en-US" sz="900" u="none" strike="noStrike">
                          <a:effectLst/>
                        </a:rPr>
                        <a:t>C40N</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 - EAST FORK INDIAN RIVER</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Menifee</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2634836274"/>
                  </a:ext>
                </a:extLst>
              </a:tr>
              <a:tr h="201194">
                <a:tc>
                  <a:txBody>
                    <a:bodyPr/>
                    <a:lstStyle/>
                    <a:p>
                      <a:pPr algn="l" fontAlgn="b"/>
                      <a:r>
                        <a:rPr lang="en-US" sz="900" u="none" strike="noStrike">
                          <a:effectLst/>
                        </a:rPr>
                        <a:t>C4TR</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 - SALT LICK</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Bath</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2686912143"/>
                  </a:ext>
                </a:extLst>
              </a:tr>
              <a:tr h="201194">
                <a:tc>
                  <a:txBody>
                    <a:bodyPr/>
                    <a:lstStyle/>
                    <a:p>
                      <a:pPr algn="l" fontAlgn="b"/>
                      <a:r>
                        <a:rPr lang="en-US" sz="900" u="none" strike="noStrike">
                          <a:effectLst/>
                        </a:rPr>
                        <a:t>C4TS</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 - BOLTS FORK</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Boyd</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4078162859"/>
                  </a:ext>
                </a:extLst>
              </a:tr>
              <a:tr h="201194">
                <a:tc>
                  <a:txBody>
                    <a:bodyPr/>
                    <a:lstStyle/>
                    <a:p>
                      <a:pPr algn="l" fontAlgn="b"/>
                      <a:r>
                        <a:rPr lang="en-US" sz="900" u="none" strike="noStrike">
                          <a:effectLst/>
                        </a:rPr>
                        <a:t>C5EF</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 - HATCHERY CREEK</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Russell</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247650144"/>
                  </a:ext>
                </a:extLst>
              </a:tr>
              <a:tr h="201194">
                <a:tc>
                  <a:txBody>
                    <a:bodyPr/>
                    <a:lstStyle/>
                    <a:p>
                      <a:pPr algn="l" fontAlgn="b"/>
                      <a:r>
                        <a:rPr lang="en-US" sz="900" u="none" strike="noStrike">
                          <a:effectLst/>
                        </a:rPr>
                        <a:t>C5EG</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 - ELM FORK</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Owen</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117592216"/>
                  </a:ext>
                </a:extLst>
              </a:tr>
              <a:tr h="201194">
                <a:tc>
                  <a:txBody>
                    <a:bodyPr/>
                    <a:lstStyle/>
                    <a:p>
                      <a:pPr algn="l" fontAlgn="b"/>
                      <a:r>
                        <a:rPr lang="en-US" sz="900" u="none" strike="noStrike">
                          <a:effectLst/>
                        </a:rPr>
                        <a:t>C5UA</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 - EAGLE CREEK TRIBUTARY</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Union</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1142069697"/>
                  </a:ext>
                </a:extLst>
              </a:tr>
              <a:tr h="201194">
                <a:tc>
                  <a:txBody>
                    <a:bodyPr/>
                    <a:lstStyle/>
                    <a:p>
                      <a:pPr algn="l" fontAlgn="b"/>
                      <a:r>
                        <a:rPr lang="en-US" sz="900" u="none" strike="noStrike">
                          <a:effectLst/>
                        </a:rPr>
                        <a:t>C5XD</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 - ROGERS GAP</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Scott</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3288998586"/>
                  </a:ext>
                </a:extLst>
              </a:tr>
              <a:tr h="201194">
                <a:tc>
                  <a:txBody>
                    <a:bodyPr/>
                    <a:lstStyle/>
                    <a:p>
                      <a:pPr algn="l" fontAlgn="b"/>
                      <a:r>
                        <a:rPr lang="en-US" sz="900" u="none" strike="noStrike">
                          <a:effectLst/>
                        </a:rPr>
                        <a:t>C64C</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dirty="0">
                          <a:effectLst/>
                        </a:rPr>
                        <a:t>FILO - ROSS CREEK</a:t>
                      </a:r>
                      <a:endParaRPr lang="en-US" sz="900" b="0" i="0" u="none" strike="noStrike" dirty="0">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Lee</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4101514052"/>
                  </a:ext>
                </a:extLst>
              </a:tr>
              <a:tr h="201194">
                <a:tc>
                  <a:txBody>
                    <a:bodyPr/>
                    <a:lstStyle/>
                    <a:p>
                      <a:pPr algn="l" fontAlgn="b"/>
                      <a:r>
                        <a:rPr lang="en-US" sz="900" u="none" strike="noStrike">
                          <a:effectLst/>
                        </a:rPr>
                        <a:t>C68P</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 - LAUREL GORGE GREENE JOHNSON</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Elliott</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2930122892"/>
                  </a:ext>
                </a:extLst>
              </a:tr>
              <a:tr h="201194">
                <a:tc>
                  <a:txBody>
                    <a:bodyPr/>
                    <a:lstStyle/>
                    <a:p>
                      <a:pPr algn="l" fontAlgn="b"/>
                      <a:r>
                        <a:rPr lang="en-US" sz="900" u="none" strike="noStrike">
                          <a:effectLst/>
                        </a:rPr>
                        <a:t>C692</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 - GOOSE CREEK</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Casey</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3920202086"/>
                  </a:ext>
                </a:extLst>
              </a:tr>
              <a:tr h="201194">
                <a:tc>
                  <a:txBody>
                    <a:bodyPr/>
                    <a:lstStyle/>
                    <a:p>
                      <a:pPr algn="l" fontAlgn="b"/>
                      <a:r>
                        <a:rPr lang="en-US" sz="900" u="none" strike="noStrike">
                          <a:effectLst/>
                        </a:rPr>
                        <a:t>C6A5</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 - BLUE SPRING CREEK PROJECT</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Trigg</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931096427"/>
                  </a:ext>
                </a:extLst>
              </a:tr>
              <a:tr h="201194">
                <a:tc>
                  <a:txBody>
                    <a:bodyPr/>
                    <a:lstStyle/>
                    <a:p>
                      <a:pPr algn="l" fontAlgn="b"/>
                      <a:r>
                        <a:rPr lang="en-US" sz="900" u="none" strike="noStrike">
                          <a:effectLst/>
                        </a:rPr>
                        <a:t>C6NB</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 - WHITES CREEK</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Boyd</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952583867"/>
                  </a:ext>
                </a:extLst>
              </a:tr>
              <a:tr h="201194">
                <a:tc>
                  <a:txBody>
                    <a:bodyPr/>
                    <a:lstStyle/>
                    <a:p>
                      <a:pPr algn="l" fontAlgn="b"/>
                      <a:r>
                        <a:rPr lang="en-US" sz="900" u="none" strike="noStrike">
                          <a:effectLst/>
                        </a:rPr>
                        <a:t>C6SQ</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 - ROSS CREEK II</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Lee</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2329544188"/>
                  </a:ext>
                </a:extLst>
              </a:tr>
              <a:tr h="201194">
                <a:tc>
                  <a:txBody>
                    <a:bodyPr/>
                    <a:lstStyle/>
                    <a:p>
                      <a:pPr algn="l" fontAlgn="b"/>
                      <a:r>
                        <a:rPr lang="en-US" sz="900" u="none" strike="noStrike">
                          <a:effectLst/>
                        </a:rPr>
                        <a:t>C6SW</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MINOR'S CREEK-OWEN COUNTY</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Owen</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2918403307"/>
                  </a:ext>
                </a:extLst>
              </a:tr>
              <a:tr h="201194">
                <a:tc>
                  <a:txBody>
                    <a:bodyPr/>
                    <a:lstStyle/>
                    <a:p>
                      <a:pPr algn="l" fontAlgn="b"/>
                      <a:r>
                        <a:rPr lang="en-US" sz="900" u="none" strike="noStrike">
                          <a:effectLst/>
                        </a:rPr>
                        <a:t>C6V9</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 - OLD TRACE CREEK</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Lewis</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3201874876"/>
                  </a:ext>
                </a:extLst>
              </a:tr>
              <a:tr h="201194">
                <a:tc>
                  <a:txBody>
                    <a:bodyPr/>
                    <a:lstStyle/>
                    <a:p>
                      <a:pPr algn="l" fontAlgn="b"/>
                      <a:r>
                        <a:rPr lang="en-US" sz="900" u="none" strike="noStrike">
                          <a:effectLst/>
                        </a:rPr>
                        <a:t>C6VA</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 - BURNETT BRANCH</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Wayne / McCreary</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3298579253"/>
                  </a:ext>
                </a:extLst>
              </a:tr>
              <a:tr h="201194">
                <a:tc>
                  <a:txBody>
                    <a:bodyPr/>
                    <a:lstStyle/>
                    <a:p>
                      <a:pPr algn="l" fontAlgn="b"/>
                      <a:r>
                        <a:rPr lang="en-US" sz="900" u="none" strike="noStrike">
                          <a:effectLst/>
                        </a:rPr>
                        <a:t>C6VB</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 - MART WHITT FORK</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Elliott</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3818651181"/>
                  </a:ext>
                </a:extLst>
              </a:tr>
              <a:tr h="201194">
                <a:tc>
                  <a:txBody>
                    <a:bodyPr/>
                    <a:lstStyle/>
                    <a:p>
                      <a:pPr algn="l" fontAlgn="b"/>
                      <a:r>
                        <a:rPr lang="en-US" sz="900" u="none" strike="noStrike">
                          <a:effectLst/>
                        </a:rPr>
                        <a:t>C6VC</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 - STREAM RESTORATION OTTER CREEK</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Meade</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3066445173"/>
                  </a:ext>
                </a:extLst>
              </a:tr>
              <a:tr h="201194">
                <a:tc>
                  <a:txBody>
                    <a:bodyPr/>
                    <a:lstStyle/>
                    <a:p>
                      <a:pPr algn="l" fontAlgn="b"/>
                      <a:r>
                        <a:rPr lang="en-US" sz="900" u="none" strike="noStrike">
                          <a:effectLst/>
                        </a:rPr>
                        <a:t>C6X2</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 - MYER'S STATION, NICHOLAS COUNTY (Clay WMA)</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Nicholas</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3336499949"/>
                  </a:ext>
                </a:extLst>
              </a:tr>
              <a:tr h="201194">
                <a:tc>
                  <a:txBody>
                    <a:bodyPr/>
                    <a:lstStyle/>
                    <a:p>
                      <a:pPr algn="l" fontAlgn="b"/>
                      <a:r>
                        <a:rPr lang="en-US" sz="900" u="none" strike="noStrike">
                          <a:effectLst/>
                        </a:rPr>
                        <a:t>C71P</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 - LAUREL GORGE-YORK</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Elliott</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2694073176"/>
                  </a:ext>
                </a:extLst>
              </a:tr>
              <a:tr h="201194">
                <a:tc>
                  <a:txBody>
                    <a:bodyPr/>
                    <a:lstStyle/>
                    <a:p>
                      <a:pPr algn="l" fontAlgn="b"/>
                      <a:r>
                        <a:rPr lang="en-US" sz="900" u="none" strike="noStrike">
                          <a:effectLst/>
                        </a:rPr>
                        <a:t>C71Q</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 - LAUREL GORGE-SMITH TRACT</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Elliott</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3024046407"/>
                  </a:ext>
                </a:extLst>
              </a:tr>
              <a:tr h="201194">
                <a:tc>
                  <a:txBody>
                    <a:bodyPr/>
                    <a:lstStyle/>
                    <a:p>
                      <a:pPr algn="l" fontAlgn="b"/>
                      <a:r>
                        <a:rPr lang="en-US" sz="900" u="none" strike="noStrike">
                          <a:effectLst/>
                        </a:rPr>
                        <a:t>C71R</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 - BIG FARM</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dirty="0">
                          <a:effectLst/>
                        </a:rPr>
                        <a:t>Bath</a:t>
                      </a:r>
                      <a:endParaRPr lang="en-US" sz="900" b="0" i="0" u="none" strike="noStrike" dirty="0">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1667581293"/>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662474279"/>
              </p:ext>
            </p:extLst>
          </p:nvPr>
        </p:nvGraphicFramePr>
        <p:xfrm>
          <a:off x="6970142" y="454027"/>
          <a:ext cx="4502989" cy="5834626"/>
        </p:xfrm>
        <a:graphic>
          <a:graphicData uri="http://schemas.openxmlformats.org/drawingml/2006/table">
            <a:tbl>
              <a:tblPr>
                <a:tableStyleId>{5C22544A-7EE6-4342-B048-85BDC9FD1C3A}</a:tableStyleId>
              </a:tblPr>
              <a:tblGrid>
                <a:gridCol w="789998">
                  <a:extLst>
                    <a:ext uri="{9D8B030D-6E8A-4147-A177-3AD203B41FA5}">
                      <a16:colId xmlns:a16="http://schemas.microsoft.com/office/drawing/2014/main" val="3355209337"/>
                    </a:ext>
                  </a:extLst>
                </a:gridCol>
                <a:gridCol w="2804493">
                  <a:extLst>
                    <a:ext uri="{9D8B030D-6E8A-4147-A177-3AD203B41FA5}">
                      <a16:colId xmlns:a16="http://schemas.microsoft.com/office/drawing/2014/main" val="1366983501"/>
                    </a:ext>
                  </a:extLst>
                </a:gridCol>
                <a:gridCol w="908498">
                  <a:extLst>
                    <a:ext uri="{9D8B030D-6E8A-4147-A177-3AD203B41FA5}">
                      <a16:colId xmlns:a16="http://schemas.microsoft.com/office/drawing/2014/main" val="3167866597"/>
                    </a:ext>
                  </a:extLst>
                </a:gridCol>
              </a:tblGrid>
              <a:tr h="201194">
                <a:tc>
                  <a:txBody>
                    <a:bodyPr/>
                    <a:lstStyle/>
                    <a:p>
                      <a:pPr algn="l" fontAlgn="b"/>
                      <a:r>
                        <a:rPr lang="en-US" sz="900" u="none" strike="noStrike">
                          <a:effectLst/>
                        </a:rPr>
                        <a:t>C71U</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s-ES" sz="900" u="none" strike="noStrike">
                          <a:effectLst/>
                        </a:rPr>
                        <a:t>FILO - RICH WMA-RED OAK CREEK</a:t>
                      </a:r>
                      <a:endParaRPr lang="es-E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Owen</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932189431"/>
                  </a:ext>
                </a:extLst>
              </a:tr>
              <a:tr h="201194">
                <a:tc>
                  <a:txBody>
                    <a:bodyPr/>
                    <a:lstStyle/>
                    <a:p>
                      <a:pPr algn="l" fontAlgn="b"/>
                      <a:r>
                        <a:rPr lang="en-US" sz="900" u="none" strike="noStrike">
                          <a:effectLst/>
                        </a:rPr>
                        <a:t>C7Q6</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 - WOLF RUN - JEFFERSON CTY MEM FOREST</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Jefferson</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2671870469"/>
                  </a:ext>
                </a:extLst>
              </a:tr>
              <a:tr h="201194">
                <a:tc>
                  <a:txBody>
                    <a:bodyPr/>
                    <a:lstStyle/>
                    <a:p>
                      <a:pPr algn="l" fontAlgn="b"/>
                      <a:r>
                        <a:rPr lang="en-US" sz="900" u="none" strike="noStrike">
                          <a:effectLst/>
                        </a:rPr>
                        <a:t>C7SZ</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 - FARMER'S CREEK (Lee K Nelson)</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Webster</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500046441"/>
                  </a:ext>
                </a:extLst>
              </a:tr>
              <a:tr h="201194">
                <a:tc>
                  <a:txBody>
                    <a:bodyPr/>
                    <a:lstStyle/>
                    <a:p>
                      <a:pPr algn="l" fontAlgn="b"/>
                      <a:r>
                        <a:rPr lang="en-US" sz="900" u="none" strike="noStrike">
                          <a:effectLst/>
                        </a:rPr>
                        <a:t>C7TJ</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 - POND CREEK</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Owen</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3238342281"/>
                  </a:ext>
                </a:extLst>
              </a:tr>
              <a:tr h="201194">
                <a:tc>
                  <a:txBody>
                    <a:bodyPr/>
                    <a:lstStyle/>
                    <a:p>
                      <a:pPr algn="l" fontAlgn="b"/>
                      <a:r>
                        <a:rPr lang="en-US" sz="900" u="none" strike="noStrike">
                          <a:effectLst/>
                        </a:rPr>
                        <a:t>C86M</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FILO-JP WETLAND CREDITS (Kaler Bottoms)</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Hickman</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4141943989"/>
                  </a:ext>
                </a:extLst>
              </a:tr>
              <a:tr h="201194">
                <a:tc>
                  <a:txBody>
                    <a:bodyPr/>
                    <a:lstStyle/>
                    <a:p>
                      <a:pPr algn="l" fontAlgn="b"/>
                      <a:r>
                        <a:rPr lang="en-US" sz="900" u="none" strike="noStrike">
                          <a:effectLst/>
                        </a:rPr>
                        <a:t>C8HC</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FILO-BROKE LEG CREEK</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Morgan</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3550738689"/>
                  </a:ext>
                </a:extLst>
              </a:tr>
              <a:tr h="201194">
                <a:tc>
                  <a:txBody>
                    <a:bodyPr/>
                    <a:lstStyle/>
                    <a:p>
                      <a:pPr algn="l" fontAlgn="b"/>
                      <a:r>
                        <a:rPr lang="en-US" sz="900" u="none" strike="noStrike">
                          <a:effectLst/>
                        </a:rPr>
                        <a:t>C8U1</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FILO-ROCK LICK (MAXEY FLATS)</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Fleming</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2963653823"/>
                  </a:ext>
                </a:extLst>
              </a:tr>
              <a:tr h="201194">
                <a:tc>
                  <a:txBody>
                    <a:bodyPr/>
                    <a:lstStyle/>
                    <a:p>
                      <a:pPr algn="l" fontAlgn="b"/>
                      <a:r>
                        <a:rPr lang="en-US" sz="900" u="none" strike="noStrike">
                          <a:effectLst/>
                        </a:rPr>
                        <a:t>C8U8</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FILO-ROSS CREEK III, LEE COUNTY</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Lee</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4086395999"/>
                  </a:ext>
                </a:extLst>
              </a:tr>
              <a:tr h="201194">
                <a:tc>
                  <a:txBody>
                    <a:bodyPr/>
                    <a:lstStyle/>
                    <a:p>
                      <a:pPr algn="l" fontAlgn="b"/>
                      <a:r>
                        <a:rPr lang="en-US" sz="900" u="none" strike="noStrike">
                          <a:effectLst/>
                        </a:rPr>
                        <a:t>C8W9</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FILO-BIG RIVERS WETLAND </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Crittenden/ Union</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464045075"/>
                  </a:ext>
                </a:extLst>
              </a:tr>
              <a:tr h="201194">
                <a:tc>
                  <a:txBody>
                    <a:bodyPr/>
                    <a:lstStyle/>
                    <a:p>
                      <a:pPr algn="l" fontAlgn="b"/>
                      <a:r>
                        <a:rPr lang="en-US" sz="900" u="none" strike="noStrike">
                          <a:effectLst/>
                        </a:rPr>
                        <a:t>C9D2</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FILO-ROLLING FORK WMA STREAM &amp; WETLAND</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LaRue</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1548837282"/>
                  </a:ext>
                </a:extLst>
              </a:tr>
              <a:tr h="201194">
                <a:tc>
                  <a:txBody>
                    <a:bodyPr/>
                    <a:lstStyle/>
                    <a:p>
                      <a:pPr algn="l" fontAlgn="b"/>
                      <a:r>
                        <a:rPr lang="en-US" sz="900" u="none" strike="noStrike">
                          <a:effectLst/>
                        </a:rPr>
                        <a:t>C9JW</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FILO-BENDER HOLLOW</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Lincoln</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266202163"/>
                  </a:ext>
                </a:extLst>
              </a:tr>
              <a:tr h="201194">
                <a:tc>
                  <a:txBody>
                    <a:bodyPr/>
                    <a:lstStyle/>
                    <a:p>
                      <a:pPr algn="l" fontAlgn="b"/>
                      <a:r>
                        <a:rPr lang="en-US" sz="900" u="none" strike="noStrike">
                          <a:effectLst/>
                        </a:rPr>
                        <a:t>C9Q0</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FILO-UL20200114 MORGAN CO WETLAND</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Morgan</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2852543778"/>
                  </a:ext>
                </a:extLst>
              </a:tr>
              <a:tr h="201194">
                <a:tc>
                  <a:txBody>
                    <a:bodyPr/>
                    <a:lstStyle/>
                    <a:p>
                      <a:pPr algn="l" fontAlgn="b"/>
                      <a:r>
                        <a:rPr lang="en-US" sz="900" u="none" strike="noStrike">
                          <a:effectLst/>
                        </a:rPr>
                        <a:t>C9Q1</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FILO-UL20200114 HORSE MILL</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Morgan</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3734209239"/>
                  </a:ext>
                </a:extLst>
              </a:tr>
              <a:tr h="201194">
                <a:tc>
                  <a:txBody>
                    <a:bodyPr/>
                    <a:lstStyle/>
                    <a:p>
                      <a:pPr algn="l" fontAlgn="b"/>
                      <a:r>
                        <a:rPr lang="en-US" sz="900" u="none" strike="noStrike">
                          <a:effectLst/>
                        </a:rPr>
                        <a:t>C9Q2</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FILO-UK20200114 LITTLE SEXTON</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Clay/Jackson</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2248918388"/>
                  </a:ext>
                </a:extLst>
              </a:tr>
              <a:tr h="201194">
                <a:tc>
                  <a:txBody>
                    <a:bodyPr/>
                    <a:lstStyle/>
                    <a:p>
                      <a:pPr algn="l" fontAlgn="b"/>
                      <a:r>
                        <a:rPr lang="en-US" sz="900" u="none" strike="noStrike">
                          <a:effectLst/>
                        </a:rPr>
                        <a:t>C9Q3</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FILO-UL20200114 SLABCAMP BR</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dirty="0">
                          <a:effectLst/>
                        </a:rPr>
                        <a:t>Rowan</a:t>
                      </a:r>
                      <a:endParaRPr lang="en-US" sz="900" b="0" i="0" u="none" strike="noStrike" dirty="0">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3070293076"/>
                  </a:ext>
                </a:extLst>
              </a:tr>
              <a:tr h="201194">
                <a:tc>
                  <a:txBody>
                    <a:bodyPr/>
                    <a:lstStyle/>
                    <a:p>
                      <a:pPr algn="l" fontAlgn="b"/>
                      <a:r>
                        <a:rPr lang="en-US" sz="900" u="none" strike="noStrike">
                          <a:effectLst/>
                        </a:rPr>
                        <a:t>C9Q4</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FILO-GR20200114 GARY</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Butler</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1228984457"/>
                  </a:ext>
                </a:extLst>
              </a:tr>
              <a:tr h="201194">
                <a:tc>
                  <a:txBody>
                    <a:bodyPr/>
                    <a:lstStyle/>
                    <a:p>
                      <a:pPr algn="l" fontAlgn="b"/>
                      <a:r>
                        <a:rPr lang="en-US" sz="900" u="none" strike="noStrike">
                          <a:effectLst/>
                        </a:rPr>
                        <a:t>C9Q5</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FILO-GR20200114 GR WETLAND</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1419847385"/>
                  </a:ext>
                </a:extLst>
              </a:tr>
              <a:tr h="201194">
                <a:tc>
                  <a:txBody>
                    <a:bodyPr/>
                    <a:lstStyle/>
                    <a:p>
                      <a:pPr algn="l" fontAlgn="b"/>
                      <a:r>
                        <a:rPr lang="en-US" sz="900" u="none" strike="noStrike">
                          <a:effectLst/>
                        </a:rPr>
                        <a:t>C9Q6</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FILO-GR20200114 TRAMMEL II</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Allen</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2822059400"/>
                  </a:ext>
                </a:extLst>
              </a:tr>
              <a:tr h="201194">
                <a:tc>
                  <a:txBody>
                    <a:bodyPr/>
                    <a:lstStyle/>
                    <a:p>
                      <a:pPr algn="l" fontAlgn="b"/>
                      <a:r>
                        <a:rPr lang="en-US" sz="900" u="none" strike="noStrike">
                          <a:effectLst/>
                        </a:rPr>
                        <a:t>C9Q7</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FILO-NK20200114 MIDDLE I (LIM)</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Boone</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3151805509"/>
                  </a:ext>
                </a:extLst>
              </a:tr>
              <a:tr h="201194">
                <a:tc>
                  <a:txBody>
                    <a:bodyPr/>
                    <a:lstStyle/>
                    <a:p>
                      <a:pPr algn="l" fontAlgn="b"/>
                      <a:r>
                        <a:rPr lang="en-US" sz="900" u="none" strike="noStrike">
                          <a:effectLst/>
                        </a:rPr>
                        <a:t>C9Q8</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FILO-NK20200114 MIDDLE II (Dinsmore)</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Boone</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3900184084"/>
                  </a:ext>
                </a:extLst>
              </a:tr>
              <a:tr h="201194">
                <a:tc>
                  <a:txBody>
                    <a:bodyPr/>
                    <a:lstStyle/>
                    <a:p>
                      <a:pPr algn="l" fontAlgn="b"/>
                      <a:r>
                        <a:rPr lang="en-US" sz="900" u="none" strike="noStrike">
                          <a:effectLst/>
                        </a:rPr>
                        <a:t>C9Q9</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FILO-NK20200114 MIDDLE III (Anderson)</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Boone</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4254111444"/>
                  </a:ext>
                </a:extLst>
              </a:tr>
              <a:tr h="201194">
                <a:tc>
                  <a:txBody>
                    <a:bodyPr/>
                    <a:lstStyle/>
                    <a:p>
                      <a:pPr algn="l" fontAlgn="b"/>
                      <a:r>
                        <a:rPr lang="en-US" sz="900" u="none" strike="noStrike">
                          <a:effectLst/>
                        </a:rPr>
                        <a:t>C9V1</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FILO-MUD CAMP (Walden)</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Cumberland</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510062134"/>
                  </a:ext>
                </a:extLst>
              </a:tr>
              <a:tr h="201194">
                <a:tc>
                  <a:txBody>
                    <a:bodyPr/>
                    <a:lstStyle/>
                    <a:p>
                      <a:pPr algn="l" fontAlgn="b"/>
                      <a:r>
                        <a:rPr lang="en-US" sz="900" u="none" strike="noStrike">
                          <a:effectLst/>
                        </a:rPr>
                        <a:t>C9V2</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FILO-STAGGS CREEK</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Lewis</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700379474"/>
                  </a:ext>
                </a:extLst>
              </a:tr>
              <a:tr h="201194">
                <a:tc>
                  <a:txBody>
                    <a:bodyPr/>
                    <a:lstStyle/>
                    <a:p>
                      <a:pPr algn="l" fontAlgn="b"/>
                      <a:r>
                        <a:rPr lang="en-US" sz="900" u="none" strike="noStrike">
                          <a:effectLst/>
                        </a:rPr>
                        <a:t>C9XW</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FILO-STEEP CREEK</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Boone</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3515952292"/>
                  </a:ext>
                </a:extLst>
              </a:tr>
              <a:tr h="201194">
                <a:tc>
                  <a:txBody>
                    <a:bodyPr/>
                    <a:lstStyle/>
                    <a:p>
                      <a:pPr algn="l" fontAlgn="b"/>
                      <a:r>
                        <a:rPr lang="en-US" sz="900" u="none" strike="noStrike">
                          <a:effectLst/>
                        </a:rPr>
                        <a:t>C9Z9</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FILO-CROW CREEK</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Clinton</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3630388491"/>
                  </a:ext>
                </a:extLst>
              </a:tr>
              <a:tr h="201194">
                <a:tc>
                  <a:txBody>
                    <a:bodyPr/>
                    <a:lstStyle/>
                    <a:p>
                      <a:pPr algn="l" fontAlgn="b"/>
                      <a:r>
                        <a:rPr lang="en-US" sz="900" u="none" strike="noStrike">
                          <a:effectLst/>
                        </a:rPr>
                        <a:t>CA0H</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FILO-MILL CREEK, JEFFERSON COUNTY</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Jefferson</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1762757955"/>
                  </a:ext>
                </a:extLst>
              </a:tr>
              <a:tr h="201194">
                <a:tc>
                  <a:txBody>
                    <a:bodyPr/>
                    <a:lstStyle/>
                    <a:p>
                      <a:pPr algn="l" fontAlgn="b"/>
                      <a:r>
                        <a:rPr lang="en-US" sz="900" u="none" strike="noStrike">
                          <a:effectLst/>
                        </a:rPr>
                        <a:t>CA2M</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FILO-GABBARD BRANCH</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Butler</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3474723916"/>
                  </a:ext>
                </a:extLst>
              </a:tr>
              <a:tr h="201194">
                <a:tc>
                  <a:txBody>
                    <a:bodyPr/>
                    <a:lstStyle/>
                    <a:p>
                      <a:pPr algn="l" fontAlgn="b"/>
                      <a:r>
                        <a:rPr lang="en-US" sz="900" u="none" strike="noStrike">
                          <a:effectLst/>
                        </a:rPr>
                        <a:t>N/A</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BIG LICK FULL DELIVERY (Paid from Restricted Fund)</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Nelson</a:t>
                      </a:r>
                      <a:endParaRPr lang="en-US" sz="900" b="0" i="0" u="none" strike="noStrike">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2905377486"/>
                  </a:ext>
                </a:extLst>
              </a:tr>
              <a:tr h="201194">
                <a:tc>
                  <a:txBody>
                    <a:bodyPr/>
                    <a:lstStyle/>
                    <a:p>
                      <a:pPr algn="l" fontAlgn="b"/>
                      <a:r>
                        <a:rPr lang="en-US" sz="900" u="none" strike="noStrike">
                          <a:effectLst/>
                        </a:rPr>
                        <a:t>N/A</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a:effectLst/>
                        </a:rPr>
                        <a:t>MEADOWLAND FULL DELIVERY  (Paid from Restricted Fund)</a:t>
                      </a:r>
                      <a:endParaRPr lang="en-US" sz="900" b="0" i="0" u="none" strike="noStrike">
                        <a:solidFill>
                          <a:srgbClr val="000000"/>
                        </a:solidFill>
                        <a:effectLst/>
                        <a:latin typeface="Calibri" panose="020F0502020204030204" pitchFamily="34" charset="0"/>
                      </a:endParaRPr>
                    </a:p>
                  </a:txBody>
                  <a:tcPr marL="7502" marR="7502" marT="7502" marB="0" anchor="b"/>
                </a:tc>
                <a:tc>
                  <a:txBody>
                    <a:bodyPr/>
                    <a:lstStyle/>
                    <a:p>
                      <a:pPr algn="l" fontAlgn="b"/>
                      <a:r>
                        <a:rPr lang="en-US" sz="900" u="none" strike="noStrike" dirty="0">
                          <a:effectLst/>
                        </a:rPr>
                        <a:t>Boone</a:t>
                      </a:r>
                      <a:endParaRPr lang="en-US" sz="900" b="0" i="0" u="none" strike="noStrike" dirty="0">
                        <a:solidFill>
                          <a:srgbClr val="000000"/>
                        </a:solidFill>
                        <a:effectLst/>
                        <a:latin typeface="Calibri" panose="020F0502020204030204" pitchFamily="34" charset="0"/>
                      </a:endParaRPr>
                    </a:p>
                  </a:txBody>
                  <a:tcPr marL="7502" marR="7502" marT="7502" marB="0" anchor="b"/>
                </a:tc>
                <a:extLst>
                  <a:ext uri="{0D108BD9-81ED-4DB2-BD59-A6C34878D82A}">
                    <a16:rowId xmlns:a16="http://schemas.microsoft.com/office/drawing/2014/main" val="2692539127"/>
                  </a:ext>
                </a:extLst>
              </a:tr>
            </a:tbl>
          </a:graphicData>
        </a:graphic>
      </p:graphicFrame>
    </p:spTree>
    <p:extLst>
      <p:ext uri="{BB962C8B-B14F-4D97-AF65-F5344CB8AC3E}">
        <p14:creationId xmlns:p14="http://schemas.microsoft.com/office/powerpoint/2010/main" val="18732736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4294967295"/>
          </p:nvPr>
        </p:nvSpPr>
        <p:spPr>
          <a:xfrm>
            <a:off x="219301" y="1961016"/>
            <a:ext cx="5272088" cy="5141912"/>
          </a:xfrm>
        </p:spPr>
        <p:txBody>
          <a:bodyPr>
            <a:normAutofit fontScale="85000" lnSpcReduction="20000"/>
          </a:bodyPr>
          <a:lstStyle/>
          <a:p>
            <a:r>
              <a:rPr lang="en-US" dirty="0" smtClean="0"/>
              <a:t>Under the current operating instrument between the KDFWR and the Corps, the </a:t>
            </a:r>
            <a:r>
              <a:rPr lang="en-US" dirty="0"/>
              <a:t>FILO program has </a:t>
            </a:r>
            <a:r>
              <a:rPr lang="en-US" u="sng" dirty="0"/>
              <a:t>11 service areas</a:t>
            </a:r>
            <a:r>
              <a:rPr lang="en-US" dirty="0"/>
              <a:t> statewide. </a:t>
            </a:r>
            <a:endParaRPr lang="en-US" dirty="0" smtClean="0"/>
          </a:p>
          <a:p>
            <a:pPr marL="0" indent="0">
              <a:buNone/>
            </a:pPr>
            <a:endParaRPr lang="en-US" dirty="0" smtClean="0"/>
          </a:p>
          <a:p>
            <a:r>
              <a:rPr lang="en-US" dirty="0" smtClean="0"/>
              <a:t>Funds </a:t>
            </a:r>
            <a:r>
              <a:rPr lang="en-US" dirty="0"/>
              <a:t>must be used in the same service area they were </a:t>
            </a:r>
            <a:r>
              <a:rPr lang="en-US" dirty="0" smtClean="0"/>
              <a:t>received. </a:t>
            </a:r>
          </a:p>
          <a:p>
            <a:pPr marL="0" indent="0">
              <a:buNone/>
            </a:pPr>
            <a:endParaRPr lang="en-US" dirty="0" smtClean="0"/>
          </a:p>
          <a:p>
            <a:r>
              <a:rPr lang="en-US" dirty="0"/>
              <a:t>Funds are pooled with other sales in the same service area to pay for larger more beneficial projects</a:t>
            </a:r>
          </a:p>
          <a:p>
            <a:pPr marL="0" indent="0">
              <a:buNone/>
            </a:pPr>
            <a:endParaRPr lang="en-US" dirty="0" smtClean="0"/>
          </a:p>
          <a:p>
            <a:r>
              <a:rPr lang="en-US" dirty="0"/>
              <a:t>Service area size is an important part of mitigation for banks and FILO programs (FILO) </a:t>
            </a:r>
          </a:p>
          <a:p>
            <a:pPr marL="0" indent="0">
              <a:buNone/>
            </a:pPr>
            <a:endParaRPr lang="en-US" sz="2000" dirty="0" smtClean="0"/>
          </a:p>
          <a:p>
            <a:pPr marL="0" indent="0">
              <a:buNone/>
            </a:pPr>
            <a:endParaRPr lang="en-US" sz="2000" dirty="0" smtClean="0"/>
          </a:p>
          <a:p>
            <a:endParaRPr lang="en-US" sz="2000" dirty="0"/>
          </a:p>
        </p:txBody>
      </p:sp>
      <p:sp>
        <p:nvSpPr>
          <p:cNvPr id="2" name="Rectangle 1"/>
          <p:cNvSpPr/>
          <p:nvPr/>
        </p:nvSpPr>
        <p:spPr>
          <a:xfrm>
            <a:off x="4481970" y="673543"/>
            <a:ext cx="3960636" cy="523220"/>
          </a:xfrm>
          <a:prstGeom prst="rect">
            <a:avLst/>
          </a:prstGeom>
        </p:spPr>
        <p:txBody>
          <a:bodyPr wrap="none">
            <a:spAutoFit/>
          </a:bodyPr>
          <a:lstStyle/>
          <a:p>
            <a:r>
              <a:rPr lang="en-US" sz="2800" b="1" u="sng" dirty="0"/>
              <a:t>CURRENT SERVICE AREAS</a:t>
            </a:r>
            <a:endParaRPr lang="en-US" sz="2800" dirty="0"/>
          </a:p>
        </p:txBody>
      </p:sp>
      <p:grpSp>
        <p:nvGrpSpPr>
          <p:cNvPr id="5" name="Group 4"/>
          <p:cNvGrpSpPr/>
          <p:nvPr/>
        </p:nvGrpSpPr>
        <p:grpSpPr>
          <a:xfrm>
            <a:off x="5500914" y="2342016"/>
            <a:ext cx="6348151" cy="3854234"/>
            <a:chOff x="5500914" y="2342016"/>
            <a:chExt cx="6348151" cy="3854234"/>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0914" y="2342016"/>
              <a:ext cx="6348151" cy="3854234"/>
            </a:xfrm>
            <a:prstGeom prst="rect">
              <a:avLst/>
            </a:prstGeom>
          </p:spPr>
        </p:pic>
        <p:sp>
          <p:nvSpPr>
            <p:cNvPr id="4" name="TextBox 3"/>
            <p:cNvSpPr txBox="1"/>
            <p:nvPr/>
          </p:nvSpPr>
          <p:spPr>
            <a:xfrm>
              <a:off x="7105650" y="2414525"/>
              <a:ext cx="485775" cy="369332"/>
            </a:xfrm>
            <a:prstGeom prst="rect">
              <a:avLst/>
            </a:prstGeom>
            <a:solidFill>
              <a:schemeClr val="bg1"/>
            </a:solidFill>
          </p:spPr>
          <p:txBody>
            <a:bodyPr wrap="square" lIns="0" rIns="0" rtlCol="0">
              <a:spAutoFit/>
            </a:bodyPr>
            <a:lstStyle/>
            <a:p>
              <a:r>
                <a:rPr lang="en-US" dirty="0" smtClean="0">
                  <a:latin typeface="Bahnschrift" panose="020B0502040204020203" pitchFamily="34" charset="0"/>
                </a:rPr>
                <a:t>2012</a:t>
              </a:r>
              <a:endParaRPr lang="en-US" dirty="0">
                <a:latin typeface="Bahnschrift" panose="020B0502040204020203" pitchFamily="34" charset="0"/>
              </a:endParaRPr>
            </a:p>
          </p:txBody>
        </p:sp>
      </p:grpSp>
    </p:spTree>
    <p:extLst>
      <p:ext uri="{BB962C8B-B14F-4D97-AF65-F5344CB8AC3E}">
        <p14:creationId xmlns:p14="http://schemas.microsoft.com/office/powerpoint/2010/main" val="38653898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52096" y="307220"/>
            <a:ext cx="7264400" cy="1955800"/>
          </a:xfrm>
        </p:spPr>
        <p:txBody>
          <a:bodyPr/>
          <a:lstStyle/>
          <a:p>
            <a:pPr algn="l"/>
            <a:r>
              <a:rPr lang="en-US" sz="3200" dirty="0" smtClean="0"/>
              <a:t>FILO Issues going forward with the revisions to the operating instrument </a:t>
            </a:r>
            <a:endParaRPr lang="en-US" sz="3200" dirty="0"/>
          </a:p>
        </p:txBody>
      </p:sp>
      <p:sp>
        <p:nvSpPr>
          <p:cNvPr id="5" name="TextBox 4"/>
          <p:cNvSpPr txBox="1"/>
          <p:nvPr/>
        </p:nvSpPr>
        <p:spPr>
          <a:xfrm>
            <a:off x="0" y="2116063"/>
            <a:ext cx="4690534"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New Service Areas Established by Corps of Engineers </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Expands Northern KY Service Area</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No changes in Nashville District (Cumberland, Tennessee Rivers)</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Eastern KY Coalfield Changes</a:t>
            </a:r>
            <a:endParaRPr lang="en-US" sz="2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7871" y="1893045"/>
            <a:ext cx="7056256" cy="4284155"/>
          </a:xfrm>
          <a:prstGeom prst="rect">
            <a:avLst/>
          </a:prstGeom>
        </p:spPr>
      </p:pic>
    </p:spTree>
    <p:extLst>
      <p:ext uri="{BB962C8B-B14F-4D97-AF65-F5344CB8AC3E}">
        <p14:creationId xmlns:p14="http://schemas.microsoft.com/office/powerpoint/2010/main" val="34665065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p:txBody>
          <a:bodyPr/>
          <a:lstStyle/>
          <a:p>
            <a:endParaRPr lang="en-US" dirty="0"/>
          </a:p>
        </p:txBody>
      </p:sp>
      <p:sp>
        <p:nvSpPr>
          <p:cNvPr id="10" name="Rectangle 9"/>
          <p:cNvSpPr/>
          <p:nvPr/>
        </p:nvSpPr>
        <p:spPr>
          <a:xfrm>
            <a:off x="2134378" y="2004280"/>
            <a:ext cx="8294914" cy="4247317"/>
          </a:xfrm>
          <a:prstGeom prst="rect">
            <a:avLst/>
          </a:prstGeom>
        </p:spPr>
        <p:txBody>
          <a:bodyPr wrap="square">
            <a:spAutoFit/>
          </a:bodyPr>
          <a:lstStyle/>
          <a:p>
            <a:r>
              <a:rPr lang="en-US" dirty="0" smtClean="0">
                <a:latin typeface="Calibri" panose="020F0502020204030204" pitchFamily="34" charset="0"/>
                <a:ea typeface="Calibri" panose="020F0502020204030204" pitchFamily="34" charset="0"/>
              </a:rPr>
              <a:t>For </a:t>
            </a:r>
            <a:r>
              <a:rPr lang="en-US" dirty="0">
                <a:latin typeface="Calibri" panose="020F0502020204030204" pitchFamily="34" charset="0"/>
                <a:ea typeface="Calibri" panose="020F0502020204030204" pitchFamily="34" charset="0"/>
              </a:rPr>
              <a:t>streams there are 3 service areas that have funds past due the 3-yr </a:t>
            </a:r>
            <a:r>
              <a:rPr lang="en-US" dirty="0" smtClean="0">
                <a:latin typeface="Calibri" panose="020F0502020204030204" pitchFamily="34" charset="0"/>
                <a:ea typeface="Calibri" panose="020F0502020204030204" pitchFamily="34" charset="0"/>
              </a:rPr>
              <a:t>obligation. </a:t>
            </a:r>
            <a:r>
              <a:rPr lang="en-US" dirty="0">
                <a:latin typeface="Calibri" panose="020F0502020204030204" pitchFamily="34" charset="0"/>
                <a:ea typeface="Calibri" panose="020F0502020204030204" pitchFamily="34" charset="0"/>
              </a:rPr>
              <a:t>It is anticipated when the new service areas are </a:t>
            </a:r>
            <a:r>
              <a:rPr lang="en-US" dirty="0" smtClean="0">
                <a:latin typeface="Calibri" panose="020F0502020204030204" pitchFamily="34" charset="0"/>
                <a:ea typeface="Calibri" panose="020F0502020204030204" pitchFamily="34" charset="0"/>
              </a:rPr>
              <a:t>redrawn there will be no areas without projects:</a:t>
            </a:r>
            <a:endParaRPr lang="en-US" dirty="0">
              <a:latin typeface="Calibri" panose="020F0502020204030204" pitchFamily="34" charset="0"/>
              <a:ea typeface="Calibri" panose="020F0502020204030204" pitchFamily="34" charset="0"/>
            </a:endParaRPr>
          </a:p>
          <a:p>
            <a:pPr marL="457200" marR="0" indent="-228600">
              <a:spcBef>
                <a:spcPts val="0"/>
              </a:spcBef>
              <a:spcAft>
                <a:spcPts val="0"/>
              </a:spcAft>
            </a:pPr>
            <a:r>
              <a:rPr lang="en-US" dirty="0">
                <a:latin typeface="Calibri" panose="020F0502020204030204" pitchFamily="34" charset="0"/>
                <a:ea typeface="Calibri" panose="020F0502020204030204" pitchFamily="34" charset="0"/>
              </a:rPr>
              <a:t>1.)</a:t>
            </a:r>
            <a:r>
              <a:rPr lang="en-US" sz="800" dirty="0">
                <a:latin typeface="Times New Roman" panose="02020603050405020304" pitchFamily="18" charset="0"/>
                <a:ea typeface="Calibri" panose="020F0502020204030204" pitchFamily="34" charset="0"/>
              </a:rPr>
              <a:t>    </a:t>
            </a:r>
            <a:r>
              <a:rPr lang="en-US" dirty="0">
                <a:latin typeface="Calibri" panose="020F0502020204030204" pitchFamily="34" charset="0"/>
                <a:ea typeface="Calibri" panose="020F0502020204030204" pitchFamily="34" charset="0"/>
              </a:rPr>
              <a:t>Big Sandy Service Area                               </a:t>
            </a:r>
          </a:p>
          <a:p>
            <a:pPr marL="457200" marR="0" indent="-228600">
              <a:spcBef>
                <a:spcPts val="0"/>
              </a:spcBef>
              <a:spcAft>
                <a:spcPts val="0"/>
              </a:spcAft>
            </a:pPr>
            <a:r>
              <a:rPr lang="en-US" dirty="0">
                <a:latin typeface="Calibri" panose="020F0502020204030204" pitchFamily="34" charset="0"/>
                <a:ea typeface="Calibri" panose="020F0502020204030204" pitchFamily="34" charset="0"/>
              </a:rPr>
              <a:t>2.)</a:t>
            </a:r>
            <a:r>
              <a:rPr lang="en-US" sz="800" dirty="0">
                <a:latin typeface="Times New Roman" panose="02020603050405020304" pitchFamily="18" charset="0"/>
                <a:ea typeface="Calibri" panose="020F0502020204030204" pitchFamily="34" charset="0"/>
              </a:rPr>
              <a:t>    </a:t>
            </a:r>
            <a:r>
              <a:rPr lang="en-US" dirty="0">
                <a:latin typeface="Calibri" panose="020F0502020204030204" pitchFamily="34" charset="0"/>
                <a:ea typeface="Calibri" panose="020F0502020204030204" pitchFamily="34" charset="0"/>
              </a:rPr>
              <a:t>Jackson Purchase Service Area </a:t>
            </a:r>
            <a:endParaRPr lang="en-US" dirty="0" smtClean="0">
              <a:latin typeface="Calibri" panose="020F0502020204030204" pitchFamily="34" charset="0"/>
              <a:ea typeface="Calibri" panose="020F0502020204030204" pitchFamily="34" charset="0"/>
            </a:endParaRPr>
          </a:p>
          <a:p>
            <a:pPr marL="457200" marR="0" indent="-228600">
              <a:spcBef>
                <a:spcPts val="0"/>
              </a:spcBef>
              <a:spcAft>
                <a:spcPts val="0"/>
              </a:spcAft>
            </a:pPr>
            <a:r>
              <a:rPr lang="en-US" dirty="0" smtClean="0">
                <a:latin typeface="Calibri" panose="020F0502020204030204" pitchFamily="34" charset="0"/>
                <a:ea typeface="Calibri" panose="020F0502020204030204" pitchFamily="34" charset="0"/>
              </a:rPr>
              <a:t>3</a:t>
            </a:r>
            <a:r>
              <a:rPr lang="en-US" dirty="0">
                <a:latin typeface="Calibri" panose="020F0502020204030204" pitchFamily="34" charset="0"/>
                <a:ea typeface="Calibri" panose="020F0502020204030204" pitchFamily="34" charset="0"/>
              </a:rPr>
              <a:t>.)</a:t>
            </a:r>
            <a:r>
              <a:rPr lang="en-US" sz="800" dirty="0">
                <a:latin typeface="Times New Roman" panose="02020603050405020304" pitchFamily="18" charset="0"/>
                <a:ea typeface="Calibri" panose="020F0502020204030204" pitchFamily="34" charset="0"/>
              </a:rPr>
              <a:t>    </a:t>
            </a:r>
            <a:r>
              <a:rPr lang="en-US" dirty="0">
                <a:latin typeface="Calibri" panose="020F0502020204030204" pitchFamily="34" charset="0"/>
                <a:ea typeface="Calibri" panose="020F0502020204030204" pitchFamily="34" charset="0"/>
              </a:rPr>
              <a:t>Upper Kentucky River Service Area         </a:t>
            </a:r>
          </a:p>
          <a:p>
            <a:r>
              <a:rPr lang="en-US" dirty="0">
                <a:solidFill>
                  <a:srgbClr val="FF0000"/>
                </a:solidFill>
                <a:latin typeface="Calibri" panose="020F0502020204030204" pitchFamily="34" charset="0"/>
                <a:ea typeface="Calibri" panose="020F0502020204030204" pitchFamily="34" charset="0"/>
              </a:rPr>
              <a:t> </a:t>
            </a:r>
            <a:endParaRPr lang="en-US" dirty="0" smtClean="0">
              <a:solidFill>
                <a:srgbClr val="FF0000"/>
              </a:solidFill>
              <a:latin typeface="Calibri" panose="020F0502020204030204" pitchFamily="34" charset="0"/>
              <a:ea typeface="Calibri" panose="020F0502020204030204" pitchFamily="34" charset="0"/>
            </a:endParaRPr>
          </a:p>
          <a:p>
            <a:endParaRPr lang="en-US" dirty="0">
              <a:latin typeface="Calibri" panose="020F0502020204030204" pitchFamily="34" charset="0"/>
              <a:ea typeface="Calibri" panose="020F0502020204030204" pitchFamily="34" charset="0"/>
            </a:endParaRPr>
          </a:p>
          <a:p>
            <a:r>
              <a:rPr lang="en-US" dirty="0">
                <a:latin typeface="Calibri" panose="020F0502020204030204" pitchFamily="34" charset="0"/>
                <a:ea typeface="Calibri" panose="020F0502020204030204" pitchFamily="34" charset="0"/>
              </a:rPr>
              <a:t>For Wetlands there are 5 service areas that have funds past due the 3-yr obligation with no projects current. Eastern Kentucky remains a problem:</a:t>
            </a:r>
          </a:p>
          <a:p>
            <a:pPr marL="457200" marR="0" indent="-228600">
              <a:spcBef>
                <a:spcPts val="0"/>
              </a:spcBef>
              <a:spcAft>
                <a:spcPts val="0"/>
              </a:spcAft>
            </a:pPr>
            <a:r>
              <a:rPr lang="en-US" dirty="0">
                <a:latin typeface="Calibri" panose="020F0502020204030204" pitchFamily="34" charset="0"/>
                <a:ea typeface="Calibri" panose="020F0502020204030204" pitchFamily="34" charset="0"/>
              </a:rPr>
              <a:t>1.)</a:t>
            </a:r>
            <a:r>
              <a:rPr lang="en-US" sz="800" dirty="0">
                <a:latin typeface="Times New Roman" panose="02020603050405020304" pitchFamily="18" charset="0"/>
                <a:ea typeface="Calibri" panose="020F0502020204030204" pitchFamily="34" charset="0"/>
              </a:rPr>
              <a:t>    </a:t>
            </a:r>
            <a:r>
              <a:rPr lang="en-US" dirty="0">
                <a:latin typeface="Calibri" panose="020F0502020204030204" pitchFamily="34" charset="0"/>
                <a:ea typeface="Calibri" panose="020F0502020204030204" pitchFamily="34" charset="0"/>
              </a:rPr>
              <a:t>Big Sandy River Service Area                    </a:t>
            </a:r>
          </a:p>
          <a:p>
            <a:pPr marL="457200" marR="0" indent="-228600">
              <a:spcBef>
                <a:spcPts val="0"/>
              </a:spcBef>
              <a:spcAft>
                <a:spcPts val="0"/>
              </a:spcAft>
            </a:pPr>
            <a:r>
              <a:rPr lang="en-US" dirty="0">
                <a:latin typeface="Calibri" panose="020F0502020204030204" pitchFamily="34" charset="0"/>
                <a:ea typeface="Calibri" panose="020F0502020204030204" pitchFamily="34" charset="0"/>
              </a:rPr>
              <a:t>2.)</a:t>
            </a:r>
            <a:r>
              <a:rPr lang="en-US" sz="800" dirty="0">
                <a:latin typeface="Times New Roman" panose="02020603050405020304" pitchFamily="18" charset="0"/>
                <a:ea typeface="Calibri" panose="020F0502020204030204" pitchFamily="34" charset="0"/>
              </a:rPr>
              <a:t>    </a:t>
            </a:r>
            <a:r>
              <a:rPr lang="en-US" dirty="0">
                <a:latin typeface="Calibri" panose="020F0502020204030204" pitchFamily="34" charset="0"/>
                <a:ea typeface="Calibri" panose="020F0502020204030204" pitchFamily="34" charset="0"/>
              </a:rPr>
              <a:t>Upper Cumberland River Service Area    </a:t>
            </a:r>
          </a:p>
          <a:p>
            <a:pPr marL="457200" marR="0" indent="-228600">
              <a:spcBef>
                <a:spcPts val="0"/>
              </a:spcBef>
              <a:spcAft>
                <a:spcPts val="0"/>
              </a:spcAft>
            </a:pPr>
            <a:r>
              <a:rPr lang="en-US" dirty="0">
                <a:latin typeface="Calibri" panose="020F0502020204030204" pitchFamily="34" charset="0"/>
                <a:ea typeface="Calibri" panose="020F0502020204030204" pitchFamily="34" charset="0"/>
              </a:rPr>
              <a:t>3.)</a:t>
            </a:r>
            <a:r>
              <a:rPr lang="en-US" sz="800" dirty="0">
                <a:latin typeface="Times New Roman" panose="02020603050405020304" pitchFamily="18" charset="0"/>
                <a:ea typeface="Calibri" panose="020F0502020204030204" pitchFamily="34" charset="0"/>
              </a:rPr>
              <a:t>    </a:t>
            </a:r>
            <a:r>
              <a:rPr lang="en-US" dirty="0">
                <a:latin typeface="Calibri" panose="020F0502020204030204" pitchFamily="34" charset="0"/>
                <a:ea typeface="Calibri" panose="020F0502020204030204" pitchFamily="34" charset="0"/>
              </a:rPr>
              <a:t>Lower Cumberland River Service Area    </a:t>
            </a:r>
            <a:endParaRPr lang="en-US" dirty="0" smtClean="0">
              <a:latin typeface="Calibri" panose="020F0502020204030204" pitchFamily="34" charset="0"/>
              <a:ea typeface="Calibri" panose="020F0502020204030204" pitchFamily="34" charset="0"/>
            </a:endParaRPr>
          </a:p>
          <a:p>
            <a:pPr marL="457200" marR="0" indent="-228600">
              <a:spcBef>
                <a:spcPts val="0"/>
              </a:spcBef>
              <a:spcAft>
                <a:spcPts val="0"/>
              </a:spcAft>
            </a:pPr>
            <a:r>
              <a:rPr lang="en-US" dirty="0" smtClean="0">
                <a:latin typeface="Calibri" panose="020F0502020204030204" pitchFamily="34" charset="0"/>
                <a:ea typeface="Calibri" panose="020F0502020204030204" pitchFamily="34" charset="0"/>
              </a:rPr>
              <a:t>4</a:t>
            </a:r>
            <a:r>
              <a:rPr lang="en-US" dirty="0">
                <a:latin typeface="Calibri" panose="020F0502020204030204" pitchFamily="34" charset="0"/>
                <a:ea typeface="Calibri" panose="020F0502020204030204" pitchFamily="34" charset="0"/>
              </a:rPr>
              <a:t>.)</a:t>
            </a:r>
            <a:r>
              <a:rPr lang="en-US" sz="800" dirty="0">
                <a:latin typeface="Times New Roman" panose="02020603050405020304" pitchFamily="18" charset="0"/>
                <a:ea typeface="Calibri" panose="020F0502020204030204" pitchFamily="34" charset="0"/>
              </a:rPr>
              <a:t>    </a:t>
            </a:r>
            <a:r>
              <a:rPr lang="en-US" dirty="0">
                <a:latin typeface="Calibri" panose="020F0502020204030204" pitchFamily="34" charset="0"/>
                <a:ea typeface="Calibri" panose="020F0502020204030204" pitchFamily="34" charset="0"/>
              </a:rPr>
              <a:t>Upper Kentucky River Service Area        </a:t>
            </a:r>
            <a:endParaRPr lang="en-US" dirty="0" smtClean="0">
              <a:latin typeface="Calibri" panose="020F0502020204030204" pitchFamily="34" charset="0"/>
              <a:ea typeface="Calibri" panose="020F0502020204030204" pitchFamily="34" charset="0"/>
            </a:endParaRPr>
          </a:p>
          <a:p>
            <a:pPr marL="457200" marR="0" indent="-228600">
              <a:spcBef>
                <a:spcPts val="0"/>
              </a:spcBef>
              <a:spcAft>
                <a:spcPts val="0"/>
              </a:spcAft>
            </a:pPr>
            <a:r>
              <a:rPr lang="en-US" dirty="0" smtClean="0">
                <a:latin typeface="Calibri" panose="020F0502020204030204" pitchFamily="34" charset="0"/>
                <a:ea typeface="Calibri" panose="020F0502020204030204" pitchFamily="34" charset="0"/>
              </a:rPr>
              <a:t>5</a:t>
            </a:r>
            <a:r>
              <a:rPr lang="en-US" dirty="0">
                <a:latin typeface="Calibri" panose="020F0502020204030204" pitchFamily="34" charset="0"/>
                <a:ea typeface="Calibri" panose="020F0502020204030204" pitchFamily="34" charset="0"/>
              </a:rPr>
              <a:t>.)</a:t>
            </a:r>
            <a:r>
              <a:rPr lang="en-US" sz="800" dirty="0">
                <a:latin typeface="Times New Roman" panose="02020603050405020304" pitchFamily="18" charset="0"/>
                <a:ea typeface="Calibri" panose="020F0502020204030204" pitchFamily="34" charset="0"/>
              </a:rPr>
              <a:t>    </a:t>
            </a:r>
            <a:r>
              <a:rPr lang="en-US" dirty="0">
                <a:latin typeface="Calibri" panose="020F0502020204030204" pitchFamily="34" charset="0"/>
                <a:ea typeface="Calibri" panose="020F0502020204030204" pitchFamily="34" charset="0"/>
              </a:rPr>
              <a:t>Lower Kentucky River Service Area        </a:t>
            </a:r>
          </a:p>
        </p:txBody>
      </p:sp>
      <p:sp>
        <p:nvSpPr>
          <p:cNvPr id="2" name="TextBox 1"/>
          <p:cNvSpPr txBox="1"/>
          <p:nvPr/>
        </p:nvSpPr>
        <p:spPr>
          <a:xfrm>
            <a:off x="1968759" y="615820"/>
            <a:ext cx="8798768" cy="1261884"/>
          </a:xfrm>
          <a:prstGeom prst="rect">
            <a:avLst/>
          </a:prstGeom>
          <a:noFill/>
        </p:spPr>
        <p:txBody>
          <a:bodyPr wrap="square" rtlCol="0">
            <a:spAutoFit/>
          </a:bodyPr>
          <a:lstStyle/>
          <a:p>
            <a:pPr algn="ctr"/>
            <a:r>
              <a:rPr lang="en-US" sz="2800" b="1" dirty="0" smtClean="0"/>
              <a:t>3-YR Implementation Obligation Under the Current </a:t>
            </a:r>
            <a:r>
              <a:rPr lang="en-US" sz="2800" b="1" dirty="0"/>
              <a:t>O</a:t>
            </a:r>
            <a:r>
              <a:rPr lang="en-US" sz="2800" b="1" dirty="0" smtClean="0"/>
              <a:t>perating </a:t>
            </a:r>
            <a:r>
              <a:rPr lang="en-US" sz="2800" b="1" dirty="0"/>
              <a:t>I</a:t>
            </a:r>
            <a:r>
              <a:rPr lang="en-US" sz="2800" b="1" dirty="0" smtClean="0"/>
              <a:t>nstrument</a:t>
            </a:r>
          </a:p>
          <a:p>
            <a:pPr algn="ctr"/>
            <a:r>
              <a:rPr lang="en-US" sz="2000" dirty="0"/>
              <a:t>$ 18,855,156.68</a:t>
            </a:r>
            <a:endParaRPr lang="en-US" sz="2000" b="1" dirty="0"/>
          </a:p>
        </p:txBody>
      </p:sp>
    </p:spTree>
    <p:extLst>
      <p:ext uri="{BB962C8B-B14F-4D97-AF65-F5344CB8AC3E}">
        <p14:creationId xmlns:p14="http://schemas.microsoft.com/office/powerpoint/2010/main" val="415059673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5132" y="316853"/>
            <a:ext cx="11315700" cy="5909310"/>
          </a:xfrm>
          <a:prstGeom prst="rect">
            <a:avLst/>
          </a:prstGeom>
        </p:spPr>
        <p:txBody>
          <a:bodyPr wrap="square">
            <a:spAutoFit/>
          </a:bodyPr>
          <a:lstStyle/>
          <a:p>
            <a:pPr algn="ctr"/>
            <a:r>
              <a:rPr lang="en-US" sz="3600" b="1" u="sng" dirty="0" smtClean="0"/>
              <a:t>CORRECTIVE ACTIONS</a:t>
            </a:r>
          </a:p>
          <a:p>
            <a:endParaRPr lang="en-US" b="1" dirty="0"/>
          </a:p>
          <a:p>
            <a:endParaRPr lang="en-US" b="1" dirty="0"/>
          </a:p>
          <a:p>
            <a:r>
              <a:rPr lang="en-US" b="1" dirty="0" smtClean="0"/>
              <a:t>	Extensions and deadlines are at the Army Corps discretion, but FILO has undertaken significant steps to 	meet the obligations:</a:t>
            </a:r>
          </a:p>
          <a:p>
            <a:endParaRPr lang="en-US" b="1" dirty="0"/>
          </a:p>
          <a:p>
            <a:r>
              <a:rPr lang="en-US" b="1" dirty="0" smtClean="0"/>
              <a:t>1) Property Acquisition has been greatly streamlined as indicated by performance since FY21;</a:t>
            </a:r>
          </a:p>
          <a:p>
            <a:endParaRPr lang="en-US" b="1" dirty="0" smtClean="0"/>
          </a:p>
          <a:p>
            <a:r>
              <a:rPr lang="en-US" b="1" dirty="0" smtClean="0"/>
              <a:t>2)  RFP for a full service delivery in the Upper Cumberland is being reviewed and finalized with Finance Cabinet OPS.  ETA is end of the month. Once approved, this can be a template for other Service Areas RFPs.</a:t>
            </a:r>
          </a:p>
          <a:p>
            <a:endParaRPr lang="en-US" b="1" dirty="0"/>
          </a:p>
          <a:p>
            <a:pPr marL="342900" indent="-342900">
              <a:buAutoNum type="arabicParenR" startAt="3"/>
            </a:pPr>
            <a:r>
              <a:rPr lang="en-US" b="1" dirty="0" smtClean="0"/>
              <a:t>Currently using 2 full delivery  methods in Boone and Nelson Counties totaling over $ 18 Million.</a:t>
            </a:r>
          </a:p>
          <a:p>
            <a:endParaRPr lang="en-US" b="1" dirty="0" smtClean="0"/>
          </a:p>
          <a:p>
            <a:r>
              <a:rPr lang="en-US" b="1" dirty="0" smtClean="0"/>
              <a:t>4) On Monday, we received a proposal for credit purchase in 4 Service Areas which is currently being evaluated.</a:t>
            </a:r>
          </a:p>
          <a:p>
            <a:pPr marL="342900" indent="-342900">
              <a:buAutoNum type="arabicParenR" startAt="3"/>
            </a:pPr>
            <a:endParaRPr lang="en-US" b="1" dirty="0"/>
          </a:p>
          <a:p>
            <a:r>
              <a:rPr lang="en-US" b="1" dirty="0" smtClean="0"/>
              <a:t>5) In the Big Sandy, we currently have 1 project in the monitoring phase, 3 projects in construction, 3 in design and 1 in acquisition with an estimated value of $ 12.2 million.</a:t>
            </a:r>
          </a:p>
          <a:p>
            <a:endParaRPr lang="en-US" b="1" dirty="0"/>
          </a:p>
          <a:p>
            <a:r>
              <a:rPr lang="en-US" b="1" dirty="0" smtClean="0"/>
              <a:t>6) In the Upper Kentucky, we have 1 project in monitoring, 2 in design and 3 in acquisition with an estimated value of $ 9.2 million.</a:t>
            </a:r>
            <a:endParaRPr lang="en-US" b="1" dirty="0"/>
          </a:p>
        </p:txBody>
      </p:sp>
    </p:spTree>
    <p:extLst>
      <p:ext uri="{BB962C8B-B14F-4D97-AF65-F5344CB8AC3E}">
        <p14:creationId xmlns:p14="http://schemas.microsoft.com/office/powerpoint/2010/main" val="31141725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81843" y="180666"/>
            <a:ext cx="10314214" cy="6432530"/>
          </a:xfrm>
          <a:prstGeom prst="rect">
            <a:avLst/>
          </a:prstGeom>
        </p:spPr>
        <p:txBody>
          <a:bodyPr wrap="square">
            <a:spAutoFit/>
          </a:bodyPr>
          <a:lstStyle/>
          <a:p>
            <a:r>
              <a:rPr lang="en-US" sz="2000" b="1" dirty="0"/>
              <a:t>The Following Are Not Waters of the United States: Under the revisions, the </a:t>
            </a:r>
            <a:r>
              <a:rPr lang="en-US" sz="2000" b="1" dirty="0" smtClean="0"/>
              <a:t>CWA expressly </a:t>
            </a:r>
            <a:r>
              <a:rPr lang="en-US" sz="2000" b="1" dirty="0"/>
              <a:t>excludes certain waters and water features from the </a:t>
            </a:r>
            <a:r>
              <a:rPr lang="en-US" sz="2000" b="1" dirty="0" smtClean="0"/>
              <a:t>definition, </a:t>
            </a:r>
            <a:r>
              <a:rPr lang="en-US" sz="2000" b="1" dirty="0" smtClean="0">
                <a:solidFill>
                  <a:srgbClr val="FF0000"/>
                </a:solidFill>
              </a:rPr>
              <a:t>many of which significantly affect Kentucky</a:t>
            </a:r>
            <a:r>
              <a:rPr lang="en-US" sz="2000" b="1" dirty="0" smtClean="0"/>
              <a:t>:</a:t>
            </a:r>
          </a:p>
          <a:p>
            <a:pPr marL="342900" lvl="0" indent="-342900">
              <a:buFont typeface="Arial" panose="020B0604020202020204" pitchFamily="34" charset="0"/>
              <a:buChar char="•"/>
            </a:pPr>
            <a:r>
              <a:rPr lang="en-US" sz="1600" dirty="0" smtClean="0"/>
              <a:t>Waters </a:t>
            </a:r>
            <a:r>
              <a:rPr lang="en-US" sz="1600" dirty="0"/>
              <a:t>or water features not listed </a:t>
            </a:r>
            <a:r>
              <a:rPr lang="en-US" sz="1600" dirty="0" smtClean="0"/>
              <a:t>above;</a:t>
            </a:r>
            <a:endParaRPr lang="en-US" sz="1600" dirty="0"/>
          </a:p>
          <a:p>
            <a:pPr marL="342900" lvl="0" indent="-342900">
              <a:buFont typeface="Arial" panose="020B0604020202020204" pitchFamily="34" charset="0"/>
              <a:buChar char="•"/>
            </a:pPr>
            <a:r>
              <a:rPr lang="en-US" sz="1600" i="1" dirty="0">
                <a:solidFill>
                  <a:srgbClr val="FF0000"/>
                </a:solidFill>
              </a:rPr>
              <a:t>Groundwater, including groundwater drained through subsurface drainage systems</a:t>
            </a:r>
            <a:r>
              <a:rPr lang="en-US" sz="1600" dirty="0">
                <a:solidFill>
                  <a:srgbClr val="FF0000"/>
                </a:solidFill>
              </a:rPr>
              <a:t>;</a:t>
            </a:r>
          </a:p>
          <a:p>
            <a:pPr marL="342900" lvl="0" indent="-342900">
              <a:buFont typeface="Arial" panose="020B0604020202020204" pitchFamily="34" charset="0"/>
              <a:buChar char="•"/>
            </a:pPr>
            <a:r>
              <a:rPr lang="en-US" sz="1600" i="1" dirty="0">
                <a:solidFill>
                  <a:srgbClr val="FF0000"/>
                </a:solidFill>
              </a:rPr>
              <a:t>Ephemeral features, including ephemeral streams, swales, gullies, rills, and pools (</a:t>
            </a:r>
            <a:r>
              <a:rPr lang="en-US" sz="1600" b="1" i="1" dirty="0">
                <a:solidFill>
                  <a:srgbClr val="FF0000"/>
                </a:solidFill>
              </a:rPr>
              <a:t>Ephemeral streams are</a:t>
            </a:r>
            <a:r>
              <a:rPr lang="en-US" sz="1600" i="1" dirty="0">
                <a:solidFill>
                  <a:srgbClr val="FF0000"/>
                </a:solidFill>
              </a:rPr>
              <a:t> </a:t>
            </a:r>
            <a:r>
              <a:rPr lang="en-US" sz="1600" b="1" i="1" dirty="0">
                <a:solidFill>
                  <a:srgbClr val="FF0000"/>
                </a:solidFill>
              </a:rPr>
              <a:t>dry stream beds that flow as rivers or streams after periods of rainfall</a:t>
            </a:r>
            <a:r>
              <a:rPr lang="en-US" sz="1600" i="1" dirty="0">
                <a:solidFill>
                  <a:srgbClr val="FF0000"/>
                </a:solidFill>
              </a:rPr>
              <a:t>);</a:t>
            </a:r>
          </a:p>
          <a:p>
            <a:pPr marL="342900" lvl="0" indent="-342900">
              <a:buFont typeface="Arial" panose="020B0604020202020204" pitchFamily="34" charset="0"/>
              <a:buChar char="•"/>
            </a:pPr>
            <a:r>
              <a:rPr lang="en-US" sz="1600" dirty="0"/>
              <a:t>Diffuse </a:t>
            </a:r>
            <a:r>
              <a:rPr lang="en-US" sz="1600" dirty="0" err="1"/>
              <a:t>stormwater</a:t>
            </a:r>
            <a:r>
              <a:rPr lang="en-US" sz="1600" dirty="0"/>
              <a:t> run-off and directional sheet flow over upland;</a:t>
            </a:r>
          </a:p>
          <a:p>
            <a:pPr marL="342900" lvl="0" indent="-342900">
              <a:buFont typeface="Arial" panose="020B0604020202020204" pitchFamily="34" charset="0"/>
              <a:buChar char="•"/>
            </a:pPr>
            <a:r>
              <a:rPr lang="en-US" sz="1600" dirty="0"/>
              <a:t>Ditches that are </a:t>
            </a:r>
            <a:r>
              <a:rPr lang="en-US" sz="1600" dirty="0" smtClean="0"/>
              <a:t>not “</a:t>
            </a:r>
            <a:r>
              <a:rPr lang="en-US" sz="1600" dirty="0"/>
              <a:t>waters which are currently used, or were used in the past, or may be susceptible to use in interstate or foreign commerce, including waters which are subject to the ebb and flow of the tide</a:t>
            </a:r>
            <a:r>
              <a:rPr lang="en-US" sz="1600" dirty="0" smtClean="0"/>
              <a:t>;” Tributaries</a:t>
            </a:r>
            <a:r>
              <a:rPr lang="en-US" sz="1600" dirty="0"/>
              <a:t>; </a:t>
            </a:r>
            <a:endParaRPr lang="en-US" sz="1600" dirty="0" smtClean="0"/>
          </a:p>
          <a:p>
            <a:pPr marL="342900" lvl="0" indent="-342900">
              <a:buFont typeface="Arial" panose="020B0604020202020204" pitchFamily="34" charset="0"/>
              <a:buChar char="•"/>
            </a:pPr>
            <a:r>
              <a:rPr lang="en-US" sz="1600" i="1" dirty="0" smtClean="0">
                <a:solidFill>
                  <a:srgbClr val="FF0000"/>
                </a:solidFill>
              </a:rPr>
              <a:t>Non-ephemeral </a:t>
            </a:r>
            <a:r>
              <a:rPr lang="en-US" sz="1600" i="1" dirty="0">
                <a:solidFill>
                  <a:srgbClr val="FF0000"/>
                </a:solidFill>
              </a:rPr>
              <a:t>wetlands that are adjacent to waters of the United States</a:t>
            </a:r>
            <a:r>
              <a:rPr lang="en-US" sz="1600" i="1" dirty="0"/>
              <a:t>;</a:t>
            </a:r>
          </a:p>
          <a:p>
            <a:pPr marL="342900" lvl="0" indent="-342900">
              <a:buFont typeface="Arial" panose="020B0604020202020204" pitchFamily="34" charset="0"/>
              <a:buChar char="•"/>
            </a:pPr>
            <a:r>
              <a:rPr lang="en-US" sz="1600" i="1" dirty="0">
                <a:solidFill>
                  <a:srgbClr val="FF0000"/>
                </a:solidFill>
              </a:rPr>
              <a:t>Prior converted cropland</a:t>
            </a:r>
            <a:r>
              <a:rPr lang="en-US" sz="1600" i="1" dirty="0"/>
              <a:t>;</a:t>
            </a:r>
          </a:p>
          <a:p>
            <a:pPr marL="342900" lvl="0" indent="-342900">
              <a:buFont typeface="Arial" panose="020B0604020202020204" pitchFamily="34" charset="0"/>
              <a:buChar char="•"/>
            </a:pPr>
            <a:r>
              <a:rPr lang="en-US" sz="1600" i="1" dirty="0">
                <a:solidFill>
                  <a:srgbClr val="FF0000"/>
                </a:solidFill>
              </a:rPr>
              <a:t>Artificially irrigated areas, including fields flooded for agricultural production, that would revert to upland should application of irrigation water to that area cease;</a:t>
            </a:r>
          </a:p>
          <a:p>
            <a:pPr marL="342900" lvl="0" indent="-342900">
              <a:buFont typeface="Arial" panose="020B0604020202020204" pitchFamily="34" charset="0"/>
              <a:buChar char="•"/>
            </a:pPr>
            <a:r>
              <a:rPr lang="en-US" sz="1600" i="1" dirty="0">
                <a:solidFill>
                  <a:srgbClr val="FF0000"/>
                </a:solidFill>
              </a:rPr>
              <a:t>Artificial lakes and ponds, including water storage reservoirs and farm, irrigation, stock watering, and log cleaning ponds, constructed or excavated in upland or in non-jurisdictional waters, so long as those artificial lakes and ponds are not impoundments of jurisdictional waters;</a:t>
            </a:r>
          </a:p>
          <a:p>
            <a:pPr marL="342900" lvl="0" indent="-342900">
              <a:buFont typeface="Arial" panose="020B0604020202020204" pitchFamily="34" charset="0"/>
              <a:buChar char="•"/>
            </a:pPr>
            <a:r>
              <a:rPr lang="en-US" sz="1600" i="1" dirty="0">
                <a:solidFill>
                  <a:srgbClr val="FF0000"/>
                </a:solidFill>
              </a:rPr>
              <a:t>Water-filled depressions constructed or excavated in upland or in non-jurisdictional waters incidental to mining or construction activity, and pits excavated in upland or in non-jurisdictional waters for the purpose of obtaining fill, sand, or gravel;</a:t>
            </a:r>
          </a:p>
          <a:p>
            <a:pPr marL="342900" lvl="0" indent="-342900">
              <a:buFont typeface="Arial" panose="020B0604020202020204" pitchFamily="34" charset="0"/>
              <a:buChar char="•"/>
            </a:pPr>
            <a:r>
              <a:rPr lang="en-US" sz="1600" i="1" dirty="0">
                <a:solidFill>
                  <a:srgbClr val="FF0000"/>
                </a:solidFill>
              </a:rPr>
              <a:t>Storm water control features constructed or excavated in upland or in non-jurisdictional waters to convey, treat, infiltrate, or store storm water runoff;</a:t>
            </a:r>
          </a:p>
          <a:p>
            <a:pPr marL="342900" lvl="0" indent="-342900">
              <a:buFont typeface="Arial" panose="020B0604020202020204" pitchFamily="34" charset="0"/>
              <a:buChar char="•"/>
            </a:pPr>
            <a:r>
              <a:rPr lang="en-US" sz="1600" i="1" dirty="0">
                <a:solidFill>
                  <a:srgbClr val="FF0000"/>
                </a:solidFill>
              </a:rPr>
              <a:t>Groundwater recharge, water reuse, and wastewater recycling structures, including detention, retention, and infiltration basins and ponds, constructed or excavated in upland or in non-jurisdictional waters; and</a:t>
            </a:r>
          </a:p>
          <a:p>
            <a:pPr marL="342900" lvl="0" indent="-342900">
              <a:buFont typeface="Arial" panose="020B0604020202020204" pitchFamily="34" charset="0"/>
              <a:buChar char="•"/>
            </a:pPr>
            <a:r>
              <a:rPr lang="en-US" sz="1600" dirty="0"/>
              <a:t>Waste treatment systems.</a:t>
            </a:r>
          </a:p>
        </p:txBody>
      </p:sp>
    </p:spTree>
    <p:extLst>
      <p:ext uri="{BB962C8B-B14F-4D97-AF65-F5344CB8AC3E}">
        <p14:creationId xmlns:p14="http://schemas.microsoft.com/office/powerpoint/2010/main" val="24307404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2326" y="1121812"/>
            <a:ext cx="8337874" cy="4739759"/>
          </a:xfrm>
          <a:prstGeom prst="rect">
            <a:avLst/>
          </a:prstGeom>
          <a:noFill/>
        </p:spPr>
        <p:txBody>
          <a:bodyPr wrap="square" rtlCol="0">
            <a:spAutoFit/>
          </a:bodyPr>
          <a:lstStyle/>
          <a:p>
            <a:r>
              <a:rPr lang="en-US" sz="6600" b="1" u="sng" dirty="0" smtClean="0"/>
              <a:t>QUESTIONS</a:t>
            </a:r>
          </a:p>
          <a:p>
            <a:r>
              <a:rPr lang="en-US" sz="4400" b="1" dirty="0" smtClean="0"/>
              <a:t>Contact Info:</a:t>
            </a:r>
          </a:p>
          <a:p>
            <a:r>
              <a:rPr lang="en-US" sz="3200" b="1" dirty="0" smtClean="0"/>
              <a:t>Scott Porter</a:t>
            </a:r>
          </a:p>
          <a:p>
            <a:r>
              <a:rPr lang="en-US" sz="3200" b="1" dirty="0" smtClean="0"/>
              <a:t>	502-564-5116</a:t>
            </a:r>
            <a:endParaRPr lang="en-US" sz="3200" b="1" dirty="0"/>
          </a:p>
          <a:p>
            <a:r>
              <a:rPr lang="en-US" sz="3200" b="1" dirty="0" smtClean="0"/>
              <a:t>	</a:t>
            </a:r>
            <a:r>
              <a:rPr lang="en-US" sz="3200" b="1" i="1" dirty="0" smtClean="0"/>
              <a:t>scott.porter@ky.gov</a:t>
            </a:r>
          </a:p>
          <a:p>
            <a:r>
              <a:rPr lang="en-US" sz="3200" b="1" dirty="0" smtClean="0"/>
              <a:t>Rob Lewis</a:t>
            </a:r>
          </a:p>
          <a:p>
            <a:r>
              <a:rPr lang="en-US" sz="3200" b="1" dirty="0"/>
              <a:t>	</a:t>
            </a:r>
            <a:r>
              <a:rPr lang="en-US" sz="3200" b="1" dirty="0" smtClean="0"/>
              <a:t>502-545-4772</a:t>
            </a:r>
          </a:p>
          <a:p>
            <a:r>
              <a:rPr lang="en-US" sz="3200" b="1" dirty="0"/>
              <a:t>	</a:t>
            </a:r>
            <a:r>
              <a:rPr lang="en-US" sz="3200" b="1" i="1" dirty="0" smtClean="0"/>
              <a:t>rob.lewis@ky.gov</a:t>
            </a:r>
          </a:p>
        </p:txBody>
      </p:sp>
    </p:spTree>
    <p:extLst>
      <p:ext uri="{BB962C8B-B14F-4D97-AF65-F5344CB8AC3E}">
        <p14:creationId xmlns:p14="http://schemas.microsoft.com/office/powerpoint/2010/main" val="2378891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69571" y="698714"/>
            <a:ext cx="10450286" cy="5386090"/>
          </a:xfrm>
          <a:prstGeom prst="rect">
            <a:avLst/>
          </a:prstGeom>
        </p:spPr>
        <p:txBody>
          <a:bodyPr wrap="square">
            <a:spAutoFit/>
          </a:bodyPr>
          <a:lstStyle/>
          <a:p>
            <a:pPr algn="ctr"/>
            <a:r>
              <a:rPr lang="en-US" sz="2800" b="1" dirty="0" smtClean="0">
                <a:solidFill>
                  <a:srgbClr val="1B1B1B"/>
                </a:solidFill>
                <a:latin typeface="Merriweather Web"/>
              </a:rPr>
              <a:t>Permitting Under </a:t>
            </a:r>
            <a:r>
              <a:rPr lang="en-US" sz="2800" b="1" dirty="0">
                <a:solidFill>
                  <a:srgbClr val="1B1B1B"/>
                </a:solidFill>
                <a:latin typeface="Merriweather Web"/>
              </a:rPr>
              <a:t>CWA </a:t>
            </a:r>
            <a:r>
              <a:rPr lang="en-US" sz="2800" b="1" dirty="0" smtClean="0">
                <a:latin typeface="Arial" panose="020B0604020202020204" pitchFamily="34" charset="0"/>
                <a:ea typeface="Calibri" panose="020F0502020204030204" pitchFamily="34" charset="0"/>
                <a:cs typeface="Arial" panose="020B0604020202020204" pitchFamily="34" charset="0"/>
              </a:rPr>
              <a:t>§</a:t>
            </a:r>
            <a:r>
              <a:rPr lang="en-US" sz="2800" b="1" dirty="0" smtClean="0">
                <a:solidFill>
                  <a:srgbClr val="1B1B1B"/>
                </a:solidFill>
                <a:latin typeface="Merriweather Web"/>
              </a:rPr>
              <a:t>404</a:t>
            </a:r>
            <a:r>
              <a:rPr lang="en-US" sz="2800" b="1" dirty="0">
                <a:solidFill>
                  <a:srgbClr val="1B1B1B"/>
                </a:solidFill>
                <a:latin typeface="Merriweather Web"/>
              </a:rPr>
              <a:t>: </a:t>
            </a:r>
            <a:endParaRPr lang="en-US" sz="2800" b="1" dirty="0" smtClean="0">
              <a:solidFill>
                <a:srgbClr val="1B1B1B"/>
              </a:solidFill>
              <a:latin typeface="Merriweather Web"/>
            </a:endParaRPr>
          </a:p>
          <a:p>
            <a:pPr algn="ctr"/>
            <a:r>
              <a:rPr lang="en-US" sz="2800" b="1" u="sng" dirty="0" smtClean="0">
                <a:solidFill>
                  <a:srgbClr val="1B1B1B"/>
                </a:solidFill>
                <a:latin typeface="Merriweather Web"/>
              </a:rPr>
              <a:t>Avoidance</a:t>
            </a:r>
            <a:r>
              <a:rPr lang="en-US" sz="2800" b="1" u="sng" dirty="0">
                <a:solidFill>
                  <a:srgbClr val="1B1B1B"/>
                </a:solidFill>
                <a:latin typeface="Merriweather Web"/>
              </a:rPr>
              <a:t>, Minimization and Compensatory Mitigation</a:t>
            </a:r>
          </a:p>
          <a:p>
            <a:endParaRPr lang="en-US" u="sng" dirty="0"/>
          </a:p>
          <a:p>
            <a:r>
              <a:rPr lang="en-US" dirty="0"/>
              <a:t>In administering the program, </a:t>
            </a:r>
            <a:r>
              <a:rPr lang="en-US" dirty="0" smtClean="0"/>
              <a:t>before issuing a permit, the </a:t>
            </a:r>
            <a:r>
              <a:rPr lang="en-US" dirty="0"/>
              <a:t>Corps generally applies the following </a:t>
            </a:r>
            <a:r>
              <a:rPr lang="en-US" dirty="0" smtClean="0"/>
              <a:t>sequentially </a:t>
            </a:r>
            <a:r>
              <a:rPr lang="en-US" dirty="0"/>
              <a:t>in the following order</a:t>
            </a:r>
            <a:r>
              <a:rPr lang="en-US" dirty="0" smtClean="0"/>
              <a:t>:</a:t>
            </a:r>
          </a:p>
          <a:p>
            <a:endParaRPr lang="en-US" dirty="0"/>
          </a:p>
          <a:p>
            <a:r>
              <a:rPr lang="en-US" b="1" dirty="0" smtClean="0"/>
              <a:t>1) Avoidance</a:t>
            </a:r>
            <a:r>
              <a:rPr lang="en-US" dirty="0"/>
              <a:t> means mitigating an aquatic resource impact by selecting the least-damaging project type, spatial location and extent compatible with achieving the purpose of the project.  Avoidance is achieved through an analysis of appropriate and practicable alternatives and a consideration of impact footprint</a:t>
            </a:r>
            <a:r>
              <a:rPr lang="en-US" dirty="0" smtClean="0"/>
              <a:t>.</a:t>
            </a:r>
          </a:p>
          <a:p>
            <a:endParaRPr lang="en-US" dirty="0"/>
          </a:p>
          <a:p>
            <a:r>
              <a:rPr lang="en-US" b="1" dirty="0" smtClean="0"/>
              <a:t>2) Minimization</a:t>
            </a:r>
            <a:r>
              <a:rPr lang="en-US" dirty="0"/>
              <a:t> means mitigating an aquatic resource impact by managing the severity of a project's impact on resources at the selected site.  Minimization is achieved through the incorporation of appropriate and practicable design and risk avoidance measures</a:t>
            </a:r>
            <a:r>
              <a:rPr lang="en-US" dirty="0" smtClean="0"/>
              <a:t>.</a:t>
            </a:r>
          </a:p>
          <a:p>
            <a:endParaRPr lang="en-US" dirty="0"/>
          </a:p>
          <a:p>
            <a:r>
              <a:rPr lang="en-US" b="1" dirty="0" smtClean="0"/>
              <a:t>3) Compensatory </a:t>
            </a:r>
            <a:r>
              <a:rPr lang="en-US" b="1" dirty="0"/>
              <a:t>Mitigation</a:t>
            </a:r>
            <a:r>
              <a:rPr lang="en-US" dirty="0"/>
              <a:t> means mitigating an aquatic resource impact by replacing or providing substitute aquatic resources for impacts that remain after avoidance and minimization measures have been applied, and is achieved through appropriate and practicable restoration, establishment, enhancement, and/or preservation of aquatic resource functions and services.</a:t>
            </a:r>
          </a:p>
        </p:txBody>
      </p:sp>
    </p:spTree>
    <p:extLst>
      <p:ext uri="{BB962C8B-B14F-4D97-AF65-F5344CB8AC3E}">
        <p14:creationId xmlns:p14="http://schemas.microsoft.com/office/powerpoint/2010/main" val="88716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65615" y="1710034"/>
            <a:ext cx="9568543" cy="3970318"/>
          </a:xfrm>
          <a:prstGeom prst="rect">
            <a:avLst/>
          </a:prstGeom>
        </p:spPr>
        <p:txBody>
          <a:bodyPr wrap="square">
            <a:spAutoFit/>
          </a:bodyPr>
          <a:lstStyle/>
          <a:p>
            <a:endParaRPr lang="en-US" sz="2800" b="1" i="0" dirty="0">
              <a:solidFill>
                <a:srgbClr val="1B1B1B"/>
              </a:solidFill>
              <a:effectLst/>
              <a:latin typeface="Merriweather Web"/>
            </a:endParaRPr>
          </a:p>
          <a:p>
            <a:endParaRPr lang="en-US" sz="2800" b="1" dirty="0" smtClean="0">
              <a:solidFill>
                <a:srgbClr val="1B1B1B"/>
              </a:solidFill>
              <a:latin typeface="Merriweather Web"/>
            </a:endParaRPr>
          </a:p>
          <a:p>
            <a:endParaRPr lang="en-US" sz="2800" b="1" i="0" dirty="0">
              <a:solidFill>
                <a:srgbClr val="1B1B1B"/>
              </a:solidFill>
              <a:effectLst/>
              <a:latin typeface="Merriweather Web"/>
            </a:endParaRPr>
          </a:p>
          <a:p>
            <a:endParaRPr lang="en-US" sz="2800" b="1" dirty="0" smtClean="0">
              <a:solidFill>
                <a:srgbClr val="1B1B1B"/>
              </a:solidFill>
              <a:latin typeface="Merriweather Web"/>
            </a:endParaRPr>
          </a:p>
          <a:p>
            <a:endParaRPr lang="en-US" sz="2800" b="1" i="0" dirty="0">
              <a:solidFill>
                <a:srgbClr val="1B1B1B"/>
              </a:solidFill>
              <a:effectLst/>
              <a:latin typeface="Merriweather Web"/>
            </a:endParaRPr>
          </a:p>
          <a:p>
            <a:endParaRPr lang="en-US" sz="2800" b="1" dirty="0" smtClean="0">
              <a:solidFill>
                <a:srgbClr val="1B1B1B"/>
              </a:solidFill>
              <a:latin typeface="Merriweather Web"/>
            </a:endParaRPr>
          </a:p>
          <a:p>
            <a:endParaRPr lang="en-US" sz="2800" b="1" i="0" dirty="0">
              <a:solidFill>
                <a:srgbClr val="1B1B1B"/>
              </a:solidFill>
              <a:effectLst/>
              <a:latin typeface="Merriweather Web"/>
            </a:endParaRPr>
          </a:p>
          <a:p>
            <a:endParaRPr lang="en-US" sz="2800" b="1" dirty="0" smtClean="0">
              <a:solidFill>
                <a:srgbClr val="1B1B1B"/>
              </a:solidFill>
              <a:latin typeface="Merriweather Web"/>
            </a:endParaRPr>
          </a:p>
          <a:p>
            <a:endParaRPr lang="en-US" sz="2800" b="1" i="0" dirty="0">
              <a:solidFill>
                <a:srgbClr val="1B1B1B"/>
              </a:solidFill>
              <a:effectLst/>
              <a:latin typeface="Merriweather Web"/>
            </a:endParaRPr>
          </a:p>
        </p:txBody>
      </p:sp>
      <p:sp>
        <p:nvSpPr>
          <p:cNvPr id="3" name="Rectangle 2"/>
          <p:cNvSpPr/>
          <p:nvPr/>
        </p:nvSpPr>
        <p:spPr>
          <a:xfrm>
            <a:off x="1849287" y="490090"/>
            <a:ext cx="6380314" cy="5786199"/>
          </a:xfrm>
          <a:prstGeom prst="rect">
            <a:avLst/>
          </a:prstGeom>
        </p:spPr>
        <p:txBody>
          <a:bodyPr wrap="square">
            <a:spAutoFit/>
          </a:bodyPr>
          <a:lstStyle/>
          <a:p>
            <a:pPr algn="ctr"/>
            <a:r>
              <a:rPr lang="en-US" sz="4000" b="1" u="sng" dirty="0" smtClean="0"/>
              <a:t>COMPENSATORY MITIGATION</a:t>
            </a:r>
          </a:p>
          <a:p>
            <a:pPr algn="just"/>
            <a:endParaRPr lang="en-US" sz="2400" b="1" dirty="0" smtClean="0"/>
          </a:p>
          <a:p>
            <a:pPr marL="342900" indent="-342900" algn="just">
              <a:buFont typeface="Wingdings" panose="05000000000000000000" pitchFamily="2" charset="2"/>
              <a:buChar char="v"/>
            </a:pPr>
            <a:r>
              <a:rPr lang="en-US" sz="1400" dirty="0">
                <a:latin typeface="Calibri" panose="020F0502020204030204" pitchFamily="34" charset="0"/>
                <a:ea typeface="Calibri" panose="020F0502020204030204" pitchFamily="34" charset="0"/>
              </a:rPr>
              <a:t>§ 404</a:t>
            </a:r>
            <a:r>
              <a:rPr lang="en-US" sz="1400" dirty="0" smtClean="0"/>
              <a:t> </a:t>
            </a:r>
            <a:r>
              <a:rPr lang="en-US" sz="1400" dirty="0"/>
              <a:t>of the </a:t>
            </a:r>
            <a:r>
              <a:rPr lang="en-US" sz="1400" dirty="0" smtClean="0"/>
              <a:t>CWA </a:t>
            </a:r>
            <a:r>
              <a:rPr lang="en-US" sz="1400" dirty="0"/>
              <a:t>requires compensatory mitigation for projects that cause unavoidable </a:t>
            </a:r>
            <a:r>
              <a:rPr lang="en-US" sz="1400" dirty="0" smtClean="0"/>
              <a:t>impacts  </a:t>
            </a:r>
            <a:r>
              <a:rPr lang="en-US" sz="1400" dirty="0"/>
              <a:t>to streams, wetlands, and other waters of the United States</a:t>
            </a:r>
            <a:r>
              <a:rPr lang="en-US" sz="1400" dirty="0" smtClean="0"/>
              <a:t>.</a:t>
            </a:r>
          </a:p>
          <a:p>
            <a:pPr marL="342900" indent="-342900" algn="just">
              <a:buFont typeface="Wingdings" panose="05000000000000000000" pitchFamily="2" charset="2"/>
              <a:buChar char="v"/>
            </a:pPr>
            <a:endParaRPr lang="en-US" sz="1400" b="1" dirty="0"/>
          </a:p>
          <a:p>
            <a:pPr marL="342900" indent="-342900" algn="just">
              <a:buFont typeface="Wingdings" panose="05000000000000000000" pitchFamily="2" charset="2"/>
              <a:buChar char="v"/>
            </a:pPr>
            <a:r>
              <a:rPr lang="en-US" sz="1400" dirty="0"/>
              <a:t>Compensatory mitigation is used to offset these unavoidable impacts to the environment. It involves the restoration, establishment, enhancement, and/or preservation of the environment, including threatened or endangered species and/or their habitats</a:t>
            </a:r>
            <a:r>
              <a:rPr lang="en-US" sz="1400" dirty="0" smtClean="0"/>
              <a:t>.</a:t>
            </a:r>
          </a:p>
          <a:p>
            <a:pPr algn="just"/>
            <a:endParaRPr lang="en-US" sz="1400" dirty="0" smtClean="0"/>
          </a:p>
          <a:p>
            <a:pPr marL="285750" indent="-285750" algn="just">
              <a:buFont typeface="Wingdings" panose="05000000000000000000" pitchFamily="2" charset="2"/>
              <a:buChar char="v"/>
            </a:pPr>
            <a:r>
              <a:rPr lang="en-US" sz="1400" dirty="0">
                <a:ea typeface="Calibri" panose="020F0502020204030204" pitchFamily="34" charset="0"/>
                <a:cs typeface="Times New Roman" panose="02020603050405020304" pitchFamily="18" charset="0"/>
              </a:rPr>
              <a:t>When a development project occurs the will cause a permanent loss or significant impairment to streams, the Corps requires developers to mitigate the losses of stream and wetland habitat through a permit system.  Developers may perform their own mitigation on their own; elect to purchase mitigation credits from a mitigation bank ; or  pay fees to a FILO program “in-lieu of” doing mitigation on their own, and the FILO program performs the restoration to create the necessary credits.</a:t>
            </a:r>
          </a:p>
          <a:p>
            <a:pPr marL="285750" indent="-285750" algn="just">
              <a:buFont typeface="Wingdings" panose="05000000000000000000" pitchFamily="2" charset="2"/>
              <a:buChar char="v"/>
            </a:pPr>
            <a:endParaRPr lang="en-US" sz="1400" dirty="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v"/>
            </a:pPr>
            <a:r>
              <a:rPr lang="en-US" sz="1400" dirty="0" smtClean="0"/>
              <a:t>The </a:t>
            </a:r>
            <a:r>
              <a:rPr lang="en-US" sz="1400" dirty="0"/>
              <a:t>value of these “credits” is determined by quantifying the stream and wetland functions or acres restored or </a:t>
            </a:r>
            <a:r>
              <a:rPr lang="en-US" sz="1400" dirty="0" smtClean="0"/>
              <a:t>created through a mitigation project</a:t>
            </a:r>
            <a:endParaRPr lang="en-US" sz="1400" b="1" dirty="0"/>
          </a:p>
        </p:txBody>
      </p:sp>
      <p:pic>
        <p:nvPicPr>
          <p:cNvPr id="4" name="Picture 3"/>
          <p:cNvPicPr>
            <a:picLocks noChangeAspect="1"/>
          </p:cNvPicPr>
          <p:nvPr/>
        </p:nvPicPr>
        <p:blipFill>
          <a:blip r:embed="rId2"/>
          <a:stretch>
            <a:fillRect/>
          </a:stretch>
        </p:blipFill>
        <p:spPr>
          <a:xfrm>
            <a:off x="8376241" y="639751"/>
            <a:ext cx="3657917" cy="2743438"/>
          </a:xfrm>
          <a:prstGeom prst="rect">
            <a:avLst/>
          </a:prstGeom>
        </p:spPr>
      </p:pic>
      <p:pic>
        <p:nvPicPr>
          <p:cNvPr id="5" name="Picture 4"/>
          <p:cNvPicPr>
            <a:picLocks noChangeAspect="1"/>
          </p:cNvPicPr>
          <p:nvPr/>
        </p:nvPicPr>
        <p:blipFill>
          <a:blip r:embed="rId3"/>
          <a:stretch>
            <a:fillRect/>
          </a:stretch>
        </p:blipFill>
        <p:spPr>
          <a:xfrm>
            <a:off x="8390674" y="3831460"/>
            <a:ext cx="3657155" cy="2745680"/>
          </a:xfrm>
          <a:prstGeom prst="rect">
            <a:avLst/>
          </a:prstGeom>
        </p:spPr>
      </p:pic>
      <p:sp>
        <p:nvSpPr>
          <p:cNvPr id="6" name="TextBox 5"/>
          <p:cNvSpPr txBox="1"/>
          <p:nvPr/>
        </p:nvSpPr>
        <p:spPr>
          <a:xfrm>
            <a:off x="8376241" y="270419"/>
            <a:ext cx="2990850" cy="338554"/>
          </a:xfrm>
          <a:prstGeom prst="rect">
            <a:avLst/>
          </a:prstGeom>
          <a:noFill/>
        </p:spPr>
        <p:txBody>
          <a:bodyPr wrap="square" rtlCol="0">
            <a:spAutoFit/>
          </a:bodyPr>
          <a:lstStyle/>
          <a:p>
            <a:r>
              <a:rPr lang="en-US" sz="1600" dirty="0" smtClean="0"/>
              <a:t>Cove Spring, Franklin Co., Before:</a:t>
            </a:r>
            <a:endParaRPr lang="en-US" sz="1600" dirty="0"/>
          </a:p>
        </p:txBody>
      </p:sp>
      <p:sp>
        <p:nvSpPr>
          <p:cNvPr id="7" name="TextBox 6"/>
          <p:cNvSpPr txBox="1"/>
          <p:nvPr/>
        </p:nvSpPr>
        <p:spPr>
          <a:xfrm>
            <a:off x="8390674" y="3462128"/>
            <a:ext cx="2990850" cy="369332"/>
          </a:xfrm>
          <a:prstGeom prst="rect">
            <a:avLst/>
          </a:prstGeom>
          <a:noFill/>
        </p:spPr>
        <p:txBody>
          <a:bodyPr wrap="square" rtlCol="0">
            <a:spAutoFit/>
          </a:bodyPr>
          <a:lstStyle/>
          <a:p>
            <a:r>
              <a:rPr lang="en-US" sz="1600" dirty="0" smtClean="0"/>
              <a:t>After</a:t>
            </a:r>
            <a:r>
              <a:rPr lang="en-US" dirty="0" smtClean="0"/>
              <a:t>:</a:t>
            </a:r>
            <a:endParaRPr lang="en-US" dirty="0"/>
          </a:p>
        </p:txBody>
      </p:sp>
    </p:spTree>
    <p:extLst>
      <p:ext uri="{BB962C8B-B14F-4D97-AF65-F5344CB8AC3E}">
        <p14:creationId xmlns:p14="http://schemas.microsoft.com/office/powerpoint/2010/main" val="19997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7300" y="470648"/>
            <a:ext cx="10934700" cy="6031010"/>
          </a:xfrm>
          <a:prstGeom prst="rect">
            <a:avLst/>
          </a:prstGeom>
        </p:spPr>
        <p:txBody>
          <a:bodyPr wrap="square">
            <a:spAutoFit/>
          </a:bodyPr>
          <a:lstStyle/>
          <a:p>
            <a:pPr marL="457200" marR="457200" algn="just">
              <a:lnSpc>
                <a:spcPct val="107000"/>
              </a:lnSpc>
              <a:spcBef>
                <a:spcPts val="0"/>
              </a:spcBef>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 Restoration</a:t>
            </a:r>
            <a:r>
              <a:rPr lang="en-US" dirty="0">
                <a:latin typeface="Calibri" panose="020F0502020204030204" pitchFamily="34" charset="0"/>
                <a:ea typeface="Calibri" panose="020F0502020204030204" pitchFamily="34" charset="0"/>
                <a:cs typeface="Times New Roman" panose="02020603050405020304" pitchFamily="18" charset="0"/>
              </a:rPr>
              <a:t>: Re-establishment or rehabilitation of a wetland or other aquatic resource with the goal of returning natural or historic functions and characteristics to a former or degraded wetland. Restoration may result in a gain in wetland function or wetland acres, or both.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457200" marR="457200" algn="just">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b="1" dirty="0">
                <a:latin typeface="Calibri" panose="020F0502020204030204" pitchFamily="34" charset="0"/>
                <a:ea typeface="Calibri" panose="020F0502020204030204" pitchFamily="34" charset="0"/>
                <a:cs typeface="Times New Roman" panose="02020603050405020304" pitchFamily="18" charset="0"/>
              </a:rPr>
              <a:t>Establishment (Creation</a:t>
            </a:r>
            <a:r>
              <a:rPr lang="en-US" dirty="0">
                <a:latin typeface="Calibri" panose="020F0502020204030204" pitchFamily="34" charset="0"/>
                <a:ea typeface="Calibri" panose="020F0502020204030204" pitchFamily="34" charset="0"/>
                <a:cs typeface="Times New Roman" panose="02020603050405020304" pitchFamily="18" charset="0"/>
              </a:rPr>
              <a:t>): The development of a wetland or other aquatic resource where a wetland did not previously exist through manipulation of the physical, chemical and/or biological characteristics of the site. Successful establishment results in a net gain in wetland acres and function.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457200" marR="457200" algn="just">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b="1" dirty="0">
                <a:latin typeface="Calibri" panose="020F0502020204030204" pitchFamily="34" charset="0"/>
                <a:ea typeface="Calibri" panose="020F0502020204030204" pitchFamily="34" charset="0"/>
                <a:cs typeface="Times New Roman" panose="02020603050405020304" pitchFamily="18" charset="0"/>
              </a:rPr>
              <a:t>Enhancement</a:t>
            </a:r>
            <a:r>
              <a:rPr lang="en-US" dirty="0">
                <a:latin typeface="Calibri" panose="020F0502020204030204" pitchFamily="34" charset="0"/>
                <a:ea typeface="Calibri" panose="020F0502020204030204" pitchFamily="34" charset="0"/>
                <a:cs typeface="Times New Roman" panose="02020603050405020304" pitchFamily="18" charset="0"/>
              </a:rPr>
              <a:t>: Activities conducted within existing wetlands that heighten, intensify, or improve one or more wetland functions. Enhancement is often undertaken for a specific purpose such as to improve water quality, flood water retention or wildlife habitat. Enhancement results in a gain in wetland function, but does not result in a net gain in wetland acres.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457200" marR="457200" algn="just">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b="1" dirty="0">
                <a:latin typeface="Calibri" panose="020F0502020204030204" pitchFamily="34" charset="0"/>
                <a:ea typeface="Calibri" panose="020F0502020204030204" pitchFamily="34" charset="0"/>
                <a:cs typeface="Times New Roman" panose="02020603050405020304" pitchFamily="18" charset="0"/>
              </a:rPr>
              <a:t>Preservation</a:t>
            </a:r>
            <a:r>
              <a:rPr lang="en-US" dirty="0">
                <a:latin typeface="Calibri" panose="020F0502020204030204" pitchFamily="34" charset="0"/>
                <a:ea typeface="Calibri" panose="020F0502020204030204" pitchFamily="34" charset="0"/>
                <a:cs typeface="Times New Roman" panose="02020603050405020304" pitchFamily="18" charset="0"/>
              </a:rPr>
              <a:t>: The permanent protection of ecologically important wetlands or other aquatic resources through the implementation of appropriate legal and physical mechanisms. Property may be bought in fee by a conservation organization that is a Corps’ approved sponsor or by a designated state agency such as the Kentucky Department of Fish and Wildlife Resources.  Alternatively, a property owner may also agree to encumber their property with a conservation easement dedicated to a public agency or conservation organization. Preservation may include protection of upland areas adjacent to wetlands as necessary to ensure protection or enhancement of the aquatic ecosystem. Preservation does not result in a net gain of wetland acres and may only be used in certain circumstances, including when the resources to be preserved contribute significantly to the ecological sustainability of the watershed. </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73394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CFA252179B3E247B35C37CC50739074" ma:contentTypeVersion="14" ma:contentTypeDescription="Create a new document." ma:contentTypeScope="" ma:versionID="73e1bcc12271a6f05b8b0f381abbe5a8">
  <xsd:schema xmlns:xsd="http://www.w3.org/2001/XMLSchema" xmlns:xs="http://www.w3.org/2001/XMLSchema" xmlns:p="http://schemas.microsoft.com/office/2006/metadata/properties" xmlns:ns2="0ac7e8eb-f3d9-476c-a39c-73385bc035e6" xmlns:ns3="2c6efb63-35a2-4ff2-b8ff-1706d23cda4a" targetNamespace="http://schemas.microsoft.com/office/2006/metadata/properties" ma:root="true" ma:fieldsID="a6b0f34ebeca001eda30fa4f5edb9672" ns2:_="" ns3:_="">
    <xsd:import namespace="0ac7e8eb-f3d9-476c-a39c-73385bc035e6"/>
    <xsd:import namespace="2c6efb63-35a2-4ff2-b8ff-1706d23cda4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Description0" minOccurs="0"/>
                <xsd:element ref="ns3:MediaServiceGenerationTime" minOccurs="0"/>
                <xsd:element ref="ns3:MediaServiceEventHashCode"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c7e8eb-f3d9-476c-a39c-73385bc035e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c6efb63-35a2-4ff2-b8ff-1706d23cda4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Description0" ma:index="15" nillable="true" ma:displayName="Description" ma:internalName="Description0">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escription0 xmlns="2c6efb63-35a2-4ff2-b8ff-1706d23cda4a" xsi:nil="true"/>
  </documentManagement>
</p:properties>
</file>

<file path=customXml/itemProps1.xml><?xml version="1.0" encoding="utf-8"?>
<ds:datastoreItem xmlns:ds="http://schemas.openxmlformats.org/officeDocument/2006/customXml" ds:itemID="{62A7C3A2-6635-4487-AE7C-5E213DC0E3C9}">
  <ds:schemaRefs>
    <ds:schemaRef ds:uri="http://schemas.microsoft.com/sharepoint/v3/contenttype/forms"/>
  </ds:schemaRefs>
</ds:datastoreItem>
</file>

<file path=customXml/itemProps2.xml><?xml version="1.0" encoding="utf-8"?>
<ds:datastoreItem xmlns:ds="http://schemas.openxmlformats.org/officeDocument/2006/customXml" ds:itemID="{62018A80-3AAC-4E1C-9148-6C5F4545F7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c7e8eb-f3d9-476c-a39c-73385bc035e6"/>
    <ds:schemaRef ds:uri="2c6efb63-35a2-4ff2-b8ff-1706d23cda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DEAD7EB-3A52-4DDA-8810-D69CFFF0DF6E}">
  <ds:schemaRefs>
    <ds:schemaRef ds:uri="http://purl.org/dc/elements/1.1/"/>
    <ds:schemaRef ds:uri="http://schemas.microsoft.com/office/2006/metadata/properties"/>
    <ds:schemaRef ds:uri="2c6efb63-35a2-4ff2-b8ff-1706d23cda4a"/>
    <ds:schemaRef ds:uri="http://schemas.microsoft.com/office/2006/documentManagement/types"/>
    <ds:schemaRef ds:uri="0ac7e8eb-f3d9-476c-a39c-73385bc035e6"/>
    <ds:schemaRef ds:uri="http://purl.org/dc/dcmitype/"/>
    <ds:schemaRef ds:uri="http://schemas.microsoft.com/office/infopath/2007/PartnerControls"/>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3307</TotalTime>
  <Words>9123</Words>
  <Application>Microsoft Office PowerPoint</Application>
  <PresentationFormat>Widescreen</PresentationFormat>
  <Paragraphs>1191</Paragraphs>
  <Slides>60</Slides>
  <Notes>1</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60</vt:i4>
      </vt:variant>
    </vt:vector>
  </HeadingPairs>
  <TitlesOfParts>
    <vt:vector size="74" baseType="lpstr">
      <vt:lpstr>Arial</vt:lpstr>
      <vt:lpstr>Bahnschrift</vt:lpstr>
      <vt:lpstr>Calibri</vt:lpstr>
      <vt:lpstr>Calibri Light</vt:lpstr>
      <vt:lpstr>Courier New</vt:lpstr>
      <vt:lpstr>Franklin Gothic Medium</vt:lpstr>
      <vt:lpstr>Georgia</vt:lpstr>
      <vt:lpstr>Merriweather Web</vt:lpstr>
      <vt:lpstr>Open Sans</vt:lpstr>
      <vt:lpstr>Open Sans Extrabold</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FILO Contract and Expenditure History</vt:lpstr>
      <vt:lpstr>IMPORTANCE &amp; BENEFITS OF FILO PROJECTS</vt:lpstr>
      <vt:lpstr>FILO BENEFITS COMPLIMENT AND SUPPORT THE MISSION OF THE KDFWR</vt:lpstr>
      <vt:lpstr>PowerPoint Presentation</vt:lpstr>
      <vt:lpstr>PowerPoint Presentation</vt:lpstr>
      <vt:lpstr>$182/acre/year for total economic benefit from hunting, fishing, wildlife watching and outdoor recreation.   ---FILO Program funded Properties--- </vt:lpstr>
      <vt:lpstr>PowerPoint Presentation</vt:lpstr>
      <vt:lpstr>PowerPoint Presentation</vt:lpstr>
      <vt:lpstr>PowerPoint Presentation</vt:lpstr>
      <vt:lpstr>PowerPoint Presentation</vt:lpstr>
      <vt:lpstr>PowerPoint Presentation</vt:lpstr>
      <vt:lpstr>PowerPoint Presentation</vt:lpstr>
      <vt:lpstr>WHAT  TYPES OF  MITIGATION PROJECTS ARE DONE </vt:lpstr>
      <vt:lpstr>PowerPoint Presentation</vt:lpstr>
      <vt:lpstr>PowerPoint Presentation</vt:lpstr>
      <vt:lpstr>Permanent Protection:  Easements (private lands)</vt:lpstr>
      <vt:lpstr>PowerPoint Presentation</vt:lpstr>
      <vt:lpstr>Permanent Protection: Fee Purchase</vt:lpstr>
      <vt:lpstr>2020-21 PROPERTY ACQUISITIONS</vt:lpstr>
      <vt:lpstr>PowerPoint Presentation</vt:lpstr>
      <vt:lpstr>PowerPoint Presentation</vt:lpstr>
      <vt:lpstr>PowerPoint Presentation</vt:lpstr>
      <vt:lpstr>FUNDING</vt:lpstr>
      <vt:lpstr>FUNDING</vt:lpstr>
      <vt:lpstr>PowerPoint Presentation</vt:lpstr>
      <vt:lpstr> </vt:lpstr>
      <vt:lpstr>The unallocated funds shown in the pie chart represent the current outstanding obligation to the Corps of Engineers for existing approved projects; that is, funds not allocated to projects. These funds CANNOT be redirected without Corps approval</vt:lpstr>
      <vt:lpstr>PowerPoint Presentation</vt:lpstr>
      <vt:lpstr>PowerPoint Presentation</vt:lpstr>
      <vt:lpstr>PowerPoint Presentation</vt:lpstr>
      <vt:lpstr>FILO Issues going forward with the revisions to the operating instrument </vt:lpstr>
      <vt:lpstr>PowerPoint Presentation</vt:lpstr>
      <vt:lpstr>PowerPoint Presentation</vt:lpstr>
      <vt:lpstr>PowerPoint Presentation</vt:lpstr>
    </vt:vector>
  </TitlesOfParts>
  <Company>Commonwealth of Kentucky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Williams, Obie (FW)</dc:creator>
  <cp:lastModifiedBy>Porter, Scott (FW)</cp:lastModifiedBy>
  <cp:revision>378</cp:revision>
  <cp:lastPrinted>2021-08-04T20:06:19Z</cp:lastPrinted>
  <dcterms:created xsi:type="dcterms:W3CDTF">2020-10-15T18:39:38Z</dcterms:created>
  <dcterms:modified xsi:type="dcterms:W3CDTF">2021-08-04T20:10:54Z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0x0101005CFA252179B3E247B35C37CC50739074</vt:lpwstr>
  </property>
</Properties>
</file>