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0392" y="1348804"/>
            <a:ext cx="6317615" cy="31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9690" y="4588302"/>
            <a:ext cx="9076055" cy="2013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9095" indent="-36703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79095" algn="l"/>
                <a:tab pos="379730" algn="l"/>
              </a:tabLst>
            </a:pPr>
            <a:r>
              <a:rPr sz="1400" spc="-85" dirty="0">
                <a:solidFill>
                  <a:srgbClr val="FF0000"/>
                </a:solidFill>
                <a:latin typeface="Trebuchet MS"/>
                <a:cs typeface="Trebuchet MS"/>
              </a:rPr>
              <a:t>FILO’s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0000"/>
                </a:solidFill>
                <a:latin typeface="Trebuchet MS"/>
                <a:cs typeface="Trebuchet MS"/>
              </a:rPr>
              <a:t>unspent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rebuchet MS"/>
                <a:cs typeface="Trebuchet MS"/>
              </a:rPr>
              <a:t>balance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rebuchet MS"/>
                <a:cs typeface="Trebuchet MS"/>
              </a:rPr>
              <a:t>has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rebuchet MS"/>
                <a:cs typeface="Trebuchet MS"/>
              </a:rPr>
              <a:t>increased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FF0000"/>
                </a:solidFill>
                <a:latin typeface="Trebuchet MS"/>
                <a:cs typeface="Trebuchet MS"/>
              </a:rPr>
              <a:t>over</a:t>
            </a:r>
            <a:r>
              <a:rPr sz="1400" spc="-75" dirty="0">
                <a:solidFill>
                  <a:srgbClr val="FF0000"/>
                </a:solidFill>
                <a:latin typeface="Trebuchet MS"/>
                <a:cs typeface="Trebuchet MS"/>
              </a:rPr>
              <a:t> time,</a:t>
            </a:r>
            <a:r>
              <a:rPr sz="1400" spc="-8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and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15" dirty="0">
                <a:solidFill>
                  <a:srgbClr val="FF0000"/>
                </a:solidFill>
                <a:latin typeface="Trebuchet MS"/>
                <a:cs typeface="Trebuchet MS"/>
              </a:rPr>
              <a:t>now</a:t>
            </a:r>
            <a:r>
              <a:rPr sz="14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stands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75" dirty="0">
                <a:solidFill>
                  <a:srgbClr val="FF0000"/>
                </a:solidFill>
                <a:latin typeface="Trebuchet MS"/>
                <a:cs typeface="Trebuchet MS"/>
              </a:rPr>
              <a:t>at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10" dirty="0">
                <a:solidFill>
                  <a:srgbClr val="FF0000"/>
                </a:solidFill>
                <a:latin typeface="Trebuchet MS"/>
                <a:cs typeface="Trebuchet MS"/>
              </a:rPr>
              <a:t>$148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0000"/>
                </a:solidFill>
                <a:latin typeface="Trebuchet MS"/>
                <a:cs typeface="Trebuchet MS"/>
              </a:rPr>
              <a:t>mm.*</a:t>
            </a:r>
            <a:endParaRPr sz="1400">
              <a:latin typeface="Trebuchet MS"/>
              <a:cs typeface="Trebuchet MS"/>
            </a:endParaRPr>
          </a:p>
          <a:p>
            <a:pPr marL="379095" marR="42545" indent="-367030">
              <a:lnSpc>
                <a:spcPct val="101400"/>
              </a:lnSpc>
              <a:buFont typeface="Arial"/>
              <a:buChar char="•"/>
              <a:tabLst>
                <a:tab pos="379095" algn="l"/>
                <a:tab pos="379730" algn="l"/>
              </a:tabLst>
            </a:pPr>
            <a:r>
              <a:rPr sz="1400" spc="-85" dirty="0">
                <a:solidFill>
                  <a:srgbClr val="0070C0"/>
                </a:solidFill>
                <a:latin typeface="Trebuchet MS"/>
                <a:cs typeface="Trebuchet MS"/>
              </a:rPr>
              <a:t>FILO’s </a:t>
            </a:r>
            <a:r>
              <a:rPr sz="1400" spc="-60" dirty="0">
                <a:solidFill>
                  <a:srgbClr val="0070C0"/>
                </a:solidFill>
                <a:latin typeface="Trebuchet MS"/>
                <a:cs typeface="Trebuchet MS"/>
              </a:rPr>
              <a:t>allocated </a:t>
            </a:r>
            <a:r>
              <a:rPr sz="1400" spc="-30" dirty="0">
                <a:solidFill>
                  <a:srgbClr val="0070C0"/>
                </a:solidFill>
                <a:latin typeface="Trebuchet MS"/>
                <a:cs typeface="Trebuchet MS"/>
              </a:rPr>
              <a:t>funds </a:t>
            </a:r>
            <a:r>
              <a:rPr sz="1400" spc="-50" dirty="0">
                <a:solidFill>
                  <a:srgbClr val="0070C0"/>
                </a:solidFill>
                <a:latin typeface="Trebuchet MS"/>
                <a:cs typeface="Trebuchet MS"/>
              </a:rPr>
              <a:t>have increased </a:t>
            </a:r>
            <a:r>
              <a:rPr sz="1400" spc="-40" dirty="0">
                <a:solidFill>
                  <a:srgbClr val="0070C0"/>
                </a:solidFill>
                <a:latin typeface="Trebuchet MS"/>
                <a:cs typeface="Trebuchet MS"/>
              </a:rPr>
              <a:t>over </a:t>
            </a:r>
            <a:r>
              <a:rPr sz="1400" spc="-75" dirty="0">
                <a:solidFill>
                  <a:srgbClr val="0070C0"/>
                </a:solidFill>
                <a:latin typeface="Trebuchet MS"/>
                <a:cs typeface="Trebuchet MS"/>
              </a:rPr>
              <a:t>time, </a:t>
            </a:r>
            <a:r>
              <a:rPr sz="1400" spc="-35" dirty="0">
                <a:solidFill>
                  <a:srgbClr val="0070C0"/>
                </a:solidFill>
                <a:latin typeface="Trebuchet MS"/>
                <a:cs typeface="Trebuchet MS"/>
              </a:rPr>
              <a:t>and </a:t>
            </a:r>
            <a:r>
              <a:rPr sz="1400" spc="-50" dirty="0">
                <a:solidFill>
                  <a:srgbClr val="0070C0"/>
                </a:solidFill>
                <a:latin typeface="Trebuchet MS"/>
                <a:cs typeface="Trebuchet MS"/>
              </a:rPr>
              <a:t>consistently </a:t>
            </a:r>
            <a:r>
              <a:rPr sz="1400" spc="-45" dirty="0">
                <a:solidFill>
                  <a:srgbClr val="0070C0"/>
                </a:solidFill>
                <a:latin typeface="Trebuchet MS"/>
                <a:cs typeface="Trebuchet MS"/>
              </a:rPr>
              <a:t>outpace </a:t>
            </a:r>
            <a:r>
              <a:rPr sz="1400" spc="-60" dirty="0">
                <a:solidFill>
                  <a:srgbClr val="0070C0"/>
                </a:solidFill>
                <a:latin typeface="Trebuchet MS"/>
                <a:cs typeface="Trebuchet MS"/>
              </a:rPr>
              <a:t>actual </a:t>
            </a:r>
            <a:r>
              <a:rPr sz="1400" spc="-55" dirty="0">
                <a:solidFill>
                  <a:srgbClr val="0070C0"/>
                </a:solidFill>
                <a:latin typeface="Trebuchet MS"/>
                <a:cs typeface="Trebuchet MS"/>
              </a:rPr>
              <a:t>expenditures. </a:t>
            </a:r>
            <a:r>
              <a:rPr sz="1400" spc="-75" dirty="0">
                <a:solidFill>
                  <a:srgbClr val="0070C0"/>
                </a:solidFill>
                <a:latin typeface="Trebuchet MS"/>
                <a:cs typeface="Trebuchet MS"/>
              </a:rPr>
              <a:t>Currently, </a:t>
            </a:r>
            <a:r>
              <a:rPr sz="1400" spc="-15" dirty="0">
                <a:solidFill>
                  <a:srgbClr val="0070C0"/>
                </a:solidFill>
                <a:latin typeface="Trebuchet MS"/>
                <a:cs typeface="Trebuchet MS"/>
              </a:rPr>
              <a:t>$73 </a:t>
            </a:r>
            <a:r>
              <a:rPr sz="1400" spc="-30" dirty="0">
                <a:solidFill>
                  <a:srgbClr val="0070C0"/>
                </a:solidFill>
                <a:latin typeface="Trebuchet MS"/>
                <a:cs typeface="Trebuchet MS"/>
              </a:rPr>
              <a:t>mm </a:t>
            </a:r>
            <a:r>
              <a:rPr sz="1400" spc="-50" dirty="0">
                <a:solidFill>
                  <a:srgbClr val="0070C0"/>
                </a:solidFill>
                <a:latin typeface="Trebuchet MS"/>
                <a:cs typeface="Trebuchet MS"/>
              </a:rPr>
              <a:t>is  </a:t>
            </a:r>
            <a:r>
              <a:rPr sz="1400" spc="-65" dirty="0">
                <a:solidFill>
                  <a:srgbClr val="0070C0"/>
                </a:solidFill>
                <a:latin typeface="Trebuchet MS"/>
                <a:cs typeface="Trebuchet MS"/>
              </a:rPr>
              <a:t>allocated </a:t>
            </a:r>
            <a:r>
              <a:rPr sz="1400" spc="-35" dirty="0">
                <a:solidFill>
                  <a:srgbClr val="0070C0"/>
                </a:solidFill>
                <a:latin typeface="Trebuchet MS"/>
                <a:cs typeface="Trebuchet MS"/>
              </a:rPr>
              <a:t>and </a:t>
            </a:r>
            <a:r>
              <a:rPr sz="1400" spc="-15" dirty="0">
                <a:solidFill>
                  <a:srgbClr val="0070C0"/>
                </a:solidFill>
                <a:latin typeface="Trebuchet MS"/>
                <a:cs typeface="Trebuchet MS"/>
              </a:rPr>
              <a:t>$75 </a:t>
            </a:r>
            <a:r>
              <a:rPr sz="1400" spc="-30" dirty="0">
                <a:solidFill>
                  <a:srgbClr val="0070C0"/>
                </a:solidFill>
                <a:latin typeface="Trebuchet MS"/>
                <a:cs typeface="Trebuchet MS"/>
              </a:rPr>
              <a:t>mm </a:t>
            </a:r>
            <a:r>
              <a:rPr sz="1400" spc="-40" dirty="0">
                <a:solidFill>
                  <a:srgbClr val="0070C0"/>
                </a:solidFill>
                <a:latin typeface="Trebuchet MS"/>
                <a:cs typeface="Trebuchet MS"/>
              </a:rPr>
              <a:t>remains</a:t>
            </a:r>
            <a:r>
              <a:rPr sz="1400" spc="-195" dirty="0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0070C0"/>
                </a:solidFill>
                <a:latin typeface="Trebuchet MS"/>
                <a:cs typeface="Trebuchet MS"/>
              </a:rPr>
              <a:t>unallocated.</a:t>
            </a:r>
            <a:endParaRPr sz="1400">
              <a:latin typeface="Trebuchet MS"/>
              <a:cs typeface="Trebuchet MS"/>
            </a:endParaRPr>
          </a:p>
          <a:p>
            <a:pPr marL="379095" marR="5080" indent="-367030">
              <a:lnSpc>
                <a:spcPct val="102499"/>
              </a:lnSpc>
              <a:spcBef>
                <a:spcPts val="75"/>
              </a:spcBef>
              <a:buFont typeface="Arial"/>
              <a:buChar char="•"/>
              <a:tabLst>
                <a:tab pos="379095" algn="l"/>
                <a:tab pos="379730" algn="l"/>
              </a:tabLst>
            </a:pP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Actual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FILO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expenditures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hover </a:t>
            </a:r>
            <a:r>
              <a:rPr sz="1400" spc="-75" dirty="0">
                <a:solidFill>
                  <a:srgbClr val="70AD47"/>
                </a:solidFill>
                <a:latin typeface="Trebuchet MS"/>
                <a:cs typeface="Trebuchet MS"/>
              </a:rPr>
              <a:t>at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an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average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of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less than </a:t>
            </a:r>
            <a:r>
              <a:rPr sz="1400" spc="-15" dirty="0">
                <a:solidFill>
                  <a:srgbClr val="70AD47"/>
                </a:solidFill>
                <a:latin typeface="Trebuchet MS"/>
                <a:cs typeface="Trebuchet MS"/>
              </a:rPr>
              <a:t>$5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mm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annually, a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significant </a:t>
            </a:r>
            <a:r>
              <a:rPr sz="1400" spc="-35" dirty="0">
                <a:solidFill>
                  <a:srgbClr val="70AD47"/>
                </a:solidFill>
                <a:latin typeface="Trebuchet MS"/>
                <a:cs typeface="Trebuchet MS"/>
              </a:rPr>
              <a:t>portion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of which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is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program 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administration.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FILO </a:t>
            </a:r>
            <a:r>
              <a:rPr sz="1400" spc="-25" dirty="0">
                <a:solidFill>
                  <a:srgbClr val="70AD47"/>
                </a:solidFill>
                <a:latin typeface="Trebuchet MS"/>
                <a:cs typeface="Trebuchet MS"/>
              </a:rPr>
              <a:t>has </a:t>
            </a:r>
            <a:r>
              <a:rPr sz="1400" spc="-35" dirty="0">
                <a:solidFill>
                  <a:srgbClr val="70AD47"/>
                </a:solidFill>
                <a:latin typeface="Trebuchet MS"/>
                <a:cs typeface="Trebuchet MS"/>
              </a:rPr>
              <a:t>only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expended </a:t>
            </a:r>
            <a:r>
              <a:rPr sz="1400" spc="-15" dirty="0">
                <a:solidFill>
                  <a:srgbClr val="70AD47"/>
                </a:solidFill>
                <a:latin typeface="Trebuchet MS"/>
                <a:cs typeface="Trebuchet MS"/>
              </a:rPr>
              <a:t>$38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mm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over </a:t>
            </a:r>
            <a:r>
              <a:rPr sz="1400" spc="-75" dirty="0">
                <a:solidFill>
                  <a:srgbClr val="70AD47"/>
                </a:solidFill>
                <a:latin typeface="Trebuchet MS"/>
                <a:cs typeface="Trebuchet MS"/>
              </a:rPr>
              <a:t>time, </a:t>
            </a:r>
            <a:r>
              <a:rPr sz="1400" spc="-35" dirty="0">
                <a:solidFill>
                  <a:srgbClr val="70AD47"/>
                </a:solidFill>
                <a:latin typeface="Trebuchet MS"/>
                <a:cs typeface="Trebuchet MS"/>
              </a:rPr>
              <a:t>as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compared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to </a:t>
            </a:r>
            <a:r>
              <a:rPr sz="1400" spc="-10" dirty="0">
                <a:solidFill>
                  <a:srgbClr val="70AD47"/>
                </a:solidFill>
                <a:latin typeface="Trebuchet MS"/>
                <a:cs typeface="Trebuchet MS"/>
              </a:rPr>
              <a:t>$166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mm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in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total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receipts </a:t>
            </a:r>
            <a:r>
              <a:rPr sz="1400" spc="-90" dirty="0">
                <a:solidFill>
                  <a:srgbClr val="70AD47"/>
                </a:solidFill>
                <a:latin typeface="Trebuchet MS"/>
                <a:cs typeface="Trebuchet MS"/>
              </a:rPr>
              <a:t>it’s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received 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from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credits sold.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Collaboration with the </a:t>
            </a:r>
            <a:r>
              <a:rPr sz="1400" spc="-60" dirty="0">
                <a:solidFill>
                  <a:srgbClr val="70AD47"/>
                </a:solidFill>
                <a:latin typeface="Trebuchet MS"/>
                <a:cs typeface="Trebuchet MS"/>
              </a:rPr>
              <a:t>private </a:t>
            </a:r>
            <a:r>
              <a:rPr sz="1400" spc="-80" dirty="0">
                <a:solidFill>
                  <a:srgbClr val="70AD47"/>
                </a:solidFill>
                <a:latin typeface="Trebuchet MS"/>
                <a:cs typeface="Trebuchet MS"/>
              </a:rPr>
              <a:t>sector, </a:t>
            </a:r>
            <a:r>
              <a:rPr sz="1400" spc="-60" dirty="0">
                <a:solidFill>
                  <a:srgbClr val="70AD47"/>
                </a:solidFill>
                <a:latin typeface="Trebuchet MS"/>
                <a:cs typeface="Trebuchet MS"/>
              </a:rPr>
              <a:t>via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a </a:t>
            </a:r>
            <a:r>
              <a:rPr sz="1400" i="1" spc="5" dirty="0">
                <a:solidFill>
                  <a:srgbClr val="70AD47"/>
                </a:solidFill>
                <a:latin typeface="Carlito"/>
                <a:cs typeface="Carlito"/>
              </a:rPr>
              <a:t>turnkey </a:t>
            </a:r>
            <a:r>
              <a:rPr sz="1400" i="1" spc="10" dirty="0">
                <a:solidFill>
                  <a:srgbClr val="70AD47"/>
                </a:solidFill>
                <a:latin typeface="Carlito"/>
                <a:cs typeface="Carlito"/>
              </a:rPr>
              <a:t>full delivery </a:t>
            </a:r>
            <a:r>
              <a:rPr sz="1400" i="1" spc="-15" dirty="0">
                <a:solidFill>
                  <a:srgbClr val="70AD47"/>
                </a:solidFill>
                <a:latin typeface="Carlito"/>
                <a:cs typeface="Carlito"/>
              </a:rPr>
              <a:t>model</a:t>
            </a:r>
            <a:r>
              <a:rPr sz="1400" spc="-15" dirty="0">
                <a:solidFill>
                  <a:srgbClr val="70AD47"/>
                </a:solidFill>
                <a:latin typeface="Trebuchet MS"/>
                <a:cs typeface="Trebuchet MS"/>
              </a:rPr>
              <a:t>,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could help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FILO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increase </a:t>
            </a:r>
            <a:r>
              <a:rPr sz="1400" spc="-60" dirty="0">
                <a:solidFill>
                  <a:srgbClr val="70AD47"/>
                </a:solidFill>
                <a:latin typeface="Trebuchet MS"/>
                <a:cs typeface="Trebuchet MS"/>
              </a:rPr>
              <a:t>its 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expenditure </a:t>
            </a:r>
            <a:r>
              <a:rPr sz="1400" spc="-15" dirty="0">
                <a:solidFill>
                  <a:srgbClr val="70AD47"/>
                </a:solidFill>
                <a:latin typeface="Trebuchet MS"/>
                <a:cs typeface="Trebuchet MS"/>
              </a:rPr>
              <a:t>on </a:t>
            </a:r>
            <a:r>
              <a:rPr sz="1400" spc="-60" dirty="0">
                <a:solidFill>
                  <a:srgbClr val="70AD47"/>
                </a:solidFill>
                <a:latin typeface="Trebuchet MS"/>
                <a:cs typeface="Trebuchet MS"/>
              </a:rPr>
              <a:t>restoration, </a:t>
            </a:r>
            <a:r>
              <a:rPr sz="1400" spc="-70" dirty="0">
                <a:solidFill>
                  <a:srgbClr val="70AD47"/>
                </a:solidFill>
                <a:latin typeface="Trebuchet MS"/>
                <a:cs typeface="Trebuchet MS"/>
              </a:rPr>
              <a:t>create </a:t>
            </a:r>
            <a:r>
              <a:rPr sz="1400" spc="-75" dirty="0">
                <a:solidFill>
                  <a:srgbClr val="70AD47"/>
                </a:solidFill>
                <a:latin typeface="Trebuchet MS"/>
                <a:cs typeface="Trebuchet MS"/>
              </a:rPr>
              <a:t>jobs,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reduce </a:t>
            </a:r>
            <a:r>
              <a:rPr sz="1400" spc="-60" dirty="0">
                <a:solidFill>
                  <a:srgbClr val="70AD47"/>
                </a:solidFill>
                <a:latin typeface="Trebuchet MS"/>
                <a:cs typeface="Trebuchet MS"/>
              </a:rPr>
              <a:t>its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unspent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balance, </a:t>
            </a:r>
            <a:r>
              <a:rPr sz="1400" spc="-35" dirty="0">
                <a:solidFill>
                  <a:srgbClr val="70AD47"/>
                </a:solidFill>
                <a:latin typeface="Trebuchet MS"/>
                <a:cs typeface="Trebuchet MS"/>
              </a:rPr>
              <a:t>and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provide </a:t>
            </a:r>
            <a:r>
              <a:rPr sz="1400" spc="-35" dirty="0">
                <a:solidFill>
                  <a:srgbClr val="70AD47"/>
                </a:solidFill>
                <a:latin typeface="Trebuchet MS"/>
                <a:cs typeface="Trebuchet MS"/>
              </a:rPr>
              <a:t>more </a:t>
            </a: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mitigation to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important 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economic development</a:t>
            </a:r>
            <a:r>
              <a:rPr sz="1400" spc="-120" dirty="0">
                <a:solidFill>
                  <a:srgbClr val="70AD47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70AD47"/>
                </a:solidFill>
                <a:latin typeface="Trebuchet MS"/>
                <a:cs typeface="Trebuchet MS"/>
              </a:rPr>
              <a:t>projects.</a:t>
            </a:r>
            <a:endParaRPr sz="1400">
              <a:latin typeface="Trebuchet MS"/>
              <a:cs typeface="Trebuchet MS"/>
            </a:endParaRPr>
          </a:p>
          <a:p>
            <a:pPr marL="376555">
              <a:lnSpc>
                <a:spcPts val="815"/>
              </a:lnSpc>
              <a:spcBef>
                <a:spcPts val="245"/>
              </a:spcBef>
            </a:pPr>
            <a:r>
              <a:rPr sz="700" spc="-25" dirty="0">
                <a:latin typeface="Trebuchet MS"/>
                <a:cs typeface="Trebuchet MS"/>
              </a:rPr>
              <a:t>Data source: </a:t>
            </a:r>
            <a:r>
              <a:rPr sz="700" spc="-30" dirty="0">
                <a:latin typeface="Trebuchet MS"/>
                <a:cs typeface="Trebuchet MS"/>
              </a:rPr>
              <a:t>Kentucky </a:t>
            </a:r>
            <a:r>
              <a:rPr sz="700" spc="-35" dirty="0">
                <a:latin typeface="Trebuchet MS"/>
                <a:cs typeface="Trebuchet MS"/>
              </a:rPr>
              <a:t>FILO </a:t>
            </a:r>
            <a:r>
              <a:rPr sz="700" spc="-15" dirty="0">
                <a:latin typeface="Trebuchet MS"/>
                <a:cs typeface="Trebuchet MS"/>
              </a:rPr>
              <a:t>Annual </a:t>
            </a:r>
            <a:r>
              <a:rPr sz="700" spc="-25" dirty="0">
                <a:latin typeface="Trebuchet MS"/>
                <a:cs typeface="Trebuchet MS"/>
              </a:rPr>
              <a:t>Reports,</a:t>
            </a:r>
            <a:r>
              <a:rPr sz="700" spc="-130" dirty="0">
                <a:latin typeface="Trebuchet MS"/>
                <a:cs typeface="Trebuchet MS"/>
              </a:rPr>
              <a:t> </a:t>
            </a:r>
            <a:r>
              <a:rPr sz="700" spc="-15" dirty="0">
                <a:latin typeface="Trebuchet MS"/>
                <a:cs typeface="Trebuchet MS"/>
              </a:rPr>
              <a:t>2012-2019</a:t>
            </a:r>
            <a:endParaRPr sz="700">
              <a:latin typeface="Trebuchet MS"/>
              <a:cs typeface="Trebuchet MS"/>
            </a:endParaRPr>
          </a:p>
          <a:p>
            <a:pPr marL="376555">
              <a:lnSpc>
                <a:spcPts val="815"/>
              </a:lnSpc>
            </a:pPr>
            <a:r>
              <a:rPr sz="700" spc="90" dirty="0">
                <a:latin typeface="Trebuchet MS"/>
                <a:cs typeface="Trebuchet MS"/>
              </a:rPr>
              <a:t>*</a:t>
            </a:r>
            <a:r>
              <a:rPr sz="700" spc="-40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as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of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10" dirty="0">
                <a:latin typeface="Trebuchet MS"/>
                <a:cs typeface="Trebuchet MS"/>
              </a:rPr>
              <a:t>2019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15" dirty="0">
                <a:latin typeface="Trebuchet MS"/>
                <a:cs typeface="Trebuchet MS"/>
              </a:rPr>
              <a:t>Annual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Report;</a:t>
            </a:r>
            <a:r>
              <a:rPr sz="700" spc="-50" dirty="0">
                <a:latin typeface="Trebuchet MS"/>
                <a:cs typeface="Trebuchet MS"/>
              </a:rPr>
              <a:t> </a:t>
            </a:r>
            <a:r>
              <a:rPr sz="700" spc="-35" dirty="0">
                <a:latin typeface="Trebuchet MS"/>
                <a:cs typeface="Trebuchet MS"/>
              </a:rPr>
              <a:t>actual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balance</a:t>
            </a:r>
            <a:r>
              <a:rPr sz="700" spc="-40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as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of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September,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10" dirty="0">
                <a:latin typeface="Trebuchet MS"/>
                <a:cs typeface="Trebuchet MS"/>
              </a:rPr>
              <a:t>2020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is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higher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5531" y="1260408"/>
            <a:ext cx="358521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Kentucky </a:t>
            </a:r>
            <a:r>
              <a:rPr spc="-145" dirty="0"/>
              <a:t>FILO </a:t>
            </a:r>
            <a:r>
              <a:rPr spc="-105" dirty="0"/>
              <a:t>Balances, </a:t>
            </a:r>
            <a:r>
              <a:rPr spc="-145" dirty="0"/>
              <a:t>2012-2019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732940" y="1869133"/>
            <a:ext cx="4712335" cy="2380615"/>
            <a:chOff x="1732940" y="1869133"/>
            <a:chExt cx="4712335" cy="2380615"/>
          </a:xfrm>
        </p:grpSpPr>
        <p:sp>
          <p:nvSpPr>
            <p:cNvPr id="5" name="object 5"/>
            <p:cNvSpPr/>
            <p:nvPr/>
          </p:nvSpPr>
          <p:spPr>
            <a:xfrm>
              <a:off x="1732940" y="2013937"/>
              <a:ext cx="4712335" cy="1907539"/>
            </a:xfrm>
            <a:custGeom>
              <a:avLst/>
              <a:gdLst/>
              <a:ahLst/>
              <a:cxnLst/>
              <a:rect l="l" t="t" r="r" b="b"/>
              <a:pathLst>
                <a:path w="4712335" h="1907539">
                  <a:moveTo>
                    <a:pt x="0" y="1907440"/>
                  </a:moveTo>
                  <a:lnTo>
                    <a:pt x="4712177" y="1907440"/>
                  </a:lnTo>
                </a:path>
                <a:path w="4712335" h="1907539">
                  <a:moveTo>
                    <a:pt x="0" y="1587502"/>
                  </a:moveTo>
                  <a:lnTo>
                    <a:pt x="4712177" y="1587502"/>
                  </a:lnTo>
                </a:path>
                <a:path w="4712335" h="1907539">
                  <a:moveTo>
                    <a:pt x="0" y="1270610"/>
                  </a:moveTo>
                  <a:lnTo>
                    <a:pt x="4712177" y="1270610"/>
                  </a:lnTo>
                </a:path>
                <a:path w="4712335" h="1907539">
                  <a:moveTo>
                    <a:pt x="0" y="953718"/>
                  </a:moveTo>
                  <a:lnTo>
                    <a:pt x="4712177" y="953718"/>
                  </a:lnTo>
                </a:path>
                <a:path w="4712335" h="1907539">
                  <a:moveTo>
                    <a:pt x="0" y="633780"/>
                  </a:moveTo>
                  <a:lnTo>
                    <a:pt x="4712177" y="633780"/>
                  </a:lnTo>
                </a:path>
                <a:path w="4712335" h="1907539">
                  <a:moveTo>
                    <a:pt x="0" y="316891"/>
                  </a:moveTo>
                  <a:lnTo>
                    <a:pt x="4712177" y="316891"/>
                  </a:lnTo>
                </a:path>
                <a:path w="4712335" h="1907539">
                  <a:moveTo>
                    <a:pt x="0" y="0"/>
                  </a:moveTo>
                  <a:lnTo>
                    <a:pt x="4712177" y="0"/>
                  </a:lnTo>
                </a:path>
              </a:pathLst>
            </a:custGeom>
            <a:ln w="763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27453" y="1880590"/>
              <a:ext cx="4123690" cy="1883410"/>
            </a:xfrm>
            <a:custGeom>
              <a:avLst/>
              <a:gdLst/>
              <a:ahLst/>
              <a:cxnLst/>
              <a:rect l="l" t="t" r="r" b="b"/>
              <a:pathLst>
                <a:path w="4123690" h="1883410">
                  <a:moveTo>
                    <a:pt x="0" y="1883123"/>
                  </a:moveTo>
                  <a:lnTo>
                    <a:pt x="590202" y="1751323"/>
                  </a:lnTo>
                  <a:lnTo>
                    <a:pt x="1178453" y="1623348"/>
                  </a:lnTo>
                  <a:lnTo>
                    <a:pt x="1766701" y="1376538"/>
                  </a:lnTo>
                  <a:lnTo>
                    <a:pt x="2354949" y="1242468"/>
                  </a:lnTo>
                  <a:lnTo>
                    <a:pt x="2946246" y="687905"/>
                  </a:lnTo>
                  <a:lnTo>
                    <a:pt x="3534494" y="556882"/>
                  </a:lnTo>
                  <a:lnTo>
                    <a:pt x="4123151" y="0"/>
                  </a:lnTo>
                </a:path>
              </a:pathLst>
            </a:custGeom>
            <a:ln w="2291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32940" y="4238002"/>
              <a:ext cx="4712335" cy="0"/>
            </a:xfrm>
            <a:custGeom>
              <a:avLst/>
              <a:gdLst/>
              <a:ahLst/>
              <a:cxnLst/>
              <a:rect l="l" t="t" r="r" b="b"/>
              <a:pathLst>
                <a:path w="4712335">
                  <a:moveTo>
                    <a:pt x="0" y="0"/>
                  </a:moveTo>
                  <a:lnTo>
                    <a:pt x="4712177" y="0"/>
                  </a:lnTo>
                </a:path>
              </a:pathLst>
            </a:custGeom>
            <a:ln w="7637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027453" y="4063771"/>
              <a:ext cx="4123690" cy="142875"/>
            </a:xfrm>
            <a:custGeom>
              <a:avLst/>
              <a:gdLst/>
              <a:ahLst/>
              <a:cxnLst/>
              <a:rect l="l" t="t" r="r" b="b"/>
              <a:pathLst>
                <a:path w="4123690" h="142875">
                  <a:moveTo>
                    <a:pt x="0" y="131850"/>
                  </a:moveTo>
                  <a:lnTo>
                    <a:pt x="590202" y="140991"/>
                  </a:lnTo>
                  <a:lnTo>
                    <a:pt x="1178453" y="142336"/>
                  </a:lnTo>
                  <a:lnTo>
                    <a:pt x="1766701" y="98333"/>
                  </a:lnTo>
                  <a:lnTo>
                    <a:pt x="2354949" y="128803"/>
                  </a:lnTo>
                  <a:lnTo>
                    <a:pt x="2946246" y="19110"/>
                  </a:lnTo>
                  <a:lnTo>
                    <a:pt x="3534494" y="140991"/>
                  </a:lnTo>
                  <a:lnTo>
                    <a:pt x="4123151" y="0"/>
                  </a:lnTo>
                </a:path>
              </a:pathLst>
            </a:custGeom>
            <a:ln w="22912">
              <a:solidFill>
                <a:srgbClr val="70AD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027453" y="3074771"/>
              <a:ext cx="4123690" cy="1163320"/>
            </a:xfrm>
            <a:custGeom>
              <a:avLst/>
              <a:gdLst/>
              <a:ahLst/>
              <a:cxnLst/>
              <a:rect l="l" t="t" r="r" b="b"/>
              <a:pathLst>
                <a:path w="4123690" h="1163320">
                  <a:moveTo>
                    <a:pt x="0" y="1163229"/>
                  </a:moveTo>
                  <a:lnTo>
                    <a:pt x="590202" y="703407"/>
                  </a:lnTo>
                  <a:lnTo>
                    <a:pt x="1178453" y="526679"/>
                  </a:lnTo>
                  <a:lnTo>
                    <a:pt x="1766701" y="529726"/>
                  </a:lnTo>
                  <a:lnTo>
                    <a:pt x="2354949" y="395656"/>
                  </a:lnTo>
                  <a:lnTo>
                    <a:pt x="2946246" y="276822"/>
                  </a:lnTo>
                  <a:lnTo>
                    <a:pt x="3534494" y="167129"/>
                  </a:lnTo>
                  <a:lnTo>
                    <a:pt x="4123151" y="0"/>
                  </a:lnTo>
                </a:path>
              </a:pathLst>
            </a:custGeom>
            <a:ln w="22913">
              <a:solidFill>
                <a:srgbClr val="0070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732940" y="1695246"/>
            <a:ext cx="4712335" cy="0"/>
          </a:xfrm>
          <a:custGeom>
            <a:avLst/>
            <a:gdLst/>
            <a:ahLst/>
            <a:cxnLst/>
            <a:rect l="l" t="t" r="r" b="b"/>
            <a:pathLst>
              <a:path w="4712335">
                <a:moveTo>
                  <a:pt x="0" y="0"/>
                </a:moveTo>
                <a:lnTo>
                  <a:pt x="4712177" y="0"/>
                </a:lnTo>
              </a:path>
            </a:pathLst>
          </a:custGeom>
          <a:ln w="763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77543" y="4130071"/>
            <a:ext cx="1282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$</a:t>
            </a:r>
            <a:r>
              <a:rPr sz="1000" spc="-65" dirty="0">
                <a:solidFill>
                  <a:srgbClr val="595959"/>
                </a:solidFill>
                <a:latin typeface="Trebuchet MS"/>
                <a:cs typeface="Trebuchet MS"/>
              </a:rPr>
              <a:t>-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8498" y="3810031"/>
            <a:ext cx="6489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595959"/>
                </a:solidFill>
                <a:latin typeface="Trebuchet MS"/>
                <a:cs typeface="Trebuchet MS"/>
              </a:rPr>
              <a:t>$20,000,000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8498" y="3176047"/>
            <a:ext cx="648970" cy="495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595959"/>
                </a:solidFill>
                <a:latin typeface="Trebuchet MS"/>
                <a:cs typeface="Trebuchet MS"/>
              </a:rPr>
              <a:t>$60,000,000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55" dirty="0">
                <a:solidFill>
                  <a:srgbClr val="595959"/>
                </a:solidFill>
                <a:latin typeface="Trebuchet MS"/>
                <a:cs typeface="Trebuchet MS"/>
              </a:rPr>
              <a:t>$40,000,000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8498" y="2859055"/>
            <a:ext cx="6489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solidFill>
                  <a:srgbClr val="595959"/>
                </a:solidFill>
                <a:latin typeface="Trebuchet MS"/>
                <a:cs typeface="Trebuchet MS"/>
              </a:rPr>
              <a:t>$80,000,000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6565" y="1905031"/>
            <a:ext cx="712470" cy="812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$140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$120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$100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96565" y="1588039"/>
            <a:ext cx="7124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$160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000</a:t>
            </a:r>
            <a:r>
              <a:rPr sz="1000" spc="-170" dirty="0">
                <a:solidFill>
                  <a:srgbClr val="595959"/>
                </a:solidFill>
                <a:latin typeface="Trebuchet MS"/>
                <a:cs typeface="Trebuchet MS"/>
              </a:rPr>
              <a:t>,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0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 rot="19920000">
            <a:off x="3528860" y="2802978"/>
            <a:ext cx="1243407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40" dirty="0">
                <a:solidFill>
                  <a:srgbClr val="FF0000"/>
                </a:solidFill>
                <a:latin typeface="Trebuchet MS"/>
                <a:cs typeface="Trebuchet MS"/>
              </a:rPr>
              <a:t>unspe</a:t>
            </a:r>
            <a:r>
              <a:rPr sz="2100" spc="-60" baseline="1984" dirty="0">
                <a:solidFill>
                  <a:srgbClr val="FF0000"/>
                </a:solidFill>
                <a:latin typeface="Trebuchet MS"/>
                <a:cs typeface="Trebuchet MS"/>
              </a:rPr>
              <a:t>nt</a:t>
            </a:r>
            <a:r>
              <a:rPr sz="2100" spc="-217" baseline="198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100" spc="-97" baseline="1984" dirty="0">
                <a:solidFill>
                  <a:srgbClr val="FF0000"/>
                </a:solidFill>
                <a:latin typeface="Trebuchet MS"/>
                <a:cs typeface="Trebuchet MS"/>
              </a:rPr>
              <a:t>bal</a:t>
            </a:r>
            <a:r>
              <a:rPr sz="2100" spc="-97" baseline="3968" dirty="0">
                <a:solidFill>
                  <a:srgbClr val="FF0000"/>
                </a:solidFill>
                <a:latin typeface="Trebuchet MS"/>
                <a:cs typeface="Trebuchet MS"/>
              </a:rPr>
              <a:t>ance</a:t>
            </a:r>
            <a:endParaRPr sz="2100" baseline="3968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73089" y="1720134"/>
            <a:ext cx="7283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0000"/>
                </a:solidFill>
                <a:latin typeface="Trebuchet MS"/>
                <a:cs typeface="Trebuchet MS"/>
              </a:rPr>
              <a:t>$148</a:t>
            </a:r>
            <a:r>
              <a:rPr sz="1400" spc="-14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0000"/>
                </a:solidFill>
                <a:latin typeface="Trebuchet MS"/>
                <a:cs typeface="Trebuchet MS"/>
              </a:rPr>
              <a:t>mm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 rot="20880000">
            <a:off x="3738699" y="3270421"/>
            <a:ext cx="1152981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sz="1400" spc="-80" dirty="0">
                <a:solidFill>
                  <a:srgbClr val="0070C0"/>
                </a:solidFill>
                <a:latin typeface="Trebuchet MS"/>
                <a:cs typeface="Trebuchet MS"/>
              </a:rPr>
              <a:t>allo</a:t>
            </a:r>
            <a:r>
              <a:rPr sz="2100" spc="-120" baseline="1984" dirty="0">
                <a:solidFill>
                  <a:srgbClr val="0070C0"/>
                </a:solidFill>
                <a:latin typeface="Trebuchet MS"/>
                <a:cs typeface="Trebuchet MS"/>
              </a:rPr>
              <a:t>cated</a:t>
            </a:r>
            <a:r>
              <a:rPr sz="2100" spc="-202" baseline="1984" dirty="0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sz="2100" spc="-67" baseline="3968" dirty="0">
                <a:solidFill>
                  <a:srgbClr val="0070C0"/>
                </a:solidFill>
                <a:latin typeface="Trebuchet MS"/>
                <a:cs typeface="Trebuchet MS"/>
              </a:rPr>
              <a:t>funds</a:t>
            </a:r>
            <a:endParaRPr sz="2100" baseline="3968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0890" y="3872022"/>
            <a:ext cx="4403090" cy="594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6905">
              <a:lnSpc>
                <a:spcPct val="100000"/>
              </a:lnSpc>
              <a:spcBef>
                <a:spcPts val="100"/>
              </a:spcBef>
            </a:pPr>
            <a:r>
              <a:rPr sz="1400" spc="-60" dirty="0">
                <a:solidFill>
                  <a:srgbClr val="70AD47"/>
                </a:solidFill>
                <a:latin typeface="Trebuchet MS"/>
                <a:cs typeface="Trebuchet MS"/>
              </a:rPr>
              <a:t>actual</a:t>
            </a:r>
            <a:r>
              <a:rPr sz="1400" spc="-90" dirty="0">
                <a:solidFill>
                  <a:srgbClr val="70AD47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70AD47"/>
                </a:solidFill>
                <a:latin typeface="Trebuchet MS"/>
                <a:cs typeface="Trebuchet MS"/>
              </a:rPr>
              <a:t>expenditures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601345" algn="l"/>
                <a:tab pos="1190625" algn="l"/>
                <a:tab pos="1779270" algn="l"/>
                <a:tab pos="2368550" algn="l"/>
                <a:tab pos="2957195" algn="l"/>
                <a:tab pos="3546475" algn="l"/>
                <a:tab pos="4135754" algn="l"/>
              </a:tabLst>
            </a:pP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2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3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4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5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6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7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</a:t>
            </a:r>
            <a:r>
              <a:rPr sz="1000" spc="-20" dirty="0">
                <a:solidFill>
                  <a:srgbClr val="595959"/>
                </a:solidFill>
                <a:latin typeface="Trebuchet MS"/>
                <a:cs typeface="Trebuchet MS"/>
              </a:rPr>
              <a:t>8</a:t>
            </a:r>
            <a:r>
              <a:rPr sz="1000" dirty="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sz="1000" spc="-30" dirty="0">
                <a:solidFill>
                  <a:srgbClr val="595959"/>
                </a:solidFill>
                <a:latin typeface="Trebuchet MS"/>
                <a:cs typeface="Trebuchet MS"/>
              </a:rPr>
              <a:t>2019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63640" y="2954573"/>
            <a:ext cx="6350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0070C0"/>
                </a:solidFill>
                <a:latin typeface="Trebuchet MS"/>
                <a:cs typeface="Trebuchet MS"/>
              </a:rPr>
              <a:t>$73</a:t>
            </a:r>
            <a:r>
              <a:rPr sz="1400" spc="-135" dirty="0">
                <a:solidFill>
                  <a:srgbClr val="0070C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0070C0"/>
                </a:solidFill>
                <a:latin typeface="Trebuchet MS"/>
                <a:cs typeface="Trebuchet MS"/>
              </a:rPr>
              <a:t>mm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17804" y="3783568"/>
            <a:ext cx="1904364" cy="525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sz="1400" spc="-55" dirty="0">
                <a:solidFill>
                  <a:srgbClr val="70AD47"/>
                </a:solidFill>
                <a:latin typeface="Trebuchet MS"/>
                <a:cs typeface="Trebuchet MS"/>
              </a:rPr>
              <a:t>average </a:t>
            </a:r>
            <a:r>
              <a:rPr sz="1400" spc="-50" dirty="0">
                <a:solidFill>
                  <a:srgbClr val="70AD47"/>
                </a:solidFill>
                <a:latin typeface="Trebuchet MS"/>
                <a:cs typeface="Trebuchet MS"/>
              </a:rPr>
              <a:t>annual: $4.6</a:t>
            </a:r>
            <a:r>
              <a:rPr sz="1400" spc="-170" dirty="0">
                <a:solidFill>
                  <a:srgbClr val="70AD47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mm  </a:t>
            </a:r>
            <a:r>
              <a:rPr sz="1400" spc="-65" dirty="0">
                <a:solidFill>
                  <a:srgbClr val="70AD47"/>
                </a:solidFill>
                <a:latin typeface="Trebuchet MS"/>
                <a:cs typeface="Trebuchet MS"/>
              </a:rPr>
              <a:t>total </a:t>
            </a:r>
            <a:r>
              <a:rPr sz="1400" spc="-40" dirty="0">
                <a:solidFill>
                  <a:srgbClr val="70AD47"/>
                </a:solidFill>
                <a:latin typeface="Trebuchet MS"/>
                <a:cs typeface="Trebuchet MS"/>
              </a:rPr>
              <a:t>over </a:t>
            </a:r>
            <a:r>
              <a:rPr sz="1400" spc="-70" dirty="0">
                <a:solidFill>
                  <a:srgbClr val="70AD47"/>
                </a:solidFill>
                <a:latin typeface="Trebuchet MS"/>
                <a:cs typeface="Trebuchet MS"/>
              </a:rPr>
              <a:t>time: </a:t>
            </a:r>
            <a:r>
              <a:rPr sz="1400" spc="-15" dirty="0">
                <a:solidFill>
                  <a:srgbClr val="70AD47"/>
                </a:solidFill>
                <a:latin typeface="Trebuchet MS"/>
                <a:cs typeface="Trebuchet MS"/>
              </a:rPr>
              <a:t>$38</a:t>
            </a:r>
            <a:r>
              <a:rPr sz="1400" spc="-170" dirty="0">
                <a:solidFill>
                  <a:srgbClr val="70AD47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70AD47"/>
                </a:solidFill>
                <a:latin typeface="Trebuchet MS"/>
                <a:cs typeface="Trebuchet MS"/>
              </a:rPr>
              <a:t>mm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39239" y="5795771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689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39239" y="4771644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689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39239" y="2723388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689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39239" y="1700022"/>
            <a:ext cx="7137400" cy="0"/>
          </a:xfrm>
          <a:custGeom>
            <a:avLst/>
            <a:gdLst/>
            <a:ahLst/>
            <a:cxnLst/>
            <a:rect l="l" t="t" r="r" b="b"/>
            <a:pathLst>
              <a:path w="7137400">
                <a:moveTo>
                  <a:pt x="0" y="0"/>
                </a:moveTo>
                <a:lnTo>
                  <a:pt x="713689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534477" y="1844801"/>
            <a:ext cx="7146925" cy="3709670"/>
            <a:chOff x="1534477" y="1844801"/>
            <a:chExt cx="7146925" cy="3709670"/>
          </a:xfrm>
        </p:grpSpPr>
        <p:sp>
          <p:nvSpPr>
            <p:cNvPr id="7" name="object 7"/>
            <p:cNvSpPr/>
            <p:nvPr/>
          </p:nvSpPr>
          <p:spPr>
            <a:xfrm>
              <a:off x="1890521" y="1844801"/>
              <a:ext cx="6431279" cy="190881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95855" y="2068067"/>
              <a:ext cx="6423025" cy="1679575"/>
            </a:xfrm>
            <a:custGeom>
              <a:avLst/>
              <a:gdLst/>
              <a:ahLst/>
              <a:cxnLst/>
              <a:rect l="l" t="t" r="r" b="b"/>
              <a:pathLst>
                <a:path w="6423025" h="1679575">
                  <a:moveTo>
                    <a:pt x="0" y="1679448"/>
                  </a:moveTo>
                  <a:lnTo>
                    <a:pt x="0" y="778764"/>
                  </a:lnTo>
                  <a:lnTo>
                    <a:pt x="178307" y="778764"/>
                  </a:lnTo>
                  <a:lnTo>
                    <a:pt x="178308" y="1679448"/>
                  </a:lnTo>
                  <a:lnTo>
                    <a:pt x="0" y="1679448"/>
                  </a:lnTo>
                  <a:close/>
                </a:path>
                <a:path w="6423025" h="1679575">
                  <a:moveTo>
                    <a:pt x="892302" y="1679448"/>
                  </a:moveTo>
                  <a:lnTo>
                    <a:pt x="892301" y="491490"/>
                  </a:lnTo>
                  <a:lnTo>
                    <a:pt x="1070609" y="491490"/>
                  </a:lnTo>
                  <a:lnTo>
                    <a:pt x="1070610" y="1679448"/>
                  </a:lnTo>
                  <a:lnTo>
                    <a:pt x="892302" y="1679448"/>
                  </a:lnTo>
                  <a:close/>
                </a:path>
                <a:path w="6423025" h="1679575">
                  <a:moveTo>
                    <a:pt x="1783842" y="1679448"/>
                  </a:moveTo>
                  <a:lnTo>
                    <a:pt x="1783842" y="532638"/>
                  </a:lnTo>
                  <a:lnTo>
                    <a:pt x="1962150" y="532638"/>
                  </a:lnTo>
                  <a:lnTo>
                    <a:pt x="1962150" y="1679448"/>
                  </a:lnTo>
                  <a:lnTo>
                    <a:pt x="1783842" y="1679448"/>
                  </a:lnTo>
                  <a:close/>
                </a:path>
                <a:path w="6423025" h="1679575">
                  <a:moveTo>
                    <a:pt x="2676144" y="1679448"/>
                  </a:moveTo>
                  <a:lnTo>
                    <a:pt x="2676144" y="491490"/>
                  </a:lnTo>
                  <a:lnTo>
                    <a:pt x="2854452" y="491490"/>
                  </a:lnTo>
                  <a:lnTo>
                    <a:pt x="2854452" y="1679448"/>
                  </a:lnTo>
                  <a:lnTo>
                    <a:pt x="2676144" y="1679448"/>
                  </a:lnTo>
                  <a:close/>
                </a:path>
                <a:path w="6423025" h="1679575">
                  <a:moveTo>
                    <a:pt x="3568446" y="1679448"/>
                  </a:moveTo>
                  <a:lnTo>
                    <a:pt x="3568446" y="409956"/>
                  </a:lnTo>
                  <a:lnTo>
                    <a:pt x="3746754" y="409956"/>
                  </a:lnTo>
                  <a:lnTo>
                    <a:pt x="3746754" y="1679448"/>
                  </a:lnTo>
                  <a:lnTo>
                    <a:pt x="3568446" y="1679448"/>
                  </a:lnTo>
                  <a:close/>
                </a:path>
                <a:path w="6423025" h="1679575">
                  <a:moveTo>
                    <a:pt x="4460748" y="1679448"/>
                  </a:moveTo>
                  <a:lnTo>
                    <a:pt x="4460748" y="409956"/>
                  </a:lnTo>
                  <a:lnTo>
                    <a:pt x="4639056" y="409956"/>
                  </a:lnTo>
                  <a:lnTo>
                    <a:pt x="4639056" y="1679448"/>
                  </a:lnTo>
                  <a:lnTo>
                    <a:pt x="4460748" y="1679448"/>
                  </a:lnTo>
                  <a:close/>
                </a:path>
                <a:path w="6423025" h="1679575">
                  <a:moveTo>
                    <a:pt x="5352288" y="1679448"/>
                  </a:moveTo>
                  <a:lnTo>
                    <a:pt x="5352288" y="82296"/>
                  </a:lnTo>
                  <a:lnTo>
                    <a:pt x="5530596" y="82296"/>
                  </a:lnTo>
                  <a:lnTo>
                    <a:pt x="5530596" y="1679448"/>
                  </a:lnTo>
                  <a:lnTo>
                    <a:pt x="5352288" y="1679448"/>
                  </a:lnTo>
                  <a:close/>
                </a:path>
                <a:path w="6423025" h="1679575">
                  <a:moveTo>
                    <a:pt x="6244590" y="1679448"/>
                  </a:moveTo>
                  <a:lnTo>
                    <a:pt x="6244590" y="0"/>
                  </a:lnTo>
                  <a:lnTo>
                    <a:pt x="6422898" y="0"/>
                  </a:lnTo>
                  <a:lnTo>
                    <a:pt x="6422898" y="1679448"/>
                  </a:lnTo>
                  <a:lnTo>
                    <a:pt x="6244590" y="167944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90521" y="3744467"/>
              <a:ext cx="6431279" cy="18089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95855" y="3747516"/>
              <a:ext cx="6423025" cy="1802130"/>
            </a:xfrm>
            <a:custGeom>
              <a:avLst/>
              <a:gdLst/>
              <a:ahLst/>
              <a:cxnLst/>
              <a:rect l="l" t="t" r="r" b="b"/>
              <a:pathLst>
                <a:path w="6423025" h="1802129">
                  <a:moveTo>
                    <a:pt x="0" y="0"/>
                  </a:moveTo>
                  <a:lnTo>
                    <a:pt x="0" y="409956"/>
                  </a:lnTo>
                  <a:lnTo>
                    <a:pt x="178307" y="409956"/>
                  </a:lnTo>
                  <a:lnTo>
                    <a:pt x="178307" y="0"/>
                  </a:lnTo>
                  <a:lnTo>
                    <a:pt x="0" y="0"/>
                  </a:lnTo>
                  <a:close/>
                </a:path>
                <a:path w="6423025" h="1802129">
                  <a:moveTo>
                    <a:pt x="892301" y="0"/>
                  </a:moveTo>
                  <a:lnTo>
                    <a:pt x="892301" y="409956"/>
                  </a:lnTo>
                  <a:lnTo>
                    <a:pt x="1070609" y="409956"/>
                  </a:lnTo>
                  <a:lnTo>
                    <a:pt x="1070609" y="0"/>
                  </a:lnTo>
                  <a:lnTo>
                    <a:pt x="892301" y="0"/>
                  </a:lnTo>
                  <a:close/>
                </a:path>
                <a:path w="6423025" h="1802129">
                  <a:moveTo>
                    <a:pt x="1783841" y="0"/>
                  </a:moveTo>
                  <a:lnTo>
                    <a:pt x="1783841" y="450342"/>
                  </a:lnTo>
                  <a:lnTo>
                    <a:pt x="1962150" y="450342"/>
                  </a:lnTo>
                  <a:lnTo>
                    <a:pt x="1962150" y="0"/>
                  </a:lnTo>
                  <a:lnTo>
                    <a:pt x="1783841" y="0"/>
                  </a:lnTo>
                  <a:close/>
                </a:path>
                <a:path w="6423025" h="1802129">
                  <a:moveTo>
                    <a:pt x="2676143" y="0"/>
                  </a:moveTo>
                  <a:lnTo>
                    <a:pt x="2676143" y="491490"/>
                  </a:lnTo>
                  <a:lnTo>
                    <a:pt x="2854452" y="491490"/>
                  </a:lnTo>
                  <a:lnTo>
                    <a:pt x="2854452" y="0"/>
                  </a:lnTo>
                  <a:lnTo>
                    <a:pt x="2676143" y="0"/>
                  </a:lnTo>
                  <a:close/>
                </a:path>
                <a:path w="6423025" h="1802129">
                  <a:moveTo>
                    <a:pt x="3568445" y="0"/>
                  </a:moveTo>
                  <a:lnTo>
                    <a:pt x="3568445" y="532638"/>
                  </a:lnTo>
                  <a:lnTo>
                    <a:pt x="3746754" y="532638"/>
                  </a:lnTo>
                  <a:lnTo>
                    <a:pt x="3746754" y="0"/>
                  </a:lnTo>
                  <a:lnTo>
                    <a:pt x="3568445" y="0"/>
                  </a:lnTo>
                  <a:close/>
                </a:path>
                <a:path w="6423025" h="1802129">
                  <a:moveTo>
                    <a:pt x="4460747" y="0"/>
                  </a:moveTo>
                  <a:lnTo>
                    <a:pt x="4460747" y="819150"/>
                  </a:lnTo>
                  <a:lnTo>
                    <a:pt x="4639055" y="819150"/>
                  </a:lnTo>
                  <a:lnTo>
                    <a:pt x="4639055" y="0"/>
                  </a:lnTo>
                  <a:lnTo>
                    <a:pt x="4460747" y="0"/>
                  </a:lnTo>
                  <a:close/>
                </a:path>
                <a:path w="6423025" h="1802129">
                  <a:moveTo>
                    <a:pt x="5352288" y="0"/>
                  </a:moveTo>
                  <a:lnTo>
                    <a:pt x="5352288" y="1515617"/>
                  </a:lnTo>
                  <a:lnTo>
                    <a:pt x="5530595" y="1515617"/>
                  </a:lnTo>
                  <a:lnTo>
                    <a:pt x="5530595" y="0"/>
                  </a:lnTo>
                  <a:lnTo>
                    <a:pt x="5352288" y="0"/>
                  </a:lnTo>
                  <a:close/>
                </a:path>
                <a:path w="6423025" h="1802129">
                  <a:moveTo>
                    <a:pt x="6244590" y="0"/>
                  </a:moveTo>
                  <a:lnTo>
                    <a:pt x="6244590" y="1802130"/>
                  </a:lnTo>
                  <a:lnTo>
                    <a:pt x="6422897" y="1802130"/>
                  </a:lnTo>
                  <a:lnTo>
                    <a:pt x="6422897" y="0"/>
                  </a:lnTo>
                  <a:lnTo>
                    <a:pt x="624459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539239" y="3748277"/>
              <a:ext cx="7137400" cy="0"/>
            </a:xfrm>
            <a:custGeom>
              <a:avLst/>
              <a:gdLst/>
              <a:ahLst/>
              <a:cxnLst/>
              <a:rect l="l" t="t" r="r" b="b"/>
              <a:pathLst>
                <a:path w="7137400">
                  <a:moveTo>
                    <a:pt x="0" y="0"/>
                  </a:moveTo>
                  <a:lnTo>
                    <a:pt x="7136892" y="0"/>
                  </a:lnTo>
                </a:path>
              </a:pathLst>
            </a:custGeom>
            <a:ln w="9525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902205" y="2655824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4506" y="2350255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86040" y="2400554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28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78342" y="2350255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70643" y="2275582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31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62999" y="2275582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31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54478" y="1962400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39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46779" y="1873253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41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7902" y="4151633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60203" y="4136391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64691" y="4195070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56992" y="4251462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49293" y="4282698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13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41595" y="4543309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20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33129" y="5248152"/>
            <a:ext cx="1771014" cy="628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85" dirty="0">
                <a:latin typeface="Trebuchet MS"/>
                <a:cs typeface="Trebuchet MS"/>
              </a:rPr>
              <a:t>‐37</a:t>
            </a:r>
            <a:endParaRPr sz="1100">
              <a:latin typeface="Trebuchet MS"/>
              <a:cs typeface="Trebuchet MS"/>
            </a:endParaRPr>
          </a:p>
          <a:p>
            <a:pPr marL="223520" algn="ctr">
              <a:lnSpc>
                <a:spcPts val="1270"/>
              </a:lnSpc>
              <a:spcBef>
                <a:spcPts val="890"/>
              </a:spcBef>
            </a:pPr>
            <a:r>
              <a:rPr sz="1100" b="1" spc="-85" dirty="0">
                <a:latin typeface="Trebuchet MS"/>
                <a:cs typeface="Trebuchet MS"/>
              </a:rPr>
              <a:t>‐44</a:t>
            </a:r>
            <a:endParaRPr sz="1100">
              <a:latin typeface="Trebuchet MS"/>
              <a:cs typeface="Trebuchet MS"/>
            </a:endParaRPr>
          </a:p>
          <a:p>
            <a:pPr marL="1560195" algn="ctr">
              <a:lnSpc>
                <a:spcPts val="1270"/>
              </a:lnSpc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50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93697" y="4659886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25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793697" y="3635752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93697" y="2611619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93697" y="1588253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50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10191" y="4707433"/>
            <a:ext cx="300355" cy="1163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>
              <a:lnSpc>
                <a:spcPts val="1045"/>
              </a:lnSpc>
            </a:pPr>
            <a:r>
              <a:rPr sz="1100" b="1" spc="-75" dirty="0">
                <a:latin typeface="Trebuchet MS"/>
                <a:cs typeface="Trebuchet MS"/>
              </a:rPr>
              <a:t>(80)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100" b="1" spc="-80" dirty="0">
                <a:latin typeface="Trebuchet MS"/>
                <a:cs typeface="Trebuchet MS"/>
              </a:rPr>
              <a:t>(160)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59792" y="3635738"/>
            <a:ext cx="6858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0" dirty="0">
                <a:latin typeface="Trebuchet MS"/>
                <a:cs typeface="Trebuchet MS"/>
              </a:rPr>
              <a:t>‐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53116" y="2611605"/>
            <a:ext cx="23812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$80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82249" y="1588239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$160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31297" y="5865340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23710" y="5865340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2013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616122" y="5865340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2014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92593" y="5865340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84239" y="5865340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2018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076651" y="5865340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969565" y="3338407"/>
            <a:ext cx="165100" cy="8191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b="1" spc="-70" dirty="0">
                <a:latin typeface="Trebuchet MS"/>
                <a:cs typeface="Trebuchet MS"/>
              </a:rPr>
              <a:t>Total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80" dirty="0">
                <a:latin typeface="Trebuchet MS"/>
                <a:cs typeface="Trebuchet MS"/>
              </a:rPr>
              <a:t>Projects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48757" y="3420259"/>
            <a:ext cx="165100" cy="65595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b="1" spc="-90" dirty="0">
                <a:latin typeface="Trebuchet MS"/>
                <a:cs typeface="Trebuchet MS"/>
              </a:rPr>
              <a:t>FILO</a:t>
            </a:r>
            <a:r>
              <a:rPr sz="1100" b="1" spc="-130" dirty="0">
                <a:latin typeface="Trebuchet MS"/>
                <a:cs typeface="Trebuchet MS"/>
              </a:rPr>
              <a:t> </a:t>
            </a:r>
            <a:r>
              <a:rPr sz="1100" b="1" spc="-75" dirty="0">
                <a:latin typeface="Trebuchet MS"/>
                <a:cs typeface="Trebuchet MS"/>
              </a:rPr>
              <a:t>Funds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43828" y="1870421"/>
            <a:ext cx="165100" cy="48958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b="1" spc="-35" dirty="0">
                <a:latin typeface="Trebuchet MS"/>
                <a:cs typeface="Trebuchet MS"/>
              </a:rPr>
              <a:t>Millions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150489" y="6375291"/>
            <a:ext cx="79628" cy="799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248660" y="6302755"/>
            <a:ext cx="7156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5" dirty="0">
                <a:latin typeface="Trebuchet MS"/>
                <a:cs typeface="Trebuchet MS"/>
              </a:rPr>
              <a:t>FILO</a:t>
            </a:r>
            <a:r>
              <a:rPr sz="1100" spc="-140" dirty="0">
                <a:latin typeface="Trebuchet MS"/>
                <a:cs typeface="Trebuchet MS"/>
              </a:rPr>
              <a:t> </a:t>
            </a:r>
            <a:r>
              <a:rPr sz="1100" spc="-10" dirty="0">
                <a:latin typeface="Trebuchet MS"/>
                <a:cs typeface="Trebuchet MS"/>
              </a:rPr>
              <a:t>Funds*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4656391" y="6371653"/>
            <a:ext cx="86995" cy="86995"/>
            <a:chOff x="4656391" y="6371653"/>
            <a:chExt cx="86995" cy="86995"/>
          </a:xfrm>
        </p:grpSpPr>
        <p:sp>
          <p:nvSpPr>
            <p:cNvPr id="47" name="object 47"/>
            <p:cNvSpPr/>
            <p:nvPr/>
          </p:nvSpPr>
          <p:spPr>
            <a:xfrm>
              <a:off x="4663403" y="6375290"/>
              <a:ext cx="75111" cy="7997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661153" y="6376415"/>
              <a:ext cx="77470" cy="77470"/>
            </a:xfrm>
            <a:custGeom>
              <a:avLst/>
              <a:gdLst/>
              <a:ahLst/>
              <a:cxnLst/>
              <a:rect l="l" t="t" r="r" b="b"/>
              <a:pathLst>
                <a:path w="77470" h="77470">
                  <a:moveTo>
                    <a:pt x="0" y="76962"/>
                  </a:moveTo>
                  <a:lnTo>
                    <a:pt x="0" y="0"/>
                  </a:lnTo>
                  <a:lnTo>
                    <a:pt x="76962" y="0"/>
                  </a:lnTo>
                  <a:lnTo>
                    <a:pt x="76962" y="76962"/>
                  </a:lnTo>
                  <a:lnTo>
                    <a:pt x="0" y="7696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4310888" y="5823861"/>
            <a:ext cx="1593215" cy="6718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425"/>
              </a:spcBef>
              <a:tabLst>
                <a:tab pos="894715" algn="l"/>
              </a:tabLst>
            </a:pPr>
            <a:r>
              <a:rPr sz="1100" b="1" spc="-90" dirty="0">
                <a:latin typeface="Trebuchet MS"/>
                <a:cs typeface="Trebuchet MS"/>
              </a:rPr>
              <a:t>2015	2016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100" b="1" spc="-80" dirty="0">
                <a:latin typeface="Trebuchet MS"/>
                <a:cs typeface="Trebuchet MS"/>
              </a:rPr>
              <a:t>Fiscal </a:t>
            </a:r>
            <a:r>
              <a:rPr sz="1100" b="1" spc="-85" dirty="0">
                <a:latin typeface="Trebuchet MS"/>
                <a:cs typeface="Trebuchet MS"/>
              </a:rPr>
              <a:t>Year </a:t>
            </a:r>
            <a:r>
              <a:rPr sz="1100" b="1" spc="-60" dirty="0">
                <a:latin typeface="Trebuchet MS"/>
                <a:cs typeface="Trebuchet MS"/>
              </a:rPr>
              <a:t>(Annual</a:t>
            </a:r>
            <a:r>
              <a:rPr sz="1100" b="1" spc="-105" dirty="0">
                <a:latin typeface="Trebuchet MS"/>
                <a:cs typeface="Trebuchet MS"/>
              </a:rPr>
              <a:t> </a:t>
            </a:r>
            <a:r>
              <a:rPr sz="1100" b="1" spc="-65" dirty="0">
                <a:latin typeface="Trebuchet MS"/>
                <a:cs typeface="Trebuchet MS"/>
              </a:rPr>
              <a:t>Report)</a:t>
            </a:r>
            <a:endParaRPr sz="1100">
              <a:latin typeface="Trebuchet MS"/>
              <a:cs typeface="Trebuchet MS"/>
            </a:endParaRPr>
          </a:p>
          <a:p>
            <a:pPr marL="22860" algn="ctr">
              <a:lnSpc>
                <a:spcPct val="100000"/>
              </a:lnSpc>
              <a:spcBef>
                <a:spcPts val="480"/>
              </a:spcBef>
            </a:pPr>
            <a:r>
              <a:rPr sz="1100" spc="-50" dirty="0">
                <a:latin typeface="Trebuchet MS"/>
                <a:cs typeface="Trebuchet MS"/>
              </a:rPr>
              <a:t>Constructed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170485" y="6371653"/>
            <a:ext cx="85725" cy="86995"/>
            <a:chOff x="6170485" y="6371653"/>
            <a:chExt cx="85725" cy="86995"/>
          </a:xfrm>
        </p:grpSpPr>
        <p:sp>
          <p:nvSpPr>
            <p:cNvPr id="51" name="object 51"/>
            <p:cNvSpPr/>
            <p:nvPr/>
          </p:nvSpPr>
          <p:spPr>
            <a:xfrm>
              <a:off x="6176390" y="6375290"/>
              <a:ext cx="79628" cy="7997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175247" y="6376415"/>
              <a:ext cx="76200" cy="77470"/>
            </a:xfrm>
            <a:custGeom>
              <a:avLst/>
              <a:gdLst/>
              <a:ahLst/>
              <a:cxnLst/>
              <a:rect l="l" t="t" r="r" b="b"/>
              <a:pathLst>
                <a:path w="76200" h="77470">
                  <a:moveTo>
                    <a:pt x="0" y="76962"/>
                  </a:moveTo>
                  <a:lnTo>
                    <a:pt x="0" y="0"/>
                  </a:lnTo>
                  <a:lnTo>
                    <a:pt x="76200" y="0"/>
                  </a:lnTo>
                  <a:lnTo>
                    <a:pt x="76200" y="76962"/>
                  </a:lnTo>
                  <a:lnTo>
                    <a:pt x="0" y="7696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6273038" y="6302755"/>
            <a:ext cx="68580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90" dirty="0">
                <a:latin typeface="Trebuchet MS"/>
                <a:cs typeface="Trebuchet MS"/>
              </a:rPr>
              <a:t>T</a:t>
            </a:r>
            <a:r>
              <a:rPr sz="1100" spc="-75" dirty="0">
                <a:latin typeface="Trebuchet MS"/>
                <a:cs typeface="Trebuchet MS"/>
              </a:rPr>
              <a:t>e</a:t>
            </a:r>
            <a:r>
              <a:rPr sz="1100" spc="-50" dirty="0">
                <a:latin typeface="Trebuchet MS"/>
                <a:cs typeface="Trebuchet MS"/>
              </a:rPr>
              <a:t>rminated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1983739" y="1160017"/>
            <a:ext cx="6070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5" dirty="0"/>
              <a:t>KY </a:t>
            </a:r>
            <a:r>
              <a:rPr sz="1800" spc="-140" dirty="0"/>
              <a:t>FILO </a:t>
            </a:r>
            <a:r>
              <a:rPr sz="1800" spc="-114" dirty="0"/>
              <a:t>Constructed </a:t>
            </a:r>
            <a:r>
              <a:rPr sz="1800" spc="-85" dirty="0"/>
              <a:t>and </a:t>
            </a:r>
            <a:r>
              <a:rPr sz="1800" spc="-135" dirty="0"/>
              <a:t>Terminated Projects, </a:t>
            </a:r>
            <a:r>
              <a:rPr sz="1800" spc="-85" dirty="0"/>
              <a:t>and </a:t>
            </a:r>
            <a:r>
              <a:rPr sz="1800" spc="-125" dirty="0"/>
              <a:t>Fund</a:t>
            </a:r>
            <a:r>
              <a:rPr sz="1800" spc="-265" dirty="0"/>
              <a:t> </a:t>
            </a:r>
            <a:r>
              <a:rPr sz="1800" spc="-100" dirty="0"/>
              <a:t>Balance</a:t>
            </a:r>
            <a:endParaRPr sz="1800"/>
          </a:p>
        </p:txBody>
      </p:sp>
      <p:sp>
        <p:nvSpPr>
          <p:cNvPr id="55" name="object 55"/>
          <p:cNvSpPr txBox="1"/>
          <p:nvPr/>
        </p:nvSpPr>
        <p:spPr>
          <a:xfrm>
            <a:off x="900929" y="6735571"/>
            <a:ext cx="428307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5" dirty="0">
                <a:latin typeface="Trebuchet MS"/>
                <a:cs typeface="Trebuchet MS"/>
              </a:rPr>
              <a:t>Source: </a:t>
            </a:r>
            <a:r>
              <a:rPr sz="700" spc="-50" dirty="0">
                <a:latin typeface="Trebuchet MS"/>
                <a:cs typeface="Trebuchet MS"/>
              </a:rPr>
              <a:t>KY </a:t>
            </a:r>
            <a:r>
              <a:rPr sz="700" spc="-40" dirty="0">
                <a:latin typeface="Trebuchet MS"/>
                <a:cs typeface="Trebuchet MS"/>
              </a:rPr>
              <a:t>FILO </a:t>
            </a:r>
            <a:r>
              <a:rPr sz="700" spc="-25" dirty="0">
                <a:latin typeface="Trebuchet MS"/>
                <a:cs typeface="Trebuchet MS"/>
              </a:rPr>
              <a:t>Annual </a:t>
            </a:r>
            <a:r>
              <a:rPr sz="700" spc="-30" dirty="0">
                <a:latin typeface="Trebuchet MS"/>
                <a:cs typeface="Trebuchet MS"/>
              </a:rPr>
              <a:t>Reports </a:t>
            </a:r>
            <a:r>
              <a:rPr sz="700" spc="-25" dirty="0">
                <a:latin typeface="Trebuchet MS"/>
                <a:cs typeface="Trebuchet MS"/>
              </a:rPr>
              <a:t>from</a:t>
            </a:r>
            <a:r>
              <a:rPr sz="700" spc="-130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2012‐2019.</a:t>
            </a:r>
            <a:endParaRPr sz="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700" spc="-15" dirty="0">
                <a:latin typeface="Trebuchet MS"/>
                <a:cs typeface="Trebuchet MS"/>
              </a:rPr>
              <a:t>*FILO</a:t>
            </a:r>
            <a:r>
              <a:rPr sz="700" spc="-40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Funds</a:t>
            </a:r>
            <a:r>
              <a:rPr sz="700" spc="-60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=</a:t>
            </a:r>
            <a:r>
              <a:rPr sz="700" spc="-45" dirty="0">
                <a:latin typeface="Trebuchet MS"/>
                <a:cs typeface="Trebuchet MS"/>
              </a:rPr>
              <a:t> Total</a:t>
            </a:r>
            <a:r>
              <a:rPr sz="700" spc="-5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Funds</a:t>
            </a:r>
            <a:r>
              <a:rPr sz="700" spc="-55" dirty="0">
                <a:latin typeface="Trebuchet MS"/>
                <a:cs typeface="Trebuchet MS"/>
              </a:rPr>
              <a:t> </a:t>
            </a:r>
            <a:r>
              <a:rPr sz="700" spc="90" dirty="0">
                <a:latin typeface="Trebuchet MS"/>
                <a:cs typeface="Trebuchet MS"/>
              </a:rPr>
              <a:t>–</a:t>
            </a:r>
            <a:r>
              <a:rPr sz="700" spc="-55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Administrative</a:t>
            </a:r>
            <a:r>
              <a:rPr sz="700" spc="-50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Expense</a:t>
            </a:r>
            <a:r>
              <a:rPr sz="700" spc="-65" dirty="0">
                <a:latin typeface="Trebuchet MS"/>
                <a:cs typeface="Trebuchet MS"/>
              </a:rPr>
              <a:t> </a:t>
            </a:r>
            <a:r>
              <a:rPr sz="700" spc="90" dirty="0">
                <a:latin typeface="Trebuchet MS"/>
                <a:cs typeface="Trebuchet MS"/>
              </a:rPr>
              <a:t>–</a:t>
            </a:r>
            <a:r>
              <a:rPr sz="700" spc="-55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Reserve</a:t>
            </a:r>
            <a:r>
              <a:rPr sz="700" spc="-60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Fund</a:t>
            </a:r>
            <a:endParaRPr sz="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700" spc="-35" dirty="0">
                <a:latin typeface="Trebuchet MS"/>
                <a:cs typeface="Trebuchet MS"/>
              </a:rPr>
              <a:t>Note: </a:t>
            </a:r>
            <a:r>
              <a:rPr sz="700" spc="-10" dirty="0">
                <a:latin typeface="Trebuchet MS"/>
                <a:cs typeface="Trebuchet MS"/>
              </a:rPr>
              <a:t>A </a:t>
            </a:r>
            <a:r>
              <a:rPr sz="700" spc="-30" dirty="0">
                <a:latin typeface="Trebuchet MS"/>
                <a:cs typeface="Trebuchet MS"/>
              </a:rPr>
              <a:t>previously </a:t>
            </a:r>
            <a:r>
              <a:rPr sz="700" spc="-35" dirty="0">
                <a:latin typeface="Trebuchet MS"/>
                <a:cs typeface="Trebuchet MS"/>
              </a:rPr>
              <a:t>constructed </a:t>
            </a:r>
            <a:r>
              <a:rPr sz="700" spc="-45" dirty="0">
                <a:latin typeface="Trebuchet MS"/>
                <a:cs typeface="Trebuchet MS"/>
              </a:rPr>
              <a:t>project </a:t>
            </a:r>
            <a:r>
              <a:rPr sz="700" spc="-40" dirty="0">
                <a:latin typeface="Trebuchet MS"/>
                <a:cs typeface="Trebuchet MS"/>
              </a:rPr>
              <a:t>failed </a:t>
            </a:r>
            <a:r>
              <a:rPr sz="700" spc="-30" dirty="0">
                <a:latin typeface="Trebuchet MS"/>
                <a:cs typeface="Trebuchet MS"/>
              </a:rPr>
              <a:t>to </a:t>
            </a:r>
            <a:r>
              <a:rPr sz="700" spc="-40" dirty="0">
                <a:latin typeface="Trebuchet MS"/>
                <a:cs typeface="Trebuchet MS"/>
              </a:rPr>
              <a:t>meet </a:t>
            </a:r>
            <a:r>
              <a:rPr sz="700" spc="-35" dirty="0">
                <a:latin typeface="Trebuchet MS"/>
                <a:cs typeface="Trebuchet MS"/>
              </a:rPr>
              <a:t>performance </a:t>
            </a:r>
            <a:r>
              <a:rPr sz="700" spc="-40" dirty="0">
                <a:latin typeface="Trebuchet MS"/>
                <a:cs typeface="Trebuchet MS"/>
              </a:rPr>
              <a:t>criteria </a:t>
            </a:r>
            <a:r>
              <a:rPr sz="700" spc="-30" dirty="0">
                <a:latin typeface="Trebuchet MS"/>
                <a:cs typeface="Trebuchet MS"/>
              </a:rPr>
              <a:t>in </a:t>
            </a:r>
            <a:r>
              <a:rPr sz="700" spc="-15" dirty="0">
                <a:latin typeface="Trebuchet MS"/>
                <a:cs typeface="Trebuchet MS"/>
              </a:rPr>
              <a:t>2014 </a:t>
            </a:r>
            <a:r>
              <a:rPr sz="700" spc="-30" dirty="0">
                <a:latin typeface="Trebuchet MS"/>
                <a:cs typeface="Trebuchet MS"/>
              </a:rPr>
              <a:t>and </a:t>
            </a:r>
            <a:r>
              <a:rPr sz="700" spc="-20" dirty="0">
                <a:latin typeface="Trebuchet MS"/>
                <a:cs typeface="Trebuchet MS"/>
              </a:rPr>
              <a:t>was </a:t>
            </a:r>
            <a:r>
              <a:rPr sz="700" spc="-30" dirty="0">
                <a:latin typeface="Trebuchet MS"/>
                <a:cs typeface="Trebuchet MS"/>
              </a:rPr>
              <a:t>subsequently</a:t>
            </a:r>
            <a:r>
              <a:rPr sz="700" spc="-145" dirty="0">
                <a:latin typeface="Trebuchet MS"/>
                <a:cs typeface="Trebuchet MS"/>
              </a:rPr>
              <a:t> </a:t>
            </a:r>
            <a:r>
              <a:rPr sz="700" spc="-40" dirty="0">
                <a:latin typeface="Trebuchet MS"/>
                <a:cs typeface="Trebuchet MS"/>
              </a:rPr>
              <a:t>terminated.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50748" y="4555235"/>
            <a:ext cx="826769" cy="1564640"/>
          </a:xfrm>
          <a:custGeom>
            <a:avLst/>
            <a:gdLst/>
            <a:ahLst/>
            <a:cxnLst/>
            <a:rect l="l" t="t" r="r" b="b"/>
            <a:pathLst>
              <a:path w="826769" h="1564639">
                <a:moveTo>
                  <a:pt x="826770" y="1564386"/>
                </a:moveTo>
                <a:lnTo>
                  <a:pt x="826770" y="0"/>
                </a:lnTo>
                <a:lnTo>
                  <a:pt x="0" y="0"/>
                </a:lnTo>
                <a:lnTo>
                  <a:pt x="0" y="1564386"/>
                </a:lnTo>
                <a:lnTo>
                  <a:pt x="826770" y="15643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37716" y="1840992"/>
            <a:ext cx="6700266" cy="175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1556258" y="1859533"/>
            <a:ext cx="852169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5" dirty="0">
                <a:solidFill>
                  <a:srgbClr val="76933B"/>
                </a:solidFill>
                <a:latin typeface="Trebuchet MS"/>
                <a:cs typeface="Trebuchet MS"/>
              </a:rPr>
              <a:t>$148.3</a:t>
            </a:r>
            <a:r>
              <a:rPr sz="1100" b="1" spc="-105" dirty="0">
                <a:solidFill>
                  <a:srgbClr val="76933B"/>
                </a:solidFill>
                <a:latin typeface="Trebuchet MS"/>
                <a:cs typeface="Trebuchet MS"/>
              </a:rPr>
              <a:t> </a:t>
            </a:r>
            <a:r>
              <a:rPr sz="1100" b="1" spc="-60" dirty="0">
                <a:solidFill>
                  <a:srgbClr val="76933B"/>
                </a:solidFill>
                <a:latin typeface="Trebuchet MS"/>
                <a:cs typeface="Trebuchet MS"/>
              </a:rPr>
              <a:t>million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7789" y="5792723"/>
            <a:ext cx="7324090" cy="0"/>
          </a:xfrm>
          <a:custGeom>
            <a:avLst/>
            <a:gdLst/>
            <a:ahLst/>
            <a:cxnLst/>
            <a:rect l="l" t="t" r="r" b="b"/>
            <a:pathLst>
              <a:path w="7324090">
                <a:moveTo>
                  <a:pt x="0" y="0"/>
                </a:moveTo>
                <a:lnTo>
                  <a:pt x="732358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67789" y="4771644"/>
            <a:ext cx="7324090" cy="0"/>
          </a:xfrm>
          <a:custGeom>
            <a:avLst/>
            <a:gdLst/>
            <a:ahLst/>
            <a:cxnLst/>
            <a:rect l="l" t="t" r="r" b="b"/>
            <a:pathLst>
              <a:path w="7324090">
                <a:moveTo>
                  <a:pt x="0" y="0"/>
                </a:moveTo>
                <a:lnTo>
                  <a:pt x="732358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67789" y="2729483"/>
            <a:ext cx="7324090" cy="0"/>
          </a:xfrm>
          <a:custGeom>
            <a:avLst/>
            <a:gdLst/>
            <a:ahLst/>
            <a:cxnLst/>
            <a:rect l="l" t="t" r="r" b="b"/>
            <a:pathLst>
              <a:path w="7324090">
                <a:moveTo>
                  <a:pt x="0" y="0"/>
                </a:moveTo>
                <a:lnTo>
                  <a:pt x="732358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67789" y="1708404"/>
            <a:ext cx="7324090" cy="0"/>
          </a:xfrm>
          <a:custGeom>
            <a:avLst/>
            <a:gdLst/>
            <a:ahLst/>
            <a:cxnLst/>
            <a:rect l="l" t="t" r="r" b="b"/>
            <a:pathLst>
              <a:path w="7324090">
                <a:moveTo>
                  <a:pt x="0" y="0"/>
                </a:moveTo>
                <a:lnTo>
                  <a:pt x="7323582" y="0"/>
                </a:lnTo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367789" y="2928937"/>
            <a:ext cx="7324090" cy="2562225"/>
            <a:chOff x="1367789" y="2928937"/>
            <a:chExt cx="7324090" cy="2562225"/>
          </a:xfrm>
        </p:grpSpPr>
        <p:sp>
          <p:nvSpPr>
            <p:cNvPr id="7" name="object 7"/>
            <p:cNvSpPr/>
            <p:nvPr/>
          </p:nvSpPr>
          <p:spPr>
            <a:xfrm>
              <a:off x="1728909" y="2934050"/>
              <a:ext cx="6604738" cy="81956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26691" y="2933700"/>
              <a:ext cx="6605270" cy="817244"/>
            </a:xfrm>
            <a:custGeom>
              <a:avLst/>
              <a:gdLst/>
              <a:ahLst/>
              <a:cxnLst/>
              <a:rect l="l" t="t" r="r" b="b"/>
              <a:pathLst>
                <a:path w="6605270" h="817245">
                  <a:moveTo>
                    <a:pt x="0" y="816863"/>
                  </a:moveTo>
                  <a:lnTo>
                    <a:pt x="0" y="102107"/>
                  </a:lnTo>
                  <a:lnTo>
                    <a:pt x="327660" y="102107"/>
                  </a:lnTo>
                  <a:lnTo>
                    <a:pt x="327660" y="816863"/>
                  </a:lnTo>
                  <a:lnTo>
                    <a:pt x="0" y="816863"/>
                  </a:lnTo>
                  <a:close/>
                </a:path>
                <a:path w="6605270" h="817245">
                  <a:moveTo>
                    <a:pt x="2092452" y="816863"/>
                  </a:moveTo>
                  <a:lnTo>
                    <a:pt x="2092452" y="714755"/>
                  </a:lnTo>
                  <a:lnTo>
                    <a:pt x="2420112" y="714755"/>
                  </a:lnTo>
                  <a:lnTo>
                    <a:pt x="2420112" y="816863"/>
                  </a:lnTo>
                  <a:lnTo>
                    <a:pt x="2092452" y="816863"/>
                  </a:lnTo>
                  <a:close/>
                </a:path>
                <a:path w="6605270" h="817245">
                  <a:moveTo>
                    <a:pt x="3138678" y="816863"/>
                  </a:moveTo>
                  <a:lnTo>
                    <a:pt x="3138678" y="612648"/>
                  </a:lnTo>
                  <a:lnTo>
                    <a:pt x="3466338" y="612648"/>
                  </a:lnTo>
                  <a:lnTo>
                    <a:pt x="3466338" y="816863"/>
                  </a:lnTo>
                  <a:lnTo>
                    <a:pt x="3138678" y="816863"/>
                  </a:lnTo>
                  <a:close/>
                </a:path>
                <a:path w="6605270" h="817245">
                  <a:moveTo>
                    <a:pt x="5231130" y="816863"/>
                  </a:moveTo>
                  <a:lnTo>
                    <a:pt x="5231130" y="0"/>
                  </a:lnTo>
                  <a:lnTo>
                    <a:pt x="5558789" y="0"/>
                  </a:lnTo>
                  <a:lnTo>
                    <a:pt x="5558789" y="816863"/>
                  </a:lnTo>
                  <a:lnTo>
                    <a:pt x="5231130" y="816863"/>
                  </a:lnTo>
                  <a:close/>
                </a:path>
                <a:path w="6605270" h="817245">
                  <a:moveTo>
                    <a:pt x="6277356" y="816863"/>
                  </a:moveTo>
                  <a:lnTo>
                    <a:pt x="6277356" y="612647"/>
                  </a:lnTo>
                  <a:lnTo>
                    <a:pt x="6605015" y="612647"/>
                  </a:lnTo>
                  <a:lnTo>
                    <a:pt x="6605015" y="816863"/>
                  </a:lnTo>
                  <a:lnTo>
                    <a:pt x="6277356" y="81686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67583" y="3744467"/>
              <a:ext cx="5570220" cy="174650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72917" y="3750563"/>
              <a:ext cx="5558790" cy="1735455"/>
            </a:xfrm>
            <a:custGeom>
              <a:avLst/>
              <a:gdLst/>
              <a:ahLst/>
              <a:cxnLst/>
              <a:rect l="l" t="t" r="r" b="b"/>
              <a:pathLst>
                <a:path w="5558790" h="1735454">
                  <a:moveTo>
                    <a:pt x="0" y="0"/>
                  </a:moveTo>
                  <a:lnTo>
                    <a:pt x="0" y="204216"/>
                  </a:lnTo>
                  <a:lnTo>
                    <a:pt x="327660" y="204216"/>
                  </a:lnTo>
                  <a:lnTo>
                    <a:pt x="327660" y="0"/>
                  </a:lnTo>
                  <a:lnTo>
                    <a:pt x="0" y="0"/>
                  </a:lnTo>
                  <a:close/>
                </a:path>
                <a:path w="5558790" h="1735454">
                  <a:moveTo>
                    <a:pt x="1046226" y="0"/>
                  </a:moveTo>
                  <a:lnTo>
                    <a:pt x="1046226" y="102108"/>
                  </a:lnTo>
                  <a:lnTo>
                    <a:pt x="1373886" y="102108"/>
                  </a:lnTo>
                  <a:lnTo>
                    <a:pt x="1373886" y="0"/>
                  </a:lnTo>
                  <a:lnTo>
                    <a:pt x="1046226" y="0"/>
                  </a:lnTo>
                  <a:close/>
                </a:path>
                <a:path w="5558790" h="1735454">
                  <a:moveTo>
                    <a:pt x="2092452" y="0"/>
                  </a:moveTo>
                  <a:lnTo>
                    <a:pt x="2092452" y="102108"/>
                  </a:lnTo>
                  <a:lnTo>
                    <a:pt x="2420112" y="102108"/>
                  </a:lnTo>
                  <a:lnTo>
                    <a:pt x="2420112" y="0"/>
                  </a:lnTo>
                  <a:lnTo>
                    <a:pt x="2092452" y="0"/>
                  </a:lnTo>
                  <a:close/>
                </a:path>
                <a:path w="5558790" h="1735454">
                  <a:moveTo>
                    <a:pt x="3138678" y="0"/>
                  </a:moveTo>
                  <a:lnTo>
                    <a:pt x="3138678" y="714756"/>
                  </a:lnTo>
                  <a:lnTo>
                    <a:pt x="3466338" y="714756"/>
                  </a:lnTo>
                  <a:lnTo>
                    <a:pt x="3466338" y="0"/>
                  </a:lnTo>
                  <a:lnTo>
                    <a:pt x="3138678" y="0"/>
                  </a:lnTo>
                  <a:close/>
                </a:path>
                <a:path w="5558790" h="1735454">
                  <a:moveTo>
                    <a:pt x="4184904" y="0"/>
                  </a:moveTo>
                  <a:lnTo>
                    <a:pt x="4184904" y="1735074"/>
                  </a:lnTo>
                  <a:lnTo>
                    <a:pt x="4512563" y="1735074"/>
                  </a:lnTo>
                  <a:lnTo>
                    <a:pt x="4512563" y="0"/>
                  </a:lnTo>
                  <a:lnTo>
                    <a:pt x="4184904" y="0"/>
                  </a:lnTo>
                  <a:close/>
                </a:path>
                <a:path w="5558790" h="1735454">
                  <a:moveTo>
                    <a:pt x="5231130" y="0"/>
                  </a:moveTo>
                  <a:lnTo>
                    <a:pt x="5231130" y="714756"/>
                  </a:lnTo>
                  <a:lnTo>
                    <a:pt x="5558789" y="714756"/>
                  </a:lnTo>
                  <a:lnTo>
                    <a:pt x="5558789" y="0"/>
                  </a:lnTo>
                  <a:lnTo>
                    <a:pt x="523113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7789" y="3750563"/>
              <a:ext cx="7324090" cy="0"/>
            </a:xfrm>
            <a:custGeom>
              <a:avLst/>
              <a:gdLst/>
              <a:ahLst/>
              <a:cxnLst/>
              <a:rect l="l" t="t" r="r" b="b"/>
              <a:pathLst>
                <a:path w="7324090">
                  <a:moveTo>
                    <a:pt x="0" y="0"/>
                  </a:moveTo>
                  <a:lnTo>
                    <a:pt x="7323582" y="0"/>
                  </a:lnTo>
                </a:path>
              </a:pathLst>
            </a:custGeom>
            <a:ln w="9525">
              <a:solidFill>
                <a:srgbClr val="D8D8D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1878261" y="2019650"/>
            <a:ext cx="6306033" cy="5616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69948" y="4139183"/>
            <a:ext cx="6318503" cy="14683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842770" y="2809748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35226" y="3429250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981448" y="3336282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73905" y="2737347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8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20126" y="3315699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67656" y="3955784"/>
            <a:ext cx="1390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2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13877" y="3843014"/>
            <a:ext cx="1390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60099" y="3863583"/>
            <a:ext cx="1390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06320" y="4443469"/>
            <a:ext cx="1390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17499" y="5463028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98777" y="4448810"/>
            <a:ext cx="13906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08962" y="5680202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50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08962" y="4659889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25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08962" y="3638810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808962" y="2617730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808962" y="1596651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50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41136" y="5680216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20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41136" y="4659903"/>
            <a:ext cx="21018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75" dirty="0">
                <a:latin typeface="Trebuchet MS"/>
                <a:cs typeface="Trebuchet MS"/>
              </a:rPr>
              <a:t>‐</a:t>
            </a:r>
            <a:r>
              <a:rPr sz="1100" b="1" spc="-90" dirty="0">
                <a:latin typeface="Trebuchet MS"/>
                <a:cs typeface="Trebuchet MS"/>
              </a:rPr>
              <a:t>10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54673" y="3638824"/>
            <a:ext cx="9652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83807" y="2617744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10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83807" y="1596665"/>
            <a:ext cx="16764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36846" y="5862346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2013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83179" y="5862346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2014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29513" y="5862346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137914" y="5811775"/>
            <a:ext cx="1593215" cy="46164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91770" algn="ctr">
              <a:lnSpc>
                <a:spcPct val="100000"/>
              </a:lnSpc>
              <a:spcBef>
                <a:spcPts val="495"/>
              </a:spcBef>
            </a:pPr>
            <a:r>
              <a:rPr sz="1100" b="1" spc="-90" dirty="0">
                <a:latin typeface="Trebuchet MS"/>
                <a:cs typeface="Trebuchet MS"/>
              </a:rPr>
              <a:t>2016</a:t>
            </a:r>
            <a:endParaRPr sz="11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sz="1100" b="1" spc="-80" dirty="0">
                <a:latin typeface="Trebuchet MS"/>
                <a:cs typeface="Trebuchet MS"/>
              </a:rPr>
              <a:t>Fiscal </a:t>
            </a:r>
            <a:r>
              <a:rPr sz="1100" b="1" spc="-85" dirty="0">
                <a:latin typeface="Trebuchet MS"/>
                <a:cs typeface="Trebuchet MS"/>
              </a:rPr>
              <a:t>Year </a:t>
            </a:r>
            <a:r>
              <a:rPr sz="1100" b="1" spc="-60" dirty="0">
                <a:latin typeface="Trebuchet MS"/>
                <a:cs typeface="Trebuchet MS"/>
              </a:rPr>
              <a:t>(Annual</a:t>
            </a:r>
            <a:r>
              <a:rPr sz="1100" b="1" spc="-105" dirty="0">
                <a:latin typeface="Trebuchet MS"/>
                <a:cs typeface="Trebuchet MS"/>
              </a:rPr>
              <a:t> </a:t>
            </a:r>
            <a:r>
              <a:rPr sz="1100" b="1" spc="-65" dirty="0">
                <a:latin typeface="Trebuchet MS"/>
                <a:cs typeface="Trebuchet MS"/>
              </a:rPr>
              <a:t>Report)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922179" y="5862346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68511" y="5862346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2018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014844" y="5862346"/>
            <a:ext cx="30924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-90" dirty="0">
                <a:latin typeface="Trebuchet MS"/>
                <a:cs typeface="Trebuchet MS"/>
              </a:rPr>
              <a:t>2019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971089" y="3341455"/>
            <a:ext cx="165100" cy="8191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b="1" spc="-70" dirty="0">
                <a:latin typeface="Trebuchet MS"/>
                <a:cs typeface="Trebuchet MS"/>
              </a:rPr>
              <a:t>Total</a:t>
            </a:r>
            <a:r>
              <a:rPr sz="1100" b="1" spc="-114" dirty="0">
                <a:latin typeface="Trebuchet MS"/>
                <a:cs typeface="Trebuchet MS"/>
              </a:rPr>
              <a:t> </a:t>
            </a:r>
            <a:r>
              <a:rPr sz="1100" b="1" spc="-80" dirty="0">
                <a:latin typeface="Trebuchet MS"/>
                <a:cs typeface="Trebuchet MS"/>
              </a:rPr>
              <a:t>Projects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50281" y="2982563"/>
            <a:ext cx="165100" cy="15379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145"/>
              </a:lnSpc>
            </a:pPr>
            <a:r>
              <a:rPr sz="1100" b="1" spc="-60" dirty="0">
                <a:latin typeface="Trebuchet MS"/>
                <a:cs typeface="Trebuchet MS"/>
              </a:rPr>
              <a:t>Annual </a:t>
            </a:r>
            <a:r>
              <a:rPr sz="1100" b="1" spc="-70" dirty="0">
                <a:latin typeface="Trebuchet MS"/>
                <a:cs typeface="Trebuchet MS"/>
              </a:rPr>
              <a:t>Change </a:t>
            </a:r>
            <a:r>
              <a:rPr sz="1100" b="1" spc="-60" dirty="0">
                <a:latin typeface="Trebuchet MS"/>
                <a:cs typeface="Trebuchet MS"/>
              </a:rPr>
              <a:t>in</a:t>
            </a:r>
            <a:r>
              <a:rPr sz="1100" b="1" spc="-125" dirty="0">
                <a:latin typeface="Trebuchet MS"/>
                <a:cs typeface="Trebuchet MS"/>
              </a:rPr>
              <a:t> </a:t>
            </a:r>
            <a:r>
              <a:rPr sz="1100" b="1" spc="-80" dirty="0">
                <a:latin typeface="Trebuchet MS"/>
                <a:cs typeface="Trebuchet MS"/>
              </a:rPr>
              <a:t>Projects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1990153" y="6380797"/>
            <a:ext cx="253365" cy="85725"/>
            <a:chOff x="1990153" y="6380797"/>
            <a:chExt cx="253365" cy="85725"/>
          </a:xfrm>
        </p:grpSpPr>
        <p:sp>
          <p:nvSpPr>
            <p:cNvPr id="45" name="object 45"/>
            <p:cNvSpPr/>
            <p:nvPr/>
          </p:nvSpPr>
          <p:spPr>
            <a:xfrm>
              <a:off x="1994516" y="6387882"/>
              <a:ext cx="246163" cy="7576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994916" y="6385559"/>
              <a:ext cx="243840" cy="76200"/>
            </a:xfrm>
            <a:custGeom>
              <a:avLst/>
              <a:gdLst/>
              <a:ahLst/>
              <a:cxnLst/>
              <a:rect l="l" t="t" r="r" b="b"/>
              <a:pathLst>
                <a:path w="243839" h="76200">
                  <a:moveTo>
                    <a:pt x="0" y="76200"/>
                  </a:moveTo>
                  <a:lnTo>
                    <a:pt x="0" y="0"/>
                  </a:lnTo>
                  <a:lnTo>
                    <a:pt x="243839" y="0"/>
                  </a:lnTo>
                  <a:lnTo>
                    <a:pt x="243839" y="76200"/>
                  </a:lnTo>
                  <a:lnTo>
                    <a:pt x="0" y="76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3595687" y="6380797"/>
            <a:ext cx="253365" cy="85725"/>
            <a:chOff x="3595687" y="6380797"/>
            <a:chExt cx="253365" cy="85725"/>
          </a:xfrm>
        </p:grpSpPr>
        <p:sp>
          <p:nvSpPr>
            <p:cNvPr id="48" name="object 48"/>
            <p:cNvSpPr/>
            <p:nvPr/>
          </p:nvSpPr>
          <p:spPr>
            <a:xfrm>
              <a:off x="3603435" y="6387882"/>
              <a:ext cx="241266" cy="7576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600450" y="6385559"/>
              <a:ext cx="243840" cy="76200"/>
            </a:xfrm>
            <a:custGeom>
              <a:avLst/>
              <a:gdLst/>
              <a:ahLst/>
              <a:cxnLst/>
              <a:rect l="l" t="t" r="r" b="b"/>
              <a:pathLst>
                <a:path w="243839" h="76200">
                  <a:moveTo>
                    <a:pt x="0" y="76200"/>
                  </a:moveTo>
                  <a:lnTo>
                    <a:pt x="0" y="0"/>
                  </a:lnTo>
                  <a:lnTo>
                    <a:pt x="243839" y="0"/>
                  </a:lnTo>
                  <a:lnTo>
                    <a:pt x="243839" y="76200"/>
                  </a:lnTo>
                  <a:lnTo>
                    <a:pt x="0" y="762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5157579" y="6408843"/>
            <a:ext cx="275480" cy="296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5429503" y="6311900"/>
            <a:ext cx="1123315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0" dirty="0">
                <a:latin typeface="Trebuchet MS"/>
                <a:cs typeface="Trebuchet MS"/>
              </a:rPr>
              <a:t>Constructed</a:t>
            </a:r>
            <a:r>
              <a:rPr sz="1100" spc="-125" dirty="0">
                <a:latin typeface="Trebuchet MS"/>
                <a:cs typeface="Trebuchet MS"/>
              </a:rPr>
              <a:t> </a:t>
            </a:r>
            <a:r>
              <a:rPr sz="1100" spc="-65" dirty="0">
                <a:latin typeface="Trebuchet MS"/>
                <a:cs typeface="Trebuchet MS"/>
              </a:rPr>
              <a:t>(Total)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02453" y="6311900"/>
            <a:ext cx="4283075" cy="650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2075">
              <a:lnSpc>
                <a:spcPct val="100000"/>
              </a:lnSpc>
              <a:spcBef>
                <a:spcPts val="95"/>
              </a:spcBef>
              <a:tabLst>
                <a:tab pos="2967355" algn="l"/>
              </a:tabLst>
            </a:pPr>
            <a:r>
              <a:rPr sz="1100" spc="-40" dirty="0">
                <a:latin typeface="Trebuchet MS"/>
                <a:cs typeface="Trebuchet MS"/>
              </a:rPr>
              <a:t>Newly</a:t>
            </a:r>
            <a:r>
              <a:rPr sz="1100" spc="-75" dirty="0">
                <a:latin typeface="Trebuchet MS"/>
                <a:cs typeface="Trebuchet MS"/>
              </a:rPr>
              <a:t> </a:t>
            </a:r>
            <a:r>
              <a:rPr sz="1100" spc="-50" dirty="0">
                <a:latin typeface="Trebuchet MS"/>
                <a:cs typeface="Trebuchet MS"/>
              </a:rPr>
              <a:t>Constructed	</a:t>
            </a:r>
            <a:r>
              <a:rPr sz="1100" spc="-40" dirty="0">
                <a:latin typeface="Trebuchet MS"/>
                <a:cs typeface="Trebuchet MS"/>
              </a:rPr>
              <a:t>Newly</a:t>
            </a:r>
            <a:r>
              <a:rPr sz="1100" spc="-100" dirty="0">
                <a:latin typeface="Trebuchet MS"/>
                <a:cs typeface="Trebuchet MS"/>
              </a:rPr>
              <a:t> </a:t>
            </a:r>
            <a:r>
              <a:rPr sz="1100" spc="-55" dirty="0">
                <a:latin typeface="Trebuchet MS"/>
                <a:cs typeface="Trebuchet MS"/>
              </a:rPr>
              <a:t>Terminated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sz="700" spc="-35" dirty="0">
                <a:latin typeface="Trebuchet MS"/>
                <a:cs typeface="Trebuchet MS"/>
              </a:rPr>
              <a:t>Source: </a:t>
            </a:r>
            <a:r>
              <a:rPr sz="700" spc="-50" dirty="0">
                <a:latin typeface="Trebuchet MS"/>
                <a:cs typeface="Trebuchet MS"/>
              </a:rPr>
              <a:t>KY </a:t>
            </a:r>
            <a:r>
              <a:rPr sz="700" spc="-40" dirty="0">
                <a:latin typeface="Trebuchet MS"/>
                <a:cs typeface="Trebuchet MS"/>
              </a:rPr>
              <a:t>FILO </a:t>
            </a:r>
            <a:r>
              <a:rPr sz="700" spc="-25" dirty="0">
                <a:latin typeface="Trebuchet MS"/>
                <a:cs typeface="Trebuchet MS"/>
              </a:rPr>
              <a:t>Annual </a:t>
            </a:r>
            <a:r>
              <a:rPr sz="700" spc="-30" dirty="0">
                <a:latin typeface="Trebuchet MS"/>
                <a:cs typeface="Trebuchet MS"/>
              </a:rPr>
              <a:t>Reports </a:t>
            </a:r>
            <a:r>
              <a:rPr sz="700" spc="-25" dirty="0">
                <a:latin typeface="Trebuchet MS"/>
                <a:cs typeface="Trebuchet MS"/>
              </a:rPr>
              <a:t>from</a:t>
            </a:r>
            <a:r>
              <a:rPr sz="700" spc="-130" dirty="0">
                <a:latin typeface="Trebuchet MS"/>
                <a:cs typeface="Trebuchet MS"/>
              </a:rPr>
              <a:t> </a:t>
            </a:r>
            <a:r>
              <a:rPr sz="700" spc="-30" dirty="0">
                <a:latin typeface="Trebuchet MS"/>
                <a:cs typeface="Trebuchet MS"/>
              </a:rPr>
              <a:t>2012‐2019.</a:t>
            </a:r>
            <a:endParaRPr sz="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700" spc="-35" dirty="0">
                <a:latin typeface="Trebuchet MS"/>
                <a:cs typeface="Trebuchet MS"/>
              </a:rPr>
              <a:t>Note: </a:t>
            </a:r>
            <a:r>
              <a:rPr sz="700" spc="-10" dirty="0">
                <a:latin typeface="Trebuchet MS"/>
                <a:cs typeface="Trebuchet MS"/>
              </a:rPr>
              <a:t>A </a:t>
            </a:r>
            <a:r>
              <a:rPr sz="700" spc="-30" dirty="0">
                <a:latin typeface="Trebuchet MS"/>
                <a:cs typeface="Trebuchet MS"/>
              </a:rPr>
              <a:t>previously </a:t>
            </a:r>
            <a:r>
              <a:rPr sz="700" spc="-35" dirty="0">
                <a:latin typeface="Trebuchet MS"/>
                <a:cs typeface="Trebuchet MS"/>
              </a:rPr>
              <a:t>constructed </a:t>
            </a:r>
            <a:r>
              <a:rPr sz="700" spc="-45" dirty="0">
                <a:latin typeface="Trebuchet MS"/>
                <a:cs typeface="Trebuchet MS"/>
              </a:rPr>
              <a:t>project </a:t>
            </a:r>
            <a:r>
              <a:rPr sz="700" spc="-40" dirty="0">
                <a:latin typeface="Trebuchet MS"/>
                <a:cs typeface="Trebuchet MS"/>
              </a:rPr>
              <a:t>failed </a:t>
            </a:r>
            <a:r>
              <a:rPr sz="700" spc="-30" dirty="0">
                <a:latin typeface="Trebuchet MS"/>
                <a:cs typeface="Trebuchet MS"/>
              </a:rPr>
              <a:t>to </a:t>
            </a:r>
            <a:r>
              <a:rPr sz="700" spc="-40" dirty="0">
                <a:latin typeface="Trebuchet MS"/>
                <a:cs typeface="Trebuchet MS"/>
              </a:rPr>
              <a:t>meet </a:t>
            </a:r>
            <a:r>
              <a:rPr sz="700" spc="-35" dirty="0">
                <a:latin typeface="Trebuchet MS"/>
                <a:cs typeface="Trebuchet MS"/>
              </a:rPr>
              <a:t>performance </a:t>
            </a:r>
            <a:r>
              <a:rPr sz="700" spc="-40" dirty="0">
                <a:latin typeface="Trebuchet MS"/>
                <a:cs typeface="Trebuchet MS"/>
              </a:rPr>
              <a:t>criteria </a:t>
            </a:r>
            <a:r>
              <a:rPr sz="700" spc="-30" dirty="0">
                <a:latin typeface="Trebuchet MS"/>
                <a:cs typeface="Trebuchet MS"/>
              </a:rPr>
              <a:t>in </a:t>
            </a:r>
            <a:r>
              <a:rPr sz="700" spc="-15" dirty="0">
                <a:latin typeface="Trebuchet MS"/>
                <a:cs typeface="Trebuchet MS"/>
              </a:rPr>
              <a:t>2014 </a:t>
            </a:r>
            <a:r>
              <a:rPr sz="700" spc="-30" dirty="0">
                <a:latin typeface="Trebuchet MS"/>
                <a:cs typeface="Trebuchet MS"/>
              </a:rPr>
              <a:t>and </a:t>
            </a:r>
            <a:r>
              <a:rPr sz="700" spc="-20" dirty="0">
                <a:latin typeface="Trebuchet MS"/>
                <a:cs typeface="Trebuchet MS"/>
              </a:rPr>
              <a:t>was </a:t>
            </a:r>
            <a:r>
              <a:rPr sz="700" spc="-30" dirty="0">
                <a:latin typeface="Trebuchet MS"/>
                <a:cs typeface="Trebuchet MS"/>
              </a:rPr>
              <a:t>subsequently</a:t>
            </a:r>
            <a:r>
              <a:rPr sz="700" spc="-145" dirty="0">
                <a:latin typeface="Trebuchet MS"/>
                <a:cs typeface="Trebuchet MS"/>
              </a:rPr>
              <a:t> </a:t>
            </a:r>
            <a:r>
              <a:rPr sz="700" spc="-40" dirty="0">
                <a:latin typeface="Trebuchet MS"/>
                <a:cs typeface="Trebuchet MS"/>
              </a:rPr>
              <a:t>terminated.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6782517" y="6408843"/>
            <a:ext cx="270958" cy="296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7051802" y="6311900"/>
            <a:ext cx="1089660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5" dirty="0">
                <a:latin typeface="Trebuchet MS"/>
                <a:cs typeface="Trebuchet MS"/>
              </a:rPr>
              <a:t>Terminated</a:t>
            </a:r>
            <a:r>
              <a:rPr sz="1100" spc="-120" dirty="0">
                <a:latin typeface="Trebuchet MS"/>
                <a:cs typeface="Trebuchet MS"/>
              </a:rPr>
              <a:t> </a:t>
            </a:r>
            <a:r>
              <a:rPr sz="1100" spc="-70" dirty="0">
                <a:latin typeface="Trebuchet MS"/>
                <a:cs typeface="Trebuchet MS"/>
              </a:rPr>
              <a:t>(Total)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3118357" y="1163065"/>
            <a:ext cx="3804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5" dirty="0"/>
              <a:t>Annual </a:t>
            </a:r>
            <a:r>
              <a:rPr sz="1800" spc="-110" dirty="0"/>
              <a:t>Change </a:t>
            </a:r>
            <a:r>
              <a:rPr sz="1800" spc="-100" dirty="0"/>
              <a:t>in </a:t>
            </a:r>
            <a:r>
              <a:rPr sz="1800" spc="-155" dirty="0"/>
              <a:t>KY </a:t>
            </a:r>
            <a:r>
              <a:rPr sz="1800" spc="-140" dirty="0"/>
              <a:t>FILO </a:t>
            </a:r>
            <a:r>
              <a:rPr sz="1800" spc="-130" dirty="0"/>
              <a:t>Project</a:t>
            </a:r>
            <a:r>
              <a:rPr sz="1800" spc="-275" dirty="0"/>
              <a:t> </a:t>
            </a:r>
            <a:r>
              <a:rPr sz="1800" spc="-90" dirty="0"/>
              <a:t>Status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392" y="1348804"/>
            <a:ext cx="599694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25" dirty="0"/>
              <a:t>Kentucky </a:t>
            </a:r>
            <a:r>
              <a:rPr spc="-95" dirty="0"/>
              <a:t>Stream </a:t>
            </a:r>
            <a:r>
              <a:rPr spc="-55" dirty="0"/>
              <a:t>Mitigation </a:t>
            </a:r>
            <a:r>
              <a:rPr spc="-125" dirty="0"/>
              <a:t>Current </a:t>
            </a:r>
            <a:r>
              <a:rPr spc="-80" dirty="0"/>
              <a:t>Outstanding</a:t>
            </a:r>
            <a:r>
              <a:rPr spc="-195" dirty="0"/>
              <a:t> </a:t>
            </a:r>
            <a:r>
              <a:rPr spc="-105" dirty="0"/>
              <a:t>Liabilities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86777" y="2394826"/>
            <a:ext cx="7885430" cy="1595120"/>
            <a:chOff x="1086777" y="2394826"/>
            <a:chExt cx="7885430" cy="1595120"/>
          </a:xfrm>
        </p:grpSpPr>
        <p:sp>
          <p:nvSpPr>
            <p:cNvPr id="4" name="object 4"/>
            <p:cNvSpPr/>
            <p:nvPr/>
          </p:nvSpPr>
          <p:spPr>
            <a:xfrm>
              <a:off x="2367724" y="3296742"/>
              <a:ext cx="393700" cy="688975"/>
            </a:xfrm>
            <a:custGeom>
              <a:avLst/>
              <a:gdLst/>
              <a:ahLst/>
              <a:cxnLst/>
              <a:rect l="l" t="t" r="r" b="b"/>
              <a:pathLst>
                <a:path w="393700" h="688975">
                  <a:moveTo>
                    <a:pt x="393179" y="0"/>
                  </a:moveTo>
                  <a:lnTo>
                    <a:pt x="0" y="0"/>
                  </a:lnTo>
                  <a:lnTo>
                    <a:pt x="0" y="688759"/>
                  </a:lnTo>
                  <a:lnTo>
                    <a:pt x="393179" y="688759"/>
                  </a:lnTo>
                  <a:lnTo>
                    <a:pt x="3931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367724" y="3223615"/>
              <a:ext cx="393700" cy="73660"/>
            </a:xfrm>
            <a:custGeom>
              <a:avLst/>
              <a:gdLst/>
              <a:ahLst/>
              <a:cxnLst/>
              <a:rect l="l" t="t" r="r" b="b"/>
              <a:pathLst>
                <a:path w="393700" h="73660">
                  <a:moveTo>
                    <a:pt x="393179" y="0"/>
                  </a:moveTo>
                  <a:lnTo>
                    <a:pt x="0" y="0"/>
                  </a:lnTo>
                  <a:lnTo>
                    <a:pt x="0" y="73126"/>
                  </a:lnTo>
                  <a:lnTo>
                    <a:pt x="393179" y="73126"/>
                  </a:lnTo>
                  <a:lnTo>
                    <a:pt x="393179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11735" y="2394826"/>
              <a:ext cx="2365375" cy="1590675"/>
            </a:xfrm>
            <a:custGeom>
              <a:avLst/>
              <a:gdLst/>
              <a:ahLst/>
              <a:cxnLst/>
              <a:rect l="l" t="t" r="r" b="b"/>
              <a:pathLst>
                <a:path w="2365375" h="1590675">
                  <a:moveTo>
                    <a:pt x="393179" y="0"/>
                  </a:moveTo>
                  <a:lnTo>
                    <a:pt x="0" y="0"/>
                  </a:lnTo>
                  <a:lnTo>
                    <a:pt x="0" y="1590675"/>
                  </a:lnTo>
                  <a:lnTo>
                    <a:pt x="393179" y="1590675"/>
                  </a:lnTo>
                  <a:lnTo>
                    <a:pt x="393179" y="0"/>
                  </a:lnTo>
                  <a:close/>
                </a:path>
                <a:path w="2365375" h="1590675">
                  <a:moveTo>
                    <a:pt x="2365184" y="1395539"/>
                  </a:moveTo>
                  <a:lnTo>
                    <a:pt x="1968944" y="1395539"/>
                  </a:lnTo>
                  <a:lnTo>
                    <a:pt x="1968944" y="1590675"/>
                  </a:lnTo>
                  <a:lnTo>
                    <a:pt x="2365184" y="1590675"/>
                  </a:lnTo>
                  <a:lnTo>
                    <a:pt x="2365184" y="139553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280679" y="3787317"/>
              <a:ext cx="396240" cy="3175"/>
            </a:xfrm>
            <a:custGeom>
              <a:avLst/>
              <a:gdLst/>
              <a:ahLst/>
              <a:cxnLst/>
              <a:rect l="l" t="t" r="r" b="b"/>
              <a:pathLst>
                <a:path w="396240" h="3175">
                  <a:moveTo>
                    <a:pt x="396239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396239" y="3048"/>
                  </a:lnTo>
                  <a:lnTo>
                    <a:pt x="396239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6777" y="3985501"/>
              <a:ext cx="7885430" cy="0"/>
            </a:xfrm>
            <a:custGeom>
              <a:avLst/>
              <a:gdLst/>
              <a:ahLst/>
              <a:cxnLst/>
              <a:rect l="l" t="t" r="r" b="b"/>
              <a:pathLst>
                <a:path w="7885430">
                  <a:moveTo>
                    <a:pt x="0" y="0"/>
                  </a:moveTo>
                  <a:lnTo>
                    <a:pt x="7884852" y="0"/>
                  </a:lnTo>
                </a:path>
              </a:pathLst>
            </a:custGeom>
            <a:ln w="7637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383245" y="3467379"/>
            <a:ext cx="393700" cy="6350"/>
          </a:xfrm>
          <a:custGeom>
            <a:avLst/>
            <a:gdLst/>
            <a:ahLst/>
            <a:cxnLst/>
            <a:rect l="l" t="t" r="r" b="b"/>
            <a:pathLst>
              <a:path w="393700" h="6350">
                <a:moveTo>
                  <a:pt x="393192" y="0"/>
                </a:moveTo>
                <a:lnTo>
                  <a:pt x="0" y="0"/>
                </a:lnTo>
                <a:lnTo>
                  <a:pt x="0" y="6096"/>
                </a:lnTo>
                <a:lnTo>
                  <a:pt x="393192" y="6096"/>
                </a:lnTo>
                <a:lnTo>
                  <a:pt x="393192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2203" y="3686759"/>
            <a:ext cx="396240" cy="88900"/>
          </a:xfrm>
          <a:custGeom>
            <a:avLst/>
            <a:gdLst/>
            <a:ahLst/>
            <a:cxnLst/>
            <a:rect l="l" t="t" r="r" b="b"/>
            <a:pathLst>
              <a:path w="396239" h="88900">
                <a:moveTo>
                  <a:pt x="396227" y="0"/>
                </a:moveTo>
                <a:lnTo>
                  <a:pt x="0" y="0"/>
                </a:lnTo>
                <a:lnTo>
                  <a:pt x="0" y="88366"/>
                </a:lnTo>
                <a:lnTo>
                  <a:pt x="396227" y="88366"/>
                </a:lnTo>
                <a:lnTo>
                  <a:pt x="396227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39729" y="3543553"/>
            <a:ext cx="393700" cy="55244"/>
          </a:xfrm>
          <a:custGeom>
            <a:avLst/>
            <a:gdLst/>
            <a:ahLst/>
            <a:cxnLst/>
            <a:rect l="l" t="t" r="r" b="b"/>
            <a:pathLst>
              <a:path w="393700" h="55245">
                <a:moveTo>
                  <a:pt x="393179" y="0"/>
                </a:moveTo>
                <a:lnTo>
                  <a:pt x="0" y="0"/>
                </a:lnTo>
                <a:lnTo>
                  <a:pt x="0" y="54851"/>
                </a:lnTo>
                <a:lnTo>
                  <a:pt x="393179" y="54851"/>
                </a:lnTo>
                <a:lnTo>
                  <a:pt x="393179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24208" y="2023084"/>
            <a:ext cx="396240" cy="1539240"/>
          </a:xfrm>
          <a:custGeom>
            <a:avLst/>
            <a:gdLst/>
            <a:ahLst/>
            <a:cxnLst/>
            <a:rect l="l" t="t" r="r" b="b"/>
            <a:pathLst>
              <a:path w="396239" h="1539239">
                <a:moveTo>
                  <a:pt x="396227" y="0"/>
                </a:moveTo>
                <a:lnTo>
                  <a:pt x="0" y="0"/>
                </a:lnTo>
                <a:lnTo>
                  <a:pt x="0" y="1538757"/>
                </a:lnTo>
                <a:lnTo>
                  <a:pt x="396227" y="1538757"/>
                </a:lnTo>
                <a:lnTo>
                  <a:pt x="396227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70124" y="3541303"/>
            <a:ext cx="42290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48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050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2203" y="3781983"/>
            <a:ext cx="421640" cy="20002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952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75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14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710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24208" y="3558030"/>
            <a:ext cx="421640" cy="42418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0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29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554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76403" y="3090199"/>
            <a:ext cx="4946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404040"/>
                </a:solidFill>
                <a:latin typeface="Trebuchet MS"/>
                <a:cs typeface="Trebuchet MS"/>
              </a:rPr>
              <a:t>110,847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96213" y="3701999"/>
            <a:ext cx="431800" cy="28003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6223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490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18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665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96452" y="3785143"/>
            <a:ext cx="410209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13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674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83245" y="3473475"/>
            <a:ext cx="419100" cy="508634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31750" marR="12065" algn="ctr">
              <a:lnSpc>
                <a:spcPts val="585"/>
              </a:lnSpc>
            </a:pP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421</a:t>
            </a:r>
            <a:endParaRPr sz="1100">
              <a:latin typeface="Trebuchet MS"/>
              <a:cs typeface="Trebuchet MS"/>
            </a:endParaRPr>
          </a:p>
          <a:p>
            <a:pPr marL="13335" algn="ctr">
              <a:lnSpc>
                <a:spcPct val="100000"/>
              </a:lnSpc>
              <a:spcBef>
                <a:spcPts val="720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35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797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6256" y="3160303"/>
            <a:ext cx="350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80" dirty="0">
                <a:solidFill>
                  <a:srgbClr val="404040"/>
                </a:solidFill>
                <a:latin typeface="Trebuchet MS"/>
                <a:cs typeface="Trebuchet MS"/>
              </a:rPr>
              <a:t>5</a:t>
            </a:r>
            <a:r>
              <a:rPr sz="1100" spc="-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036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91865" y="3629695"/>
            <a:ext cx="35052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80" dirty="0">
                <a:solidFill>
                  <a:srgbClr val="404040"/>
                </a:solidFill>
                <a:latin typeface="Trebuchet MS"/>
                <a:cs typeface="Trebuchet MS"/>
              </a:rPr>
              <a:t>6</a:t>
            </a:r>
            <a:r>
              <a:rPr sz="1100" spc="-6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087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39729" y="3585455"/>
            <a:ext cx="419100" cy="39624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0" rIns="0" bIns="0" rtlCol="0">
            <a:spAutoFit/>
          </a:bodyPr>
          <a:lstStyle/>
          <a:p>
            <a:pPr marL="50165" marR="12065">
              <a:lnSpc>
                <a:spcPts val="520"/>
              </a:lnSpc>
            </a:pPr>
            <a:r>
              <a:rPr sz="1100" spc="-35" dirty="0">
                <a:solidFill>
                  <a:srgbClr val="404040"/>
                </a:solidFill>
                <a:latin typeface="Trebuchet MS"/>
                <a:cs typeface="Trebuchet MS"/>
              </a:rPr>
              <a:t>3,726</a:t>
            </a:r>
            <a:endParaRPr sz="1100">
              <a:latin typeface="Trebuchet MS"/>
              <a:cs typeface="Trebuchet MS"/>
            </a:endParaRPr>
          </a:p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27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021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90807" y="2690911"/>
            <a:ext cx="49466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404040"/>
                </a:solidFill>
                <a:latin typeface="Trebuchet MS"/>
                <a:cs typeface="Trebuchet MS"/>
              </a:rPr>
              <a:t>107,239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11734" y="2126678"/>
            <a:ext cx="419100" cy="268605"/>
          </a:xfrm>
          <a:prstGeom prst="rect">
            <a:avLst/>
          </a:prstGeom>
          <a:solidFill>
            <a:srgbClr val="70AD47"/>
          </a:solidFill>
        </p:spPr>
        <p:txBody>
          <a:bodyPr vert="horz" wrap="square" lIns="0" tIns="4635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365"/>
              </a:spcBef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18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651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96213" y="3554218"/>
            <a:ext cx="431800" cy="147955"/>
          </a:xfrm>
          <a:prstGeom prst="rect">
            <a:avLst/>
          </a:prstGeom>
          <a:solidFill>
            <a:srgbClr val="70AD47"/>
          </a:solidFill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1165"/>
              </a:lnSpc>
            </a:pPr>
            <a:r>
              <a:rPr sz="1100" spc="-55" dirty="0">
                <a:solidFill>
                  <a:srgbClr val="404040"/>
                </a:solidFill>
                <a:latin typeface="Trebuchet MS"/>
                <a:cs typeface="Trebuchet MS"/>
              </a:rPr>
              <a:t>12</a:t>
            </a:r>
            <a:r>
              <a:rPr sz="1100" spc="-45" dirty="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671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86533" y="3687607"/>
            <a:ext cx="22987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219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08053" y="4062511"/>
            <a:ext cx="912494" cy="3670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19405" marR="5080" indent="-307340">
              <a:lnSpc>
                <a:spcPct val="103600"/>
              </a:lnSpc>
              <a:spcBef>
                <a:spcPts val="50"/>
              </a:spcBef>
            </a:pPr>
            <a:r>
              <a:rPr sz="1100" spc="-25" dirty="0">
                <a:solidFill>
                  <a:srgbClr val="595959"/>
                </a:solidFill>
                <a:latin typeface="Trebuchet MS"/>
                <a:cs typeface="Trebuchet MS"/>
              </a:rPr>
              <a:t>Big </a:t>
            </a:r>
            <a:r>
              <a:rPr sz="1100" spc="-40" dirty="0">
                <a:solidFill>
                  <a:srgbClr val="595959"/>
                </a:solidFill>
                <a:latin typeface="Trebuchet MS"/>
                <a:cs typeface="Trebuchet MS"/>
              </a:rPr>
              <a:t>Sandy</a:t>
            </a:r>
            <a:r>
              <a:rPr sz="1100" spc="-225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30" dirty="0">
                <a:solidFill>
                  <a:srgbClr val="595959"/>
                </a:solidFill>
                <a:latin typeface="Trebuchet MS"/>
                <a:cs typeface="Trebuchet MS"/>
              </a:rPr>
              <a:t>River 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00338" y="4062511"/>
            <a:ext cx="696595" cy="54102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3810" algn="ctr">
              <a:lnSpc>
                <a:spcPct val="103600"/>
              </a:lnSpc>
              <a:spcBef>
                <a:spcPts val="50"/>
              </a:spcBef>
            </a:pP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Green </a:t>
            </a:r>
            <a:r>
              <a:rPr sz="1100" spc="-30" dirty="0">
                <a:solidFill>
                  <a:srgbClr val="595959"/>
                </a:solidFill>
                <a:latin typeface="Trebuchet MS"/>
                <a:cs typeface="Trebuchet MS"/>
              </a:rPr>
              <a:t>&amp;  </a:t>
            </a:r>
            <a:r>
              <a:rPr sz="1100" spc="-130" dirty="0">
                <a:solidFill>
                  <a:srgbClr val="595959"/>
                </a:solidFill>
                <a:latin typeface="Trebuchet MS"/>
                <a:cs typeface="Trebuchet MS"/>
              </a:rPr>
              <a:t>T</a:t>
            </a: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r</a:t>
            </a:r>
            <a:r>
              <a:rPr sz="1100" spc="15" dirty="0">
                <a:solidFill>
                  <a:srgbClr val="595959"/>
                </a:solidFill>
                <a:latin typeface="Trebuchet MS"/>
                <a:cs typeface="Trebuchet MS"/>
              </a:rPr>
              <a:t>a</a:t>
            </a:r>
            <a:r>
              <a:rPr sz="1100" spc="-15" dirty="0">
                <a:solidFill>
                  <a:srgbClr val="595959"/>
                </a:solidFill>
                <a:latin typeface="Trebuchet MS"/>
                <a:cs typeface="Trebuchet MS"/>
              </a:rPr>
              <a:t>d</a:t>
            </a:r>
            <a:r>
              <a:rPr sz="1100" spc="-105" dirty="0">
                <a:solidFill>
                  <a:srgbClr val="595959"/>
                </a:solidFill>
                <a:latin typeface="Trebuchet MS"/>
                <a:cs typeface="Trebuchet MS"/>
              </a:rPr>
              <a:t>e</a:t>
            </a:r>
            <a:r>
              <a:rPr sz="1100" spc="-25" dirty="0">
                <a:solidFill>
                  <a:srgbClr val="595959"/>
                </a:solidFill>
                <a:latin typeface="Trebuchet MS"/>
                <a:cs typeface="Trebuchet MS"/>
              </a:rPr>
              <a:t>w</a:t>
            </a:r>
            <a:r>
              <a:rPr sz="1100" spc="15" dirty="0">
                <a:solidFill>
                  <a:srgbClr val="595959"/>
                </a:solidFill>
                <a:latin typeface="Trebuchet MS"/>
                <a:cs typeface="Trebuchet MS"/>
              </a:rPr>
              <a:t>a</a:t>
            </a:r>
            <a:r>
              <a:rPr sz="1100" spc="-140" dirty="0">
                <a:solidFill>
                  <a:srgbClr val="595959"/>
                </a:solidFill>
                <a:latin typeface="Trebuchet MS"/>
                <a:cs typeface="Trebuchet MS"/>
              </a:rPr>
              <a:t>t</a:t>
            </a:r>
            <a:r>
              <a:rPr sz="1100" spc="-5" dirty="0">
                <a:solidFill>
                  <a:srgbClr val="595959"/>
                </a:solidFill>
                <a:latin typeface="Trebuchet MS"/>
                <a:cs typeface="Trebuchet MS"/>
              </a:rPr>
              <a:t>e</a:t>
            </a:r>
            <a:r>
              <a:rPr sz="1100" spc="-40" dirty="0">
                <a:solidFill>
                  <a:srgbClr val="595959"/>
                </a:solidFill>
                <a:latin typeface="Trebuchet MS"/>
                <a:cs typeface="Trebuchet MS"/>
              </a:rPr>
              <a:t>r  </a:t>
            </a:r>
            <a:r>
              <a:rPr sz="1100" spc="-50" dirty="0">
                <a:solidFill>
                  <a:srgbClr val="595959"/>
                </a:solidFill>
                <a:latin typeface="Trebuchet MS"/>
                <a:cs typeface="Trebuchet MS"/>
              </a:rPr>
              <a:t>River</a:t>
            </a:r>
            <a:r>
              <a:rPr sz="1100" spc="-70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76892" y="4062511"/>
            <a:ext cx="1858010" cy="3670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73990" marR="5080" indent="-161925">
              <a:lnSpc>
                <a:spcPct val="103600"/>
              </a:lnSpc>
              <a:spcBef>
                <a:spcPts val="50"/>
              </a:spcBef>
              <a:tabLst>
                <a:tab pos="1068070" algn="l"/>
                <a:tab pos="1159510" algn="l"/>
              </a:tabLst>
            </a:pP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Lower</a:t>
            </a:r>
            <a:r>
              <a:rPr sz="1100" spc="-10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Kentucky	Lower</a:t>
            </a:r>
            <a:r>
              <a:rPr sz="1100" spc="-90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65" dirty="0">
                <a:solidFill>
                  <a:srgbClr val="595959"/>
                </a:solidFill>
                <a:latin typeface="Trebuchet MS"/>
                <a:cs typeface="Trebuchet MS"/>
              </a:rPr>
              <a:t>Licking  </a:t>
            </a:r>
            <a:r>
              <a:rPr sz="1100" spc="-50" dirty="0">
                <a:solidFill>
                  <a:srgbClr val="595959"/>
                </a:solidFill>
                <a:latin typeface="Trebuchet MS"/>
                <a:cs typeface="Trebuchet MS"/>
              </a:rPr>
              <a:t>River</a:t>
            </a:r>
            <a:r>
              <a:rPr sz="1100" spc="-20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		</a:t>
            </a:r>
            <a:r>
              <a:rPr sz="1100" spc="-50" dirty="0">
                <a:solidFill>
                  <a:srgbClr val="595959"/>
                </a:solidFill>
                <a:latin typeface="Trebuchet MS"/>
                <a:cs typeface="Trebuchet MS"/>
              </a:rPr>
              <a:t>River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91277" y="4062511"/>
            <a:ext cx="2878455" cy="3670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149860">
              <a:lnSpc>
                <a:spcPct val="103600"/>
              </a:lnSpc>
              <a:spcBef>
                <a:spcPts val="50"/>
              </a:spcBef>
              <a:tabLst>
                <a:tab pos="993140" algn="l"/>
                <a:tab pos="2101850" algn="l"/>
              </a:tabLst>
            </a:pPr>
            <a:r>
              <a:rPr sz="1100" spc="-30" dirty="0">
                <a:solidFill>
                  <a:srgbClr val="595959"/>
                </a:solidFill>
                <a:latin typeface="Trebuchet MS"/>
                <a:cs typeface="Trebuchet MS"/>
              </a:rPr>
              <a:t>Northern	</a:t>
            </a:r>
            <a:r>
              <a:rPr sz="1100" spc="-55" dirty="0">
                <a:solidFill>
                  <a:srgbClr val="595959"/>
                </a:solidFill>
                <a:latin typeface="Trebuchet MS"/>
                <a:cs typeface="Trebuchet MS"/>
              </a:rPr>
              <a:t>Salt </a:t>
            </a:r>
            <a:r>
              <a:rPr sz="1100" spc="-30" dirty="0">
                <a:solidFill>
                  <a:srgbClr val="595959"/>
                </a:solidFill>
                <a:latin typeface="Trebuchet MS"/>
                <a:cs typeface="Trebuchet MS"/>
              </a:rPr>
              <a:t>River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 </a:t>
            </a:r>
            <a:r>
              <a:rPr sz="1100" spc="-20" dirty="0">
                <a:solidFill>
                  <a:srgbClr val="595959"/>
                </a:solidFill>
                <a:latin typeface="Trebuchet MS"/>
                <a:cs typeface="Trebuchet MS"/>
              </a:rPr>
              <a:t>Upper </a:t>
            </a: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Kentucky  Kentucky</a:t>
            </a:r>
            <a:r>
              <a:rPr sz="1100" spc="-125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		</a:t>
            </a:r>
            <a:r>
              <a:rPr sz="1100" spc="-50" dirty="0">
                <a:solidFill>
                  <a:srgbClr val="595959"/>
                </a:solidFill>
                <a:latin typeface="Trebuchet MS"/>
                <a:cs typeface="Trebuchet MS"/>
              </a:rPr>
              <a:t>River</a:t>
            </a:r>
            <a:r>
              <a:rPr sz="1100" spc="-40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072691" y="4062511"/>
            <a:ext cx="815340" cy="36703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06045" marR="5080" indent="-93980">
              <a:lnSpc>
                <a:spcPct val="103600"/>
              </a:lnSpc>
              <a:spcBef>
                <a:spcPts val="50"/>
              </a:spcBef>
            </a:pPr>
            <a:r>
              <a:rPr sz="1100" spc="-20" dirty="0">
                <a:solidFill>
                  <a:srgbClr val="595959"/>
                </a:solidFill>
                <a:latin typeface="Trebuchet MS"/>
                <a:cs typeface="Trebuchet MS"/>
              </a:rPr>
              <a:t>Upper</a:t>
            </a:r>
            <a:r>
              <a:rPr sz="1100" spc="-190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50" dirty="0">
                <a:solidFill>
                  <a:srgbClr val="595959"/>
                </a:solidFill>
                <a:latin typeface="Trebuchet MS"/>
                <a:cs typeface="Trebuchet MS"/>
              </a:rPr>
              <a:t>Licking  River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Area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90418" y="4741836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346" y="0"/>
                </a:moveTo>
                <a:lnTo>
                  <a:pt x="0" y="0"/>
                </a:lnTo>
                <a:lnTo>
                  <a:pt x="0" y="78308"/>
                </a:lnTo>
                <a:lnTo>
                  <a:pt x="78346" y="78308"/>
                </a:lnTo>
                <a:lnTo>
                  <a:pt x="78346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163807" y="4741836"/>
            <a:ext cx="78740" cy="78740"/>
          </a:xfrm>
          <a:custGeom>
            <a:avLst/>
            <a:gdLst/>
            <a:ahLst/>
            <a:cxnLst/>
            <a:rect l="l" t="t" r="r" b="b"/>
            <a:pathLst>
              <a:path w="78739" h="78739">
                <a:moveTo>
                  <a:pt x="78333" y="0"/>
                </a:moveTo>
                <a:lnTo>
                  <a:pt x="0" y="0"/>
                </a:lnTo>
                <a:lnTo>
                  <a:pt x="0" y="78308"/>
                </a:lnTo>
                <a:lnTo>
                  <a:pt x="78333" y="78308"/>
                </a:lnTo>
                <a:lnTo>
                  <a:pt x="78333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14022" y="4672111"/>
            <a:ext cx="8479790" cy="188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9860">
              <a:lnSpc>
                <a:spcPct val="100000"/>
              </a:lnSpc>
              <a:spcBef>
                <a:spcPts val="100"/>
              </a:spcBef>
              <a:tabLst>
                <a:tab pos="4862830" algn="l"/>
              </a:tabLst>
            </a:pP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FILO </a:t>
            </a:r>
            <a:r>
              <a:rPr sz="1100" spc="-55" dirty="0">
                <a:solidFill>
                  <a:srgbClr val="595959"/>
                </a:solidFill>
                <a:latin typeface="Trebuchet MS"/>
                <a:cs typeface="Trebuchet MS"/>
              </a:rPr>
              <a:t>liabilities </a:t>
            </a: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over </a:t>
            </a:r>
            <a:r>
              <a:rPr sz="1100" spc="-20" dirty="0">
                <a:solidFill>
                  <a:srgbClr val="595959"/>
                </a:solidFill>
                <a:latin typeface="Trebuchet MS"/>
                <a:cs typeface="Trebuchet MS"/>
              </a:rPr>
              <a:t>3</a:t>
            </a:r>
            <a:r>
              <a:rPr sz="1100" spc="-55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years</a:t>
            </a:r>
            <a:r>
              <a:rPr sz="1100" spc="-55" dirty="0">
                <a:solidFill>
                  <a:srgbClr val="595959"/>
                </a:solidFill>
                <a:latin typeface="Trebuchet MS"/>
                <a:cs typeface="Trebuchet MS"/>
              </a:rPr>
              <a:t> old	</a:t>
            </a:r>
            <a:r>
              <a:rPr sz="1100" spc="-45" dirty="0">
                <a:solidFill>
                  <a:srgbClr val="595959"/>
                </a:solidFill>
                <a:latin typeface="Trebuchet MS"/>
                <a:cs typeface="Trebuchet MS"/>
              </a:rPr>
              <a:t>FILO </a:t>
            </a:r>
            <a:r>
              <a:rPr sz="1100" spc="-55" dirty="0">
                <a:solidFill>
                  <a:srgbClr val="595959"/>
                </a:solidFill>
                <a:latin typeface="Trebuchet MS"/>
                <a:cs typeface="Trebuchet MS"/>
              </a:rPr>
              <a:t>liabilities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under </a:t>
            </a:r>
            <a:r>
              <a:rPr sz="1100" spc="-20" dirty="0">
                <a:solidFill>
                  <a:srgbClr val="595959"/>
                </a:solidFill>
                <a:latin typeface="Trebuchet MS"/>
                <a:cs typeface="Trebuchet MS"/>
              </a:rPr>
              <a:t>3 </a:t>
            </a:r>
            <a:r>
              <a:rPr sz="1100" spc="-35" dirty="0">
                <a:solidFill>
                  <a:srgbClr val="595959"/>
                </a:solidFill>
                <a:latin typeface="Trebuchet MS"/>
                <a:cs typeface="Trebuchet MS"/>
              </a:rPr>
              <a:t>years</a:t>
            </a:r>
            <a:r>
              <a:rPr sz="1100" spc="-145" dirty="0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sz="1100" spc="-55" dirty="0">
                <a:solidFill>
                  <a:srgbClr val="595959"/>
                </a:solidFill>
                <a:latin typeface="Trebuchet MS"/>
                <a:cs typeface="Trebuchet MS"/>
              </a:rPr>
              <a:t>old</a:t>
            </a:r>
            <a:endParaRPr sz="1100">
              <a:latin typeface="Trebuchet MS"/>
              <a:cs typeface="Trebuchet MS"/>
            </a:endParaRPr>
          </a:p>
          <a:p>
            <a:pPr marL="379095" marR="5080" indent="-367030">
              <a:lnSpc>
                <a:spcPct val="101400"/>
              </a:lnSpc>
              <a:spcBef>
                <a:spcPts val="1090"/>
              </a:spcBef>
              <a:buFont typeface="Arial"/>
              <a:buChar char="•"/>
              <a:tabLst>
                <a:tab pos="379095" algn="l"/>
                <a:tab pos="379730" algn="l"/>
              </a:tabLst>
            </a:pPr>
            <a:r>
              <a:rPr sz="1400" spc="-50" dirty="0">
                <a:latin typeface="Trebuchet MS"/>
                <a:cs typeface="Trebuchet MS"/>
              </a:rPr>
              <a:t>Since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40" dirty="0">
                <a:latin typeface="Trebuchet MS"/>
                <a:cs typeface="Trebuchet MS"/>
              </a:rPr>
              <a:t>2011,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FILO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has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taken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on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415,575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55" dirty="0">
                <a:latin typeface="Trebuchet MS"/>
                <a:cs typeface="Trebuchet MS"/>
              </a:rPr>
              <a:t>credits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of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70" dirty="0">
                <a:latin typeface="Trebuchet MS"/>
                <a:cs typeface="Trebuchet MS"/>
              </a:rPr>
              <a:t>liability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35" dirty="0">
                <a:latin typeface="Trebuchet MS"/>
                <a:cs typeface="Trebuchet MS"/>
              </a:rPr>
              <a:t>and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has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achieved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35" dirty="0">
                <a:latin typeface="Trebuchet MS"/>
                <a:cs typeface="Trebuchet MS"/>
              </a:rPr>
              <a:t>20,825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55" dirty="0">
                <a:latin typeface="Trebuchet MS"/>
                <a:cs typeface="Trebuchet MS"/>
              </a:rPr>
              <a:t>credits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of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release,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55" dirty="0">
                <a:latin typeface="Trebuchet MS"/>
                <a:cs typeface="Trebuchet MS"/>
              </a:rPr>
              <a:t>for</a:t>
            </a:r>
            <a:r>
              <a:rPr sz="1400" spc="-75" dirty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a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net  </a:t>
            </a:r>
            <a:r>
              <a:rPr sz="1400" spc="-35" dirty="0">
                <a:latin typeface="Trebuchet MS"/>
                <a:cs typeface="Trebuchet MS"/>
              </a:rPr>
              <a:t>outstanding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obligation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of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30" dirty="0">
                <a:latin typeface="Trebuchet MS"/>
                <a:cs typeface="Trebuchet MS"/>
              </a:rPr>
              <a:t>394,750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55" dirty="0">
                <a:latin typeface="Trebuchet MS"/>
                <a:cs typeface="Trebuchet MS"/>
              </a:rPr>
              <a:t>credits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(which</a:t>
            </a:r>
            <a:r>
              <a:rPr sz="1400" spc="-60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is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the</a:t>
            </a:r>
            <a:r>
              <a:rPr sz="1400" spc="-70" dirty="0">
                <a:latin typeface="Trebuchet MS"/>
                <a:cs typeface="Trebuchet MS"/>
              </a:rPr>
              <a:t> </a:t>
            </a:r>
            <a:r>
              <a:rPr sz="1400" spc="-65" dirty="0">
                <a:latin typeface="Trebuchet MS"/>
                <a:cs typeface="Trebuchet MS"/>
              </a:rPr>
              <a:t>total</a:t>
            </a:r>
            <a:r>
              <a:rPr sz="1400" spc="-85" dirty="0">
                <a:latin typeface="Trebuchet MS"/>
                <a:cs typeface="Trebuchet MS"/>
              </a:rPr>
              <a:t> </a:t>
            </a:r>
            <a:r>
              <a:rPr sz="1400" spc="-45" dirty="0">
                <a:latin typeface="Trebuchet MS"/>
                <a:cs typeface="Trebuchet MS"/>
              </a:rPr>
              <a:t>of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75" dirty="0">
                <a:latin typeface="Trebuchet MS"/>
                <a:cs typeface="Trebuchet MS"/>
              </a:rPr>
              <a:t>all</a:t>
            </a:r>
            <a:r>
              <a:rPr sz="1400" spc="-85" dirty="0">
                <a:latin typeface="Trebuchet MS"/>
                <a:cs typeface="Trebuchet MS"/>
              </a:rPr>
              <a:t> </a:t>
            </a:r>
            <a:r>
              <a:rPr sz="1400" spc="-50" dirty="0">
                <a:latin typeface="Trebuchet MS"/>
                <a:cs typeface="Trebuchet MS"/>
              </a:rPr>
              <a:t>the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40" dirty="0">
                <a:latin typeface="Trebuchet MS"/>
                <a:cs typeface="Trebuchet MS"/>
              </a:rPr>
              <a:t>bars</a:t>
            </a:r>
            <a:r>
              <a:rPr sz="1400" spc="-80" dirty="0">
                <a:latin typeface="Trebuchet MS"/>
                <a:cs typeface="Trebuchet MS"/>
              </a:rPr>
              <a:t> </a:t>
            </a:r>
            <a:r>
              <a:rPr sz="1400" spc="-15" dirty="0">
                <a:latin typeface="Trebuchet MS"/>
                <a:cs typeface="Trebuchet MS"/>
              </a:rPr>
              <a:t>shown</a:t>
            </a:r>
            <a:r>
              <a:rPr sz="1400" spc="-65" dirty="0">
                <a:latin typeface="Trebuchet MS"/>
                <a:cs typeface="Trebuchet MS"/>
              </a:rPr>
              <a:t> </a:t>
            </a:r>
            <a:r>
              <a:rPr sz="1400" spc="-60" dirty="0">
                <a:latin typeface="Trebuchet MS"/>
                <a:cs typeface="Trebuchet MS"/>
              </a:rPr>
              <a:t>above).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Char char="•"/>
            </a:pPr>
            <a:endParaRPr sz="155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buFont typeface="Arial"/>
              <a:buChar char="•"/>
              <a:tabLst>
                <a:tab pos="379095" algn="l"/>
                <a:tab pos="379730" algn="l"/>
              </a:tabLst>
            </a:pPr>
            <a:r>
              <a:rPr sz="1400" spc="-45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FF0000"/>
                </a:solidFill>
                <a:latin typeface="Trebuchet MS"/>
                <a:cs typeface="Trebuchet MS"/>
              </a:rPr>
              <a:t>these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0000"/>
                </a:solidFill>
                <a:latin typeface="Trebuchet MS"/>
                <a:cs typeface="Trebuchet MS"/>
              </a:rPr>
              <a:t>394,750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outstanding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credits,</a:t>
            </a:r>
            <a:r>
              <a:rPr sz="14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0" dirty="0">
                <a:solidFill>
                  <a:srgbClr val="FF0000"/>
                </a:solidFill>
                <a:latin typeface="Trebuchet MS"/>
                <a:cs typeface="Trebuchet MS"/>
              </a:rPr>
              <a:t>298,764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0000"/>
                </a:solidFill>
                <a:latin typeface="Trebuchet MS"/>
                <a:cs typeface="Trebuchet MS"/>
              </a:rPr>
              <a:t>(65%)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rebuchet MS"/>
                <a:cs typeface="Trebuchet MS"/>
              </a:rPr>
              <a:t>have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40" dirty="0">
                <a:solidFill>
                  <a:srgbClr val="FF0000"/>
                </a:solidFill>
                <a:latin typeface="Trebuchet MS"/>
                <a:cs typeface="Trebuchet MS"/>
              </a:rPr>
              <a:t>been</a:t>
            </a:r>
            <a:r>
              <a:rPr sz="14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outstanding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rebuchet MS"/>
                <a:cs typeface="Trebuchet MS"/>
              </a:rPr>
              <a:t>for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rebuchet MS"/>
                <a:cs typeface="Trebuchet MS"/>
              </a:rPr>
              <a:t>3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rebuchet MS"/>
                <a:cs typeface="Trebuchet MS"/>
              </a:rPr>
              <a:t>or</a:t>
            </a:r>
            <a:r>
              <a:rPr sz="14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more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rebuchet MS"/>
                <a:cs typeface="Trebuchet MS"/>
              </a:rPr>
              <a:t>years</a:t>
            </a:r>
            <a:r>
              <a:rPr sz="14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rebuchet MS"/>
                <a:cs typeface="Trebuchet MS"/>
              </a:rPr>
              <a:t>(red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bars).</a:t>
            </a:r>
            <a:endParaRPr sz="1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1550">
              <a:latin typeface="Trebuchet MS"/>
              <a:cs typeface="Trebuchet MS"/>
            </a:endParaRPr>
          </a:p>
          <a:p>
            <a:pPr marL="379095" indent="-367030">
              <a:lnSpc>
                <a:spcPct val="100000"/>
              </a:lnSpc>
              <a:buFont typeface="Arial"/>
              <a:buChar char="•"/>
              <a:tabLst>
                <a:tab pos="379095" algn="l"/>
                <a:tab pos="379730" algn="l"/>
              </a:tabLst>
            </a:pPr>
            <a:r>
              <a:rPr sz="1400" spc="-60" dirty="0">
                <a:solidFill>
                  <a:srgbClr val="FF0000"/>
                </a:solidFill>
                <a:latin typeface="Trebuchet MS"/>
                <a:cs typeface="Trebuchet MS"/>
              </a:rPr>
              <a:t>Each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85" dirty="0">
                <a:solidFill>
                  <a:srgbClr val="FF0000"/>
                </a:solidFill>
                <a:latin typeface="Trebuchet MS"/>
                <a:cs typeface="Trebuchet MS"/>
              </a:rPr>
              <a:t>FILO’s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rebuchet MS"/>
                <a:cs typeface="Trebuchet MS"/>
              </a:rPr>
              <a:t>service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FF0000"/>
                </a:solidFill>
                <a:latin typeface="Trebuchet MS"/>
                <a:cs typeface="Trebuchet MS"/>
              </a:rPr>
              <a:t>areas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rebuchet MS"/>
                <a:cs typeface="Trebuchet MS"/>
              </a:rPr>
              <a:t>has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45" dirty="0">
                <a:solidFill>
                  <a:srgbClr val="FF0000"/>
                </a:solidFill>
                <a:latin typeface="Trebuchet MS"/>
                <a:cs typeface="Trebuchet MS"/>
              </a:rPr>
              <a:t>obligations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60" dirty="0">
                <a:solidFill>
                  <a:srgbClr val="FF0000"/>
                </a:solidFill>
                <a:latin typeface="Trebuchet MS"/>
                <a:cs typeface="Trebuchet MS"/>
              </a:rPr>
              <a:t>that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0" dirty="0">
                <a:solidFill>
                  <a:srgbClr val="FF0000"/>
                </a:solidFill>
                <a:latin typeface="Trebuchet MS"/>
                <a:cs typeface="Trebuchet MS"/>
              </a:rPr>
              <a:t>have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been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outstanding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55" dirty="0">
                <a:solidFill>
                  <a:srgbClr val="FF0000"/>
                </a:solidFill>
                <a:latin typeface="Trebuchet MS"/>
                <a:cs typeface="Trebuchet MS"/>
              </a:rPr>
              <a:t>for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rebuchet MS"/>
                <a:cs typeface="Trebuchet MS"/>
              </a:rPr>
              <a:t>3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25" dirty="0">
                <a:solidFill>
                  <a:srgbClr val="FF0000"/>
                </a:solidFill>
                <a:latin typeface="Trebuchet MS"/>
                <a:cs typeface="Trebuchet MS"/>
              </a:rPr>
              <a:t>or</a:t>
            </a:r>
            <a:r>
              <a:rPr sz="14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35" dirty="0">
                <a:solidFill>
                  <a:srgbClr val="FF0000"/>
                </a:solidFill>
                <a:latin typeface="Trebuchet MS"/>
                <a:cs typeface="Trebuchet MS"/>
              </a:rPr>
              <a:t>more</a:t>
            </a:r>
            <a:r>
              <a:rPr sz="1400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400" spc="-65" dirty="0">
                <a:solidFill>
                  <a:srgbClr val="FF0000"/>
                </a:solidFill>
                <a:latin typeface="Trebuchet MS"/>
                <a:cs typeface="Trebuchet MS"/>
              </a:rPr>
              <a:t>years.</a:t>
            </a:r>
            <a:endParaRPr sz="1400">
              <a:latin typeface="Trebuchet MS"/>
              <a:cs typeface="Trebuchet MS"/>
            </a:endParaRPr>
          </a:p>
          <a:p>
            <a:pPr marL="328930">
              <a:lnSpc>
                <a:spcPct val="100000"/>
              </a:lnSpc>
              <a:spcBef>
                <a:spcPts val="1035"/>
              </a:spcBef>
            </a:pPr>
            <a:r>
              <a:rPr sz="700" spc="-25" dirty="0">
                <a:latin typeface="Trebuchet MS"/>
                <a:cs typeface="Trebuchet MS"/>
              </a:rPr>
              <a:t>Data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source:</a:t>
            </a:r>
            <a:r>
              <a:rPr sz="700" spc="-50" dirty="0">
                <a:latin typeface="Trebuchet MS"/>
                <a:cs typeface="Trebuchet MS"/>
              </a:rPr>
              <a:t> </a:t>
            </a:r>
            <a:r>
              <a:rPr sz="700" spc="-5" dirty="0">
                <a:latin typeface="Trebuchet MS"/>
                <a:cs typeface="Trebuchet MS"/>
              </a:rPr>
              <a:t>US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15" dirty="0">
                <a:latin typeface="Trebuchet MS"/>
                <a:cs typeface="Trebuchet MS"/>
              </a:rPr>
              <a:t>Army</a:t>
            </a:r>
            <a:r>
              <a:rPr sz="700" spc="-40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Corps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of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Engineers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5" dirty="0">
                <a:latin typeface="Trebuchet MS"/>
                <a:cs typeface="Trebuchet MS"/>
              </a:rPr>
              <a:t>RIBITS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35" dirty="0">
                <a:latin typeface="Trebuchet MS"/>
                <a:cs typeface="Trebuchet MS"/>
              </a:rPr>
              <a:t>ledger,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20" dirty="0">
                <a:latin typeface="Trebuchet MS"/>
                <a:cs typeface="Trebuchet MS"/>
              </a:rPr>
              <a:t>September</a:t>
            </a:r>
            <a:r>
              <a:rPr sz="700" spc="-45" dirty="0">
                <a:latin typeface="Trebuchet MS"/>
                <a:cs typeface="Trebuchet MS"/>
              </a:rPr>
              <a:t> </a:t>
            </a:r>
            <a:r>
              <a:rPr sz="700" spc="-10" dirty="0">
                <a:latin typeface="Trebuchet MS"/>
                <a:cs typeface="Trebuchet MS"/>
              </a:rPr>
              <a:t>2020</a:t>
            </a:r>
            <a:endParaRPr sz="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427</Words>
  <Application>Microsoft Office PowerPoint</Application>
  <PresentationFormat>Custom</PresentationFormat>
  <Paragraphs>143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Carlito</vt:lpstr>
      <vt:lpstr>Trebuchet MS</vt:lpstr>
      <vt:lpstr>Office Theme</vt:lpstr>
      <vt:lpstr>Kentucky FILO Balances, 2012-2019</vt:lpstr>
      <vt:lpstr>KY FILO Constructed and Terminated Projects, and Fund Balance</vt:lpstr>
      <vt:lpstr>Annual Change in KY FILO Project Status</vt:lpstr>
      <vt:lpstr>Kentucky Stream Mitigation Current Outstanding Liabilities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 talking points 2020.9.23</dc:title>
  <dc:creator>Katherine Birnie</dc:creator>
  <cp:lastModifiedBy>Hartley, Rachel (LRC)</cp:lastModifiedBy>
  <cp:revision>1</cp:revision>
  <dcterms:created xsi:type="dcterms:W3CDTF">2021-08-04T19:28:15Z</dcterms:created>
  <dcterms:modified xsi:type="dcterms:W3CDTF">2021-08-04T19:30:21Z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PowerPoint</vt:lpwstr>
  </property>
  <property fmtid="{D5CDD505-2E9C-101B-9397-08002B2CF9AE}" pid="4" name="LastSaved">
    <vt:filetime>2021-08-04T00:00:00Z</vt:filetime>
  </property>
</Properties>
</file>