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557" r:id="rId3"/>
    <p:sldId id="271" r:id="rId4"/>
    <p:sldId id="563" r:id="rId5"/>
    <p:sldId id="560" r:id="rId6"/>
    <p:sldId id="561" r:id="rId7"/>
    <p:sldId id="527" r:id="rId8"/>
    <p:sldId id="258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Schel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0DB"/>
    <a:srgbClr val="F69016"/>
    <a:srgbClr val="92C638"/>
    <a:srgbClr val="FFFFFF"/>
    <a:srgbClr val="128FD6"/>
    <a:srgbClr val="000000"/>
    <a:srgbClr val="5C5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5646" autoAdjust="0"/>
  </p:normalViewPr>
  <p:slideViewPr>
    <p:cSldViewPr snapToGrid="0" snapToObjects="1">
      <p:cViewPr varScale="1">
        <p:scale>
          <a:sx n="95" d="100"/>
          <a:sy n="95" d="100"/>
        </p:scale>
        <p:origin x="752" y="184"/>
      </p:cViewPr>
      <p:guideLst>
        <p:guide orient="horz" pos="2160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8333E4-C45C-B14C-BFB3-E7580D7984C5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4D180C-5FA4-6D44-8CD1-93300CB85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5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Why am I here?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180C-5FA4-6D44-8CD1-93300CB85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8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A769A-4661-40AB-858C-3A21909E8E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2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A769A-4661-40AB-858C-3A21909E8E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7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180C-5FA4-6D44-8CD1-93300CB85F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180C-5FA4-6D44-8CD1-93300CB85F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180C-5FA4-6D44-8CD1-93300CB85F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4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180C-5FA4-6D44-8CD1-93300CB85F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D180C-5FA4-6D44-8CD1-93300CB85F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11856"/>
            <a:ext cx="10363200" cy="680136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rgbClr val="159EDA"/>
                </a:solidFill>
                <a:latin typeface="Proxima Nova Extrabold" panose="02000506030000020004" pitchFamily="2" charset="0"/>
                <a:ea typeface="Proxima Nova Extrabold" panose="02000506030000020004" pitchFamily="2" charset="0"/>
                <a:cs typeface="Proxima Nova Extrabold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4852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D77B7A-0CBC-7E42-BFC4-EF170B035CCC}" type="datetimeFigureOut">
              <a:rPr lang="en-US" smtClean="0"/>
              <a:pPr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3948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ECC31C-0F5F-BD4C-AA01-E82C1E379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8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DB84-48CB-A041-B262-15F7B47B8F15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7178-3703-9B44-BEF0-238B170CE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8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1A1DD"/>
                </a:solidFill>
                <a:latin typeface="Proxima Nova Extrabold" panose="0200050603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rgbClr val="F9A1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DB84-48CB-A041-B262-15F7B47B8F15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7178-3703-9B44-BEF0-238B170CE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3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6783"/>
            <a:ext cx="10515600" cy="670044"/>
          </a:xfrm>
        </p:spPr>
        <p:txBody>
          <a:bodyPr>
            <a:normAutofit/>
          </a:bodyPr>
          <a:lstStyle>
            <a:lvl1pPr>
              <a:defRPr sz="3200" b="0" cap="all" baseline="0">
                <a:solidFill>
                  <a:schemeClr val="accent5">
                    <a:lumMod val="65000"/>
                  </a:schemeClr>
                </a:solidFill>
                <a:latin typeface="Proxima Nova Extrabold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b="0">
                <a:solidFill>
                  <a:schemeClr val="bg2">
                    <a:lumMod val="50000"/>
                  </a:schemeClr>
                </a:solidFill>
              </a:defRPr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DB84-48CB-A041-B262-15F7B47B8F15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7178-3703-9B44-BEF0-238B170CE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1" y="1006653"/>
            <a:ext cx="10606617" cy="3095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Proxima Nova Rg" panose="0200050603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92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DB84-48CB-A041-B262-15F7B47B8F15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7178-3703-9B44-BEF0-238B170CE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1A1DD"/>
                </a:solidFill>
                <a:latin typeface="Proxima Nova Rg" panose="0200050603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DB84-48CB-A041-B262-15F7B47B8F15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7178-3703-9B44-BEF0-238B170CE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1A1DD"/>
                </a:solidFill>
                <a:latin typeface="Proxima Nova Rg" panose="0200050603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DB84-48CB-A041-B262-15F7B47B8F15}" type="datetimeFigureOut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7178-3703-9B44-BEF0-238B170CE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1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DB84-48CB-A041-B262-15F7B47B8F15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7178-3703-9B44-BEF0-238B170CE53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83973"/>
            <a:ext cx="10515600" cy="670044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rgbClr val="01A1DD"/>
                </a:solidFill>
                <a:latin typeface="Proxima Nova Rg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1" y="949326"/>
            <a:ext cx="10606617" cy="309563"/>
          </a:xfrm>
        </p:spPr>
        <p:txBody>
          <a:bodyPr/>
          <a:lstStyle>
            <a:lvl1pPr marL="0" indent="0">
              <a:buNone/>
              <a:defRPr sz="2000" cap="all" baseline="0">
                <a:latin typeface="Proxima Nova Rg" panose="02000506030000020004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14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DB84-48CB-A041-B262-15F7B47B8F15}" type="datetimeFigureOut">
              <a:rPr lang="en-US" smtClean="0"/>
              <a:t>8/4/21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7178-3703-9B44-BEF0-238B170CE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DB84-48CB-A041-B262-15F7B47B8F15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7178-3703-9B44-BEF0-238B170CE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8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2" charset="0"/>
              </a:defRPr>
            </a:lvl1pPr>
          </a:lstStyle>
          <a:p>
            <a:fld id="{3029DB84-48CB-A041-B262-15F7B47B8F15}" type="datetimeFigureOut">
              <a:rPr lang="en-US" smtClean="0"/>
              <a:pPr/>
              <a:t>8/4/21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2" charset="0"/>
              </a:defRPr>
            </a:lvl1pPr>
          </a:lstStyle>
          <a:p>
            <a:fld id="{29DA7178-3703-9B44-BEF0-238B170CE5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96314" y="6721476"/>
            <a:ext cx="3695687" cy="136524"/>
          </a:xfrm>
          <a:prstGeom prst="rect">
            <a:avLst/>
          </a:prstGeom>
          <a:solidFill>
            <a:srgbClr val="81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4038600" y="6719978"/>
            <a:ext cx="7315200" cy="138022"/>
          </a:xfrm>
          <a:prstGeom prst="rect">
            <a:avLst/>
          </a:prstGeom>
          <a:solidFill>
            <a:srgbClr val="F9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6719978"/>
            <a:ext cx="6372045" cy="138022"/>
          </a:xfrm>
          <a:prstGeom prst="rect">
            <a:avLst/>
          </a:prstGeom>
          <a:solidFill>
            <a:srgbClr val="4F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ight Triangle 10"/>
          <p:cNvSpPr/>
          <p:nvPr/>
        </p:nvSpPr>
        <p:spPr>
          <a:xfrm>
            <a:off x="6372045" y="6719978"/>
            <a:ext cx="126520" cy="138022"/>
          </a:xfrm>
          <a:prstGeom prst="rtTriangle">
            <a:avLst/>
          </a:prstGeom>
          <a:solidFill>
            <a:srgbClr val="4F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ight Triangle 12"/>
          <p:cNvSpPr/>
          <p:nvPr/>
        </p:nvSpPr>
        <p:spPr>
          <a:xfrm flipH="1">
            <a:off x="11227280" y="6719978"/>
            <a:ext cx="126520" cy="138022"/>
          </a:xfrm>
          <a:prstGeom prst="rtTriangle">
            <a:avLst/>
          </a:prstGeom>
          <a:solidFill>
            <a:srgbClr val="81B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0A694E-F8CF-4411-87DF-86A628D7AB4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85" y="80023"/>
            <a:ext cx="1994170" cy="8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9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A1DD"/>
          </a:solidFill>
          <a:latin typeface="Proxima Nova Rg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CA117"/>
          </a:solidFill>
          <a:latin typeface="Proxima Nova Rg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Proxima Nova Rg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Proxima Nova Rg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Proxima Nova Rg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Proxima Nova Rg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c@northernkentuckyusa.com?subject=Commercial%20Land%20Develop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orthernkentuckyus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481" y="1753700"/>
            <a:ext cx="10520623" cy="342274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Interim Joint Committee on Natural Resources and Energy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Fee-in-Lieu-Of (FILO) Program</a:t>
            </a:r>
            <a:br>
              <a:rPr lang="en-US" dirty="0"/>
            </a:br>
            <a:br>
              <a:rPr lang="en-US" sz="2200" b="0" dirty="0">
                <a:solidFill>
                  <a:srgbClr val="92D050"/>
                </a:solidFill>
                <a:latin typeface="Proxima Nova Extrabold" panose="02000506030000020004" pitchFamily="2" charset="0"/>
              </a:rPr>
            </a:br>
            <a:br>
              <a:rPr lang="en-US" sz="2200" b="0" dirty="0">
                <a:solidFill>
                  <a:srgbClr val="92D050"/>
                </a:solidFill>
                <a:latin typeface="Proxima Nova Extrabold" panose="02000506030000020004" pitchFamily="2" charset="0"/>
              </a:rPr>
            </a:br>
            <a:br>
              <a:rPr lang="en-US" sz="2200" b="0" dirty="0">
                <a:solidFill>
                  <a:srgbClr val="92D050"/>
                </a:solidFill>
                <a:latin typeface="Proxima Nova Extrabold" panose="02000506030000020004" pitchFamily="2" charset="0"/>
              </a:rPr>
            </a:br>
            <a:r>
              <a:rPr lang="en-US" sz="2200" b="0" dirty="0">
                <a:solidFill>
                  <a:srgbClr val="92D050"/>
                </a:solidFill>
                <a:latin typeface="Proxima Nova Extrabold" panose="02000506030000020004" pitchFamily="2" charset="0"/>
              </a:rPr>
              <a:t>Thursday, August 5, 2021</a:t>
            </a:r>
            <a:endParaRPr lang="en-US" b="0" dirty="0">
              <a:solidFill>
                <a:srgbClr val="F9B549"/>
              </a:solidFill>
              <a:latin typeface="Proxima Nova Extrabold" panose="0200050603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18705-95C5-4DD3-A724-6CB3243E3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85" y="80023"/>
            <a:ext cx="1994170" cy="8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2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582DF8-6D00-47DB-9E1C-E29C6AAD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783"/>
            <a:ext cx="10515600" cy="670044"/>
          </a:xfrm>
        </p:spPr>
        <p:txBody>
          <a:bodyPr anchor="ctr">
            <a:normAutofit/>
          </a:bodyPr>
          <a:lstStyle/>
          <a:p>
            <a:r>
              <a:rPr lang="en-US" dirty="0"/>
              <a:t>HISTORY OF SUCCESS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E7706C-9F49-4178-AFF9-80E412D57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006653"/>
            <a:ext cx="10606617" cy="309563"/>
          </a:xfrm>
        </p:spPr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798B0-AAAA-0740-AF50-2686E501B559}"/>
              </a:ext>
            </a:extLst>
          </p:cNvPr>
          <p:cNvSpPr/>
          <p:nvPr/>
        </p:nvSpPr>
        <p:spPr>
          <a:xfrm>
            <a:off x="838200" y="1676697"/>
            <a:ext cx="4819650" cy="448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solidFill>
                  <a:srgbClr val="E7E6E6">
                    <a:lumMod val="50000"/>
                  </a:srgbClr>
                </a:solidFill>
                <a:latin typeface="Proxima Nova Light" panose="02000506030000020004" pitchFamily="50" charset="0"/>
                <a:ea typeface="Proxima Nova Rg" charset="0"/>
                <a:cs typeface="Proxima Nova Rg" charset="0"/>
              </a:rPr>
              <a:t>Established in 1987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 sz="2400" dirty="0">
              <a:solidFill>
                <a:srgbClr val="E7E6E6">
                  <a:lumMod val="50000"/>
                </a:srgbClr>
              </a:solidFill>
              <a:latin typeface="Proxima Nova Light" panose="02000506030000020004" pitchFamily="50" charset="0"/>
              <a:ea typeface="Proxima Nova Rg" charset="0"/>
              <a:cs typeface="Proxima Nova Rg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solidFill>
                  <a:srgbClr val="E7E6E6">
                    <a:lumMod val="50000"/>
                  </a:srgbClr>
                </a:solidFill>
                <a:latin typeface="Proxima Nova Light" panose="02000506030000020004" pitchFamily="50" charset="0"/>
                <a:ea typeface="Proxima Nova Rg" charset="0"/>
                <a:cs typeface="Proxima Nova Rg" charset="0"/>
              </a:rPr>
              <a:t>First Regional Economic Development Entity in Kentucky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 sz="2400" dirty="0">
              <a:solidFill>
                <a:srgbClr val="E7E6E6">
                  <a:lumMod val="50000"/>
                </a:srgbClr>
              </a:solidFill>
              <a:latin typeface="Proxima Nova Light" panose="02000506030000020004" pitchFamily="50" charset="0"/>
              <a:ea typeface="Proxima Nova Rg" charset="0"/>
              <a:cs typeface="Proxima Nova Rg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solidFill>
                  <a:srgbClr val="E7E6E6">
                    <a:lumMod val="50000"/>
                  </a:srgbClr>
                </a:solidFill>
                <a:latin typeface="Proxima Nova Light" panose="02000506030000020004" pitchFamily="50" charset="0"/>
                <a:ea typeface="Proxima Nova Rg" charset="0"/>
                <a:cs typeface="Proxima Nova Rg" charset="0"/>
              </a:rPr>
              <a:t>Serves Boone, Campbell, and Kenton Counties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 sz="2400" dirty="0">
              <a:solidFill>
                <a:srgbClr val="E7E6E6">
                  <a:lumMod val="50000"/>
                </a:srgbClr>
              </a:solidFill>
              <a:latin typeface="Proxima Nova Light" panose="02000506030000020004" pitchFamily="50" charset="0"/>
              <a:ea typeface="Proxima Nova Rg" charset="0"/>
              <a:cs typeface="Proxima Nova Rg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solidFill>
                  <a:srgbClr val="E7E6E6">
                    <a:lumMod val="50000"/>
                  </a:srgbClr>
                </a:solidFill>
                <a:latin typeface="Proxima Nova Light" panose="02000506030000020004" pitchFamily="50" charset="0"/>
                <a:ea typeface="Proxima Nova Rg" charset="0"/>
                <a:cs typeface="Proxima Nova Rg" charset="0"/>
              </a:rPr>
              <a:t>717 business projects &gt; </a:t>
            </a:r>
            <a:br>
              <a:rPr lang="en-US" sz="2400" dirty="0">
                <a:solidFill>
                  <a:srgbClr val="E7E6E6">
                    <a:lumMod val="50000"/>
                  </a:srgbClr>
                </a:solidFill>
                <a:latin typeface="Proxima Nova Light" panose="02000506030000020004" pitchFamily="50" charset="0"/>
                <a:ea typeface="Proxima Nova Rg" charset="0"/>
                <a:cs typeface="Proxima Nova Rg" charset="0"/>
              </a:rPr>
            </a:br>
            <a:r>
              <a:rPr lang="en-US" sz="2400" dirty="0">
                <a:solidFill>
                  <a:srgbClr val="E7E6E6">
                    <a:lumMod val="50000"/>
                  </a:srgbClr>
                </a:solidFill>
                <a:latin typeface="Proxima Nova Light" panose="02000506030000020004" pitchFamily="50" charset="0"/>
                <a:ea typeface="Proxima Nova Rg" charset="0"/>
                <a:cs typeface="Proxima Nova Rg" charset="0"/>
              </a:rPr>
              <a:t>69,000 primary industry jobs &gt;</a:t>
            </a:r>
            <a:br>
              <a:rPr lang="en-US" sz="2400" dirty="0">
                <a:solidFill>
                  <a:srgbClr val="E7E6E6">
                    <a:lumMod val="50000"/>
                  </a:srgbClr>
                </a:solidFill>
                <a:latin typeface="Proxima Nova Light" panose="02000506030000020004" pitchFamily="50" charset="0"/>
                <a:ea typeface="Proxima Nova Rg" charset="0"/>
                <a:cs typeface="Proxima Nova Rg" charset="0"/>
              </a:rPr>
            </a:br>
            <a:r>
              <a:rPr lang="en-US" sz="2400" dirty="0">
                <a:solidFill>
                  <a:srgbClr val="E7E6E6">
                    <a:lumMod val="50000"/>
                  </a:srgbClr>
                </a:solidFill>
                <a:latin typeface="Proxima Nova Light" panose="02000506030000020004" pitchFamily="50" charset="0"/>
                <a:ea typeface="Proxima Nova Rg" charset="0"/>
                <a:cs typeface="Proxima Nova Rg" charset="0"/>
              </a:rPr>
              <a:t>$8.7B capital investment</a:t>
            </a:r>
          </a:p>
          <a:p>
            <a:pPr marL="342900" indent="-3429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 sz="2000" dirty="0">
              <a:solidFill>
                <a:srgbClr val="E7E6E6">
                  <a:lumMod val="50000"/>
                </a:srgbClr>
              </a:solidFill>
              <a:latin typeface="Proxima Nova Light" panose="02000506030000020004" pitchFamily="50" charset="0"/>
              <a:ea typeface="Proxima Nova Rg" charset="0"/>
              <a:cs typeface="Proxima Nova Rg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F3CF44-D941-5D40-91B2-0502CE83C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94"/>
          <a:stretch/>
        </p:blipFill>
        <p:spPr>
          <a:xfrm>
            <a:off x="7099072" y="1316216"/>
            <a:ext cx="4129842" cy="42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631973-77A0-4D61-9A92-04BA7CAC7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133" y="221280"/>
            <a:ext cx="5567305" cy="41669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582DF8-6D00-47DB-9E1C-E29C6AAD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IN NKY IS HOT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420572-7E41-4AAC-B7DE-EBA3C74DA3FA}"/>
              </a:ext>
            </a:extLst>
          </p:cNvPr>
          <p:cNvGrpSpPr/>
          <p:nvPr/>
        </p:nvGrpSpPr>
        <p:grpSpPr>
          <a:xfrm>
            <a:off x="-1" y="4310354"/>
            <a:ext cx="12189477" cy="2411367"/>
            <a:chOff x="0" y="4744107"/>
            <a:chExt cx="7848668" cy="1746504"/>
          </a:xfrm>
        </p:grpSpPr>
        <p:pic>
          <p:nvPicPr>
            <p:cNvPr id="1026" name="Picture 2" descr="Williams-Sonoma Inc. Bringing Huge Distribution Center to ...">
              <a:extLst>
                <a:ext uri="{FF2B5EF4-FFF2-40B4-BE49-F238E27FC236}">
                  <a16:creationId xmlns:a16="http://schemas.microsoft.com/office/drawing/2014/main" id="{97CC4E81-0BA9-4B51-B66A-5D5BB4CDB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395" y="4744107"/>
              <a:ext cx="2577273" cy="174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ow To Reduce Unemployment Fast: Re-Tool Workforce For Advanced ...">
              <a:extLst>
                <a:ext uri="{FF2B5EF4-FFF2-40B4-BE49-F238E27FC236}">
                  <a16:creationId xmlns:a16="http://schemas.microsoft.com/office/drawing/2014/main" id="{312D09F2-8403-492F-8E90-5BD4FE8941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74"/>
            <a:stretch/>
          </p:blipFill>
          <p:spPr bwMode="auto">
            <a:xfrm>
              <a:off x="2619375" y="4744107"/>
              <a:ext cx="2652020" cy="174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Office Campus in North LA Enclave Set to Trade for $230 Million ...">
              <a:extLst>
                <a:ext uri="{FF2B5EF4-FFF2-40B4-BE49-F238E27FC236}">
                  <a16:creationId xmlns:a16="http://schemas.microsoft.com/office/drawing/2014/main" id="{BAD82242-D6B9-467B-880F-8D571DE20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4107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C95692-0F7C-454B-BC2D-A23FF43A922E}"/>
              </a:ext>
            </a:extLst>
          </p:cNvPr>
          <p:cNvSpPr txBox="1"/>
          <p:nvPr/>
        </p:nvSpPr>
        <p:spPr>
          <a:xfrm>
            <a:off x="838200" y="1399455"/>
            <a:ext cx="5068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$270MM in Capital Investment announced in 2020</a:t>
            </a:r>
          </a:p>
          <a:p>
            <a:endParaRPr lang="en-US" sz="2800" dirty="0"/>
          </a:p>
          <a:p>
            <a:r>
              <a:rPr lang="en-US" sz="2800" dirty="0"/>
              <a:t>$157MM in Commercial/</a:t>
            </a:r>
          </a:p>
          <a:p>
            <a:r>
              <a:rPr lang="en-US" sz="2800" dirty="0"/>
              <a:t>Industrial Capital Investment (Q1 2021, BIA)</a:t>
            </a:r>
          </a:p>
        </p:txBody>
      </p:sp>
    </p:spTree>
    <p:extLst>
      <p:ext uri="{BB962C8B-B14F-4D97-AF65-F5344CB8AC3E}">
        <p14:creationId xmlns:p14="http://schemas.microsoft.com/office/powerpoint/2010/main" val="131833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FDA3FE5-A804-4DF2-B4AC-DB72533816D7}"/>
              </a:ext>
            </a:extLst>
          </p:cNvPr>
          <p:cNvGrpSpPr/>
          <p:nvPr/>
        </p:nvGrpSpPr>
        <p:grpSpPr>
          <a:xfrm>
            <a:off x="6596300" y="2367603"/>
            <a:ext cx="5257800" cy="3954996"/>
            <a:chOff x="5999383" y="223927"/>
            <a:chExt cx="5567305" cy="41669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E411F1-767E-4476-A5F8-16025BDD3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9383" y="223927"/>
              <a:ext cx="5567305" cy="416693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26F90B-6A45-424E-9D82-95068497E50A}"/>
                </a:ext>
              </a:extLst>
            </p:cNvPr>
            <p:cNvSpPr/>
            <p:nvPr/>
          </p:nvSpPr>
          <p:spPr>
            <a:xfrm rot="4906719">
              <a:off x="7335015" y="2622204"/>
              <a:ext cx="2359558" cy="5318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  <a:alpha val="12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B55DDEC-68C3-457E-BA76-CCEEF13D0270}"/>
                </a:ext>
              </a:extLst>
            </p:cNvPr>
            <p:cNvGrpSpPr/>
            <p:nvPr/>
          </p:nvGrpSpPr>
          <p:grpSpPr>
            <a:xfrm>
              <a:off x="7164597" y="1006742"/>
              <a:ext cx="3127885" cy="1767511"/>
              <a:chOff x="6336173" y="929474"/>
              <a:chExt cx="2694105" cy="158368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CB414C5-385A-4E03-ADD4-D163EDA83FEC}"/>
                  </a:ext>
                </a:extLst>
              </p:cNvPr>
              <p:cNvSpPr/>
              <p:nvPr/>
            </p:nvSpPr>
            <p:spPr>
              <a:xfrm rot="4959390">
                <a:off x="8716862" y="2199741"/>
                <a:ext cx="379425" cy="2474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  <a:alpha val="12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2A72442-D457-475A-B2EE-C0D9A0549E35}"/>
                  </a:ext>
                </a:extLst>
              </p:cNvPr>
              <p:cNvSpPr/>
              <p:nvPr/>
            </p:nvSpPr>
            <p:spPr>
              <a:xfrm rot="988560">
                <a:off x="6336173" y="1170363"/>
                <a:ext cx="2020431" cy="5926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  <a:alpha val="12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B9CDBF-E2D4-4AB0-A1C5-BB9D37F1BC68}"/>
                  </a:ext>
                </a:extLst>
              </p:cNvPr>
              <p:cNvSpPr/>
              <p:nvPr/>
            </p:nvSpPr>
            <p:spPr>
              <a:xfrm rot="21081938">
                <a:off x="8081971" y="929474"/>
                <a:ext cx="457715" cy="1591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  <a:alpha val="12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7CF441-F072-46F4-AF5F-249C81643437}"/>
                  </a:ext>
                </a:extLst>
              </p:cNvPr>
              <p:cNvSpPr/>
              <p:nvPr/>
            </p:nvSpPr>
            <p:spPr>
              <a:xfrm rot="252166">
                <a:off x="7587312" y="2152650"/>
                <a:ext cx="379425" cy="24740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5000"/>
                      <a:lumOff val="95000"/>
                      <a:alpha val="12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B17E63-529F-4F45-A2BE-D44062B9D930}"/>
                </a:ext>
              </a:extLst>
            </p:cNvPr>
            <p:cNvSpPr/>
            <p:nvPr/>
          </p:nvSpPr>
          <p:spPr>
            <a:xfrm rot="20966618" flipH="1">
              <a:off x="9381622" y="1329639"/>
              <a:ext cx="207267" cy="39017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  <a:alpha val="12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32BAA1C0-A3DB-4467-BEDF-0059648B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6151"/>
            <a:ext cx="10515600" cy="670044"/>
          </a:xfrm>
        </p:spPr>
        <p:txBody>
          <a:bodyPr>
            <a:normAutofit/>
          </a:bodyPr>
          <a:lstStyle/>
          <a:p>
            <a:r>
              <a:rPr lang="en-US" dirty="0"/>
              <a:t>Development growth</a:t>
            </a:r>
          </a:p>
        </p:txBody>
      </p:sp>
      <p:graphicFrame>
        <p:nvGraphicFramePr>
          <p:cNvPr id="7" name="Table 19">
            <a:extLst>
              <a:ext uri="{FF2B5EF4-FFF2-40B4-BE49-F238E27FC236}">
                <a16:creationId xmlns:a16="http://schemas.microsoft.com/office/drawing/2014/main" id="{A89A3453-8BEE-42B9-AA2A-7F30628FB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39315"/>
              </p:ext>
            </p:extLst>
          </p:nvPr>
        </p:nvGraphicFramePr>
        <p:xfrm>
          <a:off x="402626" y="3247252"/>
          <a:ext cx="5332431" cy="228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477">
                  <a:extLst>
                    <a:ext uri="{9D8B030D-6E8A-4147-A177-3AD203B41FA5}">
                      <a16:colId xmlns:a16="http://schemas.microsoft.com/office/drawing/2014/main" val="2060858675"/>
                    </a:ext>
                  </a:extLst>
                </a:gridCol>
                <a:gridCol w="1777477">
                  <a:extLst>
                    <a:ext uri="{9D8B030D-6E8A-4147-A177-3AD203B41FA5}">
                      <a16:colId xmlns:a16="http://schemas.microsoft.com/office/drawing/2014/main" val="3018818016"/>
                    </a:ext>
                  </a:extLst>
                </a:gridCol>
                <a:gridCol w="1777477">
                  <a:extLst>
                    <a:ext uri="{9D8B030D-6E8A-4147-A177-3AD203B41FA5}">
                      <a16:colId xmlns:a16="http://schemas.microsoft.com/office/drawing/2014/main" val="888710053"/>
                    </a:ext>
                  </a:extLst>
                </a:gridCol>
              </a:tblGrid>
              <a:tr h="76278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71115"/>
                  </a:ext>
                </a:extLst>
              </a:tr>
              <a:tr h="7627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Cincinnati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24,061,449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107629"/>
                  </a:ext>
                </a:extLst>
              </a:tr>
              <a:tr h="7627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16,425,732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40328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4DE3ED0-8048-4192-A4FA-CC74FE8B092F}"/>
              </a:ext>
            </a:extLst>
          </p:cNvPr>
          <p:cNvSpPr txBox="1"/>
          <p:nvPr/>
        </p:nvSpPr>
        <p:spPr>
          <a:xfrm>
            <a:off x="402626" y="2160573"/>
            <a:ext cx="533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Industrial Growth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E0D8FA-CA49-449D-ABE0-878EEE00BAA0}"/>
              </a:ext>
            </a:extLst>
          </p:cNvPr>
          <p:cNvSpPr txBox="1"/>
          <p:nvPr/>
        </p:nvSpPr>
        <p:spPr>
          <a:xfrm>
            <a:off x="6138187" y="2110184"/>
            <a:ext cx="533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Good Land to Grow</a:t>
            </a:r>
          </a:p>
        </p:txBody>
      </p:sp>
    </p:spTree>
    <p:extLst>
      <p:ext uri="{BB962C8B-B14F-4D97-AF65-F5344CB8AC3E}">
        <p14:creationId xmlns:p14="http://schemas.microsoft.com/office/powerpoint/2010/main" val="112823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2CB7-4380-084C-9714-653F4890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404 OF THE CLEAN WATER ACT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8ADB0E40-3C52-3149-8185-AFD9BB5D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66" y="-7508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2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e chart&#10;&#10;Description automatically generated">
            <a:extLst>
              <a:ext uri="{FF2B5EF4-FFF2-40B4-BE49-F238E27FC236}">
                <a16:creationId xmlns:a16="http://schemas.microsoft.com/office/drawing/2014/main" id="{1F115F47-7EF8-134E-8613-112F9D9A0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31" y="552508"/>
            <a:ext cx="7886138" cy="6093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CC2CB7-4380-084C-9714-653F4890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404 OF THE CLEAN WATER ACT</a:t>
            </a:r>
          </a:p>
        </p:txBody>
      </p:sp>
    </p:spTree>
    <p:extLst>
      <p:ext uri="{BB962C8B-B14F-4D97-AF65-F5344CB8AC3E}">
        <p14:creationId xmlns:p14="http://schemas.microsoft.com/office/powerpoint/2010/main" val="342725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6369-B1B6-4EF6-94CA-BB32E818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roxima Nova Extrabold"/>
              </a:rPr>
              <a:t>REQUESTS</a:t>
            </a:r>
            <a:endParaRPr lang="en-US" dirty="0"/>
          </a:p>
        </p:txBody>
      </p:sp>
      <p:pic>
        <p:nvPicPr>
          <p:cNvPr id="6" name="Content Placeholder 5" descr="Checkbox Checked">
            <a:extLst>
              <a:ext uri="{FF2B5EF4-FFF2-40B4-BE49-F238E27FC236}">
                <a16:creationId xmlns:a16="http://schemas.microsoft.com/office/drawing/2014/main" id="{CE92695F-8B96-4F71-A9B8-DA704EDAA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268" y="1702272"/>
            <a:ext cx="721785" cy="721785"/>
          </a:xfrm>
        </p:spPr>
      </p:pic>
      <p:pic>
        <p:nvPicPr>
          <p:cNvPr id="7" name="Content Placeholder 5" descr="Checkbox Checked">
            <a:extLst>
              <a:ext uri="{FF2B5EF4-FFF2-40B4-BE49-F238E27FC236}">
                <a16:creationId xmlns:a16="http://schemas.microsoft.com/office/drawing/2014/main" id="{6DA6A8D7-6736-4997-ADA9-43B6216E2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268" y="2514727"/>
            <a:ext cx="721785" cy="721785"/>
          </a:xfrm>
          <a:prstGeom prst="rect">
            <a:avLst/>
          </a:prstGeom>
        </p:spPr>
      </p:pic>
      <p:pic>
        <p:nvPicPr>
          <p:cNvPr id="8" name="Content Placeholder 5" descr="Checkbox Checked">
            <a:extLst>
              <a:ext uri="{FF2B5EF4-FFF2-40B4-BE49-F238E27FC236}">
                <a16:creationId xmlns:a16="http://schemas.microsoft.com/office/drawing/2014/main" id="{A4DB057D-A7F8-4B1B-93F1-3EFF42385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268" y="3327182"/>
            <a:ext cx="721785" cy="721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C77F8-C198-47B0-9DA6-A15A6DB1C37F}"/>
              </a:ext>
            </a:extLst>
          </p:cNvPr>
          <p:cNvSpPr txBox="1"/>
          <p:nvPr/>
        </p:nvSpPr>
        <p:spPr>
          <a:xfrm>
            <a:off x="1486053" y="1554776"/>
            <a:ext cx="10057270" cy="33441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ct val="150000"/>
            </a:pPr>
            <a:r>
              <a:rPr lang="en-US" sz="3600" dirty="0"/>
              <a:t>FILO Needs to Spend $$$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3600" dirty="0"/>
              <a:t>Spend $$$ in same or adjoining watershed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3600" dirty="0"/>
              <a:t>Credits need to be more affordable</a:t>
            </a:r>
          </a:p>
          <a:p>
            <a:pPr>
              <a:lnSpc>
                <a:spcPct val="150000"/>
              </a:lnSpc>
              <a:buSzPct val="150000"/>
            </a:pP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9285B-64FE-8646-ACD4-451B92EE1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4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8583" y="5126380"/>
            <a:ext cx="7772400" cy="680136"/>
          </a:xfrm>
        </p:spPr>
        <p:txBody>
          <a:bodyPr>
            <a:normAutofit fontScale="90000"/>
          </a:bodyPr>
          <a:lstStyle/>
          <a:p>
            <a:r>
              <a:rPr lang="en-US" sz="4000" b="0" dirty="0">
                <a:latin typeface="Proxima Nova Extrabold"/>
              </a:rPr>
              <a:t>NORTHERN KENTUCKY TRI-ED</a:t>
            </a:r>
            <a:br>
              <a:rPr lang="en-US" sz="4000" b="0" dirty="0">
                <a:latin typeface="Proxima Nova Extrabold" panose="02000506030000020004" pitchFamily="2" charset="0"/>
              </a:rPr>
            </a:br>
            <a:r>
              <a:rPr lang="en-US" sz="2200" b="0" dirty="0">
                <a:solidFill>
                  <a:srgbClr val="92D050"/>
                </a:solidFill>
                <a:latin typeface="Proxima Nova Extrabold"/>
              </a:rPr>
              <a:t>TRI-COUNTY ECONOMIC DEVELOPMENT CORPORATION</a:t>
            </a:r>
            <a:br>
              <a:rPr lang="en-US" sz="2200" b="0" dirty="0">
                <a:latin typeface="Proxima Nova Extrabold" panose="02000506030000020004" pitchFamily="2" charset="0"/>
              </a:rPr>
            </a:br>
            <a:br>
              <a:rPr lang="en-US" sz="2200" b="0" dirty="0">
                <a:latin typeface="Proxima Nova Extrabold" panose="02000506030000020004" pitchFamily="2" charset="0"/>
              </a:rPr>
            </a:br>
            <a:r>
              <a:rPr lang="en-US" sz="2200" b="0" dirty="0">
                <a:latin typeface="Proxima Nova Extrabold" panose="02000506030000020004" pitchFamily="2" charset="0"/>
              </a:rPr>
              <a:t>8/5/21</a:t>
            </a:r>
            <a:br>
              <a:rPr lang="en-US" sz="2200" b="0" dirty="0">
                <a:latin typeface="Proxima Nova Extrabold" panose="02000506030000020004" pitchFamily="2" charset="0"/>
              </a:rPr>
            </a:br>
            <a:br>
              <a:rPr lang="en-US" sz="2200" b="0" dirty="0">
                <a:latin typeface="Proxima Nova Extrabold" panose="02000506030000020004" pitchFamily="2" charset="0"/>
              </a:rPr>
            </a:br>
            <a:r>
              <a:rPr lang="en-US" sz="2200" b="0" dirty="0">
                <a:solidFill>
                  <a:srgbClr val="F9B549"/>
                </a:solidFill>
                <a:latin typeface="Proxima Nova Extrabold"/>
              </a:rPr>
              <a:t>Lee Crume</a:t>
            </a:r>
            <a:br>
              <a:rPr lang="en-US" sz="2200" b="0" dirty="0">
                <a:latin typeface="Proxima Nova Extrabold" panose="02000506030000020004" pitchFamily="2" charset="0"/>
              </a:rPr>
            </a:br>
            <a:r>
              <a:rPr lang="en-US" sz="2200" b="0" u="sng" dirty="0">
                <a:latin typeface="Proxima Nova Rg"/>
                <a:hlinkClick r:id="rId3"/>
              </a:rPr>
              <a:t>lac@northernkentuckyusa.com</a:t>
            </a:r>
            <a:br>
              <a:rPr lang="en-US" sz="2200" dirty="0">
                <a:latin typeface="Proxima Nova Rg" panose="02000506030000020004" pitchFamily="2" charset="0"/>
              </a:rPr>
            </a:br>
            <a:br>
              <a:rPr lang="en-US" sz="2200" dirty="0">
                <a:latin typeface="Proxima Nova Rg" panose="02000506030000020004" pitchFamily="2" charset="0"/>
              </a:rPr>
            </a:br>
            <a:br>
              <a:rPr lang="en-US" sz="2200" b="0" dirty="0">
                <a:latin typeface="Proxima Nova Rg" panose="02000506030000020004" pitchFamily="2" charset="0"/>
              </a:rPr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b="0" dirty="0">
                <a:solidFill>
                  <a:srgbClr val="16A0DB"/>
                </a:solidFill>
                <a:latin typeface="Proxima Nova Extrabold"/>
                <a:hlinkClick r:id="rId4"/>
              </a:rPr>
              <a:t>www.NorthernKentuckyUSA.com</a:t>
            </a:r>
            <a:endParaRPr lang="en-US" b="0" dirty="0">
              <a:solidFill>
                <a:srgbClr val="16A0DB"/>
              </a:solidFill>
              <a:latin typeface="Proxima Nova Extrabol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A1661-04F2-4727-B4C9-120FF0AA8C03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C58D8-C36D-41A1-A09E-7F35ED41054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13000265"/>
      </p:ext>
    </p:extLst>
  </p:cSld>
  <p:clrMapOvr>
    <a:masterClrMapping/>
  </p:clrMapOvr>
</p:sld>
</file>

<file path=ppt/theme/theme1.xml><?xml version="1.0" encoding="utf-8"?>
<a:theme xmlns:a="http://schemas.openxmlformats.org/drawingml/2006/main" name="Tri-ED 3">
  <a:themeElements>
    <a:clrScheme name="NKY Tri-ED">
      <a:dk1>
        <a:srgbClr val="78797B"/>
      </a:dk1>
      <a:lt1>
        <a:sysClr val="window" lastClr="FFFFFF"/>
      </a:lt1>
      <a:dk2>
        <a:srgbClr val="000000"/>
      </a:dk2>
      <a:lt2>
        <a:srgbClr val="E7E6E6"/>
      </a:lt2>
      <a:accent1>
        <a:srgbClr val="16A0DB"/>
      </a:accent1>
      <a:accent2>
        <a:srgbClr val="FAA21B"/>
      </a:accent2>
      <a:accent3>
        <a:srgbClr val="81BD41"/>
      </a:accent3>
      <a:accent4>
        <a:srgbClr val="414042"/>
      </a:accent4>
      <a:accent5>
        <a:srgbClr val="FFFFFF"/>
      </a:accent5>
      <a:accent6>
        <a:srgbClr val="FFFFFF"/>
      </a:accent6>
      <a:hlink>
        <a:srgbClr val="16A0DB"/>
      </a:hlink>
      <a:folHlink>
        <a:srgbClr val="16A0DB"/>
      </a:folHlink>
    </a:clrScheme>
    <a:fontScheme name="Custom 16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ACA72F6-AD91-4E58-80C3-81F315D0A316}" vid="{27A35443-46CF-4416-9A6F-C385B98115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7791</TotalTime>
  <Words>186</Words>
  <Application>Microsoft Macintosh PowerPoint</Application>
  <PresentationFormat>Widescreen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Proxima Nova Extrabold</vt:lpstr>
      <vt:lpstr>Proxima Nova Light</vt:lpstr>
      <vt:lpstr>Proxima Nova Rg</vt:lpstr>
      <vt:lpstr>Tri-ED 3</vt:lpstr>
      <vt:lpstr>Interim Joint Committee on Natural Resources and Energy  Fee-in-Lieu-Of (FILO) Program    Thursday, August 5, 2021</vt:lpstr>
      <vt:lpstr>HISTORY OF SUCCESS</vt:lpstr>
      <vt:lpstr>DEVELOPMENT IN NKY IS HOT</vt:lpstr>
      <vt:lpstr>Development growth</vt:lpstr>
      <vt:lpstr>SECTION 404 OF THE CLEAN WATER ACT</vt:lpstr>
      <vt:lpstr>SECTION 404 OF THE CLEAN WATER ACT</vt:lpstr>
      <vt:lpstr>REQUESTS</vt:lpstr>
      <vt:lpstr>NORTHERN KENTUCKY TRI-ED TRI-COUNTY ECONOMIC DEVELOPMENT CORPORATION  8/5/21  Lee Crume lac@northernkentuckyusa.com      www.NorthernKentuckyUSA.com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Sector Commercial Land Development Best Practices CONSIDERATIONS FOR COMMERCIAL LAND DEVELOPMENT THAT ATTRACTS HIGH PAYING JOBS  August 20, 2020</dc:title>
  <dc:creator>Kimberly Rossetti</dc:creator>
  <cp:lastModifiedBy>Cheryl Besl</cp:lastModifiedBy>
  <cp:revision>185</cp:revision>
  <cp:lastPrinted>2021-08-04T20:02:20Z</cp:lastPrinted>
  <dcterms:created xsi:type="dcterms:W3CDTF">2020-08-19T14:12:14Z</dcterms:created>
  <dcterms:modified xsi:type="dcterms:W3CDTF">2021-08-04T20:09:03Z</dcterms:modified>
</cp:coreProperties>
</file>