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Lst>
  <p:notesMasterIdLst>
    <p:notesMasterId r:id="rId27"/>
  </p:notesMasterIdLst>
  <p:sldIdLst>
    <p:sldId id="263" r:id="rId5"/>
    <p:sldId id="380" r:id="rId6"/>
    <p:sldId id="398" r:id="rId7"/>
    <p:sldId id="277" r:id="rId8"/>
    <p:sldId id="400" r:id="rId9"/>
    <p:sldId id="401" r:id="rId10"/>
    <p:sldId id="391" r:id="rId11"/>
    <p:sldId id="381" r:id="rId12"/>
    <p:sldId id="390" r:id="rId13"/>
    <p:sldId id="388" r:id="rId14"/>
    <p:sldId id="394" r:id="rId15"/>
    <p:sldId id="397" r:id="rId16"/>
    <p:sldId id="387" r:id="rId17"/>
    <p:sldId id="395" r:id="rId18"/>
    <p:sldId id="392" r:id="rId19"/>
    <p:sldId id="393" r:id="rId20"/>
    <p:sldId id="396" r:id="rId21"/>
    <p:sldId id="399" r:id="rId22"/>
    <p:sldId id="402" r:id="rId23"/>
    <p:sldId id="383" r:id="rId24"/>
    <p:sldId id="384" r:id="rId25"/>
    <p:sldId id="389" r:id="rId2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99FF"/>
    <a:srgbClr val="86CC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7D88A2-946E-E521-7042-1B8FA773B585}" v="1" dt="2021-08-23T19:18:29.7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732"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ump, Kenya K (EEC)" userId="S::kenya.stump@ky.gov::505409b6-e609-4830-8b8e-92b6e6c5e100" providerId="AD" clId="Web-{0A2335D6-A165-9E68-55EC-CBE4F15FF67E}"/>
    <pc:docChg chg="addSld modSld modMainMaster">
      <pc:chgData name="Stump, Kenya K (EEC)" userId="S::kenya.stump@ky.gov::505409b6-e609-4830-8b8e-92b6e6c5e100" providerId="AD" clId="Web-{0A2335D6-A165-9E68-55EC-CBE4F15FF67E}" dt="2021-08-09T18:44:39.757" v="61"/>
      <pc:docMkLst>
        <pc:docMk/>
      </pc:docMkLst>
      <pc:sldChg chg="delSp modSp">
        <pc:chgData name="Stump, Kenya K (EEC)" userId="S::kenya.stump@ky.gov::505409b6-e609-4830-8b8e-92b6e6c5e100" providerId="AD" clId="Web-{0A2335D6-A165-9E68-55EC-CBE4F15FF67E}" dt="2021-08-09T18:44:39.757" v="61"/>
        <pc:sldMkLst>
          <pc:docMk/>
          <pc:sldMk cId="3335672511" sldId="277"/>
        </pc:sldMkLst>
        <pc:spChg chg="mod">
          <ac:chgData name="Stump, Kenya K (EEC)" userId="S::kenya.stump@ky.gov::505409b6-e609-4830-8b8e-92b6e6c5e100" providerId="AD" clId="Web-{0A2335D6-A165-9E68-55EC-CBE4F15FF67E}" dt="2021-08-09T18:44:39.757" v="61"/>
          <ac:spMkLst>
            <pc:docMk/>
            <pc:sldMk cId="3335672511" sldId="277"/>
            <ac:spMk id="4" creationId="{75C5B2E1-4CB0-46C1-B045-79FB77704BE2}"/>
          </ac:spMkLst>
        </pc:spChg>
        <pc:spChg chg="del">
          <ac:chgData name="Stump, Kenya K (EEC)" userId="S::kenya.stump@ky.gov::505409b6-e609-4830-8b8e-92b6e6c5e100" providerId="AD" clId="Web-{0A2335D6-A165-9E68-55EC-CBE4F15FF67E}" dt="2021-08-09T18:44:39.757" v="61"/>
          <ac:spMkLst>
            <pc:docMk/>
            <pc:sldMk cId="3335672511" sldId="277"/>
            <ac:spMk id="5" creationId="{003A7A0A-E556-4B00-ABE2-68A5500C4D22}"/>
          </ac:spMkLst>
        </pc:spChg>
      </pc:sldChg>
      <pc:sldChg chg="modSp">
        <pc:chgData name="Stump, Kenya K (EEC)" userId="S::kenya.stump@ky.gov::505409b6-e609-4830-8b8e-92b6e6c5e100" providerId="AD" clId="Web-{0A2335D6-A165-9E68-55EC-CBE4F15FF67E}" dt="2021-08-09T18:44:39.757" v="61"/>
        <pc:sldMkLst>
          <pc:docMk/>
          <pc:sldMk cId="588097668" sldId="384"/>
        </pc:sldMkLst>
        <pc:spChg chg="mod">
          <ac:chgData name="Stump, Kenya K (EEC)" userId="S::kenya.stump@ky.gov::505409b6-e609-4830-8b8e-92b6e6c5e100" providerId="AD" clId="Web-{0A2335D6-A165-9E68-55EC-CBE4F15FF67E}" dt="2021-08-09T18:44:39.757" v="61"/>
          <ac:spMkLst>
            <pc:docMk/>
            <pc:sldMk cId="588097668" sldId="384"/>
            <ac:spMk id="4" creationId="{57B3519D-BABE-460A-9EC9-700F42407CBB}"/>
          </ac:spMkLst>
        </pc:spChg>
        <pc:spChg chg="mod">
          <ac:chgData name="Stump, Kenya K (EEC)" userId="S::kenya.stump@ky.gov::505409b6-e609-4830-8b8e-92b6e6c5e100" providerId="AD" clId="Web-{0A2335D6-A165-9E68-55EC-CBE4F15FF67E}" dt="2021-08-09T18:42:11.536" v="18" actId="14100"/>
          <ac:spMkLst>
            <pc:docMk/>
            <pc:sldMk cId="588097668" sldId="384"/>
            <ac:spMk id="5" creationId="{887EE244-1C20-44FA-B9FE-F9E7F76B30E3}"/>
          </ac:spMkLst>
        </pc:spChg>
        <pc:picChg chg="mod">
          <ac:chgData name="Stump, Kenya K (EEC)" userId="S::kenya.stump@ky.gov::505409b6-e609-4830-8b8e-92b6e6c5e100" providerId="AD" clId="Web-{0A2335D6-A165-9E68-55EC-CBE4F15FF67E}" dt="2021-08-09T18:41:58.411" v="17" actId="1076"/>
          <ac:picMkLst>
            <pc:docMk/>
            <pc:sldMk cId="588097668" sldId="384"/>
            <ac:picMk id="8" creationId="{38C25BEC-8576-4278-BE41-10F8B19BDB7D}"/>
          </ac:picMkLst>
        </pc:picChg>
      </pc:sldChg>
      <pc:sldChg chg="modSp">
        <pc:chgData name="Stump, Kenya K (EEC)" userId="S::kenya.stump@ky.gov::505409b6-e609-4830-8b8e-92b6e6c5e100" providerId="AD" clId="Web-{0A2335D6-A165-9E68-55EC-CBE4F15FF67E}" dt="2021-08-09T18:44:39.757" v="61"/>
        <pc:sldMkLst>
          <pc:docMk/>
          <pc:sldMk cId="835921955" sldId="387"/>
        </pc:sldMkLst>
        <pc:spChg chg="mod">
          <ac:chgData name="Stump, Kenya K (EEC)" userId="S::kenya.stump@ky.gov::505409b6-e609-4830-8b8e-92b6e6c5e100" providerId="AD" clId="Web-{0A2335D6-A165-9E68-55EC-CBE4F15FF67E}" dt="2021-08-09T18:44:39.757" v="61"/>
          <ac:spMkLst>
            <pc:docMk/>
            <pc:sldMk cId="835921955" sldId="387"/>
            <ac:spMk id="5" creationId="{B6DFA90E-D52A-40D6-9232-9CF6BB4D78D4}"/>
          </ac:spMkLst>
        </pc:spChg>
      </pc:sldChg>
      <pc:sldChg chg="modSp new">
        <pc:chgData name="Stump, Kenya K (EEC)" userId="S::kenya.stump@ky.gov::505409b6-e609-4830-8b8e-92b6e6c5e100" providerId="AD" clId="Web-{0A2335D6-A165-9E68-55EC-CBE4F15FF67E}" dt="2021-08-09T18:44:39.210" v="60" actId="20577"/>
        <pc:sldMkLst>
          <pc:docMk/>
          <pc:sldMk cId="1912300230" sldId="399"/>
        </pc:sldMkLst>
        <pc:spChg chg="mod">
          <ac:chgData name="Stump, Kenya K (EEC)" userId="S::kenya.stump@ky.gov::505409b6-e609-4830-8b8e-92b6e6c5e100" providerId="AD" clId="Web-{0A2335D6-A165-9E68-55EC-CBE4F15FF67E}" dt="2021-08-09T18:43:10.490" v="25" actId="20577"/>
          <ac:spMkLst>
            <pc:docMk/>
            <pc:sldMk cId="1912300230" sldId="399"/>
            <ac:spMk id="2" creationId="{8C50FC03-3BE3-4141-A2E6-C60A8A7C3495}"/>
          </ac:spMkLst>
        </pc:spChg>
        <pc:spChg chg="mod">
          <ac:chgData name="Stump, Kenya K (EEC)" userId="S::kenya.stump@ky.gov::505409b6-e609-4830-8b8e-92b6e6c5e100" providerId="AD" clId="Web-{0A2335D6-A165-9E68-55EC-CBE4F15FF67E}" dt="2021-08-09T18:44:06.663" v="58" actId="20577"/>
          <ac:spMkLst>
            <pc:docMk/>
            <pc:sldMk cId="1912300230" sldId="399"/>
            <ac:spMk id="3" creationId="{757E315D-50A3-402F-8C5F-BC2178C93C7F}"/>
          </ac:spMkLst>
        </pc:spChg>
        <pc:spChg chg="mod">
          <ac:chgData name="Stump, Kenya K (EEC)" userId="S::kenya.stump@ky.gov::505409b6-e609-4830-8b8e-92b6e6c5e100" providerId="AD" clId="Web-{0A2335D6-A165-9E68-55EC-CBE4F15FF67E}" dt="2021-08-09T18:44:39.210" v="60" actId="20577"/>
          <ac:spMkLst>
            <pc:docMk/>
            <pc:sldMk cId="1912300230" sldId="399"/>
            <ac:spMk id="5" creationId="{EB221264-C377-4C3B-8FEC-1777E961CA5C}"/>
          </ac:spMkLst>
        </pc:spChg>
      </pc:sldChg>
      <pc:sldMasterChg chg="modSp mod modSldLayout">
        <pc:chgData name="Stump, Kenya K (EEC)" userId="S::kenya.stump@ky.gov::505409b6-e609-4830-8b8e-92b6e6c5e100" providerId="AD" clId="Web-{0A2335D6-A165-9E68-55EC-CBE4F15FF67E}" dt="2021-08-09T18:44:39.757" v="61"/>
        <pc:sldMasterMkLst>
          <pc:docMk/>
          <pc:sldMasterMk cId="2368095827" sldId="2147483742"/>
        </pc:sldMasterMkLst>
        <pc:spChg chg="mod">
          <ac:chgData name="Stump, Kenya K (EEC)" userId="S::kenya.stump@ky.gov::505409b6-e609-4830-8b8e-92b6e6c5e100" providerId="AD" clId="Web-{0A2335D6-A165-9E68-55EC-CBE4F15FF67E}" dt="2021-08-09T18:44:39.757" v="61"/>
          <ac:spMkLst>
            <pc:docMk/>
            <pc:sldMasterMk cId="2368095827" sldId="2147483742"/>
            <ac:spMk id="5" creationId="{00000000-0000-0000-0000-000000000000}"/>
          </ac:spMkLst>
        </pc:spChg>
        <pc:sldLayoutChg chg="modSp mod">
          <pc:chgData name="Stump, Kenya K (EEC)" userId="S::kenya.stump@ky.gov::505409b6-e609-4830-8b8e-92b6e6c5e100" providerId="AD" clId="Web-{0A2335D6-A165-9E68-55EC-CBE4F15FF67E}" dt="2021-08-09T18:44:39.757" v="61"/>
          <pc:sldLayoutMkLst>
            <pc:docMk/>
            <pc:sldMasterMk cId="2368095827" sldId="2147483742"/>
            <pc:sldLayoutMk cId="2345517829" sldId="2147483743"/>
          </pc:sldLayoutMkLst>
          <pc:spChg chg="mod">
            <ac:chgData name="Stump, Kenya K (EEC)" userId="S::kenya.stump@ky.gov::505409b6-e609-4830-8b8e-92b6e6c5e100" providerId="AD" clId="Web-{0A2335D6-A165-9E68-55EC-CBE4F15FF67E}" dt="2021-08-09T18:44:39.757" v="61"/>
            <ac:spMkLst>
              <pc:docMk/>
              <pc:sldMasterMk cId="2368095827" sldId="2147483742"/>
              <pc:sldLayoutMk cId="2345517829" sldId="2147483743"/>
              <ac:spMk id="5" creationId="{00000000-0000-0000-0000-000000000000}"/>
            </ac:spMkLst>
          </pc:spChg>
        </pc:sldLayoutChg>
        <pc:sldLayoutChg chg="modSp mod">
          <pc:chgData name="Stump, Kenya K (EEC)" userId="S::kenya.stump@ky.gov::505409b6-e609-4830-8b8e-92b6e6c5e100" providerId="AD" clId="Web-{0A2335D6-A165-9E68-55EC-CBE4F15FF67E}" dt="2021-08-09T18:44:39.757" v="61"/>
          <pc:sldLayoutMkLst>
            <pc:docMk/>
            <pc:sldMasterMk cId="2368095827" sldId="2147483742"/>
            <pc:sldLayoutMk cId="825171202" sldId="2147483744"/>
          </pc:sldLayoutMkLst>
          <pc:spChg chg="mod">
            <ac:chgData name="Stump, Kenya K (EEC)" userId="S::kenya.stump@ky.gov::505409b6-e609-4830-8b8e-92b6e6c5e100" providerId="AD" clId="Web-{0A2335D6-A165-9E68-55EC-CBE4F15FF67E}" dt="2021-08-09T18:44:39.757" v="61"/>
            <ac:spMkLst>
              <pc:docMk/>
              <pc:sldMasterMk cId="2368095827" sldId="2147483742"/>
              <pc:sldLayoutMk cId="825171202" sldId="2147483744"/>
              <ac:spMk id="5" creationId="{00000000-0000-0000-0000-000000000000}"/>
            </ac:spMkLst>
          </pc:spChg>
        </pc:sldLayoutChg>
        <pc:sldLayoutChg chg="modSp mod">
          <pc:chgData name="Stump, Kenya K (EEC)" userId="S::kenya.stump@ky.gov::505409b6-e609-4830-8b8e-92b6e6c5e100" providerId="AD" clId="Web-{0A2335D6-A165-9E68-55EC-CBE4F15FF67E}" dt="2021-08-09T18:44:39.757" v="61"/>
          <pc:sldLayoutMkLst>
            <pc:docMk/>
            <pc:sldMasterMk cId="2368095827" sldId="2147483742"/>
            <pc:sldLayoutMk cId="889101859" sldId="2147483745"/>
          </pc:sldLayoutMkLst>
          <pc:spChg chg="mod">
            <ac:chgData name="Stump, Kenya K (EEC)" userId="S::kenya.stump@ky.gov::505409b6-e609-4830-8b8e-92b6e6c5e100" providerId="AD" clId="Web-{0A2335D6-A165-9E68-55EC-CBE4F15FF67E}" dt="2021-08-09T18:44:39.757" v="61"/>
            <ac:spMkLst>
              <pc:docMk/>
              <pc:sldMasterMk cId="2368095827" sldId="2147483742"/>
              <pc:sldLayoutMk cId="889101859" sldId="2147483745"/>
              <ac:spMk id="5" creationId="{00000000-0000-0000-0000-000000000000}"/>
            </ac:spMkLst>
          </pc:spChg>
        </pc:sldLayoutChg>
        <pc:sldLayoutChg chg="modSp mod">
          <pc:chgData name="Stump, Kenya K (EEC)" userId="S::kenya.stump@ky.gov::505409b6-e609-4830-8b8e-92b6e6c5e100" providerId="AD" clId="Web-{0A2335D6-A165-9E68-55EC-CBE4F15FF67E}" dt="2021-08-09T18:44:39.757" v="61"/>
          <pc:sldLayoutMkLst>
            <pc:docMk/>
            <pc:sldMasterMk cId="2368095827" sldId="2147483742"/>
            <pc:sldLayoutMk cId="1547172243" sldId="2147483746"/>
          </pc:sldLayoutMkLst>
          <pc:spChg chg="mod">
            <ac:chgData name="Stump, Kenya K (EEC)" userId="S::kenya.stump@ky.gov::505409b6-e609-4830-8b8e-92b6e6c5e100" providerId="AD" clId="Web-{0A2335D6-A165-9E68-55EC-CBE4F15FF67E}" dt="2021-08-09T18:44:39.757" v="61"/>
            <ac:spMkLst>
              <pc:docMk/>
              <pc:sldMasterMk cId="2368095827" sldId="2147483742"/>
              <pc:sldLayoutMk cId="1547172243" sldId="2147483746"/>
              <ac:spMk id="6" creationId="{00000000-0000-0000-0000-000000000000}"/>
            </ac:spMkLst>
          </pc:spChg>
        </pc:sldLayoutChg>
        <pc:sldLayoutChg chg="modSp mod">
          <pc:chgData name="Stump, Kenya K (EEC)" userId="S::kenya.stump@ky.gov::505409b6-e609-4830-8b8e-92b6e6c5e100" providerId="AD" clId="Web-{0A2335D6-A165-9E68-55EC-CBE4F15FF67E}" dt="2021-08-09T18:44:39.757" v="61"/>
          <pc:sldLayoutMkLst>
            <pc:docMk/>
            <pc:sldMasterMk cId="2368095827" sldId="2147483742"/>
            <pc:sldLayoutMk cId="1407639873" sldId="2147483747"/>
          </pc:sldLayoutMkLst>
          <pc:spChg chg="mod">
            <ac:chgData name="Stump, Kenya K (EEC)" userId="S::kenya.stump@ky.gov::505409b6-e609-4830-8b8e-92b6e6c5e100" providerId="AD" clId="Web-{0A2335D6-A165-9E68-55EC-CBE4F15FF67E}" dt="2021-08-09T18:44:39.757" v="61"/>
            <ac:spMkLst>
              <pc:docMk/>
              <pc:sldMasterMk cId="2368095827" sldId="2147483742"/>
              <pc:sldLayoutMk cId="1407639873" sldId="2147483747"/>
              <ac:spMk id="8" creationId="{00000000-0000-0000-0000-000000000000}"/>
            </ac:spMkLst>
          </pc:spChg>
        </pc:sldLayoutChg>
        <pc:sldLayoutChg chg="modSp mod">
          <pc:chgData name="Stump, Kenya K (EEC)" userId="S::kenya.stump@ky.gov::505409b6-e609-4830-8b8e-92b6e6c5e100" providerId="AD" clId="Web-{0A2335D6-A165-9E68-55EC-CBE4F15FF67E}" dt="2021-08-09T18:44:39.757" v="61"/>
          <pc:sldLayoutMkLst>
            <pc:docMk/>
            <pc:sldMasterMk cId="2368095827" sldId="2147483742"/>
            <pc:sldLayoutMk cId="3416534023" sldId="2147483748"/>
          </pc:sldLayoutMkLst>
          <pc:spChg chg="mod">
            <ac:chgData name="Stump, Kenya K (EEC)" userId="S::kenya.stump@ky.gov::505409b6-e609-4830-8b8e-92b6e6c5e100" providerId="AD" clId="Web-{0A2335D6-A165-9E68-55EC-CBE4F15FF67E}" dt="2021-08-09T18:44:39.757" v="61"/>
            <ac:spMkLst>
              <pc:docMk/>
              <pc:sldMasterMk cId="2368095827" sldId="2147483742"/>
              <pc:sldLayoutMk cId="3416534023" sldId="2147483748"/>
              <ac:spMk id="4" creationId="{00000000-0000-0000-0000-000000000000}"/>
            </ac:spMkLst>
          </pc:spChg>
        </pc:sldLayoutChg>
        <pc:sldLayoutChg chg="modSp mod">
          <pc:chgData name="Stump, Kenya K (EEC)" userId="S::kenya.stump@ky.gov::505409b6-e609-4830-8b8e-92b6e6c5e100" providerId="AD" clId="Web-{0A2335D6-A165-9E68-55EC-CBE4F15FF67E}" dt="2021-08-09T18:44:39.757" v="61"/>
          <pc:sldLayoutMkLst>
            <pc:docMk/>
            <pc:sldMasterMk cId="2368095827" sldId="2147483742"/>
            <pc:sldLayoutMk cId="1333325812" sldId="2147483749"/>
          </pc:sldLayoutMkLst>
          <pc:spChg chg="mod">
            <ac:chgData name="Stump, Kenya K (EEC)" userId="S::kenya.stump@ky.gov::505409b6-e609-4830-8b8e-92b6e6c5e100" providerId="AD" clId="Web-{0A2335D6-A165-9E68-55EC-CBE4F15FF67E}" dt="2021-08-09T18:44:39.757" v="61"/>
            <ac:spMkLst>
              <pc:docMk/>
              <pc:sldMasterMk cId="2368095827" sldId="2147483742"/>
              <pc:sldLayoutMk cId="1333325812" sldId="2147483749"/>
              <ac:spMk id="8" creationId="{00000000-0000-0000-0000-000000000000}"/>
            </ac:spMkLst>
          </pc:spChg>
        </pc:sldLayoutChg>
        <pc:sldLayoutChg chg="modSp mod">
          <pc:chgData name="Stump, Kenya K (EEC)" userId="S::kenya.stump@ky.gov::505409b6-e609-4830-8b8e-92b6e6c5e100" providerId="AD" clId="Web-{0A2335D6-A165-9E68-55EC-CBE4F15FF67E}" dt="2021-08-09T18:44:39.757" v="61"/>
          <pc:sldLayoutMkLst>
            <pc:docMk/>
            <pc:sldMasterMk cId="2368095827" sldId="2147483742"/>
            <pc:sldLayoutMk cId="2024510697" sldId="2147483750"/>
          </pc:sldLayoutMkLst>
          <pc:spChg chg="mod">
            <ac:chgData name="Stump, Kenya K (EEC)" userId="S::kenya.stump@ky.gov::505409b6-e609-4830-8b8e-92b6e6c5e100" providerId="AD" clId="Web-{0A2335D6-A165-9E68-55EC-CBE4F15FF67E}" dt="2021-08-09T18:44:39.757" v="61"/>
            <ac:spMkLst>
              <pc:docMk/>
              <pc:sldMasterMk cId="2368095827" sldId="2147483742"/>
              <pc:sldLayoutMk cId="2024510697" sldId="2147483750"/>
              <ac:spMk id="6" creationId="{00000000-0000-0000-0000-000000000000}"/>
            </ac:spMkLst>
          </pc:spChg>
        </pc:sldLayoutChg>
        <pc:sldLayoutChg chg="modSp mod">
          <pc:chgData name="Stump, Kenya K (EEC)" userId="S::kenya.stump@ky.gov::505409b6-e609-4830-8b8e-92b6e6c5e100" providerId="AD" clId="Web-{0A2335D6-A165-9E68-55EC-CBE4F15FF67E}" dt="2021-08-09T18:44:39.757" v="61"/>
          <pc:sldLayoutMkLst>
            <pc:docMk/>
            <pc:sldMasterMk cId="2368095827" sldId="2147483742"/>
            <pc:sldLayoutMk cId="1176194909" sldId="2147483751"/>
          </pc:sldLayoutMkLst>
          <pc:spChg chg="mod">
            <ac:chgData name="Stump, Kenya K (EEC)" userId="S::kenya.stump@ky.gov::505409b6-e609-4830-8b8e-92b6e6c5e100" providerId="AD" clId="Web-{0A2335D6-A165-9E68-55EC-CBE4F15FF67E}" dt="2021-08-09T18:44:39.757" v="61"/>
            <ac:spMkLst>
              <pc:docMk/>
              <pc:sldMasterMk cId="2368095827" sldId="2147483742"/>
              <pc:sldLayoutMk cId="1176194909" sldId="2147483751"/>
              <ac:spMk id="6" creationId="{00000000-0000-0000-0000-000000000000}"/>
            </ac:spMkLst>
          </pc:spChg>
        </pc:sldLayoutChg>
        <pc:sldLayoutChg chg="modSp mod">
          <pc:chgData name="Stump, Kenya K (EEC)" userId="S::kenya.stump@ky.gov::505409b6-e609-4830-8b8e-92b6e6c5e100" providerId="AD" clId="Web-{0A2335D6-A165-9E68-55EC-CBE4F15FF67E}" dt="2021-08-09T18:44:39.757" v="61"/>
          <pc:sldLayoutMkLst>
            <pc:docMk/>
            <pc:sldMasterMk cId="2368095827" sldId="2147483742"/>
            <pc:sldLayoutMk cId="2548515836" sldId="2147483752"/>
          </pc:sldLayoutMkLst>
          <pc:spChg chg="mod">
            <ac:chgData name="Stump, Kenya K (EEC)" userId="S::kenya.stump@ky.gov::505409b6-e609-4830-8b8e-92b6e6c5e100" providerId="AD" clId="Web-{0A2335D6-A165-9E68-55EC-CBE4F15FF67E}" dt="2021-08-09T18:44:39.757" v="61"/>
            <ac:spMkLst>
              <pc:docMk/>
              <pc:sldMasterMk cId="2368095827" sldId="2147483742"/>
              <pc:sldLayoutMk cId="2548515836" sldId="2147483752"/>
              <ac:spMk id="5" creationId="{00000000-0000-0000-0000-000000000000}"/>
            </ac:spMkLst>
          </pc:spChg>
        </pc:sldLayoutChg>
        <pc:sldLayoutChg chg="modSp mod">
          <pc:chgData name="Stump, Kenya K (EEC)" userId="S::kenya.stump@ky.gov::505409b6-e609-4830-8b8e-92b6e6c5e100" providerId="AD" clId="Web-{0A2335D6-A165-9E68-55EC-CBE4F15FF67E}" dt="2021-08-09T18:44:39.757" v="61"/>
          <pc:sldLayoutMkLst>
            <pc:docMk/>
            <pc:sldMasterMk cId="2368095827" sldId="2147483742"/>
            <pc:sldLayoutMk cId="358468629" sldId="2147483753"/>
          </pc:sldLayoutMkLst>
          <pc:spChg chg="mod">
            <ac:chgData name="Stump, Kenya K (EEC)" userId="S::kenya.stump@ky.gov::505409b6-e609-4830-8b8e-92b6e6c5e100" providerId="AD" clId="Web-{0A2335D6-A165-9E68-55EC-CBE4F15FF67E}" dt="2021-08-09T18:44:39.757" v="61"/>
            <ac:spMkLst>
              <pc:docMk/>
              <pc:sldMasterMk cId="2368095827" sldId="2147483742"/>
              <pc:sldLayoutMk cId="358468629" sldId="2147483753"/>
              <ac:spMk id="5" creationId="{00000000-0000-0000-0000-000000000000}"/>
            </ac:spMkLst>
          </pc:spChg>
        </pc:sldLayoutChg>
      </pc:sldMasterChg>
    </pc:docChg>
  </pc:docChgLst>
  <pc:docChgLst>
    <pc:chgData name="Stump, Kenya K (EEC)" userId="S::kenya.stump@ky.gov::505409b6-e609-4830-8b8e-92b6e6c5e100" providerId="AD" clId="Web-{4B3ADEEA-4EBC-6FDD-ADC8-3AA4B03C8CA9}"/>
    <pc:docChg chg="modSld">
      <pc:chgData name="Stump, Kenya K (EEC)" userId="S::kenya.stump@ky.gov::505409b6-e609-4830-8b8e-92b6e6c5e100" providerId="AD" clId="Web-{4B3ADEEA-4EBC-6FDD-ADC8-3AA4B03C8CA9}" dt="2021-08-09T14:30:51.350" v="13" actId="20577"/>
      <pc:docMkLst>
        <pc:docMk/>
      </pc:docMkLst>
      <pc:sldChg chg="modSp">
        <pc:chgData name="Stump, Kenya K (EEC)" userId="S::kenya.stump@ky.gov::505409b6-e609-4830-8b8e-92b6e6c5e100" providerId="AD" clId="Web-{4B3ADEEA-4EBC-6FDD-ADC8-3AA4B03C8CA9}" dt="2021-08-09T14:30:51.350" v="13" actId="20577"/>
        <pc:sldMkLst>
          <pc:docMk/>
          <pc:sldMk cId="1489623646" sldId="381"/>
        </pc:sldMkLst>
        <pc:spChg chg="mod">
          <ac:chgData name="Stump, Kenya K (EEC)" userId="S::kenya.stump@ky.gov::505409b6-e609-4830-8b8e-92b6e6c5e100" providerId="AD" clId="Web-{4B3ADEEA-4EBC-6FDD-ADC8-3AA4B03C8CA9}" dt="2021-08-09T14:30:51.350" v="13" actId="20577"/>
          <ac:spMkLst>
            <pc:docMk/>
            <pc:sldMk cId="1489623646" sldId="381"/>
            <ac:spMk id="3" creationId="{6FF425F2-CE15-402A-B80E-6AEB173EAE60}"/>
          </ac:spMkLst>
        </pc:spChg>
      </pc:sldChg>
    </pc:docChg>
  </pc:docChgLst>
  <pc:docChgLst>
    <pc:chgData name="Stump, Kenya K (EEC)" userId="S::kenya.stump@ky.gov::505409b6-e609-4830-8b8e-92b6e6c5e100" providerId="AD" clId="Web-{D37D88A2-946E-E521-7042-1B8FA773B585}"/>
    <pc:docChg chg="modSld">
      <pc:chgData name="Stump, Kenya K (EEC)" userId="S::kenya.stump@ky.gov::505409b6-e609-4830-8b8e-92b6e6c5e100" providerId="AD" clId="Web-{D37D88A2-946E-E521-7042-1B8FA773B585}" dt="2021-08-23T19:18:29.739" v="0"/>
      <pc:docMkLst>
        <pc:docMk/>
      </pc:docMkLst>
      <pc:sldChg chg="delSp">
        <pc:chgData name="Stump, Kenya K (EEC)" userId="S::kenya.stump@ky.gov::505409b6-e609-4830-8b8e-92b6e6c5e100" providerId="AD" clId="Web-{D37D88A2-946E-E521-7042-1B8FA773B585}" dt="2021-08-23T19:18:29.739" v="0"/>
        <pc:sldMkLst>
          <pc:docMk/>
          <pc:sldMk cId="2301508842" sldId="400"/>
        </pc:sldMkLst>
        <pc:spChg chg="del">
          <ac:chgData name="Stump, Kenya K (EEC)" userId="S::kenya.stump@ky.gov::505409b6-e609-4830-8b8e-92b6e6c5e100" providerId="AD" clId="Web-{D37D88A2-946E-E521-7042-1B8FA773B585}" dt="2021-08-23T19:18:29.739" v="0"/>
          <ac:spMkLst>
            <pc:docMk/>
            <pc:sldMk cId="2301508842" sldId="400"/>
            <ac:spMk id="9" creationId="{A4025D02-CDF7-42F8-899E-95E232EE002F}"/>
          </ac:spMkLst>
        </pc:spChg>
      </pc:sldChg>
    </pc:docChg>
  </pc:docChgLst>
  <pc:docChgLst>
    <pc:chgData name="Stump, Kenya K (EEC)" userId="S::kenya.stump@ky.gov::505409b6-e609-4830-8b8e-92b6e6c5e100" providerId="AD" clId="Web-{77AAD7F8-52AF-E71B-A1B5-F546847520A2}"/>
    <pc:docChg chg="addSld modSld">
      <pc:chgData name="Stump, Kenya K (EEC)" userId="S::kenya.stump@ky.gov::505409b6-e609-4830-8b8e-92b6e6c5e100" providerId="AD" clId="Web-{77AAD7F8-52AF-E71B-A1B5-F546847520A2}" dt="2021-08-09T16:02:03.633" v="530" actId="20577"/>
      <pc:docMkLst>
        <pc:docMk/>
      </pc:docMkLst>
      <pc:sldChg chg="modSp">
        <pc:chgData name="Stump, Kenya K (EEC)" userId="S::kenya.stump@ky.gov::505409b6-e609-4830-8b8e-92b6e6c5e100" providerId="AD" clId="Web-{77AAD7F8-52AF-E71B-A1B5-F546847520A2}" dt="2021-08-09T16:01:53.195" v="528" actId="20577"/>
        <pc:sldMkLst>
          <pc:docMk/>
          <pc:sldMk cId="252243065" sldId="263"/>
        </pc:sldMkLst>
        <pc:spChg chg="mod">
          <ac:chgData name="Stump, Kenya K (EEC)" userId="S::kenya.stump@ky.gov::505409b6-e609-4830-8b8e-92b6e6c5e100" providerId="AD" clId="Web-{77AAD7F8-52AF-E71B-A1B5-F546847520A2}" dt="2021-08-09T16:01:53.195" v="528" actId="20577"/>
          <ac:spMkLst>
            <pc:docMk/>
            <pc:sldMk cId="252243065" sldId="263"/>
            <ac:spMk id="2" creationId="{00000000-0000-0000-0000-000000000000}"/>
          </ac:spMkLst>
        </pc:spChg>
        <pc:spChg chg="mod">
          <ac:chgData name="Stump, Kenya K (EEC)" userId="S::kenya.stump@ky.gov::505409b6-e609-4830-8b8e-92b6e6c5e100" providerId="AD" clId="Web-{77AAD7F8-52AF-E71B-A1B5-F546847520A2}" dt="2021-08-09T15:41:54.965" v="7" actId="20577"/>
          <ac:spMkLst>
            <pc:docMk/>
            <pc:sldMk cId="252243065" sldId="263"/>
            <ac:spMk id="6" creationId="{00000000-0000-0000-0000-000000000000}"/>
          </ac:spMkLst>
        </pc:spChg>
      </pc:sldChg>
      <pc:sldChg chg="modSp">
        <pc:chgData name="Stump, Kenya K (EEC)" userId="S::kenya.stump@ky.gov::505409b6-e609-4830-8b8e-92b6e6c5e100" providerId="AD" clId="Web-{77AAD7F8-52AF-E71B-A1B5-F546847520A2}" dt="2021-08-09T15:44:19.087" v="83" actId="20577"/>
        <pc:sldMkLst>
          <pc:docMk/>
          <pc:sldMk cId="259104358" sldId="380"/>
        </pc:sldMkLst>
        <pc:spChg chg="mod">
          <ac:chgData name="Stump, Kenya K (EEC)" userId="S::kenya.stump@ky.gov::505409b6-e609-4830-8b8e-92b6e6c5e100" providerId="AD" clId="Web-{77AAD7F8-52AF-E71B-A1B5-F546847520A2}" dt="2021-08-09T15:44:19.087" v="83" actId="20577"/>
          <ac:spMkLst>
            <pc:docMk/>
            <pc:sldMk cId="259104358" sldId="380"/>
            <ac:spMk id="3" creationId="{00000000-0000-0000-0000-000000000000}"/>
          </ac:spMkLst>
        </pc:spChg>
        <pc:spChg chg="mod">
          <ac:chgData name="Stump, Kenya K (EEC)" userId="S::kenya.stump@ky.gov::505409b6-e609-4830-8b8e-92b6e6c5e100" providerId="AD" clId="Web-{77AAD7F8-52AF-E71B-A1B5-F546847520A2}" dt="2021-08-09T15:41:49.590" v="6" actId="20577"/>
          <ac:spMkLst>
            <pc:docMk/>
            <pc:sldMk cId="259104358" sldId="380"/>
            <ac:spMk id="5" creationId="{00000000-0000-0000-0000-000000000000}"/>
          </ac:spMkLst>
        </pc:spChg>
      </pc:sldChg>
      <pc:sldChg chg="modSp">
        <pc:chgData name="Stump, Kenya K (EEC)" userId="S::kenya.stump@ky.gov::505409b6-e609-4830-8b8e-92b6e6c5e100" providerId="AD" clId="Web-{77AAD7F8-52AF-E71B-A1B5-F546847520A2}" dt="2021-08-09T15:42:30.562" v="8" actId="20577"/>
        <pc:sldMkLst>
          <pc:docMk/>
          <pc:sldMk cId="1489623646" sldId="381"/>
        </pc:sldMkLst>
        <pc:spChg chg="mod">
          <ac:chgData name="Stump, Kenya K (EEC)" userId="S::kenya.stump@ky.gov::505409b6-e609-4830-8b8e-92b6e6c5e100" providerId="AD" clId="Web-{77AAD7F8-52AF-E71B-A1B5-F546847520A2}" dt="2021-08-09T15:42:30.562" v="8" actId="20577"/>
          <ac:spMkLst>
            <pc:docMk/>
            <pc:sldMk cId="1489623646" sldId="381"/>
            <ac:spMk id="5" creationId="{0040B827-1F82-4AC1-BE01-5D73663FECB1}"/>
          </ac:spMkLst>
        </pc:spChg>
      </pc:sldChg>
      <pc:sldChg chg="modSp">
        <pc:chgData name="Stump, Kenya K (EEC)" userId="S::kenya.stump@ky.gov::505409b6-e609-4830-8b8e-92b6e6c5e100" providerId="AD" clId="Web-{77AAD7F8-52AF-E71B-A1B5-F546847520A2}" dt="2021-08-09T15:42:33.203" v="9" actId="20577"/>
        <pc:sldMkLst>
          <pc:docMk/>
          <pc:sldMk cId="3365654765" sldId="383"/>
        </pc:sldMkLst>
        <pc:spChg chg="mod">
          <ac:chgData name="Stump, Kenya K (EEC)" userId="S::kenya.stump@ky.gov::505409b6-e609-4830-8b8e-92b6e6c5e100" providerId="AD" clId="Web-{77AAD7F8-52AF-E71B-A1B5-F546847520A2}" dt="2021-08-09T15:42:33.203" v="9" actId="20577"/>
          <ac:spMkLst>
            <pc:docMk/>
            <pc:sldMk cId="3365654765" sldId="383"/>
            <ac:spMk id="5" creationId="{8E2BDF59-26C1-40D8-9289-8929AB22D352}"/>
          </ac:spMkLst>
        </pc:spChg>
      </pc:sldChg>
      <pc:sldChg chg="modSp">
        <pc:chgData name="Stump, Kenya K (EEC)" userId="S::kenya.stump@ky.gov::505409b6-e609-4830-8b8e-92b6e6c5e100" providerId="AD" clId="Web-{77AAD7F8-52AF-E71B-A1B5-F546847520A2}" dt="2021-08-09T15:42:44.626" v="12" actId="20577"/>
        <pc:sldMkLst>
          <pc:docMk/>
          <pc:sldMk cId="986122165" sldId="388"/>
        </pc:sldMkLst>
        <pc:spChg chg="mod">
          <ac:chgData name="Stump, Kenya K (EEC)" userId="S::kenya.stump@ky.gov::505409b6-e609-4830-8b8e-92b6e6c5e100" providerId="AD" clId="Web-{77AAD7F8-52AF-E71B-A1B5-F546847520A2}" dt="2021-08-09T15:42:44.626" v="12" actId="20577"/>
          <ac:spMkLst>
            <pc:docMk/>
            <pc:sldMk cId="986122165" sldId="388"/>
            <ac:spMk id="4" creationId="{48B41FD1-94DE-40CA-971F-72E2F8939D8F}"/>
          </ac:spMkLst>
        </pc:spChg>
      </pc:sldChg>
      <pc:sldChg chg="modSp">
        <pc:chgData name="Stump, Kenya K (EEC)" userId="S::kenya.stump@ky.gov::505409b6-e609-4830-8b8e-92b6e6c5e100" providerId="AD" clId="Web-{77AAD7F8-52AF-E71B-A1B5-F546847520A2}" dt="2021-08-09T15:42:38.797" v="10" actId="20577"/>
        <pc:sldMkLst>
          <pc:docMk/>
          <pc:sldMk cId="437459162" sldId="389"/>
        </pc:sldMkLst>
        <pc:spChg chg="mod">
          <ac:chgData name="Stump, Kenya K (EEC)" userId="S::kenya.stump@ky.gov::505409b6-e609-4830-8b8e-92b6e6c5e100" providerId="AD" clId="Web-{77AAD7F8-52AF-E71B-A1B5-F546847520A2}" dt="2021-08-09T15:25:24.848" v="4" actId="20577"/>
          <ac:spMkLst>
            <pc:docMk/>
            <pc:sldMk cId="437459162" sldId="389"/>
            <ac:spMk id="2" creationId="{7FAC91B5-CF58-4651-B97B-78DC243BD4A0}"/>
          </ac:spMkLst>
        </pc:spChg>
        <pc:spChg chg="mod">
          <ac:chgData name="Stump, Kenya K (EEC)" userId="S::kenya.stump@ky.gov::505409b6-e609-4830-8b8e-92b6e6c5e100" providerId="AD" clId="Web-{77AAD7F8-52AF-E71B-A1B5-F546847520A2}" dt="2021-08-09T15:42:38.797" v="10" actId="20577"/>
          <ac:spMkLst>
            <pc:docMk/>
            <pc:sldMk cId="437459162" sldId="389"/>
            <ac:spMk id="5" creationId="{50EB3A6F-3E32-4407-814A-25DB0FF358D9}"/>
          </ac:spMkLst>
        </pc:spChg>
      </pc:sldChg>
      <pc:sldChg chg="modSp">
        <pc:chgData name="Stump, Kenya K (EEC)" userId="S::kenya.stump@ky.gov::505409b6-e609-4830-8b8e-92b6e6c5e100" providerId="AD" clId="Web-{77AAD7F8-52AF-E71B-A1B5-F546847520A2}" dt="2021-08-09T15:42:41.579" v="11" actId="20577"/>
        <pc:sldMkLst>
          <pc:docMk/>
          <pc:sldMk cId="2946945803" sldId="390"/>
        </pc:sldMkLst>
        <pc:spChg chg="mod">
          <ac:chgData name="Stump, Kenya K (EEC)" userId="S::kenya.stump@ky.gov::505409b6-e609-4830-8b8e-92b6e6c5e100" providerId="AD" clId="Web-{77AAD7F8-52AF-E71B-A1B5-F546847520A2}" dt="2021-08-09T15:42:41.579" v="11" actId="20577"/>
          <ac:spMkLst>
            <pc:docMk/>
            <pc:sldMk cId="2946945803" sldId="390"/>
            <ac:spMk id="5" creationId="{BADB2B4A-1E90-444E-B91F-47AD95AAC0E7}"/>
          </ac:spMkLst>
        </pc:spChg>
      </pc:sldChg>
      <pc:sldChg chg="modSp">
        <pc:chgData name="Stump, Kenya K (EEC)" userId="S::kenya.stump@ky.gov::505409b6-e609-4830-8b8e-92b6e6c5e100" providerId="AD" clId="Web-{77AAD7F8-52AF-E71B-A1B5-F546847520A2}" dt="2021-08-09T15:59:03.242" v="455" actId="20577"/>
        <pc:sldMkLst>
          <pc:docMk/>
          <pc:sldMk cId="2905083787" sldId="391"/>
        </pc:sldMkLst>
        <pc:spChg chg="mod">
          <ac:chgData name="Stump, Kenya K (EEC)" userId="S::kenya.stump@ky.gov::505409b6-e609-4830-8b8e-92b6e6c5e100" providerId="AD" clId="Web-{77AAD7F8-52AF-E71B-A1B5-F546847520A2}" dt="2021-08-09T15:59:03.242" v="455" actId="20577"/>
          <ac:spMkLst>
            <pc:docMk/>
            <pc:sldMk cId="2905083787" sldId="391"/>
            <ac:spMk id="3" creationId="{E8D53B87-87DD-49BB-949C-0075A624743A}"/>
          </ac:spMkLst>
        </pc:spChg>
        <pc:spChg chg="mod">
          <ac:chgData name="Stump, Kenya K (EEC)" userId="S::kenya.stump@ky.gov::505409b6-e609-4830-8b8e-92b6e6c5e100" providerId="AD" clId="Web-{77AAD7F8-52AF-E71B-A1B5-F546847520A2}" dt="2021-08-09T15:41:42.402" v="5" actId="20577"/>
          <ac:spMkLst>
            <pc:docMk/>
            <pc:sldMk cId="2905083787" sldId="391"/>
            <ac:spMk id="5" creationId="{AED531FF-865E-4CB7-9A3B-001E90C7A09E}"/>
          </ac:spMkLst>
        </pc:spChg>
      </pc:sldChg>
      <pc:sldChg chg="modSp">
        <pc:chgData name="Stump, Kenya K (EEC)" userId="S::kenya.stump@ky.gov::505409b6-e609-4830-8b8e-92b6e6c5e100" providerId="AD" clId="Web-{77AAD7F8-52AF-E71B-A1B5-F546847520A2}" dt="2021-08-09T15:43:32.568" v="17" actId="20577"/>
        <pc:sldMkLst>
          <pc:docMk/>
          <pc:sldMk cId="68058848" sldId="392"/>
        </pc:sldMkLst>
        <pc:spChg chg="mod">
          <ac:chgData name="Stump, Kenya K (EEC)" userId="S::kenya.stump@ky.gov::505409b6-e609-4830-8b8e-92b6e6c5e100" providerId="AD" clId="Web-{77AAD7F8-52AF-E71B-A1B5-F546847520A2}" dt="2021-08-09T15:43:32.568" v="17" actId="20577"/>
          <ac:spMkLst>
            <pc:docMk/>
            <pc:sldMk cId="68058848" sldId="392"/>
            <ac:spMk id="5" creationId="{DE814762-FB0E-4E72-8D52-D41719D955F8}"/>
          </ac:spMkLst>
        </pc:spChg>
      </pc:sldChg>
      <pc:sldChg chg="modSp">
        <pc:chgData name="Stump, Kenya K (EEC)" userId="S::kenya.stump@ky.gov::505409b6-e609-4830-8b8e-92b6e6c5e100" providerId="AD" clId="Web-{77AAD7F8-52AF-E71B-A1B5-F546847520A2}" dt="2021-08-09T15:01:36.692" v="0" actId="20577"/>
        <pc:sldMkLst>
          <pc:docMk/>
          <pc:sldMk cId="2777458964" sldId="393"/>
        </pc:sldMkLst>
        <pc:spChg chg="mod">
          <ac:chgData name="Stump, Kenya K (EEC)" userId="S::kenya.stump@ky.gov::505409b6-e609-4830-8b8e-92b6e6c5e100" providerId="AD" clId="Web-{77AAD7F8-52AF-E71B-A1B5-F546847520A2}" dt="2021-08-09T15:01:36.692" v="0" actId="20577"/>
          <ac:spMkLst>
            <pc:docMk/>
            <pc:sldMk cId="2777458964" sldId="393"/>
            <ac:spMk id="5" creationId="{F5650421-6FC9-4907-820D-829A5F52F3BD}"/>
          </ac:spMkLst>
        </pc:spChg>
      </pc:sldChg>
      <pc:sldChg chg="modSp">
        <pc:chgData name="Stump, Kenya K (EEC)" userId="S::kenya.stump@ky.gov::505409b6-e609-4830-8b8e-92b6e6c5e100" providerId="AD" clId="Web-{77AAD7F8-52AF-E71B-A1B5-F546847520A2}" dt="2021-08-09T15:43:24.004" v="14" actId="20577"/>
        <pc:sldMkLst>
          <pc:docMk/>
          <pc:sldMk cId="1073529269" sldId="394"/>
        </pc:sldMkLst>
        <pc:spChg chg="mod">
          <ac:chgData name="Stump, Kenya K (EEC)" userId="S::kenya.stump@ky.gov::505409b6-e609-4830-8b8e-92b6e6c5e100" providerId="AD" clId="Web-{77AAD7F8-52AF-E71B-A1B5-F546847520A2}" dt="2021-08-09T15:43:24.004" v="14" actId="20577"/>
          <ac:spMkLst>
            <pc:docMk/>
            <pc:sldMk cId="1073529269" sldId="394"/>
            <ac:spMk id="5" creationId="{FCD41AD3-F510-4211-A765-B0C9545F9F40}"/>
          </ac:spMkLst>
        </pc:spChg>
      </pc:sldChg>
      <pc:sldChg chg="modSp">
        <pc:chgData name="Stump, Kenya K (EEC)" userId="S::kenya.stump@ky.gov::505409b6-e609-4830-8b8e-92b6e6c5e100" providerId="AD" clId="Web-{77AAD7F8-52AF-E71B-A1B5-F546847520A2}" dt="2021-08-09T15:43:29.458" v="16" actId="20577"/>
        <pc:sldMkLst>
          <pc:docMk/>
          <pc:sldMk cId="3105448336" sldId="395"/>
        </pc:sldMkLst>
        <pc:spChg chg="mod">
          <ac:chgData name="Stump, Kenya K (EEC)" userId="S::kenya.stump@ky.gov::505409b6-e609-4830-8b8e-92b6e6c5e100" providerId="AD" clId="Web-{77AAD7F8-52AF-E71B-A1B5-F546847520A2}" dt="2021-08-09T15:43:29.458" v="16" actId="20577"/>
          <ac:spMkLst>
            <pc:docMk/>
            <pc:sldMk cId="3105448336" sldId="395"/>
            <ac:spMk id="5" creationId="{A3A89068-9E7C-4FFA-BEF9-0F0817753AB2}"/>
          </ac:spMkLst>
        </pc:spChg>
      </pc:sldChg>
      <pc:sldChg chg="modSp">
        <pc:chgData name="Stump, Kenya K (EEC)" userId="S::kenya.stump@ky.gov::505409b6-e609-4830-8b8e-92b6e6c5e100" providerId="AD" clId="Web-{77AAD7F8-52AF-E71B-A1B5-F546847520A2}" dt="2021-08-09T15:01:42.974" v="1" actId="20577"/>
        <pc:sldMkLst>
          <pc:docMk/>
          <pc:sldMk cId="2293432628" sldId="396"/>
        </pc:sldMkLst>
        <pc:spChg chg="mod">
          <ac:chgData name="Stump, Kenya K (EEC)" userId="S::kenya.stump@ky.gov::505409b6-e609-4830-8b8e-92b6e6c5e100" providerId="AD" clId="Web-{77AAD7F8-52AF-E71B-A1B5-F546847520A2}" dt="2021-08-09T15:01:42.974" v="1" actId="20577"/>
          <ac:spMkLst>
            <pc:docMk/>
            <pc:sldMk cId="2293432628" sldId="396"/>
            <ac:spMk id="4" creationId="{7BD963B7-6D55-4588-B9D1-E221B864F255}"/>
          </ac:spMkLst>
        </pc:spChg>
      </pc:sldChg>
      <pc:sldChg chg="modSp">
        <pc:chgData name="Stump, Kenya K (EEC)" userId="S::kenya.stump@ky.gov::505409b6-e609-4830-8b8e-92b6e6c5e100" providerId="AD" clId="Web-{77AAD7F8-52AF-E71B-A1B5-F546847520A2}" dt="2021-08-09T15:43:26.223" v="15" actId="20577"/>
        <pc:sldMkLst>
          <pc:docMk/>
          <pc:sldMk cId="3518913944" sldId="397"/>
        </pc:sldMkLst>
        <pc:spChg chg="mod">
          <ac:chgData name="Stump, Kenya K (EEC)" userId="S::kenya.stump@ky.gov::505409b6-e609-4830-8b8e-92b6e6c5e100" providerId="AD" clId="Web-{77AAD7F8-52AF-E71B-A1B5-F546847520A2}" dt="2021-08-09T15:43:26.223" v="15" actId="20577"/>
          <ac:spMkLst>
            <pc:docMk/>
            <pc:sldMk cId="3518913944" sldId="397"/>
            <ac:spMk id="4" creationId="{5B16A67A-583F-4A6E-BC5F-E06AE0CF46A1}"/>
          </ac:spMkLst>
        </pc:spChg>
      </pc:sldChg>
      <pc:sldChg chg="modSp new">
        <pc:chgData name="Stump, Kenya K (EEC)" userId="S::kenya.stump@ky.gov::505409b6-e609-4830-8b8e-92b6e6c5e100" providerId="AD" clId="Web-{77AAD7F8-52AF-E71B-A1B5-F546847520A2}" dt="2021-08-09T16:02:03.633" v="530" actId="20577"/>
        <pc:sldMkLst>
          <pc:docMk/>
          <pc:sldMk cId="74476614" sldId="398"/>
        </pc:sldMkLst>
        <pc:spChg chg="mod">
          <ac:chgData name="Stump, Kenya K (EEC)" userId="S::kenya.stump@ky.gov::505409b6-e609-4830-8b8e-92b6e6c5e100" providerId="AD" clId="Web-{77AAD7F8-52AF-E71B-A1B5-F546847520A2}" dt="2021-08-09T16:02:03.633" v="530" actId="20577"/>
          <ac:spMkLst>
            <pc:docMk/>
            <pc:sldMk cId="74476614" sldId="398"/>
            <ac:spMk id="2" creationId="{5D6CE7D8-918B-4B87-BEF6-8AB8EB9AE106}"/>
          </ac:spMkLst>
        </pc:spChg>
        <pc:spChg chg="mod">
          <ac:chgData name="Stump, Kenya K (EEC)" userId="S::kenya.stump@ky.gov::505409b6-e609-4830-8b8e-92b6e6c5e100" providerId="AD" clId="Web-{77AAD7F8-52AF-E71B-A1B5-F546847520A2}" dt="2021-08-09T16:01:41.631" v="524" actId="20577"/>
          <ac:spMkLst>
            <pc:docMk/>
            <pc:sldMk cId="74476614" sldId="398"/>
            <ac:spMk id="3" creationId="{9A9BADC1-DAA4-4C80-9171-A3C39A5436D8}"/>
          </ac:spMkLst>
        </pc:spChg>
        <pc:spChg chg="mod">
          <ac:chgData name="Stump, Kenya K (EEC)" userId="S::kenya.stump@ky.gov::505409b6-e609-4830-8b8e-92b6e6c5e100" providerId="AD" clId="Web-{77AAD7F8-52AF-E71B-A1B5-F546847520A2}" dt="2021-08-09T15:53:08.352" v="109" actId="20577"/>
          <ac:spMkLst>
            <pc:docMk/>
            <pc:sldMk cId="74476614" sldId="398"/>
            <ac:spMk id="5" creationId="{7DE19741-2859-4EE1-9AED-0100D1B062B1}"/>
          </ac:spMkLst>
        </pc:spChg>
      </pc:sldChg>
    </pc:docChg>
  </pc:docChgLst>
  <pc:docChgLst>
    <pc:chgData name="Kenya Stump" userId="3d056a225e7663df" providerId="LiveId" clId="{B396F567-B1F4-4E01-AD81-1E84526FC13D}"/>
    <pc:docChg chg="custSel modSld sldOrd">
      <pc:chgData name="Kenya Stump" userId="3d056a225e7663df" providerId="LiveId" clId="{B396F567-B1F4-4E01-AD81-1E84526FC13D}" dt="2021-08-23T19:15:32.060" v="100" actId="20577"/>
      <pc:docMkLst>
        <pc:docMk/>
      </pc:docMkLst>
      <pc:sldChg chg="modSp mod">
        <pc:chgData name="Kenya Stump" userId="3d056a225e7663df" providerId="LiveId" clId="{B396F567-B1F4-4E01-AD81-1E84526FC13D}" dt="2021-08-23T19:15:32.060" v="100" actId="20577"/>
        <pc:sldMkLst>
          <pc:docMk/>
          <pc:sldMk cId="259104358" sldId="380"/>
        </pc:sldMkLst>
        <pc:spChg chg="mod">
          <ac:chgData name="Kenya Stump" userId="3d056a225e7663df" providerId="LiveId" clId="{B396F567-B1F4-4E01-AD81-1E84526FC13D}" dt="2021-08-23T19:15:32.060" v="100" actId="20577"/>
          <ac:spMkLst>
            <pc:docMk/>
            <pc:sldMk cId="259104358" sldId="380"/>
            <ac:spMk id="3" creationId="{00000000-0000-0000-0000-000000000000}"/>
          </ac:spMkLst>
        </pc:spChg>
      </pc:sldChg>
      <pc:sldChg chg="ord">
        <pc:chgData name="Kenya Stump" userId="3d056a225e7663df" providerId="LiveId" clId="{B396F567-B1F4-4E01-AD81-1E84526FC13D}" dt="2021-08-23T19:14:29.044" v="1"/>
        <pc:sldMkLst>
          <pc:docMk/>
          <pc:sldMk cId="74476614" sldId="39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kenya\Downloads\SPGlobalofficeworkbook%20(12).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[SPGlobalofficeworkbook (12).xls]Sheet2!PivotTable1</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KY</a:t>
            </a:r>
            <a:r>
              <a:rPr lang="en-US" baseline="0"/>
              <a:t> Utility Electricity Generating Operating Capacity (MW)</a:t>
            </a:r>
            <a:endParaRPr lang="en-US"/>
          </a:p>
        </c:rich>
      </c:tx>
      <c:layout>
        <c:manualLayout>
          <c:xMode val="edge"/>
          <c:yMode val="edge"/>
          <c:x val="0.28513257557957761"/>
          <c:y val="2.619710863305870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1"/>
        <c:spPr>
          <a:solidFill>
            <a:schemeClr val="accent6"/>
          </a:solidFill>
          <a:ln w="19050">
            <a:solidFill>
              <a:schemeClr val="lt1"/>
            </a:solidFill>
          </a:ln>
          <a:effectLst/>
        </c:spPr>
        <c:dLbl>
          <c:idx val="0"/>
          <c:layout>
            <c:manualLayout>
              <c:x val="-5.3711295443139337E-2"/>
              <c:y val="-0.1545894026609382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2"/>
        <c:spPr>
          <a:solidFill>
            <a:schemeClr val="accent5"/>
          </a:solidFill>
          <a:ln w="19050">
            <a:solidFill>
              <a:schemeClr val="lt1"/>
            </a:solidFill>
          </a:ln>
          <a:effectLst/>
        </c:spPr>
        <c:dLbl>
          <c:idx val="0"/>
          <c:layout>
            <c:manualLayout>
              <c:x val="-0.11935843431808744"/>
              <c:y val="-0.1277042891546880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3"/>
        <c:spPr>
          <a:solidFill>
            <a:schemeClr val="accent4"/>
          </a:solidFill>
          <a:ln w="19050">
            <a:solidFill>
              <a:schemeClr val="lt1"/>
            </a:solidFill>
          </a:ln>
          <a:effectLst/>
        </c:spPr>
        <c:dLbl>
          <c:idx val="0"/>
          <c:layout>
            <c:manualLayout>
              <c:x val="-0.15715527185214845"/>
              <c:y val="-5.377022701250025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4"/>
        <c:spPr>
          <a:solidFill>
            <a:schemeClr val="accent1"/>
          </a:solidFill>
          <a:ln w="19050">
            <a:solidFill>
              <a:schemeClr val="lt1"/>
            </a:solidFill>
          </a:ln>
          <a:effectLst/>
        </c:spPr>
        <c:dLbl>
          <c:idx val="0"/>
          <c:layout>
            <c:manualLayout>
              <c:x val="4.1775452011330517E-2"/>
              <c:y val="-0.1814745161671883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6"/>
        <c:spPr>
          <a:solidFill>
            <a:schemeClr val="accent1"/>
          </a:solidFill>
          <a:ln w="19050">
            <a:solidFill>
              <a:schemeClr val="lt1"/>
            </a:solidFill>
          </a:ln>
          <a:effectLst/>
        </c:spPr>
        <c:dLbl>
          <c:idx val="0"/>
          <c:layout>
            <c:manualLayout>
              <c:x val="4.1775452011330517E-2"/>
              <c:y val="-0.1814745161671883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dLbl>
          <c:idx val="0"/>
          <c:layout>
            <c:manualLayout>
              <c:x val="-0.15715527185214845"/>
              <c:y val="-5.377022701250025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10"/>
        <c:spPr>
          <a:solidFill>
            <a:schemeClr val="accent1"/>
          </a:solidFill>
          <a:ln w="19050">
            <a:solidFill>
              <a:schemeClr val="lt1"/>
            </a:solidFill>
          </a:ln>
          <a:effectLst/>
        </c:spPr>
        <c:dLbl>
          <c:idx val="0"/>
          <c:layout>
            <c:manualLayout>
              <c:x val="-0.11935843431808744"/>
              <c:y val="-0.1277042891546880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11"/>
        <c:spPr>
          <a:solidFill>
            <a:schemeClr val="accent1"/>
          </a:solidFill>
          <a:ln w="19050">
            <a:solidFill>
              <a:schemeClr val="lt1"/>
            </a:solidFill>
          </a:ln>
          <a:effectLst/>
        </c:spPr>
        <c:dLbl>
          <c:idx val="0"/>
          <c:layout>
            <c:manualLayout>
              <c:x val="-5.3711295443139337E-2"/>
              <c:y val="-0.1545894026609382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1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13"/>
        <c:spPr>
          <a:solidFill>
            <a:schemeClr val="accent1"/>
          </a:solidFill>
          <a:ln w="19050">
            <a:solidFill>
              <a:schemeClr val="lt1"/>
            </a:solidFill>
          </a:ln>
          <a:effectLst/>
        </c:spPr>
        <c:dLbl>
          <c:idx val="0"/>
          <c:layout>
            <c:manualLayout>
              <c:x val="4.1775452011330517E-2"/>
              <c:y val="-0.1814745161671883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dLbl>
          <c:idx val="0"/>
          <c:layout>
            <c:manualLayout>
              <c:x val="-0.15715527185214845"/>
              <c:y val="-5.377022701250025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17"/>
        <c:spPr>
          <a:solidFill>
            <a:schemeClr val="accent1"/>
          </a:solidFill>
          <a:ln w="19050">
            <a:solidFill>
              <a:schemeClr val="lt1"/>
            </a:solidFill>
          </a:ln>
          <a:effectLst/>
        </c:spPr>
        <c:dLbl>
          <c:idx val="0"/>
          <c:layout>
            <c:manualLayout>
              <c:x val="-0.11935843431808744"/>
              <c:y val="-0.1277042891546880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
        <c:idx val="18"/>
        <c:spPr>
          <a:solidFill>
            <a:schemeClr val="accent1"/>
          </a:solidFill>
          <a:ln w="19050">
            <a:solidFill>
              <a:schemeClr val="lt1"/>
            </a:solidFill>
          </a:ln>
          <a:effectLst/>
        </c:spPr>
        <c:dLbl>
          <c:idx val="0"/>
          <c:layout>
            <c:manualLayout>
              <c:x val="-5.3711295443139337E-2"/>
              <c:y val="-0.1545894026609382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xmlns:c16r2="http://schemas.microsoft.com/office/drawing/2015/06/chart">
            <c:ext xmlns:c15="http://schemas.microsoft.com/office/drawing/2012/chart" uri="{CE6537A1-D6FC-4f65-9D91-7224C49458BB}"/>
          </c:extLst>
        </c:dLbl>
      </c:pivotFmt>
    </c:pivotFmts>
    <c:plotArea>
      <c:layout/>
      <c:doughnutChart>
        <c:varyColors val="1"/>
        <c:ser>
          <c:idx val="0"/>
          <c:order val="0"/>
          <c:tx>
            <c:strRef>
              <c:f>Sheet2!$B$3:$B$4</c:f>
              <c:strCache>
                <c:ptCount val="1"/>
                <c:pt idx="0">
                  <c:v>Total</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22E7-4B43-B4AE-7B39D5368E32}"/>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22E7-4B43-B4AE-7B39D5368E32}"/>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22E7-4B43-B4AE-7B39D5368E32}"/>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22E7-4B43-B4AE-7B39D5368E32}"/>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22E7-4B43-B4AE-7B39D5368E32}"/>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22E7-4B43-B4AE-7B39D5368E32}"/>
              </c:ext>
            </c:extLst>
          </c:dPt>
          <c:dLbls>
            <c:dLbl>
              <c:idx val="0"/>
              <c:layout>
                <c:manualLayout>
                  <c:x val="4.7743373727234965E-2"/>
                  <c:y val="-0.14786812428437571"/>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22E7-4B43-B4AE-7B39D5368E32}"/>
                </c:ext>
                <c:ext xmlns:c15="http://schemas.microsoft.com/office/drawing/2012/chart" uri="{CE6537A1-D6FC-4f65-9D91-7224C49458BB}"/>
              </c:extLst>
            </c:dLbl>
            <c:dLbl>
              <c:idx val="1"/>
              <c:layout>
                <c:manualLayout>
                  <c:x val="0.14720873565897447"/>
                  <c:y val="9.0737258083594174E-2"/>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22E7-4B43-B4AE-7B39D5368E32}"/>
                </c:ext>
                <c:ext xmlns:c15="http://schemas.microsoft.com/office/drawing/2012/chart" uri="{CE6537A1-D6FC-4f65-9D91-7224C49458BB}"/>
              </c:extLst>
            </c:dLbl>
            <c:dLbl>
              <c:idx val="2"/>
              <c:layout>
                <c:manualLayout>
                  <c:x val="-7.7582982306756809E-2"/>
                  <c:y val="0.16467132022578204"/>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22E7-4B43-B4AE-7B39D5368E32}"/>
                </c:ext>
                <c:ext xmlns:c15="http://schemas.microsoft.com/office/drawing/2012/chart" uri="{CE6537A1-D6FC-4f65-9D91-7224C49458BB}"/>
              </c:extLst>
            </c:dLbl>
            <c:dLbl>
              <c:idx val="3"/>
              <c:layout>
                <c:manualLayout>
                  <c:x val="-0.15715527185214845"/>
                  <c:y val="-5.3770227012500255E-2"/>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22E7-4B43-B4AE-7B39D5368E32}"/>
                </c:ext>
                <c:ext xmlns:c15="http://schemas.microsoft.com/office/drawing/2012/chart" uri="{CE6537A1-D6FC-4f65-9D91-7224C49458BB}"/>
              </c:extLst>
            </c:dLbl>
            <c:dLbl>
              <c:idx val="4"/>
              <c:layout>
                <c:manualLayout>
                  <c:x val="-0.11935843431808744"/>
                  <c:y val="-0.12770428915468809"/>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9-22E7-4B43-B4AE-7B39D5368E32}"/>
                </c:ext>
                <c:ext xmlns:c15="http://schemas.microsoft.com/office/drawing/2012/chart" uri="{CE6537A1-D6FC-4f65-9D91-7224C49458BB}"/>
              </c:extLst>
            </c:dLbl>
            <c:dLbl>
              <c:idx val="5"/>
              <c:layout>
                <c:manualLayout>
                  <c:x val="-5.3711295443139337E-2"/>
                  <c:y val="-0.15458940266093824"/>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B-22E7-4B43-B4AE-7B39D5368E3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Sheet2!$A$5:$A$11</c:f>
              <c:strCache>
                <c:ptCount val="6"/>
                <c:pt idx="0">
                  <c:v>Biomass</c:v>
                </c:pt>
                <c:pt idx="1">
                  <c:v>Coal</c:v>
                </c:pt>
                <c:pt idx="2">
                  <c:v>Gas</c:v>
                </c:pt>
                <c:pt idx="3">
                  <c:v>Oil</c:v>
                </c:pt>
                <c:pt idx="4">
                  <c:v>Solar</c:v>
                </c:pt>
                <c:pt idx="5">
                  <c:v>Water</c:v>
                </c:pt>
              </c:strCache>
            </c:strRef>
          </c:cat>
          <c:val>
            <c:numRef>
              <c:f>Sheet2!$B$5:$B$11</c:f>
              <c:numCache>
                <c:formatCode>#,##0</c:formatCode>
                <c:ptCount val="6"/>
                <c:pt idx="0">
                  <c:v>86.200000000000017</c:v>
                </c:pt>
                <c:pt idx="1">
                  <c:v>9507</c:v>
                </c:pt>
                <c:pt idx="2">
                  <c:v>7891.5</c:v>
                </c:pt>
                <c:pt idx="3">
                  <c:v>11.9</c:v>
                </c:pt>
                <c:pt idx="4">
                  <c:v>27.8</c:v>
                </c:pt>
                <c:pt idx="5">
                  <c:v>1146.8999999999999</c:v>
                </c:pt>
              </c:numCache>
            </c:numRef>
          </c:val>
          <c:extLst xmlns:c16r2="http://schemas.microsoft.com/office/drawing/2015/06/chart">
            <c:ext xmlns:c16="http://schemas.microsoft.com/office/drawing/2014/chart" uri="{C3380CC4-5D6E-409C-BE32-E72D297353CC}">
              <c16:uniqueId val="{0000000C-22E7-4B43-B4AE-7B39D5368E32}"/>
            </c:ext>
          </c:extLst>
        </c:ser>
        <c:dLbls>
          <c:showLegendKey val="0"/>
          <c:showVal val="1"/>
          <c:showCatName val="1"/>
          <c:showSerName val="0"/>
          <c:showPercent val="0"/>
          <c:showBubbleSize val="0"/>
          <c:showLeaderLines val="1"/>
        </c:dLbls>
        <c:firstSliceAng val="0"/>
        <c:holeSize val="5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Data val="1"/>
        <c14:dropZoneSeries val="1"/>
        <c14:dropZonesVisible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6EC4360E-DB38-4089-9756-CEC8FD126CF8}" type="datetimeFigureOut">
              <a:rPr lang="en-US" smtClean="0"/>
              <a:t>9/3/2021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96EF8AC7-E22D-4984-90C9-FB4705CBF5C8}" type="slidenum">
              <a:rPr lang="en-US" smtClean="0"/>
              <a:t>‹#›</a:t>
            </a:fld>
            <a:endParaRPr lang="en-US"/>
          </a:p>
        </p:txBody>
      </p:sp>
    </p:spTree>
    <p:extLst>
      <p:ext uri="{BB962C8B-B14F-4D97-AF65-F5344CB8AC3E}">
        <p14:creationId xmlns:p14="http://schemas.microsoft.com/office/powerpoint/2010/main" val="378082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farmlandinfo.org/statistics/kentucky-statistic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EF8AC7-E22D-4984-90C9-FB4705CBF5C8}" type="slidenum">
              <a:rPr lang="en-US" smtClean="0"/>
              <a:t>1</a:t>
            </a:fld>
            <a:endParaRPr lang="en-US"/>
          </a:p>
        </p:txBody>
      </p:sp>
    </p:spTree>
    <p:extLst>
      <p:ext uri="{BB962C8B-B14F-4D97-AF65-F5344CB8AC3E}">
        <p14:creationId xmlns:p14="http://schemas.microsoft.com/office/powerpoint/2010/main" val="867770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 modeling of future scenarios in terms of capacity, generation, and emissions, visit https://cambium.nrel.gov/ </a:t>
            </a:r>
          </a:p>
        </p:txBody>
      </p:sp>
      <p:sp>
        <p:nvSpPr>
          <p:cNvPr id="4" name="Slide Number Placeholder 3"/>
          <p:cNvSpPr>
            <a:spLocks noGrp="1"/>
          </p:cNvSpPr>
          <p:nvPr>
            <p:ph type="sldNum" sz="quarter" idx="5"/>
          </p:nvPr>
        </p:nvSpPr>
        <p:spPr/>
        <p:txBody>
          <a:bodyPr/>
          <a:lstStyle/>
          <a:p>
            <a:fld id="{96EF8AC7-E22D-4984-90C9-FB4705CBF5C8}" type="slidenum">
              <a:rPr lang="en-US" smtClean="0"/>
              <a:t>8</a:t>
            </a:fld>
            <a:endParaRPr lang="en-US"/>
          </a:p>
        </p:txBody>
      </p:sp>
    </p:spTree>
    <p:extLst>
      <p:ext uri="{BB962C8B-B14F-4D97-AF65-F5344CB8AC3E}">
        <p14:creationId xmlns:p14="http://schemas.microsoft.com/office/powerpoint/2010/main" val="2053277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ontserrat"/>
              </a:rPr>
              <a:t>In 2016, ~</a:t>
            </a:r>
            <a:r>
              <a:rPr lang="en-US" i="0" dirty="0">
                <a:solidFill>
                  <a:schemeClr val="tx1"/>
                </a:solidFill>
                <a:effectLst/>
                <a:latin typeface="Montserrat"/>
              </a:rPr>
              <a:t>5,690,500 acres were considered nationally sign</a:t>
            </a:r>
            <a:r>
              <a:rPr lang="en-US" dirty="0">
                <a:solidFill>
                  <a:schemeClr val="tx1"/>
                </a:solidFill>
                <a:latin typeface="Montserrat"/>
              </a:rPr>
              <a:t>ificant agricultural land according to the </a:t>
            </a:r>
            <a:r>
              <a:rPr lang="en-US" dirty="0">
                <a:solidFill>
                  <a:schemeClr val="tx1"/>
                </a:solidFill>
                <a:latin typeface="Montserrat"/>
                <a:hlinkClick r:id="rId3">
                  <a:extLst>
                    <a:ext uri="{A12FA001-AC4F-418D-AE19-62706E023703}">
                      <ahyp:hlinkClr xmlns:ahyp="http://schemas.microsoft.com/office/drawing/2018/hyperlinkcolor" xmlns="" val="tx"/>
                    </a:ext>
                  </a:extLst>
                </a:hlinkClick>
              </a:rPr>
              <a:t>American Farmland Trust</a:t>
            </a:r>
            <a:r>
              <a:rPr lang="en-US" dirty="0">
                <a:solidFill>
                  <a:schemeClr val="tx1"/>
                </a:solidFill>
                <a:latin typeface="Montserrat"/>
              </a:rPr>
              <a:t>.</a:t>
            </a: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96EF8AC7-E22D-4984-90C9-FB4705CBF5C8}" type="slidenum">
              <a:rPr lang="en-US" smtClean="0"/>
              <a:t>20</a:t>
            </a:fld>
            <a:endParaRPr lang="en-US"/>
          </a:p>
        </p:txBody>
      </p:sp>
    </p:spTree>
    <p:extLst>
      <p:ext uri="{BB962C8B-B14F-4D97-AF65-F5344CB8AC3E}">
        <p14:creationId xmlns:p14="http://schemas.microsoft.com/office/powerpoint/2010/main" val="3794607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r>
              <a:rPr lang="en-US"/>
              <a:t>9/9/2021</a:t>
            </a:r>
          </a:p>
        </p:txBody>
      </p:sp>
      <p:sp>
        <p:nvSpPr>
          <p:cNvPr id="5" name="Footer Placeholder 4"/>
          <p:cNvSpPr>
            <a:spLocks noGrp="1"/>
          </p:cNvSpPr>
          <p:nvPr>
            <p:ph type="ftr" sz="quarter" idx="11"/>
          </p:nvPr>
        </p:nvSpPr>
        <p:spPr/>
        <p:txBody>
          <a:bodyPr/>
          <a:lstStyle/>
          <a:p>
            <a:r>
              <a:rPr lang="en-US"/>
              <a:t>Presentation to the Interim Joint Committees on Agriculture and Natural Resources and Energy</a:t>
            </a:r>
          </a:p>
        </p:txBody>
      </p:sp>
      <p:sp>
        <p:nvSpPr>
          <p:cNvPr id="6" name="Slide Number Placeholder 5"/>
          <p:cNvSpPr>
            <a:spLocks noGrp="1"/>
          </p:cNvSpPr>
          <p:nvPr>
            <p:ph type="sldNum" sz="quarter" idx="12"/>
          </p:nvPr>
        </p:nvSpPr>
        <p:spPr/>
        <p:txBody>
          <a:bodyPr/>
          <a:lstStyle/>
          <a:p>
            <a:fld id="{DAF4631F-9657-4403-B5BD-26F85E582EE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695707" y="4918391"/>
            <a:ext cx="1423207" cy="1415439"/>
          </a:xfrm>
          <a:prstGeom prst="rect">
            <a:avLst/>
          </a:prstGeom>
        </p:spPr>
      </p:pic>
    </p:spTree>
    <p:extLst>
      <p:ext uri="{BB962C8B-B14F-4D97-AF65-F5344CB8AC3E}">
        <p14:creationId xmlns:p14="http://schemas.microsoft.com/office/powerpoint/2010/main" val="2345517829"/>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9/9/2021</a:t>
            </a:r>
          </a:p>
        </p:txBody>
      </p:sp>
      <p:sp>
        <p:nvSpPr>
          <p:cNvPr id="5" name="Footer Placeholder 4"/>
          <p:cNvSpPr>
            <a:spLocks noGrp="1"/>
          </p:cNvSpPr>
          <p:nvPr>
            <p:ph type="ftr" sz="quarter" idx="11"/>
          </p:nvPr>
        </p:nvSpPr>
        <p:spPr/>
        <p:txBody>
          <a:bodyPr/>
          <a:lstStyle/>
          <a:p>
            <a:r>
              <a:rPr lang="en-US"/>
              <a:t>Presentation to the Interim Joint Committees on Agriculture and Natural Resources and Energy</a:t>
            </a:r>
          </a:p>
        </p:txBody>
      </p:sp>
      <p:sp>
        <p:nvSpPr>
          <p:cNvPr id="6" name="Slide Number Placeholder 5"/>
          <p:cNvSpPr>
            <a:spLocks noGrp="1"/>
          </p:cNvSpPr>
          <p:nvPr>
            <p:ph type="sldNum" sz="quarter" idx="12"/>
          </p:nvPr>
        </p:nvSpPr>
        <p:spPr/>
        <p:txBody>
          <a:bodyPr/>
          <a:lstStyle/>
          <a:p>
            <a:fld id="{DAF4631F-9657-4403-B5BD-26F85E582EE4}" type="slidenum">
              <a:rPr lang="en-US" smtClean="0"/>
              <a:t>‹#›</a:t>
            </a:fld>
            <a:endParaRPr lang="en-US"/>
          </a:p>
        </p:txBody>
      </p:sp>
      <p:pic>
        <p:nvPicPr>
          <p:cNvPr id="7" name="Picture 6"/>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695707" y="4918391"/>
            <a:ext cx="1423207" cy="1415439"/>
          </a:xfrm>
          <a:prstGeom prst="rect">
            <a:avLst/>
          </a:prstGeom>
        </p:spPr>
      </p:pic>
    </p:spTree>
    <p:extLst>
      <p:ext uri="{BB962C8B-B14F-4D97-AF65-F5344CB8AC3E}">
        <p14:creationId xmlns:p14="http://schemas.microsoft.com/office/powerpoint/2010/main" val="2548515836"/>
      </p:ext>
    </p:extLst>
  </p:cSld>
  <p:clrMapOvr>
    <a:masterClrMapping/>
  </p:clrMapOvr>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9/9/2021</a:t>
            </a:r>
          </a:p>
        </p:txBody>
      </p:sp>
      <p:sp>
        <p:nvSpPr>
          <p:cNvPr id="5" name="Footer Placeholder 4"/>
          <p:cNvSpPr>
            <a:spLocks noGrp="1"/>
          </p:cNvSpPr>
          <p:nvPr>
            <p:ph type="ftr" sz="quarter" idx="11"/>
          </p:nvPr>
        </p:nvSpPr>
        <p:spPr/>
        <p:txBody>
          <a:bodyPr/>
          <a:lstStyle/>
          <a:p>
            <a:r>
              <a:rPr lang="en-US"/>
              <a:t>Presentation to the Interim Joint Committees on Agriculture and Natural Resources and Energy</a:t>
            </a:r>
          </a:p>
        </p:txBody>
      </p:sp>
      <p:sp>
        <p:nvSpPr>
          <p:cNvPr id="6" name="Slide Number Placeholder 5"/>
          <p:cNvSpPr>
            <a:spLocks noGrp="1"/>
          </p:cNvSpPr>
          <p:nvPr>
            <p:ph type="sldNum" sz="quarter" idx="12"/>
          </p:nvPr>
        </p:nvSpPr>
        <p:spPr/>
        <p:txBody>
          <a:bodyPr/>
          <a:lstStyle/>
          <a:p>
            <a:fld id="{DAF4631F-9657-4403-B5BD-26F85E582EE4}" type="slidenum">
              <a:rPr lang="en-US" smtClean="0"/>
              <a:t>‹#›</a:t>
            </a:fld>
            <a:endParaRPr lang="en-US"/>
          </a:p>
        </p:txBody>
      </p:sp>
      <p:pic>
        <p:nvPicPr>
          <p:cNvPr id="8" name="Picture 7"/>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695707" y="4918391"/>
            <a:ext cx="1423207" cy="1415439"/>
          </a:xfrm>
          <a:prstGeom prst="rect">
            <a:avLst/>
          </a:prstGeom>
        </p:spPr>
      </p:pic>
    </p:spTree>
    <p:extLst>
      <p:ext uri="{BB962C8B-B14F-4D97-AF65-F5344CB8AC3E}">
        <p14:creationId xmlns:p14="http://schemas.microsoft.com/office/powerpoint/2010/main" val="358468629"/>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9/9/2021</a:t>
            </a:r>
          </a:p>
        </p:txBody>
      </p:sp>
      <p:sp>
        <p:nvSpPr>
          <p:cNvPr id="5" name="Footer Placeholder 4"/>
          <p:cNvSpPr>
            <a:spLocks noGrp="1"/>
          </p:cNvSpPr>
          <p:nvPr>
            <p:ph type="ftr" sz="quarter" idx="11"/>
          </p:nvPr>
        </p:nvSpPr>
        <p:spPr/>
        <p:txBody>
          <a:bodyPr/>
          <a:lstStyle/>
          <a:p>
            <a:r>
              <a:rPr lang="en-US"/>
              <a:t>Presentation to the Interim Joint Committees on Agriculture and Natural Resources and Energy</a:t>
            </a:r>
          </a:p>
        </p:txBody>
      </p:sp>
      <p:sp>
        <p:nvSpPr>
          <p:cNvPr id="6" name="Slide Number Placeholder 5"/>
          <p:cNvSpPr>
            <a:spLocks noGrp="1"/>
          </p:cNvSpPr>
          <p:nvPr>
            <p:ph type="sldNum" sz="quarter" idx="12"/>
          </p:nvPr>
        </p:nvSpPr>
        <p:spPr/>
        <p:txBody>
          <a:bodyPr/>
          <a:lstStyle/>
          <a:p>
            <a:fld id="{DAF4631F-9657-4403-B5BD-26F85E582EE4}" type="slidenum">
              <a:rPr lang="en-US" smtClean="0"/>
              <a:t>‹#›</a:t>
            </a:fld>
            <a:endParaRPr lang="en-US"/>
          </a:p>
        </p:txBody>
      </p:sp>
      <p:pic>
        <p:nvPicPr>
          <p:cNvPr id="7" name="Picture 6"/>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695707" y="4918391"/>
            <a:ext cx="1423207" cy="1415439"/>
          </a:xfrm>
          <a:prstGeom prst="rect">
            <a:avLst/>
          </a:prstGeom>
        </p:spPr>
      </p:pic>
    </p:spTree>
    <p:extLst>
      <p:ext uri="{BB962C8B-B14F-4D97-AF65-F5344CB8AC3E}">
        <p14:creationId xmlns:p14="http://schemas.microsoft.com/office/powerpoint/2010/main" val="825171202"/>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86CCD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9/9/2021</a:t>
            </a:r>
          </a:p>
        </p:txBody>
      </p:sp>
      <p:sp>
        <p:nvSpPr>
          <p:cNvPr id="5" name="Footer Placeholder 4"/>
          <p:cNvSpPr>
            <a:spLocks noGrp="1"/>
          </p:cNvSpPr>
          <p:nvPr>
            <p:ph type="ftr" sz="quarter" idx="11"/>
          </p:nvPr>
        </p:nvSpPr>
        <p:spPr/>
        <p:txBody>
          <a:bodyPr/>
          <a:lstStyle/>
          <a:p>
            <a:r>
              <a:rPr lang="en-US"/>
              <a:t>Presentation to the Interim Joint Committees on Agriculture and Natural Resources and Energy</a:t>
            </a:r>
          </a:p>
        </p:txBody>
      </p:sp>
      <p:sp>
        <p:nvSpPr>
          <p:cNvPr id="6" name="Slide Number Placeholder 5"/>
          <p:cNvSpPr>
            <a:spLocks noGrp="1"/>
          </p:cNvSpPr>
          <p:nvPr>
            <p:ph type="sldNum" sz="quarter" idx="12"/>
          </p:nvPr>
        </p:nvSpPr>
        <p:spPr/>
        <p:txBody>
          <a:bodyPr/>
          <a:lstStyle/>
          <a:p>
            <a:fld id="{DAF4631F-9657-4403-B5BD-26F85E582EE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695707" y="4918391"/>
            <a:ext cx="1423207" cy="1415439"/>
          </a:xfrm>
          <a:prstGeom prst="rect">
            <a:avLst/>
          </a:prstGeom>
        </p:spPr>
      </p:pic>
    </p:spTree>
    <p:extLst>
      <p:ext uri="{BB962C8B-B14F-4D97-AF65-F5344CB8AC3E}">
        <p14:creationId xmlns:p14="http://schemas.microsoft.com/office/powerpoint/2010/main" val="889101859"/>
      </p:ext>
    </p:extLst>
  </p:cSld>
  <p:clrMapOvr>
    <a:masterClrMapping/>
  </p:clrMapOvr>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9/9/2021</a:t>
            </a:r>
          </a:p>
        </p:txBody>
      </p:sp>
      <p:sp>
        <p:nvSpPr>
          <p:cNvPr id="6" name="Footer Placeholder 5"/>
          <p:cNvSpPr>
            <a:spLocks noGrp="1"/>
          </p:cNvSpPr>
          <p:nvPr>
            <p:ph type="ftr" sz="quarter" idx="11"/>
          </p:nvPr>
        </p:nvSpPr>
        <p:spPr/>
        <p:txBody>
          <a:bodyPr/>
          <a:lstStyle/>
          <a:p>
            <a:r>
              <a:rPr lang="en-US"/>
              <a:t>Presentation to the Interim Joint Committees on Agriculture and Natural Resources and Energy</a:t>
            </a:r>
          </a:p>
        </p:txBody>
      </p:sp>
      <p:sp>
        <p:nvSpPr>
          <p:cNvPr id="7" name="Slide Number Placeholder 6"/>
          <p:cNvSpPr>
            <a:spLocks noGrp="1"/>
          </p:cNvSpPr>
          <p:nvPr>
            <p:ph type="sldNum" sz="quarter" idx="12"/>
          </p:nvPr>
        </p:nvSpPr>
        <p:spPr/>
        <p:txBody>
          <a:bodyPr/>
          <a:lstStyle/>
          <a:p>
            <a:fld id="{DAF4631F-9657-4403-B5BD-26F85E582EE4}" type="slidenum">
              <a:rPr lang="en-US" smtClean="0"/>
              <a:t>‹#›</a:t>
            </a:fld>
            <a:endParaRPr lang="en-US"/>
          </a:p>
        </p:txBody>
      </p:sp>
      <p:pic>
        <p:nvPicPr>
          <p:cNvPr id="9" name="Picture 8"/>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695707" y="4918391"/>
            <a:ext cx="1423207" cy="1415439"/>
          </a:xfrm>
          <a:prstGeom prst="rect">
            <a:avLst/>
          </a:prstGeom>
        </p:spPr>
      </p:pic>
    </p:spTree>
    <p:extLst>
      <p:ext uri="{BB962C8B-B14F-4D97-AF65-F5344CB8AC3E}">
        <p14:creationId xmlns:p14="http://schemas.microsoft.com/office/powerpoint/2010/main" val="1547172243"/>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9/9/2021</a:t>
            </a:r>
          </a:p>
        </p:txBody>
      </p:sp>
      <p:sp>
        <p:nvSpPr>
          <p:cNvPr id="8" name="Footer Placeholder 7"/>
          <p:cNvSpPr>
            <a:spLocks noGrp="1"/>
          </p:cNvSpPr>
          <p:nvPr>
            <p:ph type="ftr" sz="quarter" idx="11"/>
          </p:nvPr>
        </p:nvSpPr>
        <p:spPr/>
        <p:txBody>
          <a:bodyPr/>
          <a:lstStyle/>
          <a:p>
            <a:r>
              <a:rPr lang="en-US"/>
              <a:t>Presentation to the Interim Joint Committees on Agriculture and Natural Resources and Energy</a:t>
            </a:r>
          </a:p>
        </p:txBody>
      </p:sp>
      <p:sp>
        <p:nvSpPr>
          <p:cNvPr id="9" name="Slide Number Placeholder 8"/>
          <p:cNvSpPr>
            <a:spLocks noGrp="1"/>
          </p:cNvSpPr>
          <p:nvPr>
            <p:ph type="sldNum" sz="quarter" idx="12"/>
          </p:nvPr>
        </p:nvSpPr>
        <p:spPr/>
        <p:txBody>
          <a:bodyPr/>
          <a:lstStyle/>
          <a:p>
            <a:fld id="{DAF4631F-9657-4403-B5BD-26F85E582EE4}" type="slidenum">
              <a:rPr lang="en-US" smtClean="0"/>
              <a:t>‹#›</a:t>
            </a:fld>
            <a:endParaRPr lang="en-US"/>
          </a:p>
        </p:txBody>
      </p:sp>
      <p:pic>
        <p:nvPicPr>
          <p:cNvPr id="11" name="Picture 10"/>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695707" y="4918391"/>
            <a:ext cx="1423207" cy="1415439"/>
          </a:xfrm>
          <a:prstGeom prst="rect">
            <a:avLst/>
          </a:prstGeom>
        </p:spPr>
      </p:pic>
    </p:spTree>
    <p:extLst>
      <p:ext uri="{BB962C8B-B14F-4D97-AF65-F5344CB8AC3E}">
        <p14:creationId xmlns:p14="http://schemas.microsoft.com/office/powerpoint/2010/main" val="1407639873"/>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9/9/2021</a:t>
            </a:r>
          </a:p>
        </p:txBody>
      </p:sp>
      <p:sp>
        <p:nvSpPr>
          <p:cNvPr id="4" name="Footer Placeholder 3"/>
          <p:cNvSpPr>
            <a:spLocks noGrp="1"/>
          </p:cNvSpPr>
          <p:nvPr>
            <p:ph type="ftr" sz="quarter" idx="11"/>
          </p:nvPr>
        </p:nvSpPr>
        <p:spPr/>
        <p:txBody>
          <a:bodyPr/>
          <a:lstStyle/>
          <a:p>
            <a:r>
              <a:rPr lang="en-US"/>
              <a:t>Presentation to the Interim Joint Committees on Agriculture and Natural Resources and Energy</a:t>
            </a:r>
          </a:p>
        </p:txBody>
      </p:sp>
      <p:sp>
        <p:nvSpPr>
          <p:cNvPr id="5" name="Slide Number Placeholder 4"/>
          <p:cNvSpPr>
            <a:spLocks noGrp="1"/>
          </p:cNvSpPr>
          <p:nvPr>
            <p:ph type="sldNum" sz="quarter" idx="12"/>
          </p:nvPr>
        </p:nvSpPr>
        <p:spPr/>
        <p:txBody>
          <a:bodyPr/>
          <a:lstStyle/>
          <a:p>
            <a:fld id="{DAF4631F-9657-4403-B5BD-26F85E582EE4}" type="slidenum">
              <a:rPr lang="en-US" smtClean="0"/>
              <a:t>‹#›</a:t>
            </a:fld>
            <a:endParaRPr lang="en-US"/>
          </a:p>
        </p:txBody>
      </p:sp>
      <p:pic>
        <p:nvPicPr>
          <p:cNvPr id="6" name="Picture 5"/>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695707" y="4918391"/>
            <a:ext cx="1423207" cy="1415439"/>
          </a:xfrm>
          <a:prstGeom prst="rect">
            <a:avLst/>
          </a:prstGeom>
        </p:spPr>
      </p:pic>
    </p:spTree>
    <p:extLst>
      <p:ext uri="{BB962C8B-B14F-4D97-AF65-F5344CB8AC3E}">
        <p14:creationId xmlns:p14="http://schemas.microsoft.com/office/powerpoint/2010/main" val="3416534023"/>
      </p:ext>
    </p:extLst>
  </p:cSld>
  <p:clrMapOvr>
    <a:masterClrMapping/>
  </p:clrMapOvr>
  <p:hf sldNum="0"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9/9/2021</a:t>
            </a:r>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Presentation to the Interim Joint Committees on Agriculture and Natural Resources and Energy</a:t>
            </a:r>
          </a:p>
        </p:txBody>
      </p:sp>
      <p:sp>
        <p:nvSpPr>
          <p:cNvPr id="9" name="Slide Number Placeholder 8"/>
          <p:cNvSpPr>
            <a:spLocks noGrp="1"/>
          </p:cNvSpPr>
          <p:nvPr>
            <p:ph type="sldNum" sz="quarter" idx="12"/>
          </p:nvPr>
        </p:nvSpPr>
        <p:spPr/>
        <p:txBody>
          <a:bodyPr/>
          <a:lstStyle/>
          <a:p>
            <a:fld id="{DAF4631F-9657-4403-B5BD-26F85E582EE4}" type="slidenum">
              <a:rPr lang="en-US" smtClean="0"/>
              <a:t>‹#›</a:t>
            </a:fld>
            <a:endParaRPr lang="en-US"/>
          </a:p>
        </p:txBody>
      </p:sp>
      <p:pic>
        <p:nvPicPr>
          <p:cNvPr id="6" name="Picture 5"/>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695707" y="4918391"/>
            <a:ext cx="1423207" cy="1415439"/>
          </a:xfrm>
          <a:prstGeom prst="rect">
            <a:avLst/>
          </a:prstGeom>
        </p:spPr>
      </p:pic>
    </p:spTree>
    <p:extLst>
      <p:ext uri="{BB962C8B-B14F-4D97-AF65-F5344CB8AC3E}">
        <p14:creationId xmlns:p14="http://schemas.microsoft.com/office/powerpoint/2010/main" val="1333325812"/>
      </p:ext>
    </p:extLst>
  </p:cSld>
  <p:clrMapOvr>
    <a:masterClrMapping/>
  </p:clrMapOvr>
  <p:hf sldNum="0"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a:t>9/9/2021</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Presentation to the Interim Joint Committees on Agriculture and Natural Resources and Energy</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AF4631F-9657-4403-B5BD-26F85E582EE4}" type="slidenum">
              <a:rPr lang="en-US" smtClean="0"/>
              <a:t>‹#›</a:t>
            </a:fld>
            <a:endParaRPr lang="en-US"/>
          </a:p>
        </p:txBody>
      </p:sp>
      <p:pic>
        <p:nvPicPr>
          <p:cNvPr id="9" name="Picture 8"/>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695707" y="4918391"/>
            <a:ext cx="1423207" cy="1415439"/>
          </a:xfrm>
          <a:prstGeom prst="rect">
            <a:avLst/>
          </a:prstGeom>
        </p:spPr>
      </p:pic>
    </p:spTree>
    <p:extLst>
      <p:ext uri="{BB962C8B-B14F-4D97-AF65-F5344CB8AC3E}">
        <p14:creationId xmlns:p14="http://schemas.microsoft.com/office/powerpoint/2010/main" val="2024510697"/>
      </p:ext>
    </p:extLst>
  </p:cSld>
  <p:clrMapOvr>
    <a:masterClrMapping/>
  </p:clrMapOvr>
  <p:hf sldNum="0"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86CCD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9/9/2021</a:t>
            </a:r>
          </a:p>
        </p:txBody>
      </p:sp>
      <p:sp>
        <p:nvSpPr>
          <p:cNvPr id="6" name="Footer Placeholder 5"/>
          <p:cNvSpPr>
            <a:spLocks noGrp="1"/>
          </p:cNvSpPr>
          <p:nvPr>
            <p:ph type="ftr" sz="quarter" idx="11"/>
          </p:nvPr>
        </p:nvSpPr>
        <p:spPr/>
        <p:txBody>
          <a:bodyPr/>
          <a:lstStyle/>
          <a:p>
            <a:r>
              <a:rPr lang="en-US"/>
              <a:t>Presentation to the Interim Joint Committees on Agriculture and Natural Resources and Energy</a:t>
            </a:r>
          </a:p>
        </p:txBody>
      </p:sp>
      <p:sp>
        <p:nvSpPr>
          <p:cNvPr id="7" name="Slide Number Placeholder 6"/>
          <p:cNvSpPr>
            <a:spLocks noGrp="1"/>
          </p:cNvSpPr>
          <p:nvPr>
            <p:ph type="sldNum" sz="quarter" idx="12"/>
          </p:nvPr>
        </p:nvSpPr>
        <p:spPr/>
        <p:txBody>
          <a:bodyPr/>
          <a:lstStyle/>
          <a:p>
            <a:fld id="{DAF4631F-9657-4403-B5BD-26F85E582EE4}" type="slidenum">
              <a:rPr lang="en-US" smtClean="0"/>
              <a:t>‹#›</a:t>
            </a:fld>
            <a:endParaRPr lang="en-US"/>
          </a:p>
        </p:txBody>
      </p:sp>
    </p:spTree>
    <p:extLst>
      <p:ext uri="{BB962C8B-B14F-4D97-AF65-F5344CB8AC3E}">
        <p14:creationId xmlns:p14="http://schemas.microsoft.com/office/powerpoint/2010/main" val="1176194909"/>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a:t>9/9/2021</a:t>
            </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Presentation to the Interim Joint Committees on Agriculture and Natural Resources and Energy</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AF4631F-9657-4403-B5BD-26F85E582EE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09582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kentucky-solar-toolkit-kygis.hub.arcgis.com/"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solar-siting-potential-in-kentucky-kygis.hub.arcgis.com/pages/results"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mailto:Kenya.stump@ky.gov" TargetMode="External"/><Relationship Id="rId2" Type="http://schemas.openxmlformats.org/officeDocument/2006/relationships/hyperlink" Target="https://eec.ky.gov/Energy/Pages/default.aspx"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ass.usda.gov/Quick_Stats/Ag_Overview/stateOverview.php?state=KENTUCKY"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hyperlink" Target="https://www.nass.usda.gov/Publications/AgCensus/2017/Online_Resources/County_Profiles/Kentucky/cp99021.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sp-fut.appspot.com/"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fsa.usda.gov/Assets/USDA-FSA-Public/usdafiles/Conservation/PDF/su54book.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sc.ky.gov/Home/EGTSB"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Large Scale Solar and Land Use</a:t>
            </a:r>
          </a:p>
        </p:txBody>
      </p:sp>
      <p:sp>
        <p:nvSpPr>
          <p:cNvPr id="3" name="Subtitle 2"/>
          <p:cNvSpPr>
            <a:spLocks noGrp="1"/>
          </p:cNvSpPr>
          <p:nvPr>
            <p:ph type="subTitle" idx="1"/>
          </p:nvPr>
        </p:nvSpPr>
        <p:spPr>
          <a:xfrm>
            <a:off x="1100051" y="4455620"/>
            <a:ext cx="10058400" cy="1648618"/>
          </a:xfrm>
        </p:spPr>
        <p:txBody>
          <a:bodyPr>
            <a:normAutofit/>
          </a:bodyPr>
          <a:lstStyle/>
          <a:p>
            <a:r>
              <a:rPr lang="en-US" dirty="0"/>
              <a:t>Rebecca Goodman and Kenya Stump</a:t>
            </a:r>
          </a:p>
          <a:p>
            <a:r>
              <a:rPr lang="en-US" dirty="0"/>
              <a:t>Kentucky Energy and environment cabinet</a:t>
            </a:r>
          </a:p>
        </p:txBody>
      </p:sp>
      <p:pic>
        <p:nvPicPr>
          <p:cNvPr id="4" name="Picture 3"/>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695707" y="4918391"/>
            <a:ext cx="1423207" cy="1415439"/>
          </a:xfrm>
          <a:prstGeom prst="rect">
            <a:avLst/>
          </a:prstGeom>
        </p:spPr>
      </p:pic>
      <p:sp>
        <p:nvSpPr>
          <p:cNvPr id="5" name="Date Placeholder 4"/>
          <p:cNvSpPr>
            <a:spLocks noGrp="1"/>
          </p:cNvSpPr>
          <p:nvPr>
            <p:ph type="dt" sz="half" idx="10"/>
          </p:nvPr>
        </p:nvSpPr>
        <p:spPr/>
        <p:txBody>
          <a:bodyPr/>
          <a:lstStyle/>
          <a:p>
            <a:r>
              <a:rPr lang="en-US" dirty="0"/>
              <a:t>9/9/2021</a:t>
            </a:r>
          </a:p>
        </p:txBody>
      </p:sp>
      <p:sp>
        <p:nvSpPr>
          <p:cNvPr id="6" name="Footer Placeholder 5"/>
          <p:cNvSpPr>
            <a:spLocks noGrp="1"/>
          </p:cNvSpPr>
          <p:nvPr>
            <p:ph type="ftr" sz="quarter" idx="11"/>
          </p:nvPr>
        </p:nvSpPr>
        <p:spPr/>
        <p:txBody>
          <a:bodyPr/>
          <a:lstStyle/>
          <a:p>
            <a:r>
              <a:rPr lang="en-US" dirty="0"/>
              <a:t>Presentation to the Interim Joint Committees on Agriculture and Natural Resources and Energy</a:t>
            </a:r>
          </a:p>
        </p:txBody>
      </p:sp>
    </p:spTree>
    <p:extLst>
      <p:ext uri="{BB962C8B-B14F-4D97-AF65-F5344CB8AC3E}">
        <p14:creationId xmlns:p14="http://schemas.microsoft.com/office/powerpoint/2010/main" val="252243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EB6BFB-D5F7-4B14-A9A1-4CBCE97C7F2B}"/>
              </a:ext>
            </a:extLst>
          </p:cNvPr>
          <p:cNvSpPr>
            <a:spLocks noGrp="1"/>
          </p:cNvSpPr>
          <p:nvPr>
            <p:ph type="title"/>
          </p:nvPr>
        </p:nvSpPr>
        <p:spPr/>
        <p:txBody>
          <a:bodyPr/>
          <a:lstStyle/>
          <a:p>
            <a:r>
              <a:rPr lang="en-US" dirty="0"/>
              <a:t>Solar Project Timeline</a:t>
            </a:r>
          </a:p>
        </p:txBody>
      </p:sp>
      <p:sp>
        <p:nvSpPr>
          <p:cNvPr id="3" name="Date Placeholder 2">
            <a:extLst>
              <a:ext uri="{FF2B5EF4-FFF2-40B4-BE49-F238E27FC236}">
                <a16:creationId xmlns:a16="http://schemas.microsoft.com/office/drawing/2014/main" xmlns="" id="{8BA83FFA-A4A3-405E-88FA-915D90A4C77F}"/>
              </a:ext>
            </a:extLst>
          </p:cNvPr>
          <p:cNvSpPr>
            <a:spLocks noGrp="1"/>
          </p:cNvSpPr>
          <p:nvPr>
            <p:ph type="dt" sz="half" idx="10"/>
          </p:nvPr>
        </p:nvSpPr>
        <p:spPr/>
        <p:txBody>
          <a:bodyPr/>
          <a:lstStyle/>
          <a:p>
            <a:r>
              <a:rPr lang="en-US"/>
              <a:t>9/9/2021</a:t>
            </a:r>
          </a:p>
        </p:txBody>
      </p:sp>
      <p:sp>
        <p:nvSpPr>
          <p:cNvPr id="4" name="Footer Placeholder 3">
            <a:extLst>
              <a:ext uri="{FF2B5EF4-FFF2-40B4-BE49-F238E27FC236}">
                <a16:creationId xmlns:a16="http://schemas.microsoft.com/office/drawing/2014/main" xmlns="" id="{48B41FD1-94DE-40CA-971F-72E2F8939D8F}"/>
              </a:ext>
            </a:extLst>
          </p:cNvPr>
          <p:cNvSpPr>
            <a:spLocks noGrp="1"/>
          </p:cNvSpPr>
          <p:nvPr>
            <p:ph type="ftr" sz="quarter" idx="11"/>
          </p:nvPr>
        </p:nvSpPr>
        <p:spPr/>
        <p:txBody>
          <a:bodyPr/>
          <a:lstStyle/>
          <a:p>
            <a:r>
              <a:rPr lang="en-US" dirty="0"/>
              <a:t>Presentation to the Interim Joint Committees on Agriculture and Natural Resources and Energy</a:t>
            </a:r>
          </a:p>
        </p:txBody>
      </p:sp>
      <p:pic>
        <p:nvPicPr>
          <p:cNvPr id="2050" name="Picture 2">
            <a:extLst>
              <a:ext uri="{FF2B5EF4-FFF2-40B4-BE49-F238E27FC236}">
                <a16:creationId xmlns:a16="http://schemas.microsoft.com/office/drawing/2014/main" xmlns="" id="{87C97FE1-F6ED-4100-9F07-8E8B59895C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4218" y="1832451"/>
            <a:ext cx="5866737" cy="4532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122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CF38D-7628-4D79-A54F-8F042956B9B6}"/>
              </a:ext>
            </a:extLst>
          </p:cNvPr>
          <p:cNvSpPr>
            <a:spLocks noGrp="1"/>
          </p:cNvSpPr>
          <p:nvPr>
            <p:ph type="title"/>
          </p:nvPr>
        </p:nvSpPr>
        <p:spPr/>
        <p:txBody>
          <a:bodyPr/>
          <a:lstStyle/>
          <a:p>
            <a:r>
              <a:rPr lang="en-US" dirty="0"/>
              <a:t>Installation Options</a:t>
            </a:r>
          </a:p>
        </p:txBody>
      </p:sp>
      <p:sp>
        <p:nvSpPr>
          <p:cNvPr id="3" name="Text Placeholder 2">
            <a:extLst>
              <a:ext uri="{FF2B5EF4-FFF2-40B4-BE49-F238E27FC236}">
                <a16:creationId xmlns:a16="http://schemas.microsoft.com/office/drawing/2014/main" xmlns="" id="{3066C721-7F9C-48D4-9672-891C441EA603}"/>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xmlns="" id="{ADC5362C-46D1-48B8-AA86-C2BB66ED33D5}"/>
              </a:ext>
            </a:extLst>
          </p:cNvPr>
          <p:cNvSpPr>
            <a:spLocks noGrp="1"/>
          </p:cNvSpPr>
          <p:nvPr>
            <p:ph type="dt" sz="half" idx="10"/>
          </p:nvPr>
        </p:nvSpPr>
        <p:spPr/>
        <p:txBody>
          <a:bodyPr/>
          <a:lstStyle/>
          <a:p>
            <a:r>
              <a:rPr lang="en-US"/>
              <a:t>9/9/2021</a:t>
            </a:r>
          </a:p>
        </p:txBody>
      </p:sp>
      <p:sp>
        <p:nvSpPr>
          <p:cNvPr id="5" name="Footer Placeholder 4">
            <a:extLst>
              <a:ext uri="{FF2B5EF4-FFF2-40B4-BE49-F238E27FC236}">
                <a16:creationId xmlns:a16="http://schemas.microsoft.com/office/drawing/2014/main" xmlns="" id="{FCD41AD3-F510-4211-A765-B0C9545F9F40}"/>
              </a:ext>
            </a:extLst>
          </p:cNvPr>
          <p:cNvSpPr>
            <a:spLocks noGrp="1"/>
          </p:cNvSpPr>
          <p:nvPr>
            <p:ph type="ftr" sz="quarter" idx="11"/>
          </p:nvPr>
        </p:nvSpPr>
        <p:spPr/>
        <p:txBody>
          <a:bodyPr/>
          <a:lstStyle/>
          <a:p>
            <a:r>
              <a:rPr lang="en-US" dirty="0"/>
              <a:t>Presentation to the Interim Joint Committees on Agriculture and Natural Resources and Energy</a:t>
            </a:r>
          </a:p>
        </p:txBody>
      </p:sp>
    </p:spTree>
    <p:extLst>
      <p:ext uri="{BB962C8B-B14F-4D97-AF65-F5344CB8AC3E}">
        <p14:creationId xmlns:p14="http://schemas.microsoft.com/office/powerpoint/2010/main" val="1073529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A4FC82-B75C-45BF-A75B-95D5B4CFE8D3}"/>
              </a:ext>
            </a:extLst>
          </p:cNvPr>
          <p:cNvSpPr>
            <a:spLocks noGrp="1"/>
          </p:cNvSpPr>
          <p:nvPr>
            <p:ph type="title"/>
          </p:nvPr>
        </p:nvSpPr>
        <p:spPr/>
        <p:txBody>
          <a:bodyPr/>
          <a:lstStyle/>
          <a:p>
            <a:r>
              <a:rPr lang="en-US" dirty="0"/>
              <a:t>Typical Installations</a:t>
            </a:r>
          </a:p>
        </p:txBody>
      </p:sp>
      <p:sp>
        <p:nvSpPr>
          <p:cNvPr id="3" name="Date Placeholder 2">
            <a:extLst>
              <a:ext uri="{FF2B5EF4-FFF2-40B4-BE49-F238E27FC236}">
                <a16:creationId xmlns:a16="http://schemas.microsoft.com/office/drawing/2014/main" xmlns="" id="{1C3DE386-1136-441F-9096-330413D3A8F4}"/>
              </a:ext>
            </a:extLst>
          </p:cNvPr>
          <p:cNvSpPr>
            <a:spLocks noGrp="1"/>
          </p:cNvSpPr>
          <p:nvPr>
            <p:ph type="dt" sz="half" idx="10"/>
          </p:nvPr>
        </p:nvSpPr>
        <p:spPr/>
        <p:txBody>
          <a:bodyPr/>
          <a:lstStyle/>
          <a:p>
            <a:r>
              <a:rPr lang="en-US"/>
              <a:t>9/9/2021</a:t>
            </a:r>
          </a:p>
        </p:txBody>
      </p:sp>
      <p:sp>
        <p:nvSpPr>
          <p:cNvPr id="4" name="Footer Placeholder 3">
            <a:extLst>
              <a:ext uri="{FF2B5EF4-FFF2-40B4-BE49-F238E27FC236}">
                <a16:creationId xmlns:a16="http://schemas.microsoft.com/office/drawing/2014/main" xmlns="" id="{5B16A67A-583F-4A6E-BC5F-E06AE0CF46A1}"/>
              </a:ext>
            </a:extLst>
          </p:cNvPr>
          <p:cNvSpPr>
            <a:spLocks noGrp="1"/>
          </p:cNvSpPr>
          <p:nvPr>
            <p:ph type="ftr" sz="quarter" idx="11"/>
          </p:nvPr>
        </p:nvSpPr>
        <p:spPr/>
        <p:txBody>
          <a:bodyPr/>
          <a:lstStyle/>
          <a:p>
            <a:r>
              <a:rPr lang="en-US" dirty="0"/>
              <a:t>Presentation to the Interim Joint Committees on Agriculture and Natural Resources and Energy</a:t>
            </a:r>
          </a:p>
        </p:txBody>
      </p:sp>
      <p:pic>
        <p:nvPicPr>
          <p:cNvPr id="3074" name="Picture 2" descr="Electric co-ops dedicate 60-acre solar farm in Clark County">
            <a:extLst>
              <a:ext uri="{FF2B5EF4-FFF2-40B4-BE49-F238E27FC236}">
                <a16:creationId xmlns:a16="http://schemas.microsoft.com/office/drawing/2014/main" xmlns="" id="{75C8C6FF-0045-49C8-8EF4-B8A5DAF5E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31" y="2688535"/>
            <a:ext cx="6023527" cy="35280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tility Scale Solar: What it means and how it works | YSG Solar | YSG Solar">
            <a:extLst>
              <a:ext uri="{FF2B5EF4-FFF2-40B4-BE49-F238E27FC236}">
                <a16:creationId xmlns:a16="http://schemas.microsoft.com/office/drawing/2014/main" xmlns="" id="{115ADFDA-8BC2-447C-BA9B-0A5EDA4412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7086" y="208722"/>
            <a:ext cx="5717483" cy="381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913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You herd it here first: Live sheep cam launches at E.W. Brown plant | LG&amp;amp;E  and KU">
            <a:extLst>
              <a:ext uri="{FF2B5EF4-FFF2-40B4-BE49-F238E27FC236}">
                <a16:creationId xmlns:a16="http://schemas.microsoft.com/office/drawing/2014/main" xmlns="" id="{D9DDF8BA-466E-4512-9639-D3E63A6D22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4719" y="1248226"/>
            <a:ext cx="5557079" cy="31258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xmlns="" id="{899221BD-85ED-498C-9299-9F2750CA6F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73" y="1744512"/>
            <a:ext cx="3950466" cy="2962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710D7FBB-AA44-4C7D-B3CD-ABC66D502EBA}"/>
              </a:ext>
            </a:extLst>
          </p:cNvPr>
          <p:cNvSpPr>
            <a:spLocks noGrp="1"/>
          </p:cNvSpPr>
          <p:nvPr>
            <p:ph type="title"/>
          </p:nvPr>
        </p:nvSpPr>
        <p:spPr>
          <a:xfrm>
            <a:off x="1097280" y="286604"/>
            <a:ext cx="10058400" cy="1159540"/>
          </a:xfrm>
        </p:spPr>
        <p:txBody>
          <a:bodyPr>
            <a:normAutofit fontScale="90000"/>
          </a:bodyPr>
          <a:lstStyle/>
          <a:p>
            <a:r>
              <a:rPr lang="en-US" dirty="0" err="1"/>
              <a:t>Agrivoltaic</a:t>
            </a:r>
            <a:r>
              <a:rPr lang="en-US" dirty="0"/>
              <a:t> or Dual Use</a:t>
            </a:r>
            <a:br>
              <a:rPr lang="en-US" dirty="0"/>
            </a:br>
            <a:r>
              <a:rPr lang="en-US" dirty="0"/>
              <a:t>Large Scale Solar Installation Options</a:t>
            </a:r>
          </a:p>
        </p:txBody>
      </p:sp>
      <p:sp>
        <p:nvSpPr>
          <p:cNvPr id="4" name="Date Placeholder 3">
            <a:extLst>
              <a:ext uri="{FF2B5EF4-FFF2-40B4-BE49-F238E27FC236}">
                <a16:creationId xmlns:a16="http://schemas.microsoft.com/office/drawing/2014/main" xmlns="" id="{B2276DED-8313-4FC8-835D-ECB7F27BDFC9}"/>
              </a:ext>
            </a:extLst>
          </p:cNvPr>
          <p:cNvSpPr>
            <a:spLocks noGrp="1"/>
          </p:cNvSpPr>
          <p:nvPr>
            <p:ph type="dt" sz="half" idx="10"/>
          </p:nvPr>
        </p:nvSpPr>
        <p:spPr/>
        <p:txBody>
          <a:bodyPr/>
          <a:lstStyle/>
          <a:p>
            <a:r>
              <a:rPr lang="en-US"/>
              <a:t>9/9/2021</a:t>
            </a:r>
          </a:p>
        </p:txBody>
      </p:sp>
      <p:sp>
        <p:nvSpPr>
          <p:cNvPr id="5" name="Footer Placeholder 4">
            <a:extLst>
              <a:ext uri="{FF2B5EF4-FFF2-40B4-BE49-F238E27FC236}">
                <a16:creationId xmlns:a16="http://schemas.microsoft.com/office/drawing/2014/main" xmlns="" id="{B6DFA90E-D52A-40D6-9232-9CF6BB4D78D4}"/>
              </a:ext>
            </a:extLst>
          </p:cNvPr>
          <p:cNvSpPr>
            <a:spLocks noGrp="1"/>
          </p:cNvSpPr>
          <p:nvPr>
            <p:ph type="ftr" sz="quarter" idx="11"/>
          </p:nvPr>
        </p:nvSpPr>
        <p:spPr/>
        <p:txBody>
          <a:bodyPr/>
          <a:lstStyle/>
          <a:p>
            <a:r>
              <a:rPr lang="en-US"/>
              <a:t>Presentation to the Interim Joint Committees on Agriculture and Natural Resources and Energy</a:t>
            </a:r>
          </a:p>
        </p:txBody>
      </p:sp>
      <p:pic>
        <p:nvPicPr>
          <p:cNvPr id="1032" name="Picture 8" descr="Agrovoltaics - Up with the sun">
            <a:extLst>
              <a:ext uri="{FF2B5EF4-FFF2-40B4-BE49-F238E27FC236}">
                <a16:creationId xmlns:a16="http://schemas.microsoft.com/office/drawing/2014/main" xmlns="" id="{440592CB-9BCC-499A-8B3D-7A044E557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371" y="1764530"/>
            <a:ext cx="3388572" cy="5093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lar panels with farm machinery">
            <a:extLst>
              <a:ext uri="{FF2B5EF4-FFF2-40B4-BE49-F238E27FC236}">
                <a16:creationId xmlns:a16="http://schemas.microsoft.com/office/drawing/2014/main" xmlns="" id="{56F42640-BC0D-417F-804A-BF8D01D99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22" y="4648834"/>
            <a:ext cx="4030861" cy="22315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is new solar farm combines clean energy and beehives">
            <a:extLst>
              <a:ext uri="{FF2B5EF4-FFF2-40B4-BE49-F238E27FC236}">
                <a16:creationId xmlns:a16="http://schemas.microsoft.com/office/drawing/2014/main" xmlns="" id="{8FC905E6-6C0A-4760-BEB3-635937E82D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0009" y="4046845"/>
            <a:ext cx="5037362" cy="2833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921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360F05-CFCE-461B-894B-FF4CEA31224A}"/>
              </a:ext>
            </a:extLst>
          </p:cNvPr>
          <p:cNvSpPr>
            <a:spLocks noGrp="1"/>
          </p:cNvSpPr>
          <p:nvPr>
            <p:ph type="title"/>
          </p:nvPr>
        </p:nvSpPr>
        <p:spPr/>
        <p:txBody>
          <a:bodyPr/>
          <a:lstStyle/>
          <a:p>
            <a:r>
              <a:rPr lang="en-US" dirty="0"/>
              <a:t>Tools for Decision Makers</a:t>
            </a:r>
          </a:p>
        </p:txBody>
      </p:sp>
      <p:sp>
        <p:nvSpPr>
          <p:cNvPr id="3" name="Text Placeholder 2">
            <a:extLst>
              <a:ext uri="{FF2B5EF4-FFF2-40B4-BE49-F238E27FC236}">
                <a16:creationId xmlns:a16="http://schemas.microsoft.com/office/drawing/2014/main" xmlns="" id="{91E40D60-DF3B-489D-808F-D2622421FA9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xmlns="" id="{1A52C69F-75AD-4DFA-B698-38A8BCD30668}"/>
              </a:ext>
            </a:extLst>
          </p:cNvPr>
          <p:cNvSpPr>
            <a:spLocks noGrp="1"/>
          </p:cNvSpPr>
          <p:nvPr>
            <p:ph type="dt" sz="half" idx="10"/>
          </p:nvPr>
        </p:nvSpPr>
        <p:spPr/>
        <p:txBody>
          <a:bodyPr/>
          <a:lstStyle/>
          <a:p>
            <a:r>
              <a:rPr lang="en-US"/>
              <a:t>9/9/2021</a:t>
            </a:r>
          </a:p>
        </p:txBody>
      </p:sp>
      <p:sp>
        <p:nvSpPr>
          <p:cNvPr id="5" name="Footer Placeholder 4">
            <a:extLst>
              <a:ext uri="{FF2B5EF4-FFF2-40B4-BE49-F238E27FC236}">
                <a16:creationId xmlns:a16="http://schemas.microsoft.com/office/drawing/2014/main" xmlns="" id="{A3A89068-9E7C-4FFA-BEF9-0F0817753AB2}"/>
              </a:ext>
            </a:extLst>
          </p:cNvPr>
          <p:cNvSpPr>
            <a:spLocks noGrp="1"/>
          </p:cNvSpPr>
          <p:nvPr>
            <p:ph type="ftr" sz="quarter" idx="11"/>
          </p:nvPr>
        </p:nvSpPr>
        <p:spPr/>
        <p:txBody>
          <a:bodyPr/>
          <a:lstStyle/>
          <a:p>
            <a:r>
              <a:rPr lang="en-US" dirty="0"/>
              <a:t>Presentation to the Interim Joint Committees on Agriculture and Natural Resources and Energy</a:t>
            </a:r>
          </a:p>
        </p:txBody>
      </p:sp>
    </p:spTree>
    <p:extLst>
      <p:ext uri="{BB962C8B-B14F-4D97-AF65-F5344CB8AC3E}">
        <p14:creationId xmlns:p14="http://schemas.microsoft.com/office/powerpoint/2010/main" val="3105448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97BE707F-CA7A-4709-B613-3BC66EA83FEB}"/>
              </a:ext>
            </a:extLst>
          </p:cNvPr>
          <p:cNvSpPr>
            <a:spLocks noGrp="1"/>
          </p:cNvSpPr>
          <p:nvPr>
            <p:ph type="dt" sz="half" idx="10"/>
          </p:nvPr>
        </p:nvSpPr>
        <p:spPr/>
        <p:txBody>
          <a:bodyPr/>
          <a:lstStyle/>
          <a:p>
            <a:r>
              <a:rPr lang="en-US"/>
              <a:t>9/9/2021</a:t>
            </a:r>
          </a:p>
        </p:txBody>
      </p:sp>
      <p:sp>
        <p:nvSpPr>
          <p:cNvPr id="5" name="Footer Placeholder 4">
            <a:extLst>
              <a:ext uri="{FF2B5EF4-FFF2-40B4-BE49-F238E27FC236}">
                <a16:creationId xmlns:a16="http://schemas.microsoft.com/office/drawing/2014/main" xmlns="" id="{DE814762-FB0E-4E72-8D52-D41719D955F8}"/>
              </a:ext>
            </a:extLst>
          </p:cNvPr>
          <p:cNvSpPr>
            <a:spLocks noGrp="1"/>
          </p:cNvSpPr>
          <p:nvPr>
            <p:ph type="ftr" sz="quarter" idx="11"/>
          </p:nvPr>
        </p:nvSpPr>
        <p:spPr/>
        <p:txBody>
          <a:bodyPr/>
          <a:lstStyle/>
          <a:p>
            <a:r>
              <a:rPr lang="en-US" dirty="0"/>
              <a:t>Presentation to the Interim Joint Committees on Agriculture and Natural Resources and Energy</a:t>
            </a:r>
          </a:p>
        </p:txBody>
      </p:sp>
      <p:pic>
        <p:nvPicPr>
          <p:cNvPr id="9" name="Picture 8">
            <a:hlinkClick r:id="rId2"/>
            <a:extLst>
              <a:ext uri="{FF2B5EF4-FFF2-40B4-BE49-F238E27FC236}">
                <a16:creationId xmlns:a16="http://schemas.microsoft.com/office/drawing/2014/main" xmlns="" id="{6519B230-50F5-4915-9BBB-D1F9AE30C6C5}"/>
              </a:ext>
            </a:extLst>
          </p:cNvPr>
          <p:cNvPicPr>
            <a:picLocks noChangeAspect="1"/>
          </p:cNvPicPr>
          <p:nvPr/>
        </p:nvPicPr>
        <p:blipFill>
          <a:blip r:embed="rId3"/>
          <a:stretch>
            <a:fillRect/>
          </a:stretch>
        </p:blipFill>
        <p:spPr>
          <a:xfrm>
            <a:off x="864703" y="1048975"/>
            <a:ext cx="9508435" cy="4346922"/>
          </a:xfrm>
          <a:prstGeom prst="rect">
            <a:avLst/>
          </a:prstGeom>
        </p:spPr>
      </p:pic>
    </p:spTree>
    <p:extLst>
      <p:ext uri="{BB962C8B-B14F-4D97-AF65-F5344CB8AC3E}">
        <p14:creationId xmlns:p14="http://schemas.microsoft.com/office/powerpoint/2010/main" val="68058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F33F8B-1054-4D01-ABC6-40CA24A5E280}"/>
              </a:ext>
            </a:extLst>
          </p:cNvPr>
          <p:cNvSpPr>
            <a:spLocks noGrp="1"/>
          </p:cNvSpPr>
          <p:nvPr>
            <p:ph type="title"/>
          </p:nvPr>
        </p:nvSpPr>
        <p:spPr/>
        <p:txBody>
          <a:bodyPr/>
          <a:lstStyle/>
          <a:p>
            <a:r>
              <a:rPr lang="en-US" dirty="0"/>
              <a:t>Solar Siting and Reclaimed Mine Lands</a:t>
            </a:r>
          </a:p>
        </p:txBody>
      </p:sp>
      <p:sp>
        <p:nvSpPr>
          <p:cNvPr id="4" name="Date Placeholder 3">
            <a:extLst>
              <a:ext uri="{FF2B5EF4-FFF2-40B4-BE49-F238E27FC236}">
                <a16:creationId xmlns:a16="http://schemas.microsoft.com/office/drawing/2014/main" xmlns="" id="{ECF885FB-404B-4357-8FB4-E3366730CC72}"/>
              </a:ext>
            </a:extLst>
          </p:cNvPr>
          <p:cNvSpPr>
            <a:spLocks noGrp="1"/>
          </p:cNvSpPr>
          <p:nvPr>
            <p:ph type="dt" sz="half" idx="10"/>
          </p:nvPr>
        </p:nvSpPr>
        <p:spPr/>
        <p:txBody>
          <a:bodyPr/>
          <a:lstStyle/>
          <a:p>
            <a:r>
              <a:rPr lang="en-US"/>
              <a:t>9/9/2021</a:t>
            </a:r>
          </a:p>
        </p:txBody>
      </p:sp>
      <p:sp>
        <p:nvSpPr>
          <p:cNvPr id="5" name="Footer Placeholder 4">
            <a:extLst>
              <a:ext uri="{FF2B5EF4-FFF2-40B4-BE49-F238E27FC236}">
                <a16:creationId xmlns:a16="http://schemas.microsoft.com/office/drawing/2014/main" xmlns="" id="{F5650421-6FC9-4907-820D-829A5F52F3BD}"/>
              </a:ext>
            </a:extLst>
          </p:cNvPr>
          <p:cNvSpPr>
            <a:spLocks noGrp="1"/>
          </p:cNvSpPr>
          <p:nvPr>
            <p:ph type="ftr" sz="quarter" idx="11"/>
          </p:nvPr>
        </p:nvSpPr>
        <p:spPr/>
        <p:txBody>
          <a:bodyPr/>
          <a:lstStyle/>
          <a:p>
            <a:r>
              <a:rPr lang="en-US" dirty="0"/>
              <a:t>Presentation to the Interim Joint Committees on Agriculture and Natural Resources and Energy</a:t>
            </a:r>
          </a:p>
        </p:txBody>
      </p:sp>
      <p:pic>
        <p:nvPicPr>
          <p:cNvPr id="7" name="Picture 6">
            <a:hlinkClick r:id="rId2"/>
            <a:extLst>
              <a:ext uri="{FF2B5EF4-FFF2-40B4-BE49-F238E27FC236}">
                <a16:creationId xmlns:a16="http://schemas.microsoft.com/office/drawing/2014/main" xmlns="" id="{07471986-AE89-41A0-B1CF-1D5B597E3E2F}"/>
              </a:ext>
            </a:extLst>
          </p:cNvPr>
          <p:cNvPicPr>
            <a:picLocks noChangeAspect="1"/>
          </p:cNvPicPr>
          <p:nvPr/>
        </p:nvPicPr>
        <p:blipFill>
          <a:blip r:embed="rId3"/>
          <a:stretch>
            <a:fillRect/>
          </a:stretch>
        </p:blipFill>
        <p:spPr>
          <a:xfrm>
            <a:off x="1147969" y="1805434"/>
            <a:ext cx="8517836" cy="4547416"/>
          </a:xfrm>
          <a:prstGeom prst="rect">
            <a:avLst/>
          </a:prstGeom>
        </p:spPr>
      </p:pic>
    </p:spTree>
    <p:extLst>
      <p:ext uri="{BB962C8B-B14F-4D97-AF65-F5344CB8AC3E}">
        <p14:creationId xmlns:p14="http://schemas.microsoft.com/office/powerpoint/2010/main" val="2777458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713811-3A0C-4207-AC08-CBA08EDDA044}"/>
              </a:ext>
            </a:extLst>
          </p:cNvPr>
          <p:cNvSpPr>
            <a:spLocks noGrp="1"/>
          </p:cNvSpPr>
          <p:nvPr>
            <p:ph type="title"/>
          </p:nvPr>
        </p:nvSpPr>
        <p:spPr>
          <a:xfrm>
            <a:off x="1097280" y="286604"/>
            <a:ext cx="10058400" cy="1005484"/>
          </a:xfrm>
        </p:spPr>
        <p:txBody>
          <a:bodyPr/>
          <a:lstStyle/>
          <a:p>
            <a:r>
              <a:rPr lang="en-US" dirty="0"/>
              <a:t>National Conference of State Legislators</a:t>
            </a:r>
          </a:p>
        </p:txBody>
      </p:sp>
      <p:sp>
        <p:nvSpPr>
          <p:cNvPr id="3" name="Date Placeholder 2">
            <a:extLst>
              <a:ext uri="{FF2B5EF4-FFF2-40B4-BE49-F238E27FC236}">
                <a16:creationId xmlns:a16="http://schemas.microsoft.com/office/drawing/2014/main" xmlns="" id="{CDFE7724-B02D-4A3C-8AE9-FA3691F175D3}"/>
              </a:ext>
            </a:extLst>
          </p:cNvPr>
          <p:cNvSpPr>
            <a:spLocks noGrp="1"/>
          </p:cNvSpPr>
          <p:nvPr>
            <p:ph type="dt" sz="half" idx="10"/>
          </p:nvPr>
        </p:nvSpPr>
        <p:spPr/>
        <p:txBody>
          <a:bodyPr/>
          <a:lstStyle/>
          <a:p>
            <a:r>
              <a:rPr lang="en-US"/>
              <a:t>9/9/2021</a:t>
            </a:r>
          </a:p>
        </p:txBody>
      </p:sp>
      <p:sp>
        <p:nvSpPr>
          <p:cNvPr id="4" name="Footer Placeholder 3">
            <a:extLst>
              <a:ext uri="{FF2B5EF4-FFF2-40B4-BE49-F238E27FC236}">
                <a16:creationId xmlns:a16="http://schemas.microsoft.com/office/drawing/2014/main" xmlns="" id="{7BD963B7-6D55-4588-B9D1-E221B864F255}"/>
              </a:ext>
            </a:extLst>
          </p:cNvPr>
          <p:cNvSpPr>
            <a:spLocks noGrp="1"/>
          </p:cNvSpPr>
          <p:nvPr>
            <p:ph type="ftr" sz="quarter" idx="11"/>
          </p:nvPr>
        </p:nvSpPr>
        <p:spPr/>
        <p:txBody>
          <a:bodyPr/>
          <a:lstStyle/>
          <a:p>
            <a:r>
              <a:rPr lang="en-US" dirty="0"/>
              <a:t>Presentation to the Interim Joint Committees on Agriculture and Natural Resources and Energy</a:t>
            </a:r>
          </a:p>
        </p:txBody>
      </p:sp>
      <p:pic>
        <p:nvPicPr>
          <p:cNvPr id="6" name="Picture 5">
            <a:extLst>
              <a:ext uri="{FF2B5EF4-FFF2-40B4-BE49-F238E27FC236}">
                <a16:creationId xmlns:a16="http://schemas.microsoft.com/office/drawing/2014/main" xmlns="" id="{2B3799F2-8A14-4BDD-A0AD-5CCF214661C2}"/>
              </a:ext>
            </a:extLst>
          </p:cNvPr>
          <p:cNvPicPr>
            <a:picLocks noChangeAspect="1"/>
          </p:cNvPicPr>
          <p:nvPr/>
        </p:nvPicPr>
        <p:blipFill>
          <a:blip r:embed="rId2"/>
          <a:stretch>
            <a:fillRect/>
          </a:stretch>
        </p:blipFill>
        <p:spPr>
          <a:xfrm>
            <a:off x="1011472" y="1409119"/>
            <a:ext cx="8028001" cy="4933634"/>
          </a:xfrm>
          <a:prstGeom prst="rect">
            <a:avLst/>
          </a:prstGeom>
        </p:spPr>
      </p:pic>
    </p:spTree>
    <p:extLst>
      <p:ext uri="{BB962C8B-B14F-4D97-AF65-F5344CB8AC3E}">
        <p14:creationId xmlns:p14="http://schemas.microsoft.com/office/powerpoint/2010/main" val="229343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50FC03-3BE3-4141-A2E6-C60A8A7C3495}"/>
              </a:ext>
            </a:extLst>
          </p:cNvPr>
          <p:cNvSpPr>
            <a:spLocks noGrp="1"/>
          </p:cNvSpPr>
          <p:nvPr>
            <p:ph type="title"/>
          </p:nvPr>
        </p:nvSpPr>
        <p:spPr/>
        <p:txBody>
          <a:bodyPr/>
          <a:lstStyle/>
          <a:p>
            <a:r>
              <a:rPr lang="en-US" dirty="0">
                <a:cs typeface="Calibri Light"/>
              </a:rPr>
              <a:t>Contacts</a:t>
            </a:r>
            <a:endParaRPr lang="en-US" dirty="0"/>
          </a:p>
        </p:txBody>
      </p:sp>
      <p:sp>
        <p:nvSpPr>
          <p:cNvPr id="3" name="Content Placeholder 2">
            <a:extLst>
              <a:ext uri="{FF2B5EF4-FFF2-40B4-BE49-F238E27FC236}">
                <a16:creationId xmlns:a16="http://schemas.microsoft.com/office/drawing/2014/main" xmlns="" id="{757E315D-50A3-402F-8C5F-BC2178C93C7F}"/>
              </a:ext>
            </a:extLst>
          </p:cNvPr>
          <p:cNvSpPr>
            <a:spLocks noGrp="1"/>
          </p:cNvSpPr>
          <p:nvPr>
            <p:ph idx="1"/>
          </p:nvPr>
        </p:nvSpPr>
        <p:spPr/>
        <p:txBody>
          <a:bodyPr vert="horz" lIns="0" tIns="45720" rIns="0" bIns="45720" rtlCol="0" anchor="t">
            <a:normAutofit/>
          </a:bodyPr>
          <a:lstStyle/>
          <a:p>
            <a:r>
              <a:rPr lang="en-US" dirty="0">
                <a:cs typeface="Calibri"/>
              </a:rPr>
              <a:t>Kenya Stump</a:t>
            </a:r>
          </a:p>
          <a:p>
            <a:r>
              <a:rPr lang="en-US" dirty="0">
                <a:ea typeface="+mn-lt"/>
                <a:cs typeface="+mn-lt"/>
                <a:hlinkClick r:id="rId2"/>
              </a:rPr>
              <a:t>https://eec.ky.gov/Energy/Pages/default.aspx</a:t>
            </a:r>
            <a:r>
              <a:rPr lang="en-US" dirty="0">
                <a:ea typeface="+mn-lt"/>
                <a:cs typeface="+mn-lt"/>
              </a:rPr>
              <a:t> </a:t>
            </a:r>
            <a:endParaRPr lang="en-US" dirty="0">
              <a:cs typeface="Calibri"/>
            </a:endParaRPr>
          </a:p>
          <a:p>
            <a:r>
              <a:rPr lang="en-US" dirty="0">
                <a:cs typeface="Calibri"/>
                <a:hlinkClick r:id="rId3"/>
              </a:rPr>
              <a:t>Kenya.stump@ky.gov</a:t>
            </a:r>
            <a:endParaRPr lang="en-US" dirty="0">
              <a:cs typeface="Calibri"/>
            </a:endParaRPr>
          </a:p>
          <a:p>
            <a:r>
              <a:rPr lang="en-US" dirty="0">
                <a:cs typeface="Calibri"/>
              </a:rPr>
              <a:t>502-782-7083</a:t>
            </a:r>
          </a:p>
        </p:txBody>
      </p:sp>
      <p:sp>
        <p:nvSpPr>
          <p:cNvPr id="4" name="Date Placeholder 3">
            <a:extLst>
              <a:ext uri="{FF2B5EF4-FFF2-40B4-BE49-F238E27FC236}">
                <a16:creationId xmlns:a16="http://schemas.microsoft.com/office/drawing/2014/main" xmlns="" id="{994A4E4F-0B32-452A-9308-EE8EFCADA20B}"/>
              </a:ext>
            </a:extLst>
          </p:cNvPr>
          <p:cNvSpPr>
            <a:spLocks noGrp="1"/>
          </p:cNvSpPr>
          <p:nvPr>
            <p:ph type="dt" sz="half" idx="10"/>
          </p:nvPr>
        </p:nvSpPr>
        <p:spPr/>
        <p:txBody>
          <a:bodyPr/>
          <a:lstStyle/>
          <a:p>
            <a:r>
              <a:rPr lang="en-US"/>
              <a:t>9/9/2021</a:t>
            </a:r>
          </a:p>
        </p:txBody>
      </p:sp>
      <p:sp>
        <p:nvSpPr>
          <p:cNvPr id="5" name="Footer Placeholder 4">
            <a:extLst>
              <a:ext uri="{FF2B5EF4-FFF2-40B4-BE49-F238E27FC236}">
                <a16:creationId xmlns:a16="http://schemas.microsoft.com/office/drawing/2014/main" xmlns="" id="{EB221264-C377-4C3B-8FEC-1777E961CA5C}"/>
              </a:ext>
            </a:extLst>
          </p:cNvPr>
          <p:cNvSpPr>
            <a:spLocks noGrp="1"/>
          </p:cNvSpPr>
          <p:nvPr>
            <p:ph type="ftr" sz="quarter" idx="11"/>
          </p:nvPr>
        </p:nvSpPr>
        <p:spPr/>
        <p:txBody>
          <a:bodyPr/>
          <a:lstStyle/>
          <a:p>
            <a:r>
              <a:rPr lang="en-US" dirty="0"/>
              <a:t>Presentation to the Interim Joint Committees on Agriculture and Natural Resources and Energy</a:t>
            </a:r>
          </a:p>
        </p:txBody>
      </p:sp>
    </p:spTree>
    <p:extLst>
      <p:ext uri="{BB962C8B-B14F-4D97-AF65-F5344CB8AC3E}">
        <p14:creationId xmlns:p14="http://schemas.microsoft.com/office/powerpoint/2010/main" val="1912300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65F09E-D8EB-46AE-BF05-63918DDFE82D}"/>
              </a:ext>
            </a:extLst>
          </p:cNvPr>
          <p:cNvSpPr>
            <a:spLocks noGrp="1"/>
          </p:cNvSpPr>
          <p:nvPr>
            <p:ph type="title"/>
          </p:nvPr>
        </p:nvSpPr>
        <p:spPr/>
        <p:txBody>
          <a:bodyPr/>
          <a:lstStyle/>
          <a:p>
            <a:r>
              <a:rPr lang="en-US" dirty="0"/>
              <a:t>APPENDIX</a:t>
            </a:r>
          </a:p>
        </p:txBody>
      </p:sp>
      <p:sp>
        <p:nvSpPr>
          <p:cNvPr id="3" name="Date Placeholder 2">
            <a:extLst>
              <a:ext uri="{FF2B5EF4-FFF2-40B4-BE49-F238E27FC236}">
                <a16:creationId xmlns:a16="http://schemas.microsoft.com/office/drawing/2014/main" xmlns="" id="{18731910-13FF-448B-B86B-6D6E22BAF109}"/>
              </a:ext>
            </a:extLst>
          </p:cNvPr>
          <p:cNvSpPr>
            <a:spLocks noGrp="1"/>
          </p:cNvSpPr>
          <p:nvPr>
            <p:ph type="dt" sz="half" idx="10"/>
          </p:nvPr>
        </p:nvSpPr>
        <p:spPr/>
        <p:txBody>
          <a:bodyPr/>
          <a:lstStyle/>
          <a:p>
            <a:r>
              <a:rPr lang="en-US"/>
              <a:t>9/9/2021</a:t>
            </a:r>
          </a:p>
        </p:txBody>
      </p:sp>
      <p:sp>
        <p:nvSpPr>
          <p:cNvPr id="4" name="Footer Placeholder 3">
            <a:extLst>
              <a:ext uri="{FF2B5EF4-FFF2-40B4-BE49-F238E27FC236}">
                <a16:creationId xmlns:a16="http://schemas.microsoft.com/office/drawing/2014/main" xmlns="" id="{CCF9198F-D861-4BDB-9A64-F69EA8AF333D}"/>
              </a:ext>
            </a:extLst>
          </p:cNvPr>
          <p:cNvSpPr>
            <a:spLocks noGrp="1"/>
          </p:cNvSpPr>
          <p:nvPr>
            <p:ph type="ftr" sz="quarter" idx="11"/>
          </p:nvPr>
        </p:nvSpPr>
        <p:spPr/>
        <p:txBody>
          <a:bodyPr/>
          <a:lstStyle/>
          <a:p>
            <a:r>
              <a:rPr lang="en-US"/>
              <a:t>Presentation to the Interim Joint Committees on Agriculture and Natural Resources and Energy</a:t>
            </a:r>
          </a:p>
        </p:txBody>
      </p:sp>
    </p:spTree>
    <p:extLst>
      <p:ext uri="{BB962C8B-B14F-4D97-AF65-F5344CB8AC3E}">
        <p14:creationId xmlns:p14="http://schemas.microsoft.com/office/powerpoint/2010/main" val="1724982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vert="horz" lIns="0" tIns="45720" rIns="0" bIns="45720" rtlCol="0" anchor="t">
            <a:normAutofit/>
          </a:bodyPr>
          <a:lstStyle/>
          <a:p>
            <a:r>
              <a:rPr lang="en-US" dirty="0">
                <a:cs typeface="Calibri"/>
              </a:rPr>
              <a:t>Why Kentucky for Large Scale Solar?</a:t>
            </a:r>
          </a:p>
          <a:p>
            <a:r>
              <a:rPr lang="en-US" dirty="0"/>
              <a:t>About the Office of Energy Policy</a:t>
            </a:r>
          </a:p>
          <a:p>
            <a:r>
              <a:rPr lang="en-US" dirty="0"/>
              <a:t>Large Scale Solar in Kentucky</a:t>
            </a:r>
          </a:p>
          <a:p>
            <a:r>
              <a:rPr lang="en-US" dirty="0"/>
              <a:t>Land Use Considerations and Resources</a:t>
            </a:r>
          </a:p>
          <a:p>
            <a:r>
              <a:rPr lang="en-US" dirty="0"/>
              <a:t>Tools for Policymakers</a:t>
            </a:r>
          </a:p>
        </p:txBody>
      </p:sp>
      <p:sp>
        <p:nvSpPr>
          <p:cNvPr id="4" name="Date Placeholder 3"/>
          <p:cNvSpPr>
            <a:spLocks noGrp="1"/>
          </p:cNvSpPr>
          <p:nvPr>
            <p:ph type="dt" sz="half" idx="10"/>
          </p:nvPr>
        </p:nvSpPr>
        <p:spPr/>
        <p:txBody>
          <a:bodyPr/>
          <a:lstStyle/>
          <a:p>
            <a:r>
              <a:rPr lang="en-US"/>
              <a:t>9/9/2021</a:t>
            </a:r>
          </a:p>
        </p:txBody>
      </p:sp>
      <p:sp>
        <p:nvSpPr>
          <p:cNvPr id="5" name="Footer Placeholder 4"/>
          <p:cNvSpPr>
            <a:spLocks noGrp="1"/>
          </p:cNvSpPr>
          <p:nvPr>
            <p:ph type="ftr" sz="quarter" idx="11"/>
          </p:nvPr>
        </p:nvSpPr>
        <p:spPr/>
        <p:txBody>
          <a:bodyPr/>
          <a:lstStyle/>
          <a:p>
            <a:r>
              <a:rPr lang="en-US" dirty="0"/>
              <a:t>Presentation to the Interim Joint Committees on Agriculture and Natural Resources and Energy</a:t>
            </a:r>
          </a:p>
        </p:txBody>
      </p:sp>
      <p:pic>
        <p:nvPicPr>
          <p:cNvPr id="9" name="Picture 8">
            <a:extLst>
              <a:ext uri="{FF2B5EF4-FFF2-40B4-BE49-F238E27FC236}">
                <a16:creationId xmlns:a16="http://schemas.microsoft.com/office/drawing/2014/main" xmlns="" id="{13B05AA9-9563-4FAB-835C-45E6163F1C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80" y="3649147"/>
            <a:ext cx="4822804" cy="2709106"/>
          </a:xfrm>
          <a:prstGeom prst="rect">
            <a:avLst/>
          </a:prstGeom>
        </p:spPr>
      </p:pic>
      <p:pic>
        <p:nvPicPr>
          <p:cNvPr id="11" name="Picture 10">
            <a:extLst>
              <a:ext uri="{FF2B5EF4-FFF2-40B4-BE49-F238E27FC236}">
                <a16:creationId xmlns:a16="http://schemas.microsoft.com/office/drawing/2014/main" xmlns="" id="{E15DB595-919A-4C50-A3AB-EC0486A40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4977" y="1737360"/>
            <a:ext cx="4279743" cy="3207663"/>
          </a:xfrm>
          <a:prstGeom prst="rect">
            <a:avLst/>
          </a:prstGeom>
        </p:spPr>
      </p:pic>
    </p:spTree>
    <p:extLst>
      <p:ext uri="{BB962C8B-B14F-4D97-AF65-F5344CB8AC3E}">
        <p14:creationId xmlns:p14="http://schemas.microsoft.com/office/powerpoint/2010/main" val="259104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6485EE-2A56-4796-804D-C19818AF3D32}"/>
              </a:ext>
            </a:extLst>
          </p:cNvPr>
          <p:cNvSpPr>
            <a:spLocks noGrp="1"/>
          </p:cNvSpPr>
          <p:nvPr>
            <p:ph type="title"/>
          </p:nvPr>
        </p:nvSpPr>
        <p:spPr/>
        <p:txBody>
          <a:bodyPr/>
          <a:lstStyle/>
          <a:p>
            <a:r>
              <a:rPr lang="en-US" dirty="0"/>
              <a:t>Overview Agricultural Land in Kentucky</a:t>
            </a:r>
          </a:p>
        </p:txBody>
      </p:sp>
      <p:sp>
        <p:nvSpPr>
          <p:cNvPr id="3" name="Content Placeholder 2">
            <a:extLst>
              <a:ext uri="{FF2B5EF4-FFF2-40B4-BE49-F238E27FC236}">
                <a16:creationId xmlns:a16="http://schemas.microsoft.com/office/drawing/2014/main" xmlns="" id="{93051CD5-3B4B-41B8-A496-DDD49AA745A3}"/>
              </a:ext>
            </a:extLst>
          </p:cNvPr>
          <p:cNvSpPr>
            <a:spLocks noGrp="1"/>
          </p:cNvSpPr>
          <p:nvPr>
            <p:ph sz="half" idx="1"/>
          </p:nvPr>
        </p:nvSpPr>
        <p:spPr>
          <a:xfrm>
            <a:off x="1097278" y="1845734"/>
            <a:ext cx="5382653" cy="1389453"/>
          </a:xfrm>
        </p:spPr>
        <p:txBody>
          <a:bodyPr>
            <a:normAutofit lnSpcReduction="10000"/>
          </a:bodyPr>
          <a:lstStyle/>
          <a:p>
            <a:r>
              <a:rPr lang="en-US" dirty="0">
                <a:solidFill>
                  <a:schemeClr val="tx1"/>
                </a:solidFill>
                <a:latin typeface="Montserrat"/>
              </a:rPr>
              <a:t>Kentucky’s total land area </a:t>
            </a:r>
          </a:p>
          <a:p>
            <a:pPr lvl="1"/>
            <a:r>
              <a:rPr lang="en-US" dirty="0">
                <a:solidFill>
                  <a:schemeClr val="tx1"/>
                </a:solidFill>
                <a:latin typeface="Montserrat"/>
              </a:rPr>
              <a:t>= 25,860,200 acres.</a:t>
            </a:r>
          </a:p>
          <a:p>
            <a:r>
              <a:rPr lang="en-US" dirty="0">
                <a:solidFill>
                  <a:schemeClr val="tx1"/>
                </a:solidFill>
                <a:latin typeface="Montserrat"/>
              </a:rPr>
              <a:t>Kentucky </a:t>
            </a:r>
            <a:r>
              <a:rPr lang="en-US" i="0" dirty="0">
                <a:solidFill>
                  <a:schemeClr val="tx1"/>
                </a:solidFill>
                <a:effectLst/>
                <a:latin typeface="Montserrat"/>
              </a:rPr>
              <a:t>land area in farm operation for 2017 </a:t>
            </a:r>
          </a:p>
          <a:p>
            <a:pPr lvl="1">
              <a:lnSpc>
                <a:spcPct val="100000"/>
              </a:lnSpc>
            </a:pPr>
            <a:r>
              <a:rPr lang="en-US" dirty="0">
                <a:solidFill>
                  <a:schemeClr val="tx1"/>
                </a:solidFill>
                <a:latin typeface="Montserrat"/>
              </a:rPr>
              <a:t>= 12,961,784 acres.</a:t>
            </a:r>
          </a:p>
        </p:txBody>
      </p:sp>
      <p:sp>
        <p:nvSpPr>
          <p:cNvPr id="4" name="Date Placeholder 3">
            <a:extLst>
              <a:ext uri="{FF2B5EF4-FFF2-40B4-BE49-F238E27FC236}">
                <a16:creationId xmlns:a16="http://schemas.microsoft.com/office/drawing/2014/main" xmlns="" id="{1188B62E-8B28-46E2-A3BC-B9816A06B5B3}"/>
              </a:ext>
            </a:extLst>
          </p:cNvPr>
          <p:cNvSpPr>
            <a:spLocks noGrp="1"/>
          </p:cNvSpPr>
          <p:nvPr>
            <p:ph type="dt" sz="half" idx="10"/>
          </p:nvPr>
        </p:nvSpPr>
        <p:spPr/>
        <p:txBody>
          <a:bodyPr/>
          <a:lstStyle/>
          <a:p>
            <a:r>
              <a:rPr lang="en-US"/>
              <a:t>9/9/2021</a:t>
            </a:r>
          </a:p>
        </p:txBody>
      </p:sp>
      <p:sp>
        <p:nvSpPr>
          <p:cNvPr id="5" name="Footer Placeholder 4">
            <a:extLst>
              <a:ext uri="{FF2B5EF4-FFF2-40B4-BE49-F238E27FC236}">
                <a16:creationId xmlns:a16="http://schemas.microsoft.com/office/drawing/2014/main" xmlns="" id="{8E2BDF59-26C1-40D8-9289-8929AB22D352}"/>
              </a:ext>
            </a:extLst>
          </p:cNvPr>
          <p:cNvSpPr>
            <a:spLocks noGrp="1"/>
          </p:cNvSpPr>
          <p:nvPr>
            <p:ph type="ftr" sz="quarter" idx="11"/>
          </p:nvPr>
        </p:nvSpPr>
        <p:spPr/>
        <p:txBody>
          <a:bodyPr/>
          <a:lstStyle/>
          <a:p>
            <a:r>
              <a:rPr lang="en-US" dirty="0"/>
              <a:t>Presentation to the Interim Joint Committees on Agriculture and Natural Resources and Energy</a:t>
            </a:r>
          </a:p>
        </p:txBody>
      </p:sp>
      <p:sp>
        <p:nvSpPr>
          <p:cNvPr id="8" name="TextBox 7">
            <a:extLst>
              <a:ext uri="{FF2B5EF4-FFF2-40B4-BE49-F238E27FC236}">
                <a16:creationId xmlns:a16="http://schemas.microsoft.com/office/drawing/2014/main" xmlns="" id="{F38F833F-6259-4F40-8DAF-E75FF951AFE9}"/>
              </a:ext>
            </a:extLst>
          </p:cNvPr>
          <p:cNvSpPr txBox="1"/>
          <p:nvPr/>
        </p:nvSpPr>
        <p:spPr>
          <a:xfrm>
            <a:off x="319293" y="5977467"/>
            <a:ext cx="10186367" cy="400110"/>
          </a:xfrm>
          <a:prstGeom prst="rect">
            <a:avLst/>
          </a:prstGeom>
          <a:noFill/>
        </p:spPr>
        <p:txBody>
          <a:bodyPr wrap="square">
            <a:spAutoFit/>
          </a:bodyPr>
          <a:lstStyle/>
          <a:p>
            <a:r>
              <a:rPr lang="en-US" sz="1000" dirty="0">
                <a:hlinkClick r:id="rId3"/>
              </a:rPr>
              <a:t>https://www.nass.usda.gov/Quick_Stats/Ag_Overview/stateOverview.php?state=KENTUCKY</a:t>
            </a:r>
            <a:r>
              <a:rPr lang="en-US" sz="1000" dirty="0"/>
              <a:t> </a:t>
            </a:r>
          </a:p>
          <a:p>
            <a:r>
              <a:rPr lang="en-US" sz="1000" dirty="0">
                <a:hlinkClick r:id="rId4"/>
              </a:rPr>
              <a:t>https://www.nass.usda.gov/Publications/AgCensus/2017/Online_Resources/County_Profiles/Kentucky/cp99021.pdf</a:t>
            </a:r>
            <a:r>
              <a:rPr lang="en-US" sz="1000" dirty="0"/>
              <a:t> </a:t>
            </a:r>
          </a:p>
        </p:txBody>
      </p:sp>
      <p:pic>
        <p:nvPicPr>
          <p:cNvPr id="10" name="Picture 9">
            <a:extLst>
              <a:ext uri="{FF2B5EF4-FFF2-40B4-BE49-F238E27FC236}">
                <a16:creationId xmlns:a16="http://schemas.microsoft.com/office/drawing/2014/main" xmlns="" id="{296F6E72-FA59-475A-9FE2-106810BD3577}"/>
              </a:ext>
            </a:extLst>
          </p:cNvPr>
          <p:cNvPicPr>
            <a:picLocks noChangeAspect="1"/>
          </p:cNvPicPr>
          <p:nvPr/>
        </p:nvPicPr>
        <p:blipFill>
          <a:blip r:embed="rId5"/>
          <a:stretch>
            <a:fillRect/>
          </a:stretch>
        </p:blipFill>
        <p:spPr>
          <a:xfrm>
            <a:off x="7192213" y="1768157"/>
            <a:ext cx="2633552" cy="4178513"/>
          </a:xfrm>
          <a:prstGeom prst="rect">
            <a:avLst/>
          </a:prstGeom>
        </p:spPr>
      </p:pic>
    </p:spTree>
    <p:extLst>
      <p:ext uri="{BB962C8B-B14F-4D97-AF65-F5344CB8AC3E}">
        <p14:creationId xmlns:p14="http://schemas.microsoft.com/office/powerpoint/2010/main" val="3365654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ACEACD-D975-48BA-B13D-E663062C201F}"/>
              </a:ext>
            </a:extLst>
          </p:cNvPr>
          <p:cNvSpPr>
            <a:spLocks noGrp="1"/>
          </p:cNvSpPr>
          <p:nvPr>
            <p:ph type="title"/>
          </p:nvPr>
        </p:nvSpPr>
        <p:spPr/>
        <p:txBody>
          <a:bodyPr/>
          <a:lstStyle/>
          <a:p>
            <a:r>
              <a:rPr lang="en-US" dirty="0"/>
              <a:t>Agriculture Land Conversion Statistics</a:t>
            </a:r>
          </a:p>
        </p:txBody>
      </p:sp>
      <p:sp>
        <p:nvSpPr>
          <p:cNvPr id="5" name="Content Placeholder 4">
            <a:extLst>
              <a:ext uri="{FF2B5EF4-FFF2-40B4-BE49-F238E27FC236}">
                <a16:creationId xmlns:a16="http://schemas.microsoft.com/office/drawing/2014/main" xmlns="" id="{887EE244-1C20-44FA-B9FE-F9E7F76B30E3}"/>
              </a:ext>
            </a:extLst>
          </p:cNvPr>
          <p:cNvSpPr>
            <a:spLocks noGrp="1"/>
          </p:cNvSpPr>
          <p:nvPr>
            <p:ph idx="1"/>
          </p:nvPr>
        </p:nvSpPr>
        <p:spPr>
          <a:xfrm>
            <a:off x="1097280" y="1845734"/>
            <a:ext cx="9188824" cy="4023360"/>
          </a:xfrm>
        </p:spPr>
        <p:txBody>
          <a:bodyPr vert="horz" lIns="0" tIns="45720" rIns="0" bIns="45720" rtlCol="0" anchor="t">
            <a:normAutofit/>
          </a:bodyPr>
          <a:lstStyle/>
          <a:p>
            <a:r>
              <a:rPr lang="en-US" dirty="0"/>
              <a:t>According to American Farmland Trust, between 2001 and 2016, </a:t>
            </a:r>
            <a:r>
              <a:rPr lang="en-US" b="0" i="0" dirty="0">
                <a:solidFill>
                  <a:srgbClr val="212529"/>
                </a:solidFill>
                <a:effectLst/>
                <a:latin typeface="Montserrat"/>
              </a:rPr>
              <a:t>In total, </a:t>
            </a:r>
            <a:r>
              <a:rPr lang="en-US" b="1" dirty="0">
                <a:solidFill>
                  <a:srgbClr val="008000"/>
                </a:solidFill>
                <a:latin typeface="Montserrat"/>
              </a:rPr>
              <a:t>265,300 acres </a:t>
            </a:r>
            <a:r>
              <a:rPr lang="en-US" b="0" i="0" dirty="0">
                <a:solidFill>
                  <a:srgbClr val="212529"/>
                </a:solidFill>
                <a:effectLst/>
                <a:latin typeface="Montserrat"/>
              </a:rPr>
              <a:t>of Kentucky's agricultural land were converted to urban and high developed land use as well as low density residential development.</a:t>
            </a:r>
            <a:r>
              <a:rPr lang="en-US" dirty="0">
                <a:solidFill>
                  <a:srgbClr val="212529"/>
                </a:solidFill>
                <a:latin typeface="Montserrat"/>
              </a:rPr>
              <a:t> </a:t>
            </a:r>
          </a:p>
        </p:txBody>
      </p:sp>
      <p:sp>
        <p:nvSpPr>
          <p:cNvPr id="3" name="Date Placeholder 2">
            <a:extLst>
              <a:ext uri="{FF2B5EF4-FFF2-40B4-BE49-F238E27FC236}">
                <a16:creationId xmlns:a16="http://schemas.microsoft.com/office/drawing/2014/main" xmlns="" id="{0FE72CFC-972F-4C81-B5A2-82267682857F}"/>
              </a:ext>
            </a:extLst>
          </p:cNvPr>
          <p:cNvSpPr>
            <a:spLocks noGrp="1"/>
          </p:cNvSpPr>
          <p:nvPr>
            <p:ph type="dt" sz="half" idx="10"/>
          </p:nvPr>
        </p:nvSpPr>
        <p:spPr/>
        <p:txBody>
          <a:bodyPr/>
          <a:lstStyle/>
          <a:p>
            <a:r>
              <a:rPr lang="en-US"/>
              <a:t>9/9/2021</a:t>
            </a:r>
          </a:p>
        </p:txBody>
      </p:sp>
      <p:sp>
        <p:nvSpPr>
          <p:cNvPr id="4" name="Footer Placeholder 3">
            <a:extLst>
              <a:ext uri="{FF2B5EF4-FFF2-40B4-BE49-F238E27FC236}">
                <a16:creationId xmlns:a16="http://schemas.microsoft.com/office/drawing/2014/main" xmlns="" id="{57B3519D-BABE-460A-9EC9-700F42407CBB}"/>
              </a:ext>
            </a:extLst>
          </p:cNvPr>
          <p:cNvSpPr>
            <a:spLocks noGrp="1"/>
          </p:cNvSpPr>
          <p:nvPr>
            <p:ph type="ftr" sz="quarter" idx="11"/>
          </p:nvPr>
        </p:nvSpPr>
        <p:spPr/>
        <p:txBody>
          <a:bodyPr/>
          <a:lstStyle/>
          <a:p>
            <a:r>
              <a:rPr lang="en-US"/>
              <a:t>Presentation to the Interim Joint Committees on Agriculture and Natural Resources and Energy</a:t>
            </a:r>
          </a:p>
        </p:txBody>
      </p:sp>
      <p:pic>
        <p:nvPicPr>
          <p:cNvPr id="8" name="Picture 7">
            <a:extLst>
              <a:ext uri="{FF2B5EF4-FFF2-40B4-BE49-F238E27FC236}">
                <a16:creationId xmlns:a16="http://schemas.microsoft.com/office/drawing/2014/main" xmlns="" id="{38C25BEC-8576-4278-BE41-10F8B19BDB7D}"/>
              </a:ext>
            </a:extLst>
          </p:cNvPr>
          <p:cNvPicPr>
            <a:picLocks noChangeAspect="1"/>
          </p:cNvPicPr>
          <p:nvPr/>
        </p:nvPicPr>
        <p:blipFill>
          <a:blip r:embed="rId2"/>
          <a:stretch>
            <a:fillRect/>
          </a:stretch>
        </p:blipFill>
        <p:spPr>
          <a:xfrm>
            <a:off x="1097280" y="2729752"/>
            <a:ext cx="7383618" cy="4131016"/>
          </a:xfrm>
          <a:prstGeom prst="rect">
            <a:avLst/>
          </a:prstGeom>
        </p:spPr>
      </p:pic>
      <p:sp>
        <p:nvSpPr>
          <p:cNvPr id="10" name="TextBox 9">
            <a:extLst>
              <a:ext uri="{FF2B5EF4-FFF2-40B4-BE49-F238E27FC236}">
                <a16:creationId xmlns:a16="http://schemas.microsoft.com/office/drawing/2014/main" xmlns="" id="{E280D8BE-EC87-47B9-97F4-4B2B049FDE9C}"/>
              </a:ext>
            </a:extLst>
          </p:cNvPr>
          <p:cNvSpPr txBox="1"/>
          <p:nvPr/>
        </p:nvSpPr>
        <p:spPr>
          <a:xfrm>
            <a:off x="9110456" y="6455578"/>
            <a:ext cx="3010314" cy="369332"/>
          </a:xfrm>
          <a:prstGeom prst="rect">
            <a:avLst/>
          </a:prstGeom>
          <a:noFill/>
        </p:spPr>
        <p:txBody>
          <a:bodyPr wrap="square">
            <a:spAutoFit/>
          </a:bodyPr>
          <a:lstStyle/>
          <a:p>
            <a:r>
              <a:rPr lang="en-US" dirty="0">
                <a:hlinkClick r:id="rId3"/>
              </a:rPr>
              <a:t>https://csp-fut.appspot.com/</a:t>
            </a:r>
            <a:r>
              <a:rPr lang="en-US" dirty="0"/>
              <a:t> </a:t>
            </a:r>
          </a:p>
        </p:txBody>
      </p:sp>
    </p:spTree>
    <p:extLst>
      <p:ext uri="{BB962C8B-B14F-4D97-AF65-F5344CB8AC3E}">
        <p14:creationId xmlns:p14="http://schemas.microsoft.com/office/powerpoint/2010/main" val="588097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AC91B5-CF58-4651-B97B-78DC243BD4A0}"/>
              </a:ext>
            </a:extLst>
          </p:cNvPr>
          <p:cNvSpPr>
            <a:spLocks noGrp="1"/>
          </p:cNvSpPr>
          <p:nvPr>
            <p:ph type="title"/>
          </p:nvPr>
        </p:nvSpPr>
        <p:spPr/>
        <p:txBody>
          <a:bodyPr/>
          <a:lstStyle/>
          <a:p>
            <a:r>
              <a:rPr lang="en-US" dirty="0"/>
              <a:t>Agricultural Land in the Conservation Reserve Program</a:t>
            </a:r>
          </a:p>
        </p:txBody>
      </p:sp>
      <p:sp>
        <p:nvSpPr>
          <p:cNvPr id="3" name="Content Placeholder 2">
            <a:extLst>
              <a:ext uri="{FF2B5EF4-FFF2-40B4-BE49-F238E27FC236}">
                <a16:creationId xmlns:a16="http://schemas.microsoft.com/office/drawing/2014/main" xmlns="" id="{1F0658D7-EB99-4882-937D-9AD750112636}"/>
              </a:ext>
            </a:extLst>
          </p:cNvPr>
          <p:cNvSpPr>
            <a:spLocks noGrp="1"/>
          </p:cNvSpPr>
          <p:nvPr>
            <p:ph idx="1"/>
          </p:nvPr>
        </p:nvSpPr>
        <p:spPr>
          <a:xfrm>
            <a:off x="903374" y="1810947"/>
            <a:ext cx="4240033" cy="4023360"/>
          </a:xfrm>
        </p:spPr>
        <p:txBody>
          <a:bodyPr/>
          <a:lstStyle/>
          <a:p>
            <a:r>
              <a:rPr lang="en-US" b="0" i="0" dirty="0">
                <a:solidFill>
                  <a:srgbClr val="212529"/>
                </a:solidFill>
                <a:effectLst/>
                <a:latin typeface="Montserrat"/>
              </a:rPr>
              <a:t>In 2020, the USDA </a:t>
            </a:r>
            <a:r>
              <a:rPr lang="en-US" b="0" i="0" dirty="0">
                <a:solidFill>
                  <a:srgbClr val="212529"/>
                </a:solidFill>
                <a:effectLst/>
                <a:latin typeface="Montserrat"/>
                <a:hlinkClick r:id="rId2"/>
              </a:rPr>
              <a:t>Conservation Reserve Program </a:t>
            </a:r>
            <a:r>
              <a:rPr lang="en-US" b="0" i="0" dirty="0">
                <a:solidFill>
                  <a:srgbClr val="212529"/>
                </a:solidFill>
                <a:effectLst/>
                <a:latin typeface="Montserrat"/>
              </a:rPr>
              <a:t>reported </a:t>
            </a:r>
            <a:r>
              <a:rPr lang="en-US" b="1" dirty="0">
                <a:solidFill>
                  <a:srgbClr val="008000"/>
                </a:solidFill>
                <a:latin typeface="Montserrat"/>
              </a:rPr>
              <a:t>~194,628 acres </a:t>
            </a:r>
            <a:r>
              <a:rPr lang="en-US" dirty="0">
                <a:solidFill>
                  <a:srgbClr val="212529"/>
                </a:solidFill>
                <a:latin typeface="Montserrat"/>
              </a:rPr>
              <a:t>of Kentucky agricultural lands enrolled in the program. </a:t>
            </a:r>
          </a:p>
          <a:p>
            <a:pPr lvl="1"/>
            <a:r>
              <a:rPr lang="en-US" b="0" i="0" dirty="0">
                <a:solidFill>
                  <a:srgbClr val="212529"/>
                </a:solidFill>
                <a:effectLst/>
                <a:latin typeface="Montserrat"/>
              </a:rPr>
              <a:t>CRP is a land conservation program administered by FSA. In exchange for a yearly rental payment, farmers enrolled in the program agree to remove environmentally sensitive land from agricultural production and plant species that will improve environmental health and quality.</a:t>
            </a:r>
          </a:p>
          <a:p>
            <a:pPr lvl="1"/>
            <a:r>
              <a:rPr lang="en-US" b="0" i="0" dirty="0">
                <a:solidFill>
                  <a:srgbClr val="212529"/>
                </a:solidFill>
                <a:effectLst/>
                <a:latin typeface="Montserrat"/>
              </a:rPr>
              <a:t> Contracts for land enrolled in CRP are 10-15 years in length.</a:t>
            </a:r>
          </a:p>
          <a:p>
            <a:endParaRPr lang="en-US" dirty="0"/>
          </a:p>
        </p:txBody>
      </p:sp>
      <p:sp>
        <p:nvSpPr>
          <p:cNvPr id="4" name="Date Placeholder 3">
            <a:extLst>
              <a:ext uri="{FF2B5EF4-FFF2-40B4-BE49-F238E27FC236}">
                <a16:creationId xmlns:a16="http://schemas.microsoft.com/office/drawing/2014/main" xmlns="" id="{14EE1C82-2A1F-433C-A09D-2608097E0429}"/>
              </a:ext>
            </a:extLst>
          </p:cNvPr>
          <p:cNvSpPr>
            <a:spLocks noGrp="1"/>
          </p:cNvSpPr>
          <p:nvPr>
            <p:ph type="dt" sz="half" idx="10"/>
          </p:nvPr>
        </p:nvSpPr>
        <p:spPr/>
        <p:txBody>
          <a:bodyPr/>
          <a:lstStyle/>
          <a:p>
            <a:r>
              <a:rPr lang="en-US"/>
              <a:t>9/9/2021</a:t>
            </a:r>
          </a:p>
        </p:txBody>
      </p:sp>
      <p:sp>
        <p:nvSpPr>
          <p:cNvPr id="5" name="Footer Placeholder 4">
            <a:extLst>
              <a:ext uri="{FF2B5EF4-FFF2-40B4-BE49-F238E27FC236}">
                <a16:creationId xmlns:a16="http://schemas.microsoft.com/office/drawing/2014/main" xmlns="" id="{50EB3A6F-3E32-4407-814A-25DB0FF358D9}"/>
              </a:ext>
            </a:extLst>
          </p:cNvPr>
          <p:cNvSpPr>
            <a:spLocks noGrp="1"/>
          </p:cNvSpPr>
          <p:nvPr>
            <p:ph type="ftr" sz="quarter" idx="11"/>
          </p:nvPr>
        </p:nvSpPr>
        <p:spPr/>
        <p:txBody>
          <a:bodyPr/>
          <a:lstStyle/>
          <a:p>
            <a:r>
              <a:rPr lang="en-US" dirty="0"/>
              <a:t>Presentation to the Interim Joint Committees on Agriculture and Natural Resources and Energy</a:t>
            </a:r>
          </a:p>
        </p:txBody>
      </p:sp>
      <p:pic>
        <p:nvPicPr>
          <p:cNvPr id="6" name="Picture 5">
            <a:extLst>
              <a:ext uri="{FF2B5EF4-FFF2-40B4-BE49-F238E27FC236}">
                <a16:creationId xmlns:a16="http://schemas.microsoft.com/office/drawing/2014/main" xmlns="" id="{14BC767B-E4C7-4328-9F8C-14EF89351CB7}"/>
              </a:ext>
            </a:extLst>
          </p:cNvPr>
          <p:cNvPicPr>
            <a:picLocks noChangeAspect="1"/>
          </p:cNvPicPr>
          <p:nvPr/>
        </p:nvPicPr>
        <p:blipFill>
          <a:blip r:embed="rId3"/>
          <a:stretch>
            <a:fillRect/>
          </a:stretch>
        </p:blipFill>
        <p:spPr>
          <a:xfrm>
            <a:off x="5270493" y="1992795"/>
            <a:ext cx="6883629" cy="4411968"/>
          </a:xfrm>
          <a:prstGeom prst="rect">
            <a:avLst/>
          </a:prstGeom>
        </p:spPr>
      </p:pic>
    </p:spTree>
    <p:extLst>
      <p:ext uri="{BB962C8B-B14F-4D97-AF65-F5344CB8AC3E}">
        <p14:creationId xmlns:p14="http://schemas.microsoft.com/office/powerpoint/2010/main" val="437459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6CE7D8-918B-4B87-BEF6-8AB8EB9AE106}"/>
              </a:ext>
            </a:extLst>
          </p:cNvPr>
          <p:cNvSpPr>
            <a:spLocks noGrp="1"/>
          </p:cNvSpPr>
          <p:nvPr>
            <p:ph type="title"/>
          </p:nvPr>
        </p:nvSpPr>
        <p:spPr/>
        <p:txBody>
          <a:bodyPr/>
          <a:lstStyle/>
          <a:p>
            <a:r>
              <a:rPr lang="en-US" dirty="0">
                <a:cs typeface="Calibri Light"/>
              </a:rPr>
              <a:t>Why Large Scale Solar Interest in Kentucky?</a:t>
            </a:r>
            <a:endParaRPr lang="en-US" dirty="0"/>
          </a:p>
        </p:txBody>
      </p:sp>
      <p:sp>
        <p:nvSpPr>
          <p:cNvPr id="3" name="Content Placeholder 2">
            <a:extLst>
              <a:ext uri="{FF2B5EF4-FFF2-40B4-BE49-F238E27FC236}">
                <a16:creationId xmlns:a16="http://schemas.microsoft.com/office/drawing/2014/main" xmlns="" id="{9A9BADC1-DAA4-4C80-9171-A3C39A5436D8}"/>
              </a:ext>
            </a:extLst>
          </p:cNvPr>
          <p:cNvSpPr>
            <a:spLocks noGrp="1"/>
          </p:cNvSpPr>
          <p:nvPr>
            <p:ph idx="1"/>
          </p:nvPr>
        </p:nvSpPr>
        <p:spPr/>
        <p:txBody>
          <a:bodyPr vert="horz" lIns="0" tIns="45720" rIns="0" bIns="45720" rtlCol="0" anchor="t">
            <a:normAutofit/>
          </a:bodyPr>
          <a:lstStyle/>
          <a:p>
            <a:r>
              <a:rPr lang="en-US" dirty="0">
                <a:cs typeface="Calibri"/>
              </a:rPr>
              <a:t>Declining costs of solar installations have made solar competitive as a resource option. </a:t>
            </a:r>
          </a:p>
          <a:p>
            <a:r>
              <a:rPr lang="en-US" dirty="0">
                <a:cs typeface="Calibri"/>
              </a:rPr>
              <a:t>Access to two wholesale electricity markets.</a:t>
            </a:r>
          </a:p>
          <a:p>
            <a:r>
              <a:rPr lang="en-US" dirty="0">
                <a:cs typeface="Calibri"/>
              </a:rPr>
              <a:t>Robust and reliable transmission infrastructure.</a:t>
            </a:r>
            <a:endParaRPr lang="en-US">
              <a:cs typeface="Calibri"/>
            </a:endParaRPr>
          </a:p>
          <a:p>
            <a:r>
              <a:rPr lang="en-US" dirty="0">
                <a:cs typeface="Calibri"/>
              </a:rPr>
              <a:t>Land areas with favorable characteristics, in proximity to transmission infrastructure.</a:t>
            </a:r>
          </a:p>
          <a:p>
            <a:r>
              <a:rPr lang="en-US" dirty="0">
                <a:cs typeface="Calibri"/>
              </a:rPr>
              <a:t>Corporate procurement demand for renewable electricity.</a:t>
            </a:r>
          </a:p>
          <a:p>
            <a:r>
              <a:rPr lang="en-US" dirty="0">
                <a:cs typeface="Calibri"/>
              </a:rPr>
              <a:t>Wholesale market conditions that are attractive for renewable resources. </a:t>
            </a:r>
          </a:p>
        </p:txBody>
      </p:sp>
      <p:sp>
        <p:nvSpPr>
          <p:cNvPr id="4" name="Date Placeholder 3">
            <a:extLst>
              <a:ext uri="{FF2B5EF4-FFF2-40B4-BE49-F238E27FC236}">
                <a16:creationId xmlns:a16="http://schemas.microsoft.com/office/drawing/2014/main" xmlns="" id="{6218A50A-15AD-4B85-85F4-A5EB4CF53443}"/>
              </a:ext>
            </a:extLst>
          </p:cNvPr>
          <p:cNvSpPr>
            <a:spLocks noGrp="1"/>
          </p:cNvSpPr>
          <p:nvPr>
            <p:ph type="dt" sz="half" idx="10"/>
          </p:nvPr>
        </p:nvSpPr>
        <p:spPr/>
        <p:txBody>
          <a:bodyPr/>
          <a:lstStyle/>
          <a:p>
            <a:r>
              <a:rPr lang="en-US"/>
              <a:t>9/9/2021</a:t>
            </a:r>
          </a:p>
        </p:txBody>
      </p:sp>
      <p:sp>
        <p:nvSpPr>
          <p:cNvPr id="5" name="Footer Placeholder 4">
            <a:extLst>
              <a:ext uri="{FF2B5EF4-FFF2-40B4-BE49-F238E27FC236}">
                <a16:creationId xmlns:a16="http://schemas.microsoft.com/office/drawing/2014/main" xmlns="" id="{7DE19741-2859-4EE1-9AED-0100D1B062B1}"/>
              </a:ext>
            </a:extLst>
          </p:cNvPr>
          <p:cNvSpPr>
            <a:spLocks noGrp="1"/>
          </p:cNvSpPr>
          <p:nvPr>
            <p:ph type="ftr" sz="quarter" idx="11"/>
          </p:nvPr>
        </p:nvSpPr>
        <p:spPr/>
        <p:txBody>
          <a:bodyPr/>
          <a:lstStyle/>
          <a:p>
            <a:r>
              <a:rPr lang="en-US" dirty="0"/>
              <a:t>Presentation to the Interim Joint Committees on Agriculture and Natural Resources and Energy</a:t>
            </a:r>
          </a:p>
        </p:txBody>
      </p:sp>
    </p:spTree>
    <p:extLst>
      <p:ext uri="{BB962C8B-B14F-4D97-AF65-F5344CB8AC3E}">
        <p14:creationId xmlns:p14="http://schemas.microsoft.com/office/powerpoint/2010/main" val="74476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CAB1BA-0E81-4978-9453-D7EC18BF1826}"/>
              </a:ext>
            </a:extLst>
          </p:cNvPr>
          <p:cNvSpPr>
            <a:spLocks noGrp="1"/>
          </p:cNvSpPr>
          <p:nvPr>
            <p:ph type="title"/>
          </p:nvPr>
        </p:nvSpPr>
        <p:spPr>
          <a:xfrm>
            <a:off x="1097280" y="286603"/>
            <a:ext cx="10058400" cy="568803"/>
          </a:xfrm>
        </p:spPr>
        <p:txBody>
          <a:bodyPr>
            <a:normAutofit fontScale="90000"/>
          </a:bodyPr>
          <a:lstStyle/>
          <a:p>
            <a:r>
              <a:rPr lang="en-US" dirty="0"/>
              <a:t>Kentucky Office of Energy Policy (OEP)</a:t>
            </a:r>
          </a:p>
        </p:txBody>
      </p:sp>
      <p:sp>
        <p:nvSpPr>
          <p:cNvPr id="3" name="Content Placeholder 2">
            <a:extLst>
              <a:ext uri="{FF2B5EF4-FFF2-40B4-BE49-F238E27FC236}">
                <a16:creationId xmlns:a16="http://schemas.microsoft.com/office/drawing/2014/main" xmlns="" id="{7F5D912C-DC38-4966-AB66-D925583B294F}"/>
              </a:ext>
            </a:extLst>
          </p:cNvPr>
          <p:cNvSpPr>
            <a:spLocks noGrp="1"/>
          </p:cNvSpPr>
          <p:nvPr>
            <p:ph idx="1"/>
          </p:nvPr>
        </p:nvSpPr>
        <p:spPr>
          <a:xfrm>
            <a:off x="1097281" y="1845734"/>
            <a:ext cx="9713288" cy="5012266"/>
          </a:xfrm>
        </p:spPr>
        <p:txBody>
          <a:bodyPr>
            <a:normAutofit fontScale="70000" lnSpcReduction="20000"/>
          </a:bodyPr>
          <a:lstStyle/>
          <a:p>
            <a:r>
              <a:rPr lang="en-US" sz="2600" b="0" i="0" dirty="0">
                <a:solidFill>
                  <a:srgbClr val="000000"/>
                </a:solidFill>
                <a:effectLst/>
                <a:latin typeface="Calibri" panose="020F0502020204030204" pitchFamily="34" charset="0"/>
              </a:rPr>
              <a:t>The Kentucky Office of Energy Policy (OEP) is Kentucky’s non-regulatory State Energy Program. </a:t>
            </a:r>
          </a:p>
          <a:p>
            <a:pPr lvl="1"/>
            <a:r>
              <a:rPr lang="en-US" sz="2600" b="0" i="0" dirty="0">
                <a:solidFill>
                  <a:srgbClr val="000000"/>
                </a:solidFill>
                <a:effectLst/>
                <a:latin typeface="Calibri" panose="020F0502020204030204" pitchFamily="34" charset="0"/>
              </a:rPr>
              <a:t>Established by the Kentucky Legislature during 2018 legislative session through a reorganization of the Department for Energy Development and Independence (“DEDI”) with the legislative directives identified in KRS 152.712, the OEP is designated as the state authority on energy policy issues affecting the citizens of the Commonwealth. </a:t>
            </a:r>
          </a:p>
          <a:p>
            <a:pPr algn="l" rtl="0" fontAlgn="base">
              <a:buFont typeface="+mj-lt"/>
              <a:buAutoNum type="arabicPeriod"/>
            </a:pPr>
            <a:r>
              <a:rPr lang="en-US" sz="2600" b="0" i="0" dirty="0">
                <a:solidFill>
                  <a:srgbClr val="000000"/>
                </a:solidFill>
                <a:effectLst/>
                <a:latin typeface="Calibri" panose="020F0502020204030204" pitchFamily="34" charset="0"/>
              </a:rPr>
              <a:t>Provide policy and technical assistance to the Commonwealth and leadership on energy issues. </a:t>
            </a:r>
          </a:p>
          <a:p>
            <a:pPr algn="l" rtl="0" fontAlgn="base">
              <a:buFont typeface="+mj-lt"/>
              <a:buAutoNum type="arabicPeriod" startAt="2"/>
            </a:pPr>
            <a:r>
              <a:rPr lang="en-US" sz="2600" b="0" i="0" dirty="0">
                <a:solidFill>
                  <a:srgbClr val="000000"/>
                </a:solidFill>
                <a:effectLst/>
                <a:latin typeface="Calibri" panose="020F0502020204030204" pitchFamily="34" charset="0"/>
              </a:rPr>
              <a:t>Administer grant programs across the Commonwealth to support the state’s energy goals: Affordability, Reliability, and Resilience.</a:t>
            </a:r>
          </a:p>
          <a:p>
            <a:pPr algn="l" rtl="0" fontAlgn="base">
              <a:buFont typeface="+mj-lt"/>
              <a:buAutoNum type="arabicPeriod" startAt="3"/>
            </a:pPr>
            <a:r>
              <a:rPr lang="en-US" sz="2600" b="0" i="0" dirty="0">
                <a:solidFill>
                  <a:srgbClr val="000000"/>
                </a:solidFill>
                <a:effectLst/>
                <a:latin typeface="Calibri" panose="020F0502020204030204" pitchFamily="34" charset="0"/>
              </a:rPr>
              <a:t>Monitor, track, and analyze energy data and policies nationwide and in Kentucky to proactively identify trends, opportunities, and potential issues affecting Kentucky’s energy sector. </a:t>
            </a:r>
          </a:p>
          <a:p>
            <a:pPr algn="l" rtl="0" fontAlgn="base">
              <a:buFont typeface="+mj-lt"/>
              <a:buAutoNum type="arabicPeriod" startAt="4"/>
            </a:pPr>
            <a:r>
              <a:rPr lang="en-US" sz="2600" b="0" i="0" dirty="0">
                <a:solidFill>
                  <a:srgbClr val="000000"/>
                </a:solidFill>
                <a:effectLst/>
                <a:latin typeface="Calibri" panose="020F0502020204030204" pitchFamily="34" charset="0"/>
              </a:rPr>
              <a:t>Increase energy literacy by proactively leveraging communication pathways and a variety of stakeholders to deliver relevant and reliable energy information across the Commonwealth. </a:t>
            </a:r>
          </a:p>
          <a:p>
            <a:pPr algn="l" rtl="0" fontAlgn="base">
              <a:buFont typeface="+mj-lt"/>
              <a:buAutoNum type="arabicPeriod" startAt="4"/>
            </a:pPr>
            <a:r>
              <a:rPr lang="en-US" sz="2600" b="0" i="0" dirty="0">
                <a:solidFill>
                  <a:srgbClr val="000000"/>
                </a:solidFill>
                <a:effectLst/>
                <a:latin typeface="Calibri" panose="020F0502020204030204" pitchFamily="34" charset="0"/>
              </a:rPr>
              <a:t>Oversee the state Energy Assurance Plan and support the Kentucky Emergency Operations Center during energy disruptions.</a:t>
            </a:r>
          </a:p>
          <a:p>
            <a:pPr algn="l" rtl="0" fontAlgn="base"/>
            <a:r>
              <a:rPr lang="en-US" sz="1800" b="0" i="0" dirty="0">
                <a:solidFill>
                  <a:srgbClr val="000000"/>
                </a:solidFill>
                <a:effectLst/>
                <a:latin typeface="Calibri" panose="020F0502020204030204" pitchFamily="34" charset="0"/>
              </a:rPr>
              <a:t> </a:t>
            </a:r>
          </a:p>
          <a:p>
            <a:endParaRPr lang="en-US" dirty="0"/>
          </a:p>
        </p:txBody>
      </p:sp>
      <p:sp>
        <p:nvSpPr>
          <p:cNvPr id="4" name="Footer Placeholder 3">
            <a:extLst>
              <a:ext uri="{FF2B5EF4-FFF2-40B4-BE49-F238E27FC236}">
                <a16:creationId xmlns:a16="http://schemas.microsoft.com/office/drawing/2014/main" xmlns="" id="{75C5B2E1-4CB0-46C1-B045-79FB77704BE2}"/>
              </a:ext>
            </a:extLst>
          </p:cNvPr>
          <p:cNvSpPr>
            <a:spLocks noGrp="1"/>
          </p:cNvSpPr>
          <p:nvPr>
            <p:ph type="ftr" sz="quarter" idx="11"/>
          </p:nvPr>
        </p:nvSpPr>
        <p:spPr/>
        <p:txBody>
          <a:bodyPr/>
          <a:lstStyle/>
          <a:p>
            <a:r>
              <a:rPr lang="en-US"/>
              <a:t>Presentation to the Interim Joint Committees on Agriculture and Natural Resources and Energy</a:t>
            </a:r>
            <a:endParaRPr lang="en-US" dirty="0"/>
          </a:p>
        </p:txBody>
      </p:sp>
      <p:sp>
        <p:nvSpPr>
          <p:cNvPr id="8" name="TextBox 7">
            <a:extLst>
              <a:ext uri="{FF2B5EF4-FFF2-40B4-BE49-F238E27FC236}">
                <a16:creationId xmlns:a16="http://schemas.microsoft.com/office/drawing/2014/main" xmlns="" id="{2CD2DC5A-06FB-4FB4-BCAE-F5E63D9219F6}"/>
              </a:ext>
            </a:extLst>
          </p:cNvPr>
          <p:cNvSpPr txBox="1"/>
          <p:nvPr/>
        </p:nvSpPr>
        <p:spPr>
          <a:xfrm>
            <a:off x="1193937" y="987008"/>
            <a:ext cx="10161519" cy="646331"/>
          </a:xfrm>
          <a:prstGeom prst="rect">
            <a:avLst/>
          </a:prstGeom>
          <a:noFill/>
        </p:spPr>
        <p:txBody>
          <a:bodyPr wrap="square">
            <a:spAutoFit/>
          </a:bodyPr>
          <a:lstStyle/>
          <a:p>
            <a:r>
              <a:rPr lang="en-US" sz="1800" b="1" i="1" dirty="0">
                <a:solidFill>
                  <a:srgbClr val="000000"/>
                </a:solidFill>
                <a:latin typeface="Calibri" panose="020F0502020204030204" pitchFamily="34" charset="0"/>
              </a:rPr>
              <a:t>M</a:t>
            </a:r>
            <a:r>
              <a:rPr lang="en-US" sz="1800" b="1" i="1" dirty="0">
                <a:solidFill>
                  <a:srgbClr val="000000"/>
                </a:solidFill>
                <a:effectLst/>
                <a:latin typeface="Calibri" panose="020F0502020204030204" pitchFamily="34" charset="0"/>
              </a:rPr>
              <a:t>ission</a:t>
            </a:r>
            <a:r>
              <a:rPr lang="en-US" sz="1800" b="0" i="0" dirty="0">
                <a:solidFill>
                  <a:srgbClr val="000000"/>
                </a:solidFill>
                <a:effectLst/>
                <a:latin typeface="Calibri" panose="020F0502020204030204" pitchFamily="34" charset="0"/>
              </a:rPr>
              <a:t> is to utilize all of Kentucky’s energy resources for the betterment of the Commonwealth while protecting and improving our environment. </a:t>
            </a:r>
          </a:p>
        </p:txBody>
      </p:sp>
    </p:spTree>
    <p:extLst>
      <p:ext uri="{BB962C8B-B14F-4D97-AF65-F5344CB8AC3E}">
        <p14:creationId xmlns:p14="http://schemas.microsoft.com/office/powerpoint/2010/main" val="3335672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D42903DF-3C95-4B6A-AC7D-8BAD0596AB82}"/>
              </a:ext>
            </a:extLst>
          </p:cNvPr>
          <p:cNvSpPr>
            <a:spLocks noGrp="1"/>
          </p:cNvSpPr>
          <p:nvPr>
            <p:ph type="title"/>
          </p:nvPr>
        </p:nvSpPr>
        <p:spPr>
          <a:xfrm>
            <a:off x="654989" y="99631"/>
            <a:ext cx="10058400" cy="1450757"/>
          </a:xfrm>
        </p:spPr>
        <p:txBody>
          <a:bodyPr/>
          <a:lstStyle/>
          <a:p>
            <a:r>
              <a:rPr lang="en-US" dirty="0"/>
              <a:t>Data Products</a:t>
            </a:r>
          </a:p>
        </p:txBody>
      </p:sp>
      <p:sp>
        <p:nvSpPr>
          <p:cNvPr id="2" name="Date Placeholder 1">
            <a:extLst>
              <a:ext uri="{FF2B5EF4-FFF2-40B4-BE49-F238E27FC236}">
                <a16:creationId xmlns:a16="http://schemas.microsoft.com/office/drawing/2014/main" xmlns="" id="{C4934BFB-6B97-4A53-8A46-4492724716C5}"/>
              </a:ext>
            </a:extLst>
          </p:cNvPr>
          <p:cNvSpPr>
            <a:spLocks noGrp="1"/>
          </p:cNvSpPr>
          <p:nvPr>
            <p:ph type="dt" sz="half" idx="10"/>
          </p:nvPr>
        </p:nvSpPr>
        <p:spPr/>
        <p:txBody>
          <a:bodyPr/>
          <a:lstStyle/>
          <a:p>
            <a:r>
              <a:rPr lang="en-US"/>
              <a:t>9/9/2021</a:t>
            </a:r>
          </a:p>
        </p:txBody>
      </p:sp>
      <p:sp>
        <p:nvSpPr>
          <p:cNvPr id="3" name="Footer Placeholder 2">
            <a:extLst>
              <a:ext uri="{FF2B5EF4-FFF2-40B4-BE49-F238E27FC236}">
                <a16:creationId xmlns:a16="http://schemas.microsoft.com/office/drawing/2014/main" xmlns="" id="{BA8733C5-7A2C-401F-9844-A712A2E428CF}"/>
              </a:ext>
            </a:extLst>
          </p:cNvPr>
          <p:cNvSpPr>
            <a:spLocks noGrp="1"/>
          </p:cNvSpPr>
          <p:nvPr>
            <p:ph type="ftr" sz="quarter" idx="11"/>
          </p:nvPr>
        </p:nvSpPr>
        <p:spPr/>
        <p:txBody>
          <a:bodyPr/>
          <a:lstStyle/>
          <a:p>
            <a:r>
              <a:rPr lang="en-US"/>
              <a:t>Presentation to the Interim Joint Committees on Agriculture and Natural Resources and Energy</a:t>
            </a:r>
          </a:p>
        </p:txBody>
      </p:sp>
      <p:pic>
        <p:nvPicPr>
          <p:cNvPr id="5" name="Picture 4">
            <a:extLst>
              <a:ext uri="{FF2B5EF4-FFF2-40B4-BE49-F238E27FC236}">
                <a16:creationId xmlns:a16="http://schemas.microsoft.com/office/drawing/2014/main" xmlns="" id="{83555A3C-BA58-4C6C-A363-B2DC54667B9D}"/>
              </a:ext>
            </a:extLst>
          </p:cNvPr>
          <p:cNvPicPr>
            <a:picLocks noChangeAspect="1"/>
          </p:cNvPicPr>
          <p:nvPr/>
        </p:nvPicPr>
        <p:blipFill>
          <a:blip r:embed="rId2"/>
          <a:stretch>
            <a:fillRect/>
          </a:stretch>
        </p:blipFill>
        <p:spPr>
          <a:xfrm>
            <a:off x="0" y="1873526"/>
            <a:ext cx="5729909" cy="4408555"/>
          </a:xfrm>
          <a:prstGeom prst="rect">
            <a:avLst/>
          </a:prstGeom>
        </p:spPr>
      </p:pic>
      <p:pic>
        <p:nvPicPr>
          <p:cNvPr id="7" name="Picture 6">
            <a:extLst>
              <a:ext uri="{FF2B5EF4-FFF2-40B4-BE49-F238E27FC236}">
                <a16:creationId xmlns:a16="http://schemas.microsoft.com/office/drawing/2014/main" xmlns="" id="{EAE14475-8381-4CF9-9C61-7CA487EA3E98}"/>
              </a:ext>
            </a:extLst>
          </p:cNvPr>
          <p:cNvPicPr>
            <a:picLocks noChangeAspect="1"/>
          </p:cNvPicPr>
          <p:nvPr/>
        </p:nvPicPr>
        <p:blipFill>
          <a:blip r:embed="rId3"/>
          <a:stretch>
            <a:fillRect/>
          </a:stretch>
        </p:blipFill>
        <p:spPr>
          <a:xfrm>
            <a:off x="6790550" y="1788590"/>
            <a:ext cx="5315311" cy="4578425"/>
          </a:xfrm>
          <a:prstGeom prst="rect">
            <a:avLst/>
          </a:prstGeom>
        </p:spPr>
      </p:pic>
    </p:spTree>
    <p:extLst>
      <p:ext uri="{BB962C8B-B14F-4D97-AF65-F5344CB8AC3E}">
        <p14:creationId xmlns:p14="http://schemas.microsoft.com/office/powerpoint/2010/main" val="2301508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xmlns="" id="{D9F221DB-D10E-4814-9E21-68F877EBD269}"/>
              </a:ext>
            </a:extLst>
          </p:cNvPr>
          <p:cNvSpPr>
            <a:spLocks noGrp="1"/>
          </p:cNvSpPr>
          <p:nvPr>
            <p:ph type="title"/>
          </p:nvPr>
        </p:nvSpPr>
        <p:spPr/>
        <p:txBody>
          <a:bodyPr/>
          <a:lstStyle/>
          <a:p>
            <a:r>
              <a:rPr lang="en-US" dirty="0"/>
              <a:t>Interactive Data Products</a:t>
            </a:r>
          </a:p>
        </p:txBody>
      </p:sp>
      <p:sp>
        <p:nvSpPr>
          <p:cNvPr id="13" name="Content Placeholder 12">
            <a:extLst>
              <a:ext uri="{FF2B5EF4-FFF2-40B4-BE49-F238E27FC236}">
                <a16:creationId xmlns:a16="http://schemas.microsoft.com/office/drawing/2014/main" xmlns="" id="{954AA18E-6A64-4187-994B-26EAB258E743}"/>
              </a:ext>
            </a:extLst>
          </p:cNvPr>
          <p:cNvSpPr>
            <a:spLocks noGrp="1"/>
          </p:cNvSpPr>
          <p:nvPr>
            <p:ph idx="1"/>
          </p:nvPr>
        </p:nvSpPr>
        <p:spPr/>
        <p:txBody>
          <a:bodyPr/>
          <a:lstStyle/>
          <a:p>
            <a:endParaRPr lang="en-US"/>
          </a:p>
        </p:txBody>
      </p:sp>
      <p:sp>
        <p:nvSpPr>
          <p:cNvPr id="2" name="Date Placeholder 1">
            <a:extLst>
              <a:ext uri="{FF2B5EF4-FFF2-40B4-BE49-F238E27FC236}">
                <a16:creationId xmlns:a16="http://schemas.microsoft.com/office/drawing/2014/main" xmlns="" id="{744DBC2A-CFDF-4299-B9B6-391912438EDA}"/>
              </a:ext>
            </a:extLst>
          </p:cNvPr>
          <p:cNvSpPr>
            <a:spLocks noGrp="1"/>
          </p:cNvSpPr>
          <p:nvPr>
            <p:ph type="dt" sz="half" idx="10"/>
          </p:nvPr>
        </p:nvSpPr>
        <p:spPr/>
        <p:txBody>
          <a:bodyPr/>
          <a:lstStyle/>
          <a:p>
            <a:r>
              <a:rPr lang="en-US"/>
              <a:t>9/9/2021</a:t>
            </a:r>
          </a:p>
        </p:txBody>
      </p:sp>
      <p:sp>
        <p:nvSpPr>
          <p:cNvPr id="3" name="Footer Placeholder 2">
            <a:extLst>
              <a:ext uri="{FF2B5EF4-FFF2-40B4-BE49-F238E27FC236}">
                <a16:creationId xmlns:a16="http://schemas.microsoft.com/office/drawing/2014/main" xmlns="" id="{805693B5-7F61-409D-B9B3-4057E8C0EFAD}"/>
              </a:ext>
            </a:extLst>
          </p:cNvPr>
          <p:cNvSpPr>
            <a:spLocks noGrp="1"/>
          </p:cNvSpPr>
          <p:nvPr>
            <p:ph type="ftr" sz="quarter" idx="11"/>
          </p:nvPr>
        </p:nvSpPr>
        <p:spPr/>
        <p:txBody>
          <a:bodyPr/>
          <a:lstStyle/>
          <a:p>
            <a:r>
              <a:rPr lang="en-US"/>
              <a:t>Presentation to the Interim Joint Committees on Agriculture and Natural Resources and Energy</a:t>
            </a:r>
          </a:p>
        </p:txBody>
      </p:sp>
      <p:pic>
        <p:nvPicPr>
          <p:cNvPr id="9" name="Picture 8">
            <a:extLst>
              <a:ext uri="{FF2B5EF4-FFF2-40B4-BE49-F238E27FC236}">
                <a16:creationId xmlns:a16="http://schemas.microsoft.com/office/drawing/2014/main" xmlns="" id="{911EA3C9-28A4-4ECB-8E9A-8FE69648696F}"/>
              </a:ext>
            </a:extLst>
          </p:cNvPr>
          <p:cNvPicPr>
            <a:picLocks noChangeAspect="1"/>
          </p:cNvPicPr>
          <p:nvPr/>
        </p:nvPicPr>
        <p:blipFill>
          <a:blip r:embed="rId2"/>
          <a:stretch>
            <a:fillRect/>
          </a:stretch>
        </p:blipFill>
        <p:spPr>
          <a:xfrm>
            <a:off x="119268" y="1823830"/>
            <a:ext cx="5545359" cy="4467639"/>
          </a:xfrm>
          <a:prstGeom prst="rect">
            <a:avLst/>
          </a:prstGeom>
        </p:spPr>
      </p:pic>
      <p:pic>
        <p:nvPicPr>
          <p:cNvPr id="11" name="Picture 10">
            <a:extLst>
              <a:ext uri="{FF2B5EF4-FFF2-40B4-BE49-F238E27FC236}">
                <a16:creationId xmlns:a16="http://schemas.microsoft.com/office/drawing/2014/main" xmlns="" id="{F7399290-F5B1-4334-9202-215E262303A1}"/>
              </a:ext>
            </a:extLst>
          </p:cNvPr>
          <p:cNvPicPr>
            <a:picLocks noChangeAspect="1"/>
          </p:cNvPicPr>
          <p:nvPr/>
        </p:nvPicPr>
        <p:blipFill>
          <a:blip r:embed="rId3"/>
          <a:stretch>
            <a:fillRect/>
          </a:stretch>
        </p:blipFill>
        <p:spPr>
          <a:xfrm>
            <a:off x="5764695" y="1823830"/>
            <a:ext cx="6382578" cy="2627848"/>
          </a:xfrm>
          <a:prstGeom prst="rect">
            <a:avLst/>
          </a:prstGeom>
        </p:spPr>
      </p:pic>
    </p:spTree>
    <p:extLst>
      <p:ext uri="{BB962C8B-B14F-4D97-AF65-F5344CB8AC3E}">
        <p14:creationId xmlns:p14="http://schemas.microsoft.com/office/powerpoint/2010/main" val="3774167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47E961-6BA7-45FE-8F51-3CB7D497A8FA}"/>
              </a:ext>
            </a:extLst>
          </p:cNvPr>
          <p:cNvSpPr>
            <a:spLocks noGrp="1"/>
          </p:cNvSpPr>
          <p:nvPr>
            <p:ph type="title"/>
          </p:nvPr>
        </p:nvSpPr>
        <p:spPr/>
        <p:txBody>
          <a:bodyPr/>
          <a:lstStyle/>
          <a:p>
            <a:r>
              <a:rPr lang="en-US" dirty="0"/>
              <a:t>OEP Solar Siting Position</a:t>
            </a:r>
          </a:p>
        </p:txBody>
      </p:sp>
      <p:sp>
        <p:nvSpPr>
          <p:cNvPr id="3" name="Content Placeholder 2">
            <a:extLst>
              <a:ext uri="{FF2B5EF4-FFF2-40B4-BE49-F238E27FC236}">
                <a16:creationId xmlns:a16="http://schemas.microsoft.com/office/drawing/2014/main" xmlns="" id="{E8D53B87-87DD-49BB-949C-0075A624743A}"/>
              </a:ext>
            </a:extLst>
          </p:cNvPr>
          <p:cNvSpPr>
            <a:spLocks noGrp="1"/>
          </p:cNvSpPr>
          <p:nvPr>
            <p:ph idx="1"/>
          </p:nvPr>
        </p:nvSpPr>
        <p:spPr/>
        <p:txBody>
          <a:bodyPr vert="horz" lIns="0" tIns="45720" rIns="0" bIns="45720" rtlCol="0" anchor="t">
            <a:normAutofit/>
          </a:bodyPr>
          <a:lstStyle/>
          <a:p>
            <a:r>
              <a:rPr lang="en-US" dirty="0"/>
              <a:t>Solar siting in Kentucky is a local land use planning decision. </a:t>
            </a:r>
          </a:p>
          <a:p>
            <a:r>
              <a:rPr lang="en-US" dirty="0"/>
              <a:t>Kentucky has an established process through the Kentucky Electric Generation and Transmission Siting Board for review of independent solar projects meeting the definition of a merchant generating facility. </a:t>
            </a:r>
          </a:p>
          <a:p>
            <a:r>
              <a:rPr lang="en-US" dirty="0"/>
              <a:t>The OEP remains resource neutral and provides information to all stakeholders for informed decision making. </a:t>
            </a:r>
          </a:p>
          <a:p>
            <a:endParaRPr lang="en-US" dirty="0"/>
          </a:p>
        </p:txBody>
      </p:sp>
      <p:sp>
        <p:nvSpPr>
          <p:cNvPr id="4" name="Date Placeholder 3">
            <a:extLst>
              <a:ext uri="{FF2B5EF4-FFF2-40B4-BE49-F238E27FC236}">
                <a16:creationId xmlns:a16="http://schemas.microsoft.com/office/drawing/2014/main" xmlns="" id="{B3C7A64B-4DDC-480B-8D6D-F2B5F37E4C7C}"/>
              </a:ext>
            </a:extLst>
          </p:cNvPr>
          <p:cNvSpPr>
            <a:spLocks noGrp="1"/>
          </p:cNvSpPr>
          <p:nvPr>
            <p:ph type="dt" sz="half" idx="10"/>
          </p:nvPr>
        </p:nvSpPr>
        <p:spPr/>
        <p:txBody>
          <a:bodyPr/>
          <a:lstStyle/>
          <a:p>
            <a:r>
              <a:rPr lang="en-US"/>
              <a:t>9/9/2021</a:t>
            </a:r>
          </a:p>
        </p:txBody>
      </p:sp>
      <p:sp>
        <p:nvSpPr>
          <p:cNvPr id="5" name="Footer Placeholder 4">
            <a:extLst>
              <a:ext uri="{FF2B5EF4-FFF2-40B4-BE49-F238E27FC236}">
                <a16:creationId xmlns:a16="http://schemas.microsoft.com/office/drawing/2014/main" xmlns="" id="{AED531FF-865E-4CB7-9A3B-001E90C7A09E}"/>
              </a:ext>
            </a:extLst>
          </p:cNvPr>
          <p:cNvSpPr>
            <a:spLocks noGrp="1"/>
          </p:cNvSpPr>
          <p:nvPr>
            <p:ph type="ftr" sz="quarter" idx="11"/>
          </p:nvPr>
        </p:nvSpPr>
        <p:spPr/>
        <p:txBody>
          <a:bodyPr/>
          <a:lstStyle/>
          <a:p>
            <a:r>
              <a:rPr lang="en-US" dirty="0"/>
              <a:t>Presentation to the Interim Joint Committees on Agriculture and Natural Resources and Energy</a:t>
            </a:r>
          </a:p>
        </p:txBody>
      </p:sp>
    </p:spTree>
    <p:extLst>
      <p:ext uri="{BB962C8B-B14F-4D97-AF65-F5344CB8AC3E}">
        <p14:creationId xmlns:p14="http://schemas.microsoft.com/office/powerpoint/2010/main" val="2905083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1E4D1-55B7-4D65-BC09-46125C293805}"/>
              </a:ext>
            </a:extLst>
          </p:cNvPr>
          <p:cNvSpPr>
            <a:spLocks noGrp="1"/>
          </p:cNvSpPr>
          <p:nvPr>
            <p:ph type="title"/>
          </p:nvPr>
        </p:nvSpPr>
        <p:spPr/>
        <p:txBody>
          <a:bodyPr/>
          <a:lstStyle/>
          <a:p>
            <a:r>
              <a:rPr lang="en-US" dirty="0"/>
              <a:t>Large Scale Solar Statistics</a:t>
            </a:r>
          </a:p>
        </p:txBody>
      </p:sp>
      <p:sp>
        <p:nvSpPr>
          <p:cNvPr id="3" name="Content Placeholder 2">
            <a:extLst>
              <a:ext uri="{FF2B5EF4-FFF2-40B4-BE49-F238E27FC236}">
                <a16:creationId xmlns:a16="http://schemas.microsoft.com/office/drawing/2014/main" xmlns="" id="{6FF425F2-CE15-402A-B80E-6AEB173EAE60}"/>
              </a:ext>
            </a:extLst>
          </p:cNvPr>
          <p:cNvSpPr>
            <a:spLocks noGrp="1"/>
          </p:cNvSpPr>
          <p:nvPr>
            <p:ph idx="1"/>
          </p:nvPr>
        </p:nvSpPr>
        <p:spPr>
          <a:xfrm>
            <a:off x="1097280" y="1845734"/>
            <a:ext cx="4998720" cy="4023360"/>
          </a:xfrm>
        </p:spPr>
        <p:txBody>
          <a:bodyPr vert="horz" lIns="0" tIns="45720" rIns="0" bIns="45720" rtlCol="0" anchor="t">
            <a:normAutofit/>
          </a:bodyPr>
          <a:lstStyle/>
          <a:p>
            <a:r>
              <a:rPr lang="en-US" dirty="0"/>
              <a:t>Renewable generating technologies accounted for </a:t>
            </a:r>
            <a:r>
              <a:rPr lang="en-US" b="1" dirty="0"/>
              <a:t>~8% of Kentucky’s total net electricity generation in 2020</a:t>
            </a:r>
            <a:r>
              <a:rPr lang="en-US" dirty="0"/>
              <a:t>.</a:t>
            </a:r>
          </a:p>
          <a:p>
            <a:pPr marL="383540" lvl="1"/>
            <a:r>
              <a:rPr lang="en-US" dirty="0"/>
              <a:t>Utility solar generating technologies accounted for </a:t>
            </a:r>
            <a:r>
              <a:rPr lang="en-US" b="1" dirty="0"/>
              <a:t>~0.07% of Kentucky’s total net electricity generation in 2020</a:t>
            </a:r>
            <a:r>
              <a:rPr lang="en-US" dirty="0"/>
              <a:t>. </a:t>
            </a:r>
            <a:endParaRPr lang="en-US" dirty="0">
              <a:cs typeface="Calibri" panose="020F0502020204030204"/>
            </a:endParaRPr>
          </a:p>
          <a:p>
            <a:r>
              <a:rPr lang="en-US" dirty="0"/>
              <a:t>Kentucky has ~18,670 MW of utility electric generating operating capacity.</a:t>
            </a:r>
          </a:p>
        </p:txBody>
      </p:sp>
      <p:sp>
        <p:nvSpPr>
          <p:cNvPr id="4" name="Date Placeholder 3">
            <a:extLst>
              <a:ext uri="{FF2B5EF4-FFF2-40B4-BE49-F238E27FC236}">
                <a16:creationId xmlns:a16="http://schemas.microsoft.com/office/drawing/2014/main" xmlns="" id="{9DFBB359-433C-4B20-B25F-6DF3CACB7A4D}"/>
              </a:ext>
            </a:extLst>
          </p:cNvPr>
          <p:cNvSpPr>
            <a:spLocks noGrp="1"/>
          </p:cNvSpPr>
          <p:nvPr>
            <p:ph type="dt" sz="half" idx="10"/>
          </p:nvPr>
        </p:nvSpPr>
        <p:spPr/>
        <p:txBody>
          <a:bodyPr/>
          <a:lstStyle/>
          <a:p>
            <a:r>
              <a:rPr lang="en-US"/>
              <a:t>9/9/2021</a:t>
            </a:r>
          </a:p>
        </p:txBody>
      </p:sp>
      <p:sp>
        <p:nvSpPr>
          <p:cNvPr id="5" name="Footer Placeholder 4">
            <a:extLst>
              <a:ext uri="{FF2B5EF4-FFF2-40B4-BE49-F238E27FC236}">
                <a16:creationId xmlns:a16="http://schemas.microsoft.com/office/drawing/2014/main" xmlns="" id="{0040B827-1F82-4AC1-BE01-5D73663FECB1}"/>
              </a:ext>
            </a:extLst>
          </p:cNvPr>
          <p:cNvSpPr>
            <a:spLocks noGrp="1"/>
          </p:cNvSpPr>
          <p:nvPr>
            <p:ph type="ftr" sz="quarter" idx="11"/>
          </p:nvPr>
        </p:nvSpPr>
        <p:spPr/>
        <p:txBody>
          <a:bodyPr/>
          <a:lstStyle/>
          <a:p>
            <a:r>
              <a:rPr lang="en-US" dirty="0"/>
              <a:t>Presentation to the Interim Joint Committees on Agriculture and Natural Resources and Energy</a:t>
            </a:r>
          </a:p>
        </p:txBody>
      </p:sp>
      <p:graphicFrame>
        <p:nvGraphicFramePr>
          <p:cNvPr id="9" name="Chart 8">
            <a:extLst>
              <a:ext uri="{FF2B5EF4-FFF2-40B4-BE49-F238E27FC236}">
                <a16:creationId xmlns:a16="http://schemas.microsoft.com/office/drawing/2014/main" xmlns="" id="{10A7C707-2D0B-4C6C-BC3E-DA7DEFEB714D}"/>
              </a:ext>
            </a:extLst>
          </p:cNvPr>
          <p:cNvGraphicFramePr>
            <a:graphicFrameLocks/>
          </p:cNvGraphicFramePr>
          <p:nvPr>
            <p:extLst>
              <p:ext uri="{D42A27DB-BD31-4B8C-83A1-F6EECF244321}">
                <p14:modId xmlns:p14="http://schemas.microsoft.com/office/powerpoint/2010/main" val="2473896489"/>
              </p:ext>
            </p:extLst>
          </p:nvPr>
        </p:nvGraphicFramePr>
        <p:xfrm>
          <a:off x="5382805" y="1845734"/>
          <a:ext cx="6384132" cy="377904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xmlns="" id="{F91B1E6F-2820-4883-A7EF-BD373E8A9396}"/>
              </a:ext>
            </a:extLst>
          </p:cNvPr>
          <p:cNvSpPr txBox="1"/>
          <p:nvPr/>
        </p:nvSpPr>
        <p:spPr>
          <a:xfrm>
            <a:off x="1017042" y="5761842"/>
            <a:ext cx="8731526" cy="369332"/>
          </a:xfrm>
          <a:prstGeom prst="rect">
            <a:avLst/>
          </a:prstGeom>
          <a:noFill/>
        </p:spPr>
        <p:txBody>
          <a:bodyPr wrap="square" rtlCol="0">
            <a:spAutoFit/>
          </a:bodyPr>
          <a:lstStyle/>
          <a:p>
            <a:r>
              <a:rPr lang="en-US" dirty="0"/>
              <a:t>Source: EIA Electricity Data Browser and S&amp;P Global Market Intelligence</a:t>
            </a:r>
          </a:p>
        </p:txBody>
      </p:sp>
    </p:spTree>
    <p:extLst>
      <p:ext uri="{BB962C8B-B14F-4D97-AF65-F5344CB8AC3E}">
        <p14:creationId xmlns:p14="http://schemas.microsoft.com/office/powerpoint/2010/main" val="1489623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C199BA-C088-481B-A2A3-D652A048CDCC}"/>
              </a:ext>
            </a:extLst>
          </p:cNvPr>
          <p:cNvSpPr>
            <a:spLocks noGrp="1"/>
          </p:cNvSpPr>
          <p:nvPr>
            <p:ph type="title"/>
          </p:nvPr>
        </p:nvSpPr>
        <p:spPr/>
        <p:txBody>
          <a:bodyPr/>
          <a:lstStyle/>
          <a:p>
            <a:r>
              <a:rPr lang="en-US" dirty="0"/>
              <a:t>Land Use for Merchant Solar Project Development and Suitability Modeling</a:t>
            </a:r>
          </a:p>
        </p:txBody>
      </p:sp>
      <p:sp>
        <p:nvSpPr>
          <p:cNvPr id="4" name="Date Placeholder 3">
            <a:extLst>
              <a:ext uri="{FF2B5EF4-FFF2-40B4-BE49-F238E27FC236}">
                <a16:creationId xmlns:a16="http://schemas.microsoft.com/office/drawing/2014/main" xmlns="" id="{D2843B18-2760-48ED-A3A7-316634C30372}"/>
              </a:ext>
            </a:extLst>
          </p:cNvPr>
          <p:cNvSpPr>
            <a:spLocks noGrp="1"/>
          </p:cNvSpPr>
          <p:nvPr>
            <p:ph type="dt" sz="half" idx="10"/>
          </p:nvPr>
        </p:nvSpPr>
        <p:spPr/>
        <p:txBody>
          <a:bodyPr/>
          <a:lstStyle/>
          <a:p>
            <a:r>
              <a:rPr lang="en-US"/>
              <a:t>9/9/2021</a:t>
            </a:r>
          </a:p>
        </p:txBody>
      </p:sp>
      <p:sp>
        <p:nvSpPr>
          <p:cNvPr id="5" name="Footer Placeholder 4">
            <a:extLst>
              <a:ext uri="{FF2B5EF4-FFF2-40B4-BE49-F238E27FC236}">
                <a16:creationId xmlns:a16="http://schemas.microsoft.com/office/drawing/2014/main" xmlns="" id="{BADB2B4A-1E90-444E-B91F-47AD95AAC0E7}"/>
              </a:ext>
            </a:extLst>
          </p:cNvPr>
          <p:cNvSpPr>
            <a:spLocks noGrp="1"/>
          </p:cNvSpPr>
          <p:nvPr>
            <p:ph type="ftr" sz="quarter" idx="11"/>
          </p:nvPr>
        </p:nvSpPr>
        <p:spPr/>
        <p:txBody>
          <a:bodyPr/>
          <a:lstStyle/>
          <a:p>
            <a:r>
              <a:rPr lang="en-US" dirty="0"/>
              <a:t>Presentation to the Interim Joint Committees on Agriculture and Natural Resources and Energy</a:t>
            </a:r>
          </a:p>
        </p:txBody>
      </p:sp>
      <p:sp>
        <p:nvSpPr>
          <p:cNvPr id="6" name="Content Placeholder 5">
            <a:extLst>
              <a:ext uri="{FF2B5EF4-FFF2-40B4-BE49-F238E27FC236}">
                <a16:creationId xmlns:a16="http://schemas.microsoft.com/office/drawing/2014/main" xmlns="" id="{AE8C3E48-360A-4F87-81AD-C5FADA16F499}"/>
              </a:ext>
            </a:extLst>
          </p:cNvPr>
          <p:cNvSpPr txBox="1">
            <a:spLocks noGrp="1"/>
          </p:cNvSpPr>
          <p:nvPr>
            <p:ph idx="1"/>
          </p:nvPr>
        </p:nvSpPr>
        <p:spPr>
          <a:xfrm>
            <a:off x="334338" y="1893404"/>
            <a:ext cx="3174175" cy="4323235"/>
          </a:xfrm>
          <a:prstGeom prst="rect">
            <a:avLst/>
          </a:prstGeom>
          <a:noFill/>
        </p:spPr>
        <p:txBody>
          <a:bodyPr wrap="square" rtlCol="0">
            <a:spAutoFit/>
          </a:bodyPr>
          <a:lstStyle/>
          <a:p>
            <a:r>
              <a:rPr lang="en-US" dirty="0"/>
              <a:t>Currently, there are 28 merchant solar projects pending with the </a:t>
            </a:r>
            <a:r>
              <a:rPr lang="en-US" dirty="0">
                <a:hlinkClick r:id="rId2"/>
              </a:rPr>
              <a:t>Kentucky Electric Generation and Transmission Siting Board</a:t>
            </a:r>
            <a:r>
              <a:rPr lang="en-US" dirty="0"/>
              <a:t>. </a:t>
            </a:r>
          </a:p>
          <a:p>
            <a:pPr marL="383540" lvl="1"/>
            <a:r>
              <a:rPr lang="en-US" dirty="0"/>
              <a:t>These independent merchant cases represent ~3,267 MW of proposed capacity.</a:t>
            </a:r>
            <a:endParaRPr lang="en-US" dirty="0">
              <a:cs typeface="Calibri" panose="020F0502020204030204"/>
            </a:endParaRPr>
          </a:p>
          <a:p>
            <a:pPr marL="0" indent="0">
              <a:buNone/>
            </a:pPr>
            <a:r>
              <a:rPr lang="en-US" dirty="0"/>
              <a:t>In general 1 MW of installed solar requires ~10 acres of land area.</a:t>
            </a:r>
          </a:p>
          <a:p>
            <a:pPr marL="0" indent="0">
              <a:buNone/>
            </a:pPr>
            <a:r>
              <a:rPr lang="en-US" dirty="0"/>
              <a:t>Consequently, the proposed projects represent </a:t>
            </a:r>
            <a:r>
              <a:rPr lang="en-US" b="1" dirty="0"/>
              <a:t>~ 30,000 acres</a:t>
            </a:r>
          </a:p>
        </p:txBody>
      </p:sp>
      <p:pic>
        <p:nvPicPr>
          <p:cNvPr id="8" name="Picture 7">
            <a:extLst>
              <a:ext uri="{FF2B5EF4-FFF2-40B4-BE49-F238E27FC236}">
                <a16:creationId xmlns:a16="http://schemas.microsoft.com/office/drawing/2014/main" xmlns="" id="{6814DCD6-66C9-4238-8071-D3E3A1EBCBB9}"/>
              </a:ext>
            </a:extLst>
          </p:cNvPr>
          <p:cNvPicPr>
            <a:picLocks noChangeAspect="1"/>
          </p:cNvPicPr>
          <p:nvPr/>
        </p:nvPicPr>
        <p:blipFill>
          <a:blip r:embed="rId3"/>
          <a:stretch>
            <a:fillRect/>
          </a:stretch>
        </p:blipFill>
        <p:spPr>
          <a:xfrm>
            <a:off x="3569551" y="2484783"/>
            <a:ext cx="8574853" cy="3934209"/>
          </a:xfrm>
          <a:prstGeom prst="rect">
            <a:avLst/>
          </a:prstGeom>
        </p:spPr>
      </p:pic>
    </p:spTree>
    <p:extLst>
      <p:ext uri="{BB962C8B-B14F-4D97-AF65-F5344CB8AC3E}">
        <p14:creationId xmlns:p14="http://schemas.microsoft.com/office/powerpoint/2010/main" val="2946945803"/>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AC6A23A77D5F46A826583C49B527F1" ma:contentTypeVersion="9" ma:contentTypeDescription="Create a new document." ma:contentTypeScope="" ma:versionID="a5eec07cee1a541fda1461012d4ccfb2">
  <xsd:schema xmlns:xsd="http://www.w3.org/2001/XMLSchema" xmlns:xs="http://www.w3.org/2001/XMLSchema" xmlns:p="http://schemas.microsoft.com/office/2006/metadata/properties" xmlns:ns2="6766d0a9-0824-47f7-9f66-d3de3a4c49a2" xmlns:ns3="fa5d4fd8-1639-4dc7-b726-61eff950cd22" targetNamespace="http://schemas.microsoft.com/office/2006/metadata/properties" ma:root="true" ma:fieldsID="03d66a7f3c3bd48fc912130fe305842e" ns2:_="" ns3:_="">
    <xsd:import namespace="6766d0a9-0824-47f7-9f66-d3de3a4c49a2"/>
    <xsd:import namespace="fa5d4fd8-1639-4dc7-b726-61eff950cd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66d0a9-0824-47f7-9f66-d3de3a4c4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5d4fd8-1639-4dc7-b726-61eff950cd2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134BEC-2EC3-443C-9207-FA07080C27D9}">
  <ds:schemaRefs>
    <ds:schemaRef ds:uri="6766d0a9-0824-47f7-9f66-d3de3a4c49a2"/>
    <ds:schemaRef ds:uri="http://purl.org/dc/elements/1.1/"/>
    <ds:schemaRef ds:uri="http://schemas.microsoft.com/office/2006/metadata/properties"/>
    <ds:schemaRef ds:uri="http://schemas.microsoft.com/office/2006/documentManagement/types"/>
    <ds:schemaRef ds:uri="http://purl.org/dc/terms/"/>
    <ds:schemaRef ds:uri="fa5d4fd8-1639-4dc7-b726-61eff950cd22"/>
    <ds:schemaRef ds:uri="http://schemas.microsoft.com/office/infopath/2007/PartnerControls"/>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1772112-0715-4EC1-8FB1-F30DEF299028}">
  <ds:schemaRefs>
    <ds:schemaRef ds:uri="6766d0a9-0824-47f7-9f66-d3de3a4c49a2"/>
    <ds:schemaRef ds:uri="fa5d4fd8-1639-4dc7-b726-61eff950cd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24B0047-68EE-40B0-91FB-1F94553834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614</TotalTime>
  <Words>808</Words>
  <Application>Microsoft Office PowerPoint</Application>
  <PresentationFormat>Widescreen</PresentationFormat>
  <Paragraphs>118</Paragraphs>
  <Slides>22</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Calibri Light</vt:lpstr>
      <vt:lpstr>Montserrat</vt:lpstr>
      <vt:lpstr>Retrospect</vt:lpstr>
      <vt:lpstr>Large Scale Solar and Land Use</vt:lpstr>
      <vt:lpstr>Agenda</vt:lpstr>
      <vt:lpstr>Why Large Scale Solar Interest in Kentucky?</vt:lpstr>
      <vt:lpstr>Kentucky Office of Energy Policy (OEP)</vt:lpstr>
      <vt:lpstr>Data Products</vt:lpstr>
      <vt:lpstr>Interactive Data Products</vt:lpstr>
      <vt:lpstr>OEP Solar Siting Position</vt:lpstr>
      <vt:lpstr>Large Scale Solar Statistics</vt:lpstr>
      <vt:lpstr>Land Use for Merchant Solar Project Development and Suitability Modeling</vt:lpstr>
      <vt:lpstr>Solar Project Timeline</vt:lpstr>
      <vt:lpstr>Installation Options</vt:lpstr>
      <vt:lpstr>Typical Installations</vt:lpstr>
      <vt:lpstr>Agrivoltaic or Dual Use Large Scale Solar Installation Options</vt:lpstr>
      <vt:lpstr>Tools for Decision Makers</vt:lpstr>
      <vt:lpstr>PowerPoint Presentation</vt:lpstr>
      <vt:lpstr>Solar Siting and Reclaimed Mine Lands</vt:lpstr>
      <vt:lpstr>National Conference of State Legislators</vt:lpstr>
      <vt:lpstr>Contacts</vt:lpstr>
      <vt:lpstr>APPENDIX</vt:lpstr>
      <vt:lpstr>Overview Agricultural Land in Kentucky</vt:lpstr>
      <vt:lpstr>Agriculture Land Conversion Statistics</vt:lpstr>
      <vt:lpstr>Agricultural Land in the Conservation Reserve Program</vt:lpstr>
    </vt:vector>
  </TitlesOfParts>
  <Company>COT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Stump, Kenya (EEC)</dc:creator>
  <cp:lastModifiedBy>Kasacavage, Stefan (LRC)</cp:lastModifiedBy>
  <cp:revision>137</cp:revision>
  <cp:lastPrinted>2020-02-07T13:45:53Z</cp:lastPrinted>
  <dcterms:created xsi:type="dcterms:W3CDTF">2018-07-13T13:08:59Z</dcterms:created>
  <dcterms:modified xsi:type="dcterms:W3CDTF">2021-09-03T12:36:02Z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0x0101003DAC6A23A77D5F46A826583C49B527F1</vt:lpwstr>
  </property>
</Properties>
</file>