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1"/>
    <p:sldMasterId id="2147483732" r:id="rId2"/>
  </p:sldMasterIdLst>
  <p:notesMasterIdLst>
    <p:notesMasterId r:id="rId28"/>
  </p:notesMasterIdLst>
  <p:handoutMasterIdLst>
    <p:handoutMasterId r:id="rId29"/>
  </p:handoutMasterIdLst>
  <p:sldIdLst>
    <p:sldId id="299" r:id="rId3"/>
    <p:sldId id="329" r:id="rId4"/>
    <p:sldId id="345" r:id="rId5"/>
    <p:sldId id="331" r:id="rId6"/>
    <p:sldId id="332" r:id="rId7"/>
    <p:sldId id="346" r:id="rId8"/>
    <p:sldId id="362" r:id="rId9"/>
    <p:sldId id="363" r:id="rId10"/>
    <p:sldId id="364" r:id="rId11"/>
    <p:sldId id="365" r:id="rId12"/>
    <p:sldId id="348" r:id="rId13"/>
    <p:sldId id="349" r:id="rId14"/>
    <p:sldId id="350" r:id="rId15"/>
    <p:sldId id="351" r:id="rId16"/>
    <p:sldId id="366" r:id="rId17"/>
    <p:sldId id="359" r:id="rId18"/>
    <p:sldId id="353" r:id="rId19"/>
    <p:sldId id="355" r:id="rId20"/>
    <p:sldId id="356" r:id="rId21"/>
    <p:sldId id="357" r:id="rId22"/>
    <p:sldId id="360" r:id="rId23"/>
    <p:sldId id="361" r:id="rId24"/>
    <p:sldId id="358" r:id="rId25"/>
    <p:sldId id="352" r:id="rId26"/>
    <p:sldId id="3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6816" userDrawn="1">
          <p15:clr>
            <a:srgbClr val="A4A3A4"/>
          </p15:clr>
        </p15:guide>
        <p15:guide id="3" pos="816"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6"/>
    <a:srgbClr val="1A3260"/>
    <a:srgbClr val="003366"/>
    <a:srgbClr val="70A482"/>
    <a:srgbClr val="03989E"/>
    <a:srgbClr val="E5ECFF"/>
    <a:srgbClr val="FFFFCC"/>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79559" autoAdjust="0"/>
  </p:normalViewPr>
  <p:slideViewPr>
    <p:cSldViewPr>
      <p:cViewPr varScale="1">
        <p:scale>
          <a:sx n="69" d="100"/>
          <a:sy n="69" d="100"/>
        </p:scale>
        <p:origin x="564" y="40"/>
      </p:cViewPr>
      <p:guideLst>
        <p:guide pos="3840"/>
        <p:guide pos="6816"/>
        <p:guide pos="816"/>
        <p:guide orient="horz" pos="2160"/>
      </p:guideLst>
    </p:cSldViewPr>
  </p:slideViewPr>
  <p:notesTextViewPr>
    <p:cViewPr>
      <p:scale>
        <a:sx n="1" d="1"/>
        <a:sy n="1" d="1"/>
      </p:scale>
      <p:origin x="0" y="0"/>
    </p:cViewPr>
  </p:notesTextViewPr>
  <p:notesViewPr>
    <p:cSldViewPr>
      <p:cViewPr varScale="1">
        <p:scale>
          <a:sx n="95" d="100"/>
          <a:sy n="95" d="100"/>
        </p:scale>
        <p:origin x="357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85517362780208E-2"/>
          <c:y val="9.8502018218677739E-2"/>
          <c:w val="0.91594622469267872"/>
          <c:h val="0.74767239096545679"/>
        </c:manualLayout>
      </c:layout>
      <c:barChart>
        <c:barDir val="col"/>
        <c:grouping val="stacked"/>
        <c:varyColors val="0"/>
        <c:ser>
          <c:idx val="0"/>
          <c:order val="0"/>
          <c:tx>
            <c:strRef>
              <c:f>Sheet1!$B$1</c:f>
              <c:strCache>
                <c:ptCount val="1"/>
                <c:pt idx="0">
                  <c:v>X</c:v>
                </c:pt>
              </c:strCache>
            </c:strRef>
          </c:tx>
          <c:spPr>
            <a:no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Sheet1!$B$2:$B$19</c:f>
              <c:numCache>
                <c:formatCode>General</c:formatCode>
                <c:ptCount val="18"/>
                <c:pt idx="0">
                  <c:v>0</c:v>
                </c:pt>
                <c:pt idx="1">
                  <c:v>337</c:v>
                </c:pt>
                <c:pt idx="2">
                  <c:v>744</c:v>
                </c:pt>
                <c:pt idx="3">
                  <c:v>659</c:v>
                </c:pt>
                <c:pt idx="4">
                  <c:v>624</c:v>
                </c:pt>
                <c:pt idx="5">
                  <c:v>524</c:v>
                </c:pt>
                <c:pt idx="6">
                  <c:v>369</c:v>
                </c:pt>
                <c:pt idx="17">
                  <c:v>212</c:v>
                </c:pt>
              </c:numCache>
            </c:numRef>
          </c:val>
          <c:extLst>
            <c:ext xmlns:c16="http://schemas.microsoft.com/office/drawing/2014/chart" uri="{C3380CC4-5D6E-409C-BE32-E72D297353CC}">
              <c16:uniqueId val="{00000000-C934-4217-8EE6-855DD25F9E28}"/>
            </c:ext>
          </c:extLst>
        </c:ser>
        <c:ser>
          <c:idx val="1"/>
          <c:order val="1"/>
          <c:tx>
            <c:strRef>
              <c:f>Sheet1!$C$1</c:f>
              <c:strCache>
                <c:ptCount val="1"/>
                <c:pt idx="0">
                  <c:v>Beginning Length</c:v>
                </c:pt>
              </c:strCache>
            </c:strRef>
          </c:tx>
          <c:spPr>
            <a:solidFill>
              <a:srgbClr val="7030A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Sheet1!$C$2:$C$19</c:f>
              <c:numCache>
                <c:formatCode>General</c:formatCode>
                <c:ptCount val="18"/>
                <c:pt idx="0">
                  <c:v>337</c:v>
                </c:pt>
              </c:numCache>
            </c:numRef>
          </c:val>
          <c:extLst>
            <c:ext xmlns:c16="http://schemas.microsoft.com/office/drawing/2014/chart" uri="{C3380CC4-5D6E-409C-BE32-E72D297353CC}">
              <c16:uniqueId val="{00000001-C934-4217-8EE6-855DD25F9E28}"/>
            </c:ext>
          </c:extLst>
        </c:ser>
        <c:ser>
          <c:idx val="2"/>
          <c:order val="2"/>
          <c:tx>
            <c:strRef>
              <c:f>Sheet1!$D$1</c:f>
              <c:strCache>
                <c:ptCount val="1"/>
                <c:pt idx="0">
                  <c:v>Smelters</c:v>
                </c:pt>
              </c:strCache>
            </c:strRef>
          </c:tx>
          <c:spPr>
            <a:solidFill>
              <a:srgbClr val="FF000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Sheet1!$D$2:$D$19</c:f>
              <c:numCache>
                <c:formatCode>General</c:formatCode>
                <c:ptCount val="18"/>
                <c:pt idx="1">
                  <c:v>850</c:v>
                </c:pt>
              </c:numCache>
            </c:numRef>
          </c:val>
          <c:extLst>
            <c:ext xmlns:c16="http://schemas.microsoft.com/office/drawing/2014/chart" uri="{C3380CC4-5D6E-409C-BE32-E72D297353CC}">
              <c16:uniqueId val="{00000002-C934-4217-8EE6-855DD25F9E28}"/>
            </c:ext>
          </c:extLst>
        </c:ser>
        <c:ser>
          <c:idx val="3"/>
          <c:order val="3"/>
          <c:tx>
            <c:strRef>
              <c:f>Sheet1!$E$1</c:f>
              <c:strCache>
                <c:ptCount val="1"/>
                <c:pt idx="0">
                  <c:v>Capacity Idled</c:v>
                </c:pt>
              </c:strCache>
            </c:strRef>
          </c:tx>
          <c:spPr>
            <a:solidFill>
              <a:srgbClr val="0070C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Sheet1!$E$2:$E$19</c:f>
              <c:numCache>
                <c:formatCode>General</c:formatCode>
                <c:ptCount val="18"/>
                <c:pt idx="2">
                  <c:v>443</c:v>
                </c:pt>
                <c:pt idx="7">
                  <c:v>-28</c:v>
                </c:pt>
              </c:numCache>
            </c:numRef>
          </c:val>
          <c:extLst>
            <c:ext xmlns:c16="http://schemas.microsoft.com/office/drawing/2014/chart" uri="{C3380CC4-5D6E-409C-BE32-E72D297353CC}">
              <c16:uniqueId val="{00000003-C934-4217-8EE6-855DD25F9E28}"/>
            </c:ext>
          </c:extLst>
        </c:ser>
        <c:ser>
          <c:idx val="4"/>
          <c:order val="4"/>
          <c:tx>
            <c:strRef>
              <c:f>Sheet1!$F$1</c:f>
              <c:strCache>
                <c:ptCount val="1"/>
                <c:pt idx="0">
                  <c:v>Y</c:v>
                </c:pt>
              </c:strCache>
            </c:strRef>
          </c:tx>
          <c:spPr>
            <a:solidFill>
              <a:srgbClr val="0070C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Sheet1!$F$2:$F$19</c:f>
              <c:numCache>
                <c:formatCode>General</c:formatCode>
                <c:ptCount val="18"/>
                <c:pt idx="7">
                  <c:v>169</c:v>
                </c:pt>
              </c:numCache>
            </c:numRef>
          </c:val>
          <c:extLst>
            <c:ext xmlns:c16="http://schemas.microsoft.com/office/drawing/2014/chart" uri="{C3380CC4-5D6E-409C-BE32-E72D297353CC}">
              <c16:uniqueId val="{00000004-C934-4217-8EE6-855DD25F9E28}"/>
            </c:ext>
          </c:extLst>
        </c:ser>
        <c:ser>
          <c:idx val="5"/>
          <c:order val="5"/>
          <c:tx>
            <c:strRef>
              <c:f>Sheet1!$G$1</c:f>
              <c:strCache>
                <c:ptCount val="1"/>
                <c:pt idx="0">
                  <c:v>New Load</c:v>
                </c:pt>
              </c:strCache>
            </c:strRef>
          </c:tx>
          <c:spPr>
            <a:solidFill>
              <a:srgbClr val="00B05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Sheet1!$G$2:$G$19</c:f>
              <c:numCache>
                <c:formatCode>General</c:formatCode>
                <c:ptCount val="18"/>
                <c:pt idx="3">
                  <c:v>85</c:v>
                </c:pt>
                <c:pt idx="4">
                  <c:v>35</c:v>
                </c:pt>
                <c:pt idx="5">
                  <c:v>100</c:v>
                </c:pt>
                <c:pt idx="6">
                  <c:v>155</c:v>
                </c:pt>
                <c:pt idx="7">
                  <c:v>200</c:v>
                </c:pt>
                <c:pt idx="9">
                  <c:v>49</c:v>
                </c:pt>
              </c:numCache>
            </c:numRef>
          </c:val>
          <c:extLst>
            <c:ext xmlns:c16="http://schemas.microsoft.com/office/drawing/2014/chart" uri="{C3380CC4-5D6E-409C-BE32-E72D297353CC}">
              <c16:uniqueId val="{00000005-C934-4217-8EE6-855DD25F9E28}"/>
            </c:ext>
          </c:extLst>
        </c:ser>
        <c:ser>
          <c:idx val="6"/>
          <c:order val="6"/>
          <c:tx>
            <c:strRef>
              <c:f>Sheet1!$H$1</c:f>
              <c:strCache>
                <c:ptCount val="1"/>
                <c:pt idx="0">
                  <c:v>Y2</c:v>
                </c:pt>
              </c:strCache>
            </c:strRef>
          </c:tx>
          <c:spPr>
            <a:solidFill>
              <a:srgbClr val="FFC00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Sheet1!$H$2:$H$19</c:f>
              <c:numCache>
                <c:formatCode>General</c:formatCode>
                <c:ptCount val="18"/>
                <c:pt idx="15">
                  <c:v>-28</c:v>
                </c:pt>
              </c:numCache>
            </c:numRef>
          </c:val>
          <c:extLst>
            <c:ext xmlns:c16="http://schemas.microsoft.com/office/drawing/2014/chart" uri="{C3380CC4-5D6E-409C-BE32-E72D297353CC}">
              <c16:uniqueId val="{00000006-C934-4217-8EE6-855DD25F9E28}"/>
            </c:ext>
          </c:extLst>
        </c:ser>
        <c:ser>
          <c:idx val="7"/>
          <c:order val="7"/>
          <c:tx>
            <c:strRef>
              <c:f>Sheet1!$I$1</c:f>
              <c:strCache>
                <c:ptCount val="1"/>
                <c:pt idx="0">
                  <c:v>Contract Maturity</c:v>
                </c:pt>
              </c:strCache>
            </c:strRef>
          </c:tx>
          <c:spPr>
            <a:solidFill>
              <a:srgbClr val="FFC000"/>
            </a:solidFill>
            <a:ln>
              <a:noFill/>
            </a:ln>
            <a:effectLst/>
          </c:spPr>
          <c:invertIfNegative val="0"/>
          <c:cat>
            <c:numRef>
              <c:f>Sheet1!$A$2:$A$19</c:f>
              <c:numCache>
                <c:formatCode>General</c:formatCode>
                <c:ptCount val="18"/>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numCache>
            </c:numRef>
          </c:cat>
          <c:val>
            <c:numRef>
              <c:f>Sheet1!$I$2:$I$19</c:f>
              <c:numCache>
                <c:formatCode>General</c:formatCode>
                <c:ptCount val="18"/>
                <c:pt idx="15">
                  <c:v>212</c:v>
                </c:pt>
                <c:pt idx="17">
                  <c:v>100</c:v>
                </c:pt>
              </c:numCache>
            </c:numRef>
          </c:val>
          <c:extLst>
            <c:ext xmlns:c16="http://schemas.microsoft.com/office/drawing/2014/chart" uri="{C3380CC4-5D6E-409C-BE32-E72D297353CC}">
              <c16:uniqueId val="{00000007-C934-4217-8EE6-855DD25F9E28}"/>
            </c:ext>
          </c:extLst>
        </c:ser>
        <c:dLbls>
          <c:showLegendKey val="0"/>
          <c:showVal val="0"/>
          <c:showCatName val="0"/>
          <c:showSerName val="0"/>
          <c:showPercent val="0"/>
          <c:showBubbleSize val="0"/>
        </c:dLbls>
        <c:gapWidth val="219"/>
        <c:overlap val="100"/>
        <c:axId val="389260144"/>
        <c:axId val="389260536"/>
      </c:barChart>
      <c:catAx>
        <c:axId val="3892601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9260536"/>
        <c:crosses val="autoZero"/>
        <c:auto val="1"/>
        <c:lblAlgn val="ctr"/>
        <c:lblOffset val="100"/>
        <c:noMultiLvlLbl val="0"/>
      </c:catAx>
      <c:valAx>
        <c:axId val="389260536"/>
        <c:scaling>
          <c:orientation val="minMax"/>
          <c:max val="1200"/>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dirty="0" smtClean="0"/>
                  <a:t>Long (MW) </a:t>
                </a:r>
              </a:p>
            </c:rich>
          </c:tx>
          <c:layout>
            <c:manualLayout>
              <c:xMode val="edge"/>
              <c:yMode val="edge"/>
              <c:x val="1.1464603038119805E-3"/>
              <c:y val="0.156451500312678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9260144"/>
        <c:crosses val="autoZero"/>
        <c:crossBetween val="between"/>
        <c:majorUnit val="300"/>
      </c:valAx>
      <c:spPr>
        <a:noFill/>
        <a:ln>
          <a:noFill/>
        </a:ln>
        <a:effectLst/>
      </c:spPr>
    </c:plotArea>
    <c:legend>
      <c:legendPos val="tr"/>
      <c:legendEntry>
        <c:idx val="1"/>
        <c:delete val="1"/>
      </c:legendEntry>
      <c:legendEntry>
        <c:idx val="3"/>
        <c:delete val="1"/>
      </c:legendEntry>
      <c:legendEntry>
        <c:idx val="7"/>
        <c:delete val="1"/>
      </c:legendEntry>
      <c:layout>
        <c:manualLayout>
          <c:xMode val="edge"/>
          <c:yMode val="edge"/>
          <c:x val="0.55549152228714316"/>
          <c:y val="1.4228040959424601E-2"/>
          <c:w val="0.16477216358273358"/>
          <c:h val="0.368985375695934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9854084969969"/>
          <c:y val="2.3827560931304011E-2"/>
          <c:w val="0.810433595444635"/>
          <c:h val="0.8035288034274648"/>
        </c:manualLayout>
      </c:layout>
      <c:barChart>
        <c:barDir val="col"/>
        <c:grouping val="stacked"/>
        <c:varyColors val="0"/>
        <c:ser>
          <c:idx val="0"/>
          <c:order val="0"/>
          <c:tx>
            <c:strRef>
              <c:f>Sheet1!$B$1</c:f>
              <c:strCache>
                <c:ptCount val="1"/>
                <c:pt idx="0">
                  <c:v>Column1</c:v>
                </c:pt>
              </c:strCache>
            </c:strRef>
          </c:tx>
          <c:spPr>
            <a:solidFill>
              <a:schemeClr val="bg1">
                <a:lumMod val="65000"/>
              </a:schemeClr>
            </a:solidFill>
            <a:ln>
              <a:noFill/>
            </a:ln>
            <a:effectLst/>
          </c:spPr>
          <c:invertIfNegative val="0"/>
          <c:dLbls>
            <c:dLbl>
              <c:idx val="0"/>
              <c:layout>
                <c:manualLayout>
                  <c:x val="-1.6339869281045752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E51-4BAA-B485-0A0C580785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2010</c:v>
                </c:pt>
                <c:pt idx="1">
                  <c:v>2015</c:v>
                </c:pt>
                <c:pt idx="2">
                  <c:v>2020</c:v>
                </c:pt>
                <c:pt idx="3">
                  <c:v>2025</c:v>
                </c:pt>
                <c:pt idx="4">
                  <c:v>2030</c:v>
                </c:pt>
                <c:pt idx="5">
                  <c:v>2034</c:v>
                </c:pt>
              </c:numCache>
            </c:numRef>
          </c:cat>
          <c:val>
            <c:numRef>
              <c:f>Sheet1!$B$2:$B$7</c:f>
              <c:numCache>
                <c:formatCode>_(* #,##0_);_(* \(#,##0\);_(* "-"??_);_(@_)</c:formatCode>
                <c:ptCount val="6"/>
                <c:pt idx="0">
                  <c:v>13993365</c:v>
                </c:pt>
                <c:pt idx="1">
                  <c:v>8761568</c:v>
                </c:pt>
                <c:pt idx="2">
                  <c:v>4069319</c:v>
                </c:pt>
                <c:pt idx="3">
                  <c:v>3589046</c:v>
                </c:pt>
                <c:pt idx="4">
                  <c:v>3246035</c:v>
                </c:pt>
                <c:pt idx="5">
                  <c:v>3110223</c:v>
                </c:pt>
              </c:numCache>
            </c:numRef>
          </c:val>
          <c:extLst>
            <c:ext xmlns:c16="http://schemas.microsoft.com/office/drawing/2014/chart" uri="{C3380CC4-5D6E-409C-BE32-E72D297353CC}">
              <c16:uniqueId val="{00000001-FE51-4BAA-B485-0A0C58078509}"/>
            </c:ext>
          </c:extLst>
        </c:ser>
        <c:dLbls>
          <c:showLegendKey val="0"/>
          <c:showVal val="0"/>
          <c:showCatName val="0"/>
          <c:showSerName val="0"/>
          <c:showPercent val="0"/>
          <c:showBubbleSize val="0"/>
        </c:dLbls>
        <c:gapWidth val="60"/>
        <c:overlap val="100"/>
        <c:axId val="569575616"/>
        <c:axId val="569581520"/>
      </c:barChart>
      <c:catAx>
        <c:axId val="56957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en-US"/>
          </a:p>
        </c:txPr>
        <c:crossAx val="569581520"/>
        <c:crosses val="autoZero"/>
        <c:auto val="1"/>
        <c:lblAlgn val="ctr"/>
        <c:lblOffset val="100"/>
        <c:tickMarkSkip val="2"/>
        <c:noMultiLvlLbl val="0"/>
      </c:catAx>
      <c:valAx>
        <c:axId val="569581520"/>
        <c:scaling>
          <c:orientation val="minMax"/>
          <c:max val="14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dirty="0" smtClean="0">
                    <a:solidFill>
                      <a:schemeClr val="accent1"/>
                    </a:solidFill>
                  </a:rPr>
                  <a:t>Carbon Emission (CO</a:t>
                </a:r>
                <a:r>
                  <a:rPr lang="en-US" baseline="-25000" dirty="0" smtClean="0">
                    <a:solidFill>
                      <a:schemeClr val="accent1"/>
                    </a:solidFill>
                  </a:rPr>
                  <a:t>2</a:t>
                </a:r>
                <a:r>
                  <a:rPr lang="en-US" baseline="0" dirty="0" smtClean="0">
                    <a:solidFill>
                      <a:schemeClr val="accent1"/>
                    </a:solidFill>
                  </a:rPr>
                  <a:t> Tons)</a:t>
                </a:r>
                <a:endParaRPr lang="en-US" dirty="0">
                  <a:solidFill>
                    <a:schemeClr val="accent1"/>
                  </a:solidFill>
                </a:endParaRP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56957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MW</c:v>
                </c:pt>
              </c:strCache>
            </c:strRef>
          </c:tx>
          <c:spPr>
            <a:solidFill>
              <a:schemeClr val="accent2"/>
            </a:solidFill>
            <a:ln>
              <a:noFill/>
            </a:ln>
            <a:effectLst/>
          </c:spPr>
          <c:invertIfNegative val="0"/>
          <c:dPt>
            <c:idx val="0"/>
            <c:invertIfNegative val="0"/>
            <c:bubble3D val="0"/>
            <c:spPr>
              <a:solidFill>
                <a:srgbClr val="AEA422"/>
              </a:solidFill>
              <a:ln>
                <a:noFill/>
              </a:ln>
              <a:effectLst/>
            </c:spPr>
            <c:extLst>
              <c:ext xmlns:c16="http://schemas.microsoft.com/office/drawing/2014/chart" uri="{C3380CC4-5D6E-409C-BE32-E72D297353CC}">
                <c16:uniqueId val="{00000005-FB48-4B69-8EAD-A0237FA62439}"/>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4-FB48-4B69-8EAD-A0237FA62439}"/>
              </c:ext>
            </c:extLst>
          </c:dPt>
          <c:dPt>
            <c:idx val="3"/>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3-FB48-4B69-8EAD-A0237FA62439}"/>
              </c:ext>
            </c:extLst>
          </c:dPt>
          <c:cat>
            <c:strRef>
              <c:f>Sheet1!$A$2:$A$5</c:f>
              <c:strCache>
                <c:ptCount val="4"/>
                <c:pt idx="0">
                  <c:v>Gas</c:v>
                </c:pt>
                <c:pt idx="1">
                  <c:v>Coal</c:v>
                </c:pt>
                <c:pt idx="2">
                  <c:v>Solar</c:v>
                </c:pt>
                <c:pt idx="3">
                  <c:v>Hydro</c:v>
                </c:pt>
              </c:strCache>
            </c:strRef>
          </c:cat>
          <c:val>
            <c:numRef>
              <c:f>Sheet1!$B$2:$B$5</c:f>
              <c:numCache>
                <c:formatCode>General</c:formatCode>
                <c:ptCount val="4"/>
                <c:pt idx="0">
                  <c:v>470</c:v>
                </c:pt>
                <c:pt idx="1">
                  <c:v>417</c:v>
                </c:pt>
                <c:pt idx="2">
                  <c:v>260</c:v>
                </c:pt>
                <c:pt idx="3">
                  <c:v>178</c:v>
                </c:pt>
              </c:numCache>
            </c:numRef>
          </c:val>
          <c:extLst>
            <c:ext xmlns:c16="http://schemas.microsoft.com/office/drawing/2014/chart" uri="{C3380CC4-5D6E-409C-BE32-E72D297353CC}">
              <c16:uniqueId val="{00000000-FB48-4B69-8EAD-A0237FA62439}"/>
            </c:ext>
          </c:extLst>
        </c:ser>
        <c:dLbls>
          <c:showLegendKey val="0"/>
          <c:showVal val="0"/>
          <c:showCatName val="0"/>
          <c:showSerName val="0"/>
          <c:showPercent val="0"/>
          <c:showBubbleSize val="0"/>
        </c:dLbls>
        <c:gapWidth val="182"/>
        <c:axId val="762413928"/>
        <c:axId val="762414584"/>
      </c:barChart>
      <c:catAx>
        <c:axId val="762413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414584"/>
        <c:crosses val="autoZero"/>
        <c:auto val="1"/>
        <c:lblAlgn val="ctr"/>
        <c:lblOffset val="100"/>
        <c:noMultiLvlLbl val="0"/>
      </c:catAx>
      <c:valAx>
        <c:axId val="762414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413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67D6C-9093-498D-A065-9154651C0F80}" type="doc">
      <dgm:prSet loTypeId="urn:microsoft.com/office/officeart/2005/8/layout/cycle6" loCatId="cycle" qsTypeId="urn:microsoft.com/office/officeart/2005/8/quickstyle/simple5" qsCatId="simple" csTypeId="urn:microsoft.com/office/officeart/2005/8/colors/accent1_2" csCatId="accent1" phldr="1"/>
      <dgm:spPr/>
      <dgm:t>
        <a:bodyPr/>
        <a:lstStyle/>
        <a:p>
          <a:endParaRPr lang="en-US"/>
        </a:p>
      </dgm:t>
    </dgm:pt>
    <dgm:pt modelId="{53122F5D-B082-42F7-B1A7-539297A0AD88}">
      <dgm:prSet phldrT="[Text]" custT="1"/>
      <dgm:spPr/>
      <dgm:t>
        <a:bodyPr/>
        <a:lstStyle/>
        <a:p>
          <a:r>
            <a:rPr lang="en-US" sz="1600" dirty="0" smtClean="0"/>
            <a:t>Environmentally Conscious</a:t>
          </a:r>
          <a:endParaRPr lang="en-US" sz="1600" dirty="0"/>
        </a:p>
      </dgm:t>
    </dgm:pt>
    <dgm:pt modelId="{CF242092-E670-46F5-8C8B-6C444AEA4A98}" type="parTrans" cxnId="{1F4EBD6B-BA5F-41D6-BA38-63B2A72ADB0E}">
      <dgm:prSet/>
      <dgm:spPr/>
      <dgm:t>
        <a:bodyPr/>
        <a:lstStyle/>
        <a:p>
          <a:endParaRPr lang="en-US" sz="4000"/>
        </a:p>
      </dgm:t>
    </dgm:pt>
    <dgm:pt modelId="{A0D5D49B-9E4A-4C7B-A41A-688FFA91263E}" type="sibTrans" cxnId="{1F4EBD6B-BA5F-41D6-BA38-63B2A72ADB0E}">
      <dgm:prSet/>
      <dgm:spPr/>
      <dgm:t>
        <a:bodyPr/>
        <a:lstStyle/>
        <a:p>
          <a:endParaRPr lang="en-US" sz="4000"/>
        </a:p>
      </dgm:t>
    </dgm:pt>
    <dgm:pt modelId="{C2FCEC85-AE63-4CFA-BAEA-16CF760DB64F}">
      <dgm:prSet phldrT="[Text]" custT="1"/>
      <dgm:spPr/>
      <dgm:t>
        <a:bodyPr/>
        <a:lstStyle/>
        <a:p>
          <a:r>
            <a:rPr lang="en-US" sz="1600" dirty="0" smtClean="0"/>
            <a:t>Excellence</a:t>
          </a:r>
          <a:endParaRPr lang="en-US" sz="1600" dirty="0"/>
        </a:p>
      </dgm:t>
    </dgm:pt>
    <dgm:pt modelId="{C76C157B-ABEC-4297-8DFF-D66B60DFBAB8}" type="parTrans" cxnId="{45C7FC0F-FE4B-4001-B9E7-F645CA31BB80}">
      <dgm:prSet/>
      <dgm:spPr/>
      <dgm:t>
        <a:bodyPr/>
        <a:lstStyle/>
        <a:p>
          <a:endParaRPr lang="en-US" sz="4000"/>
        </a:p>
      </dgm:t>
    </dgm:pt>
    <dgm:pt modelId="{3249ED11-3432-4B2A-922F-ADA94BD5489B}" type="sibTrans" cxnId="{45C7FC0F-FE4B-4001-B9E7-F645CA31BB80}">
      <dgm:prSet/>
      <dgm:spPr/>
      <dgm:t>
        <a:bodyPr/>
        <a:lstStyle/>
        <a:p>
          <a:endParaRPr lang="en-US" sz="4000"/>
        </a:p>
      </dgm:t>
    </dgm:pt>
    <dgm:pt modelId="{16754824-8E31-4DDA-A126-762E2C248503}">
      <dgm:prSet phldrT="[Text]" custT="1"/>
      <dgm:spPr/>
      <dgm:t>
        <a:bodyPr/>
        <a:lstStyle/>
        <a:p>
          <a:r>
            <a:rPr lang="en-US" sz="1600" dirty="0" smtClean="0"/>
            <a:t>Integrity</a:t>
          </a:r>
          <a:endParaRPr lang="en-US" sz="1600" dirty="0"/>
        </a:p>
      </dgm:t>
    </dgm:pt>
    <dgm:pt modelId="{9D030B4A-4AEA-47B8-B89B-210E5E6AEDDC}" type="parTrans" cxnId="{5A740D77-7A3A-4651-B56A-7750BD314016}">
      <dgm:prSet/>
      <dgm:spPr/>
      <dgm:t>
        <a:bodyPr/>
        <a:lstStyle/>
        <a:p>
          <a:endParaRPr lang="en-US" sz="4000"/>
        </a:p>
      </dgm:t>
    </dgm:pt>
    <dgm:pt modelId="{6879892D-7F49-4E38-BE84-437187BBDC7C}" type="sibTrans" cxnId="{5A740D77-7A3A-4651-B56A-7750BD314016}">
      <dgm:prSet/>
      <dgm:spPr/>
      <dgm:t>
        <a:bodyPr/>
        <a:lstStyle/>
        <a:p>
          <a:endParaRPr lang="en-US" sz="4000"/>
        </a:p>
      </dgm:t>
    </dgm:pt>
    <dgm:pt modelId="{E97EF922-FB11-4799-85E2-ABC086259B2C}">
      <dgm:prSet phldrT="[Text]" custT="1"/>
      <dgm:spPr/>
      <dgm:t>
        <a:bodyPr/>
        <a:lstStyle/>
        <a:p>
          <a:r>
            <a:rPr lang="en-US" sz="1600" dirty="0" smtClean="0"/>
            <a:t>Teamwork</a:t>
          </a:r>
          <a:endParaRPr lang="en-US" sz="1600" dirty="0"/>
        </a:p>
      </dgm:t>
    </dgm:pt>
    <dgm:pt modelId="{89B72309-BCC1-43F4-AAF7-64099BE01D2C}" type="parTrans" cxnId="{3EA2602E-2965-4EA9-97CD-CE4F382D5003}">
      <dgm:prSet/>
      <dgm:spPr/>
      <dgm:t>
        <a:bodyPr/>
        <a:lstStyle/>
        <a:p>
          <a:endParaRPr lang="en-US" sz="4000"/>
        </a:p>
      </dgm:t>
    </dgm:pt>
    <dgm:pt modelId="{017F76D0-0CC1-4FDD-AFE3-DC2D0AEAA5C7}" type="sibTrans" cxnId="{3EA2602E-2965-4EA9-97CD-CE4F382D5003}">
      <dgm:prSet/>
      <dgm:spPr/>
      <dgm:t>
        <a:bodyPr/>
        <a:lstStyle/>
        <a:p>
          <a:endParaRPr lang="en-US" sz="4000"/>
        </a:p>
      </dgm:t>
    </dgm:pt>
    <dgm:pt modelId="{2B941925-7D29-4DDA-A1E4-CB848842C828}">
      <dgm:prSet phldrT="[Text]" custT="1"/>
      <dgm:spPr/>
      <dgm:t>
        <a:bodyPr/>
        <a:lstStyle/>
        <a:p>
          <a:r>
            <a:rPr lang="en-US" sz="1600" dirty="0" smtClean="0"/>
            <a:t>Member-Owners and Community Service</a:t>
          </a:r>
          <a:endParaRPr lang="en-US" sz="1600" dirty="0"/>
        </a:p>
      </dgm:t>
    </dgm:pt>
    <dgm:pt modelId="{CF7363EB-3F18-4E05-A853-9562AA7A9E08}" type="parTrans" cxnId="{1C2441FC-E2C7-496A-A828-B0FA6D8EC104}">
      <dgm:prSet/>
      <dgm:spPr/>
      <dgm:t>
        <a:bodyPr/>
        <a:lstStyle/>
        <a:p>
          <a:endParaRPr lang="en-US" sz="4000"/>
        </a:p>
      </dgm:t>
    </dgm:pt>
    <dgm:pt modelId="{FD668B4E-19D5-43FC-859A-AC112DA31E31}" type="sibTrans" cxnId="{1C2441FC-E2C7-496A-A828-B0FA6D8EC104}">
      <dgm:prSet/>
      <dgm:spPr/>
      <dgm:t>
        <a:bodyPr/>
        <a:lstStyle/>
        <a:p>
          <a:endParaRPr lang="en-US" sz="4000"/>
        </a:p>
      </dgm:t>
    </dgm:pt>
    <dgm:pt modelId="{9858BD7A-FD34-4EE6-9779-56EBDE5B2234}">
      <dgm:prSet custT="1"/>
      <dgm:spPr/>
      <dgm:t>
        <a:bodyPr/>
        <a:lstStyle/>
        <a:p>
          <a:r>
            <a:rPr lang="en-US" sz="1600" dirty="0" smtClean="0"/>
            <a:t>Respect for Employee</a:t>
          </a:r>
          <a:endParaRPr lang="en-US" sz="1600" dirty="0"/>
        </a:p>
      </dgm:t>
    </dgm:pt>
    <dgm:pt modelId="{1AF3DCF5-E6D9-4344-842F-A742E0D0FED3}" type="parTrans" cxnId="{7AA40BCB-031C-4DF6-A081-407B0D0B4A56}">
      <dgm:prSet/>
      <dgm:spPr/>
      <dgm:t>
        <a:bodyPr/>
        <a:lstStyle/>
        <a:p>
          <a:endParaRPr lang="en-US" sz="4000"/>
        </a:p>
      </dgm:t>
    </dgm:pt>
    <dgm:pt modelId="{7C3F53D3-A1DA-463C-8C4F-865CA4960701}" type="sibTrans" cxnId="{7AA40BCB-031C-4DF6-A081-407B0D0B4A56}">
      <dgm:prSet/>
      <dgm:spPr/>
      <dgm:t>
        <a:bodyPr/>
        <a:lstStyle/>
        <a:p>
          <a:endParaRPr lang="en-US" sz="4000"/>
        </a:p>
      </dgm:t>
    </dgm:pt>
    <dgm:pt modelId="{3EA6096A-1D17-4404-BE35-DFF4A7556DA5}">
      <dgm:prSet custT="1"/>
      <dgm:spPr/>
      <dgm:t>
        <a:bodyPr/>
        <a:lstStyle/>
        <a:p>
          <a:r>
            <a:rPr lang="en-US" sz="1600" dirty="0" smtClean="0"/>
            <a:t>Safety</a:t>
          </a:r>
          <a:endParaRPr lang="en-US" sz="1600" dirty="0"/>
        </a:p>
      </dgm:t>
    </dgm:pt>
    <dgm:pt modelId="{2E16E8F8-0972-42CF-8CAB-BB3A3C84F61A}" type="parTrans" cxnId="{05EC7452-D888-4120-BFCE-229A4F7428C1}">
      <dgm:prSet/>
      <dgm:spPr/>
      <dgm:t>
        <a:bodyPr/>
        <a:lstStyle/>
        <a:p>
          <a:endParaRPr lang="en-US" sz="4000"/>
        </a:p>
      </dgm:t>
    </dgm:pt>
    <dgm:pt modelId="{BC23657A-668D-46E2-BC55-6D04047FE169}" type="sibTrans" cxnId="{05EC7452-D888-4120-BFCE-229A4F7428C1}">
      <dgm:prSet/>
      <dgm:spPr/>
      <dgm:t>
        <a:bodyPr/>
        <a:lstStyle/>
        <a:p>
          <a:endParaRPr lang="en-US" sz="4000"/>
        </a:p>
      </dgm:t>
    </dgm:pt>
    <dgm:pt modelId="{48908C3D-478A-4B29-A0AA-E5F112E18025}" type="pres">
      <dgm:prSet presAssocID="{39067D6C-9093-498D-A065-9154651C0F80}" presName="cycle" presStyleCnt="0">
        <dgm:presLayoutVars>
          <dgm:dir/>
          <dgm:resizeHandles val="exact"/>
        </dgm:presLayoutVars>
      </dgm:prSet>
      <dgm:spPr/>
      <dgm:t>
        <a:bodyPr/>
        <a:lstStyle/>
        <a:p>
          <a:endParaRPr lang="en-US"/>
        </a:p>
      </dgm:t>
    </dgm:pt>
    <dgm:pt modelId="{4CFEBBBE-58CF-4C90-9F72-828037205BE1}" type="pres">
      <dgm:prSet presAssocID="{3EA6096A-1D17-4404-BE35-DFF4A7556DA5}" presName="node" presStyleLbl="node1" presStyleIdx="0" presStyleCnt="7" custScaleX="181014" custScaleY="124791" custRadScaleRad="113166" custRadScaleInc="4829">
        <dgm:presLayoutVars>
          <dgm:bulletEnabled val="1"/>
        </dgm:presLayoutVars>
      </dgm:prSet>
      <dgm:spPr/>
      <dgm:t>
        <a:bodyPr/>
        <a:lstStyle/>
        <a:p>
          <a:endParaRPr lang="en-US"/>
        </a:p>
      </dgm:t>
    </dgm:pt>
    <dgm:pt modelId="{F39956CF-39BE-45B3-9A31-11CA59B4939F}" type="pres">
      <dgm:prSet presAssocID="{3EA6096A-1D17-4404-BE35-DFF4A7556DA5}" presName="spNode" presStyleCnt="0"/>
      <dgm:spPr/>
    </dgm:pt>
    <dgm:pt modelId="{21834DA6-FAE3-4D77-8F3E-FF083000CE5E}" type="pres">
      <dgm:prSet presAssocID="{BC23657A-668D-46E2-BC55-6D04047FE169}" presName="sibTrans" presStyleLbl="sibTrans1D1" presStyleIdx="0" presStyleCnt="7"/>
      <dgm:spPr/>
      <dgm:t>
        <a:bodyPr/>
        <a:lstStyle/>
        <a:p>
          <a:endParaRPr lang="en-US"/>
        </a:p>
      </dgm:t>
    </dgm:pt>
    <dgm:pt modelId="{AFDE2FE3-6C91-47E5-9CE1-083C04B056D1}" type="pres">
      <dgm:prSet presAssocID="{53122F5D-B082-42F7-B1A7-539297A0AD88}" presName="node" presStyleLbl="node1" presStyleIdx="1" presStyleCnt="7" custScaleX="205358" custScaleY="155797" custRadScaleRad="114961" custRadScaleInc="79763">
        <dgm:presLayoutVars>
          <dgm:bulletEnabled val="1"/>
        </dgm:presLayoutVars>
      </dgm:prSet>
      <dgm:spPr/>
      <dgm:t>
        <a:bodyPr/>
        <a:lstStyle/>
        <a:p>
          <a:endParaRPr lang="en-US"/>
        </a:p>
      </dgm:t>
    </dgm:pt>
    <dgm:pt modelId="{AB85E3DA-5C08-4D1A-A2B5-3140054D4CAC}" type="pres">
      <dgm:prSet presAssocID="{53122F5D-B082-42F7-B1A7-539297A0AD88}" presName="spNode" presStyleCnt="0"/>
      <dgm:spPr/>
    </dgm:pt>
    <dgm:pt modelId="{4BD0681A-999E-4207-ADCC-97EC495529C6}" type="pres">
      <dgm:prSet presAssocID="{A0D5D49B-9E4A-4C7B-A41A-688FFA91263E}" presName="sibTrans" presStyleLbl="sibTrans1D1" presStyleIdx="1" presStyleCnt="7"/>
      <dgm:spPr/>
      <dgm:t>
        <a:bodyPr/>
        <a:lstStyle/>
        <a:p>
          <a:endParaRPr lang="en-US"/>
        </a:p>
      </dgm:t>
    </dgm:pt>
    <dgm:pt modelId="{C3D763FF-20B2-4EBD-873C-ED32F5E716AF}" type="pres">
      <dgm:prSet presAssocID="{9858BD7A-FD34-4EE6-9779-56EBDE5B2234}" presName="node" presStyleLbl="node1" presStyleIdx="2" presStyleCnt="7" custScaleX="181014" custScaleY="155797" custRadScaleRad="115763" custRadScaleInc="-2121">
        <dgm:presLayoutVars>
          <dgm:bulletEnabled val="1"/>
        </dgm:presLayoutVars>
      </dgm:prSet>
      <dgm:spPr/>
      <dgm:t>
        <a:bodyPr/>
        <a:lstStyle/>
        <a:p>
          <a:endParaRPr lang="en-US"/>
        </a:p>
      </dgm:t>
    </dgm:pt>
    <dgm:pt modelId="{0BF1086F-854A-4BD6-867B-5C4761EFC6D8}" type="pres">
      <dgm:prSet presAssocID="{9858BD7A-FD34-4EE6-9779-56EBDE5B2234}" presName="spNode" presStyleCnt="0"/>
      <dgm:spPr/>
    </dgm:pt>
    <dgm:pt modelId="{2F22B146-97FC-4019-8AA2-3D0EE361141E}" type="pres">
      <dgm:prSet presAssocID="{7C3F53D3-A1DA-463C-8C4F-865CA4960701}" presName="sibTrans" presStyleLbl="sibTrans1D1" presStyleIdx="2" presStyleCnt="7"/>
      <dgm:spPr/>
      <dgm:t>
        <a:bodyPr/>
        <a:lstStyle/>
        <a:p>
          <a:endParaRPr lang="en-US"/>
        </a:p>
      </dgm:t>
    </dgm:pt>
    <dgm:pt modelId="{87CE55A6-5869-4C31-908C-0AA5AB79C52F}" type="pres">
      <dgm:prSet presAssocID="{C2FCEC85-AE63-4CFA-BAEA-16CF760DB64F}" presName="node" presStyleLbl="node1" presStyleIdx="3" presStyleCnt="7" custScaleX="181014" custScaleY="155797" custRadScaleRad="102262" custRadScaleInc="-33867">
        <dgm:presLayoutVars>
          <dgm:bulletEnabled val="1"/>
        </dgm:presLayoutVars>
      </dgm:prSet>
      <dgm:spPr/>
      <dgm:t>
        <a:bodyPr/>
        <a:lstStyle/>
        <a:p>
          <a:endParaRPr lang="en-US"/>
        </a:p>
      </dgm:t>
    </dgm:pt>
    <dgm:pt modelId="{86007850-E510-4E8C-9463-1A65A77AD6B3}" type="pres">
      <dgm:prSet presAssocID="{C2FCEC85-AE63-4CFA-BAEA-16CF760DB64F}" presName="spNode" presStyleCnt="0"/>
      <dgm:spPr/>
    </dgm:pt>
    <dgm:pt modelId="{9C0F3142-A519-4642-8F71-8F9C22895E61}" type="pres">
      <dgm:prSet presAssocID="{3249ED11-3432-4B2A-922F-ADA94BD5489B}" presName="sibTrans" presStyleLbl="sibTrans1D1" presStyleIdx="3" presStyleCnt="7"/>
      <dgm:spPr/>
      <dgm:t>
        <a:bodyPr/>
        <a:lstStyle/>
        <a:p>
          <a:endParaRPr lang="en-US"/>
        </a:p>
      </dgm:t>
    </dgm:pt>
    <dgm:pt modelId="{DB3A4D5C-1839-49AB-BC10-A02684A29659}" type="pres">
      <dgm:prSet presAssocID="{16754824-8E31-4DDA-A126-762E2C248503}" presName="node" presStyleLbl="node1" presStyleIdx="4" presStyleCnt="7" custScaleX="181014" custScaleY="155797" custRadScaleRad="102316" custRadScaleInc="34889">
        <dgm:presLayoutVars>
          <dgm:bulletEnabled val="1"/>
        </dgm:presLayoutVars>
      </dgm:prSet>
      <dgm:spPr/>
      <dgm:t>
        <a:bodyPr/>
        <a:lstStyle/>
        <a:p>
          <a:endParaRPr lang="en-US"/>
        </a:p>
      </dgm:t>
    </dgm:pt>
    <dgm:pt modelId="{F1E0DDC4-5875-45D1-9F41-BC467D18566F}" type="pres">
      <dgm:prSet presAssocID="{16754824-8E31-4DDA-A126-762E2C248503}" presName="spNode" presStyleCnt="0"/>
      <dgm:spPr/>
    </dgm:pt>
    <dgm:pt modelId="{6E711216-94A2-4147-B538-96B0A56DBBE1}" type="pres">
      <dgm:prSet presAssocID="{6879892D-7F49-4E38-BE84-437187BBDC7C}" presName="sibTrans" presStyleLbl="sibTrans1D1" presStyleIdx="4" presStyleCnt="7"/>
      <dgm:spPr/>
      <dgm:t>
        <a:bodyPr/>
        <a:lstStyle/>
        <a:p>
          <a:endParaRPr lang="en-US"/>
        </a:p>
      </dgm:t>
    </dgm:pt>
    <dgm:pt modelId="{0B429E6C-4C84-4E6C-9B9B-E5A567BAC9CB}" type="pres">
      <dgm:prSet presAssocID="{E97EF922-FB11-4799-85E2-ABC086259B2C}" presName="node" presStyleLbl="node1" presStyleIdx="5" presStyleCnt="7" custScaleX="181014" custScaleY="155797" custRadScaleRad="112368" custRadScaleInc="1103">
        <dgm:presLayoutVars>
          <dgm:bulletEnabled val="1"/>
        </dgm:presLayoutVars>
      </dgm:prSet>
      <dgm:spPr/>
      <dgm:t>
        <a:bodyPr/>
        <a:lstStyle/>
        <a:p>
          <a:endParaRPr lang="en-US"/>
        </a:p>
      </dgm:t>
    </dgm:pt>
    <dgm:pt modelId="{C4D2F85B-566E-46A7-8023-D43B54C7041E}" type="pres">
      <dgm:prSet presAssocID="{E97EF922-FB11-4799-85E2-ABC086259B2C}" presName="spNode" presStyleCnt="0"/>
      <dgm:spPr/>
    </dgm:pt>
    <dgm:pt modelId="{EE52E934-D38E-4FBB-B34E-41F7E5E1D97B}" type="pres">
      <dgm:prSet presAssocID="{017F76D0-0CC1-4FDD-AFE3-DC2D0AEAA5C7}" presName="sibTrans" presStyleLbl="sibTrans1D1" presStyleIdx="5" presStyleCnt="7"/>
      <dgm:spPr/>
      <dgm:t>
        <a:bodyPr/>
        <a:lstStyle/>
        <a:p>
          <a:endParaRPr lang="en-US"/>
        </a:p>
      </dgm:t>
    </dgm:pt>
    <dgm:pt modelId="{313F28FC-C0DE-451F-B0EF-1E213EE25443}" type="pres">
      <dgm:prSet presAssocID="{2B941925-7D29-4DDA-A1E4-CB848842C828}" presName="node" presStyleLbl="node1" presStyleIdx="6" presStyleCnt="7" custScaleX="210225" custScaleY="155797" custRadScaleRad="113198" custRadScaleInc="-79720">
        <dgm:presLayoutVars>
          <dgm:bulletEnabled val="1"/>
        </dgm:presLayoutVars>
      </dgm:prSet>
      <dgm:spPr/>
      <dgm:t>
        <a:bodyPr/>
        <a:lstStyle/>
        <a:p>
          <a:endParaRPr lang="en-US"/>
        </a:p>
      </dgm:t>
    </dgm:pt>
    <dgm:pt modelId="{CAEE2B61-7D2A-4678-896A-C3AE19B39971}" type="pres">
      <dgm:prSet presAssocID="{2B941925-7D29-4DDA-A1E4-CB848842C828}" presName="spNode" presStyleCnt="0"/>
      <dgm:spPr/>
    </dgm:pt>
    <dgm:pt modelId="{FA33DDEA-435C-4C64-B9C0-BCB7BFD75EF9}" type="pres">
      <dgm:prSet presAssocID="{FD668B4E-19D5-43FC-859A-AC112DA31E31}" presName="sibTrans" presStyleLbl="sibTrans1D1" presStyleIdx="6" presStyleCnt="7"/>
      <dgm:spPr/>
      <dgm:t>
        <a:bodyPr/>
        <a:lstStyle/>
        <a:p>
          <a:endParaRPr lang="en-US"/>
        </a:p>
      </dgm:t>
    </dgm:pt>
  </dgm:ptLst>
  <dgm:cxnLst>
    <dgm:cxn modelId="{09CCA7D0-A3A8-4A0F-9462-2064754BAA67}" type="presOf" srcId="{9858BD7A-FD34-4EE6-9779-56EBDE5B2234}" destId="{C3D763FF-20B2-4EBD-873C-ED32F5E716AF}" srcOrd="0" destOrd="0" presId="urn:microsoft.com/office/officeart/2005/8/layout/cycle6"/>
    <dgm:cxn modelId="{971E98F1-CC9C-4299-B2B1-12994591C8D7}" type="presOf" srcId="{BC23657A-668D-46E2-BC55-6D04047FE169}" destId="{21834DA6-FAE3-4D77-8F3E-FF083000CE5E}" srcOrd="0" destOrd="0" presId="urn:microsoft.com/office/officeart/2005/8/layout/cycle6"/>
    <dgm:cxn modelId="{325185EA-104D-4B7E-8E5B-A525EBE7E902}" type="presOf" srcId="{FD668B4E-19D5-43FC-859A-AC112DA31E31}" destId="{FA33DDEA-435C-4C64-B9C0-BCB7BFD75EF9}" srcOrd="0" destOrd="0" presId="urn:microsoft.com/office/officeart/2005/8/layout/cycle6"/>
    <dgm:cxn modelId="{1826BDF4-28A4-4D3D-8C67-930E8E4535E6}" type="presOf" srcId="{A0D5D49B-9E4A-4C7B-A41A-688FFA91263E}" destId="{4BD0681A-999E-4207-ADCC-97EC495529C6}" srcOrd="0" destOrd="0" presId="urn:microsoft.com/office/officeart/2005/8/layout/cycle6"/>
    <dgm:cxn modelId="{B7A4AAC2-7782-4A26-A110-484DB92089AA}" type="presOf" srcId="{2B941925-7D29-4DDA-A1E4-CB848842C828}" destId="{313F28FC-C0DE-451F-B0EF-1E213EE25443}" srcOrd="0" destOrd="0" presId="urn:microsoft.com/office/officeart/2005/8/layout/cycle6"/>
    <dgm:cxn modelId="{7AA40BCB-031C-4DF6-A081-407B0D0B4A56}" srcId="{39067D6C-9093-498D-A065-9154651C0F80}" destId="{9858BD7A-FD34-4EE6-9779-56EBDE5B2234}" srcOrd="2" destOrd="0" parTransId="{1AF3DCF5-E6D9-4344-842F-A742E0D0FED3}" sibTransId="{7C3F53D3-A1DA-463C-8C4F-865CA4960701}"/>
    <dgm:cxn modelId="{DFA473AB-6B5E-4C6E-8930-E22C9959C987}" type="presOf" srcId="{3EA6096A-1D17-4404-BE35-DFF4A7556DA5}" destId="{4CFEBBBE-58CF-4C90-9F72-828037205BE1}" srcOrd="0" destOrd="0" presId="urn:microsoft.com/office/officeart/2005/8/layout/cycle6"/>
    <dgm:cxn modelId="{3EA2602E-2965-4EA9-97CD-CE4F382D5003}" srcId="{39067D6C-9093-498D-A065-9154651C0F80}" destId="{E97EF922-FB11-4799-85E2-ABC086259B2C}" srcOrd="5" destOrd="0" parTransId="{89B72309-BCC1-43F4-AAF7-64099BE01D2C}" sibTransId="{017F76D0-0CC1-4FDD-AFE3-DC2D0AEAA5C7}"/>
    <dgm:cxn modelId="{1C2441FC-E2C7-496A-A828-B0FA6D8EC104}" srcId="{39067D6C-9093-498D-A065-9154651C0F80}" destId="{2B941925-7D29-4DDA-A1E4-CB848842C828}" srcOrd="6" destOrd="0" parTransId="{CF7363EB-3F18-4E05-A853-9562AA7A9E08}" sibTransId="{FD668B4E-19D5-43FC-859A-AC112DA31E31}"/>
    <dgm:cxn modelId="{DC1B8B5C-A505-4557-B06E-DF0D99FF0A42}" type="presOf" srcId="{16754824-8E31-4DDA-A126-762E2C248503}" destId="{DB3A4D5C-1839-49AB-BC10-A02684A29659}" srcOrd="0" destOrd="0" presId="urn:microsoft.com/office/officeart/2005/8/layout/cycle6"/>
    <dgm:cxn modelId="{89D6EEE8-2F7F-4417-92C4-352F8BFA6E60}" type="presOf" srcId="{7C3F53D3-A1DA-463C-8C4F-865CA4960701}" destId="{2F22B146-97FC-4019-8AA2-3D0EE361141E}" srcOrd="0" destOrd="0" presId="urn:microsoft.com/office/officeart/2005/8/layout/cycle6"/>
    <dgm:cxn modelId="{9FAD616C-1698-453E-A6D2-A649BCA82A10}" type="presOf" srcId="{017F76D0-0CC1-4FDD-AFE3-DC2D0AEAA5C7}" destId="{EE52E934-D38E-4FBB-B34E-41F7E5E1D97B}" srcOrd="0" destOrd="0" presId="urn:microsoft.com/office/officeart/2005/8/layout/cycle6"/>
    <dgm:cxn modelId="{05EC7452-D888-4120-BFCE-229A4F7428C1}" srcId="{39067D6C-9093-498D-A065-9154651C0F80}" destId="{3EA6096A-1D17-4404-BE35-DFF4A7556DA5}" srcOrd="0" destOrd="0" parTransId="{2E16E8F8-0972-42CF-8CAB-BB3A3C84F61A}" sibTransId="{BC23657A-668D-46E2-BC55-6D04047FE169}"/>
    <dgm:cxn modelId="{BF254C89-1607-4CD2-ACA1-84A082770742}" type="presOf" srcId="{53122F5D-B082-42F7-B1A7-539297A0AD88}" destId="{AFDE2FE3-6C91-47E5-9CE1-083C04B056D1}" srcOrd="0" destOrd="0" presId="urn:microsoft.com/office/officeart/2005/8/layout/cycle6"/>
    <dgm:cxn modelId="{1F4EBD6B-BA5F-41D6-BA38-63B2A72ADB0E}" srcId="{39067D6C-9093-498D-A065-9154651C0F80}" destId="{53122F5D-B082-42F7-B1A7-539297A0AD88}" srcOrd="1" destOrd="0" parTransId="{CF242092-E670-46F5-8C8B-6C444AEA4A98}" sibTransId="{A0D5D49B-9E4A-4C7B-A41A-688FFA91263E}"/>
    <dgm:cxn modelId="{45C7FC0F-FE4B-4001-B9E7-F645CA31BB80}" srcId="{39067D6C-9093-498D-A065-9154651C0F80}" destId="{C2FCEC85-AE63-4CFA-BAEA-16CF760DB64F}" srcOrd="3" destOrd="0" parTransId="{C76C157B-ABEC-4297-8DFF-D66B60DFBAB8}" sibTransId="{3249ED11-3432-4B2A-922F-ADA94BD5489B}"/>
    <dgm:cxn modelId="{F51619F4-84A0-436B-A7EF-641229B09230}" type="presOf" srcId="{39067D6C-9093-498D-A065-9154651C0F80}" destId="{48908C3D-478A-4B29-A0AA-E5F112E18025}" srcOrd="0" destOrd="0" presId="urn:microsoft.com/office/officeart/2005/8/layout/cycle6"/>
    <dgm:cxn modelId="{96E2130F-5C07-4F64-9CC0-6DA202C0D091}" type="presOf" srcId="{E97EF922-FB11-4799-85E2-ABC086259B2C}" destId="{0B429E6C-4C84-4E6C-9B9B-E5A567BAC9CB}" srcOrd="0" destOrd="0" presId="urn:microsoft.com/office/officeart/2005/8/layout/cycle6"/>
    <dgm:cxn modelId="{A6F30233-7158-4CC1-8863-9F0FD1CA3583}" type="presOf" srcId="{C2FCEC85-AE63-4CFA-BAEA-16CF760DB64F}" destId="{87CE55A6-5869-4C31-908C-0AA5AB79C52F}" srcOrd="0" destOrd="0" presId="urn:microsoft.com/office/officeart/2005/8/layout/cycle6"/>
    <dgm:cxn modelId="{7DFE68D9-3C03-46F1-B223-A3CDF092059C}" type="presOf" srcId="{6879892D-7F49-4E38-BE84-437187BBDC7C}" destId="{6E711216-94A2-4147-B538-96B0A56DBBE1}" srcOrd="0" destOrd="0" presId="urn:microsoft.com/office/officeart/2005/8/layout/cycle6"/>
    <dgm:cxn modelId="{C53EE26A-1FCA-45E2-A3B6-67DD8128A4E4}" type="presOf" srcId="{3249ED11-3432-4B2A-922F-ADA94BD5489B}" destId="{9C0F3142-A519-4642-8F71-8F9C22895E61}" srcOrd="0" destOrd="0" presId="urn:microsoft.com/office/officeart/2005/8/layout/cycle6"/>
    <dgm:cxn modelId="{5A740D77-7A3A-4651-B56A-7750BD314016}" srcId="{39067D6C-9093-498D-A065-9154651C0F80}" destId="{16754824-8E31-4DDA-A126-762E2C248503}" srcOrd="4" destOrd="0" parTransId="{9D030B4A-4AEA-47B8-B89B-210E5E6AEDDC}" sibTransId="{6879892D-7F49-4E38-BE84-437187BBDC7C}"/>
    <dgm:cxn modelId="{26637E09-5398-408C-B42F-067D3CD02904}" type="presParOf" srcId="{48908C3D-478A-4B29-A0AA-E5F112E18025}" destId="{4CFEBBBE-58CF-4C90-9F72-828037205BE1}" srcOrd="0" destOrd="0" presId="urn:microsoft.com/office/officeart/2005/8/layout/cycle6"/>
    <dgm:cxn modelId="{BCAFE74B-80AD-456B-AE29-32C84041255D}" type="presParOf" srcId="{48908C3D-478A-4B29-A0AA-E5F112E18025}" destId="{F39956CF-39BE-45B3-9A31-11CA59B4939F}" srcOrd="1" destOrd="0" presId="urn:microsoft.com/office/officeart/2005/8/layout/cycle6"/>
    <dgm:cxn modelId="{5B36FB8A-81C4-463D-9E7D-870608FADD98}" type="presParOf" srcId="{48908C3D-478A-4B29-A0AA-E5F112E18025}" destId="{21834DA6-FAE3-4D77-8F3E-FF083000CE5E}" srcOrd="2" destOrd="0" presId="urn:microsoft.com/office/officeart/2005/8/layout/cycle6"/>
    <dgm:cxn modelId="{D9E3FA9C-1C8F-4A81-98CE-6A9C93B6F636}" type="presParOf" srcId="{48908C3D-478A-4B29-A0AA-E5F112E18025}" destId="{AFDE2FE3-6C91-47E5-9CE1-083C04B056D1}" srcOrd="3" destOrd="0" presId="urn:microsoft.com/office/officeart/2005/8/layout/cycle6"/>
    <dgm:cxn modelId="{D44291EE-5352-4262-8A0E-F68A8B508767}" type="presParOf" srcId="{48908C3D-478A-4B29-A0AA-E5F112E18025}" destId="{AB85E3DA-5C08-4D1A-A2B5-3140054D4CAC}" srcOrd="4" destOrd="0" presId="urn:microsoft.com/office/officeart/2005/8/layout/cycle6"/>
    <dgm:cxn modelId="{4E3B98B1-6A5D-4E65-8914-E31D856E0FD9}" type="presParOf" srcId="{48908C3D-478A-4B29-A0AA-E5F112E18025}" destId="{4BD0681A-999E-4207-ADCC-97EC495529C6}" srcOrd="5" destOrd="0" presId="urn:microsoft.com/office/officeart/2005/8/layout/cycle6"/>
    <dgm:cxn modelId="{25265211-27A5-4776-B432-C5A635EE8D0C}" type="presParOf" srcId="{48908C3D-478A-4B29-A0AA-E5F112E18025}" destId="{C3D763FF-20B2-4EBD-873C-ED32F5E716AF}" srcOrd="6" destOrd="0" presId="urn:microsoft.com/office/officeart/2005/8/layout/cycle6"/>
    <dgm:cxn modelId="{C1CAD98D-ADCC-4B2A-BCDC-08C8860F9683}" type="presParOf" srcId="{48908C3D-478A-4B29-A0AA-E5F112E18025}" destId="{0BF1086F-854A-4BD6-867B-5C4761EFC6D8}" srcOrd="7" destOrd="0" presId="urn:microsoft.com/office/officeart/2005/8/layout/cycle6"/>
    <dgm:cxn modelId="{15A73A7C-0FC5-4F0D-A9F5-51FC63C17A51}" type="presParOf" srcId="{48908C3D-478A-4B29-A0AA-E5F112E18025}" destId="{2F22B146-97FC-4019-8AA2-3D0EE361141E}" srcOrd="8" destOrd="0" presId="urn:microsoft.com/office/officeart/2005/8/layout/cycle6"/>
    <dgm:cxn modelId="{68796216-8BB3-4C2B-B8E1-11E56505492C}" type="presParOf" srcId="{48908C3D-478A-4B29-A0AA-E5F112E18025}" destId="{87CE55A6-5869-4C31-908C-0AA5AB79C52F}" srcOrd="9" destOrd="0" presId="urn:microsoft.com/office/officeart/2005/8/layout/cycle6"/>
    <dgm:cxn modelId="{3B5ED134-A5F1-4E88-9360-67F6E009BD3D}" type="presParOf" srcId="{48908C3D-478A-4B29-A0AA-E5F112E18025}" destId="{86007850-E510-4E8C-9463-1A65A77AD6B3}" srcOrd="10" destOrd="0" presId="urn:microsoft.com/office/officeart/2005/8/layout/cycle6"/>
    <dgm:cxn modelId="{24C5C24C-FB31-4DDB-B3C5-1C45B065D288}" type="presParOf" srcId="{48908C3D-478A-4B29-A0AA-E5F112E18025}" destId="{9C0F3142-A519-4642-8F71-8F9C22895E61}" srcOrd="11" destOrd="0" presId="urn:microsoft.com/office/officeart/2005/8/layout/cycle6"/>
    <dgm:cxn modelId="{6FEBBADB-FD5F-4697-9FFB-BB7AD41B1053}" type="presParOf" srcId="{48908C3D-478A-4B29-A0AA-E5F112E18025}" destId="{DB3A4D5C-1839-49AB-BC10-A02684A29659}" srcOrd="12" destOrd="0" presId="urn:microsoft.com/office/officeart/2005/8/layout/cycle6"/>
    <dgm:cxn modelId="{7314F858-A35F-440B-BD19-599222781702}" type="presParOf" srcId="{48908C3D-478A-4B29-A0AA-E5F112E18025}" destId="{F1E0DDC4-5875-45D1-9F41-BC467D18566F}" srcOrd="13" destOrd="0" presId="urn:microsoft.com/office/officeart/2005/8/layout/cycle6"/>
    <dgm:cxn modelId="{AC35F632-78C8-404E-9E92-15D00BDB06AB}" type="presParOf" srcId="{48908C3D-478A-4B29-A0AA-E5F112E18025}" destId="{6E711216-94A2-4147-B538-96B0A56DBBE1}" srcOrd="14" destOrd="0" presId="urn:microsoft.com/office/officeart/2005/8/layout/cycle6"/>
    <dgm:cxn modelId="{DF40B251-38AB-4DE9-9190-FF24A74620FC}" type="presParOf" srcId="{48908C3D-478A-4B29-A0AA-E5F112E18025}" destId="{0B429E6C-4C84-4E6C-9B9B-E5A567BAC9CB}" srcOrd="15" destOrd="0" presId="urn:microsoft.com/office/officeart/2005/8/layout/cycle6"/>
    <dgm:cxn modelId="{B04A521C-5985-4647-BF9F-63F036B65335}" type="presParOf" srcId="{48908C3D-478A-4B29-A0AA-E5F112E18025}" destId="{C4D2F85B-566E-46A7-8023-D43B54C7041E}" srcOrd="16" destOrd="0" presId="urn:microsoft.com/office/officeart/2005/8/layout/cycle6"/>
    <dgm:cxn modelId="{6BDA07FE-50A4-46AE-91DF-0E96435BA88E}" type="presParOf" srcId="{48908C3D-478A-4B29-A0AA-E5F112E18025}" destId="{EE52E934-D38E-4FBB-B34E-41F7E5E1D97B}" srcOrd="17" destOrd="0" presId="urn:microsoft.com/office/officeart/2005/8/layout/cycle6"/>
    <dgm:cxn modelId="{D99FD227-57B3-4A81-9B6C-A5883DEA3E46}" type="presParOf" srcId="{48908C3D-478A-4B29-A0AA-E5F112E18025}" destId="{313F28FC-C0DE-451F-B0EF-1E213EE25443}" srcOrd="18" destOrd="0" presId="urn:microsoft.com/office/officeart/2005/8/layout/cycle6"/>
    <dgm:cxn modelId="{5A9D0F4D-4DB1-4C6E-8B6D-13A62E90A097}" type="presParOf" srcId="{48908C3D-478A-4B29-A0AA-E5F112E18025}" destId="{CAEE2B61-7D2A-4678-896A-C3AE19B39971}" srcOrd="19" destOrd="0" presId="urn:microsoft.com/office/officeart/2005/8/layout/cycle6"/>
    <dgm:cxn modelId="{AF47BC56-BC0D-46C2-BAC6-DF38B150FB09}" type="presParOf" srcId="{48908C3D-478A-4B29-A0AA-E5F112E18025}" destId="{FA33DDEA-435C-4C64-B9C0-BCB7BFD75EF9}"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0744F-12AB-4848-BB00-3CDE9465C491}" type="doc">
      <dgm:prSet loTypeId="urn:microsoft.com/office/officeart/2005/8/layout/hProcess6" loCatId="process" qsTypeId="urn:microsoft.com/office/officeart/2005/8/quickstyle/simple2" qsCatId="simple" csTypeId="urn:microsoft.com/office/officeart/2005/8/colors/accent1_2" csCatId="accent1" phldr="1"/>
      <dgm:spPr/>
      <dgm:t>
        <a:bodyPr/>
        <a:lstStyle/>
        <a:p>
          <a:endParaRPr lang="en-US"/>
        </a:p>
      </dgm:t>
    </dgm:pt>
    <dgm:pt modelId="{97AB3AE7-84BD-453D-8968-334981EA2E4B}">
      <dgm:prSet phldrT="[Text]"/>
      <dgm:spPr/>
      <dgm:t>
        <a:bodyPr/>
        <a:lstStyle/>
        <a:p>
          <a:r>
            <a:rPr lang="en-US" dirty="0" smtClean="0"/>
            <a:t>71%</a:t>
          </a:r>
          <a:endParaRPr lang="en-US" dirty="0"/>
        </a:p>
      </dgm:t>
    </dgm:pt>
    <dgm:pt modelId="{1208D4B0-FEF4-477F-82BA-4731426BE3D1}" type="parTrans" cxnId="{BE8D4FA1-D883-44E9-9452-1047EB476533}">
      <dgm:prSet/>
      <dgm:spPr/>
      <dgm:t>
        <a:bodyPr/>
        <a:lstStyle/>
        <a:p>
          <a:endParaRPr lang="en-US"/>
        </a:p>
      </dgm:t>
    </dgm:pt>
    <dgm:pt modelId="{D8876773-8186-494A-8A4E-FC9171A11808}" type="sibTrans" cxnId="{BE8D4FA1-D883-44E9-9452-1047EB476533}">
      <dgm:prSet/>
      <dgm:spPr/>
      <dgm:t>
        <a:bodyPr/>
        <a:lstStyle/>
        <a:p>
          <a:endParaRPr lang="en-US"/>
        </a:p>
      </dgm:t>
    </dgm:pt>
    <dgm:pt modelId="{E2A98242-D957-4BD3-9C9F-C259DB84BBE2}">
      <dgm:prSet phldrT="[Text]"/>
      <dgm:spPr/>
      <dgm:t>
        <a:bodyPr anchor="ctr"/>
        <a:lstStyle/>
        <a:p>
          <a:r>
            <a:rPr lang="en-US" dirty="0" smtClean="0"/>
            <a:t>Today</a:t>
          </a:r>
          <a:endParaRPr lang="en-US" dirty="0"/>
        </a:p>
      </dgm:t>
    </dgm:pt>
    <dgm:pt modelId="{6E778423-E9ED-4EF7-9254-89D1C03FF0E4}" type="parTrans" cxnId="{4F6E19B7-5D76-42BA-A1A1-FF65E046F244}">
      <dgm:prSet/>
      <dgm:spPr/>
      <dgm:t>
        <a:bodyPr/>
        <a:lstStyle/>
        <a:p>
          <a:endParaRPr lang="en-US"/>
        </a:p>
      </dgm:t>
    </dgm:pt>
    <dgm:pt modelId="{A57C033E-5D12-4EC4-A326-92305ED0F0B6}" type="sibTrans" cxnId="{4F6E19B7-5D76-42BA-A1A1-FF65E046F244}">
      <dgm:prSet/>
      <dgm:spPr/>
      <dgm:t>
        <a:bodyPr/>
        <a:lstStyle/>
        <a:p>
          <a:endParaRPr lang="en-US"/>
        </a:p>
      </dgm:t>
    </dgm:pt>
    <dgm:pt modelId="{084CBACA-F7D6-4DBF-923F-3296B9BD8E39}">
      <dgm:prSet phldrT="[Text]"/>
      <dgm:spPr/>
      <dgm:t>
        <a:bodyPr/>
        <a:lstStyle/>
        <a:p>
          <a:r>
            <a:rPr lang="en-US" dirty="0" smtClean="0"/>
            <a:t>77%</a:t>
          </a:r>
          <a:endParaRPr lang="en-US" dirty="0"/>
        </a:p>
      </dgm:t>
    </dgm:pt>
    <dgm:pt modelId="{85D11457-0D7B-4421-B103-BBF460900373}" type="parTrans" cxnId="{B47EA278-CF93-41B2-9EDF-71F10337D224}">
      <dgm:prSet/>
      <dgm:spPr/>
      <dgm:t>
        <a:bodyPr/>
        <a:lstStyle/>
        <a:p>
          <a:endParaRPr lang="en-US"/>
        </a:p>
      </dgm:t>
    </dgm:pt>
    <dgm:pt modelId="{15A081AB-F916-4350-B2FC-9887C00BE310}" type="sibTrans" cxnId="{B47EA278-CF93-41B2-9EDF-71F10337D224}">
      <dgm:prSet/>
      <dgm:spPr/>
      <dgm:t>
        <a:bodyPr/>
        <a:lstStyle/>
        <a:p>
          <a:endParaRPr lang="en-US"/>
        </a:p>
      </dgm:t>
    </dgm:pt>
    <dgm:pt modelId="{D6697842-14ED-4533-8F86-D25228E0D305}">
      <dgm:prSet phldrT="[Text]"/>
      <dgm:spPr/>
      <dgm:t>
        <a:bodyPr anchor="ctr"/>
        <a:lstStyle/>
        <a:p>
          <a:r>
            <a:rPr lang="en-US" dirty="0" smtClean="0"/>
            <a:t>By 2030</a:t>
          </a:r>
          <a:endParaRPr lang="en-US" dirty="0"/>
        </a:p>
      </dgm:t>
    </dgm:pt>
    <dgm:pt modelId="{A3258176-C314-45E3-BB30-F611E9245E28}" type="parTrans" cxnId="{8C518968-A497-4925-B174-24AEC06B969A}">
      <dgm:prSet/>
      <dgm:spPr/>
      <dgm:t>
        <a:bodyPr/>
        <a:lstStyle/>
        <a:p>
          <a:endParaRPr lang="en-US"/>
        </a:p>
      </dgm:t>
    </dgm:pt>
    <dgm:pt modelId="{3F349FAD-B14F-4531-B1D3-452EFE6489C7}" type="sibTrans" cxnId="{8C518968-A497-4925-B174-24AEC06B969A}">
      <dgm:prSet/>
      <dgm:spPr/>
      <dgm:t>
        <a:bodyPr/>
        <a:lstStyle/>
        <a:p>
          <a:endParaRPr lang="en-US"/>
        </a:p>
      </dgm:t>
    </dgm:pt>
    <dgm:pt modelId="{4DEE4C31-35FB-4F00-A846-2C0F8FCF09A7}" type="pres">
      <dgm:prSet presAssocID="{84B0744F-12AB-4848-BB00-3CDE9465C491}" presName="theList" presStyleCnt="0">
        <dgm:presLayoutVars>
          <dgm:dir/>
          <dgm:animLvl val="lvl"/>
          <dgm:resizeHandles val="exact"/>
        </dgm:presLayoutVars>
      </dgm:prSet>
      <dgm:spPr/>
      <dgm:t>
        <a:bodyPr/>
        <a:lstStyle/>
        <a:p>
          <a:endParaRPr lang="en-US"/>
        </a:p>
      </dgm:t>
    </dgm:pt>
    <dgm:pt modelId="{B05A2363-B86C-4996-866A-950E50738658}" type="pres">
      <dgm:prSet presAssocID="{97AB3AE7-84BD-453D-8968-334981EA2E4B}" presName="compNode" presStyleCnt="0"/>
      <dgm:spPr/>
    </dgm:pt>
    <dgm:pt modelId="{366AD1FE-8E2A-4742-8D18-BA8953F011C8}" type="pres">
      <dgm:prSet presAssocID="{97AB3AE7-84BD-453D-8968-334981EA2E4B}" presName="noGeometry" presStyleCnt="0"/>
      <dgm:spPr/>
    </dgm:pt>
    <dgm:pt modelId="{1A30387F-8CDD-4AE9-A3D5-8FBBF9CA6965}" type="pres">
      <dgm:prSet presAssocID="{97AB3AE7-84BD-453D-8968-334981EA2E4B}" presName="childTextVisible" presStyleLbl="bgAccFollowNode1" presStyleIdx="0" presStyleCnt="2">
        <dgm:presLayoutVars>
          <dgm:bulletEnabled val="1"/>
        </dgm:presLayoutVars>
      </dgm:prSet>
      <dgm:spPr/>
      <dgm:t>
        <a:bodyPr/>
        <a:lstStyle/>
        <a:p>
          <a:endParaRPr lang="en-US"/>
        </a:p>
      </dgm:t>
    </dgm:pt>
    <dgm:pt modelId="{7269A8FD-1AE7-44C8-895A-73C66476F3AB}" type="pres">
      <dgm:prSet presAssocID="{97AB3AE7-84BD-453D-8968-334981EA2E4B}" presName="childTextHidden" presStyleLbl="bgAccFollowNode1" presStyleIdx="0" presStyleCnt="2"/>
      <dgm:spPr/>
      <dgm:t>
        <a:bodyPr/>
        <a:lstStyle/>
        <a:p>
          <a:endParaRPr lang="en-US"/>
        </a:p>
      </dgm:t>
    </dgm:pt>
    <dgm:pt modelId="{A63FCDD8-3156-4874-AE4C-BD96392B5E31}" type="pres">
      <dgm:prSet presAssocID="{97AB3AE7-84BD-453D-8968-334981EA2E4B}" presName="parentText" presStyleLbl="node1" presStyleIdx="0" presStyleCnt="2">
        <dgm:presLayoutVars>
          <dgm:chMax val="1"/>
          <dgm:bulletEnabled val="1"/>
        </dgm:presLayoutVars>
      </dgm:prSet>
      <dgm:spPr/>
      <dgm:t>
        <a:bodyPr/>
        <a:lstStyle/>
        <a:p>
          <a:endParaRPr lang="en-US"/>
        </a:p>
      </dgm:t>
    </dgm:pt>
    <dgm:pt modelId="{5B560C32-BD0D-436F-AD42-7937215616B5}" type="pres">
      <dgm:prSet presAssocID="{97AB3AE7-84BD-453D-8968-334981EA2E4B}" presName="aSpace" presStyleCnt="0"/>
      <dgm:spPr/>
    </dgm:pt>
    <dgm:pt modelId="{5598DBE5-5152-4EA5-8D63-C8755778A25B}" type="pres">
      <dgm:prSet presAssocID="{084CBACA-F7D6-4DBF-923F-3296B9BD8E39}" presName="compNode" presStyleCnt="0"/>
      <dgm:spPr/>
    </dgm:pt>
    <dgm:pt modelId="{C45969F1-C111-429D-92D1-FF4E3997D094}" type="pres">
      <dgm:prSet presAssocID="{084CBACA-F7D6-4DBF-923F-3296B9BD8E39}" presName="noGeometry" presStyleCnt="0"/>
      <dgm:spPr/>
    </dgm:pt>
    <dgm:pt modelId="{1F6E0675-F0D3-4F23-8890-3B13AF58016F}" type="pres">
      <dgm:prSet presAssocID="{084CBACA-F7D6-4DBF-923F-3296B9BD8E39}" presName="childTextVisible" presStyleLbl="bgAccFollowNode1" presStyleIdx="1" presStyleCnt="2">
        <dgm:presLayoutVars>
          <dgm:bulletEnabled val="1"/>
        </dgm:presLayoutVars>
      </dgm:prSet>
      <dgm:spPr/>
      <dgm:t>
        <a:bodyPr/>
        <a:lstStyle/>
        <a:p>
          <a:endParaRPr lang="en-US"/>
        </a:p>
      </dgm:t>
    </dgm:pt>
    <dgm:pt modelId="{8F6AC9D0-32CD-4072-8197-1E72BA8D78F4}" type="pres">
      <dgm:prSet presAssocID="{084CBACA-F7D6-4DBF-923F-3296B9BD8E39}" presName="childTextHidden" presStyleLbl="bgAccFollowNode1" presStyleIdx="1" presStyleCnt="2"/>
      <dgm:spPr/>
      <dgm:t>
        <a:bodyPr/>
        <a:lstStyle/>
        <a:p>
          <a:endParaRPr lang="en-US"/>
        </a:p>
      </dgm:t>
    </dgm:pt>
    <dgm:pt modelId="{6EA7162B-2EB0-4382-850C-8C1252D3A7D7}" type="pres">
      <dgm:prSet presAssocID="{084CBACA-F7D6-4DBF-923F-3296B9BD8E39}" presName="parentText" presStyleLbl="node1" presStyleIdx="1" presStyleCnt="2">
        <dgm:presLayoutVars>
          <dgm:chMax val="1"/>
          <dgm:bulletEnabled val="1"/>
        </dgm:presLayoutVars>
      </dgm:prSet>
      <dgm:spPr/>
      <dgm:t>
        <a:bodyPr/>
        <a:lstStyle/>
        <a:p>
          <a:endParaRPr lang="en-US"/>
        </a:p>
      </dgm:t>
    </dgm:pt>
  </dgm:ptLst>
  <dgm:cxnLst>
    <dgm:cxn modelId="{29608F65-8E93-4F38-9314-9AA86E42283F}" type="presOf" srcId="{84B0744F-12AB-4848-BB00-3CDE9465C491}" destId="{4DEE4C31-35FB-4F00-A846-2C0F8FCF09A7}" srcOrd="0" destOrd="0" presId="urn:microsoft.com/office/officeart/2005/8/layout/hProcess6"/>
    <dgm:cxn modelId="{973F774E-F333-4BFF-8CEE-1327EF6151FD}" type="presOf" srcId="{E2A98242-D957-4BD3-9C9F-C259DB84BBE2}" destId="{1A30387F-8CDD-4AE9-A3D5-8FBBF9CA6965}" srcOrd="0" destOrd="0" presId="urn:microsoft.com/office/officeart/2005/8/layout/hProcess6"/>
    <dgm:cxn modelId="{B23A27F8-E27E-4CAB-ACD8-1308015BD8C4}" type="presOf" srcId="{D6697842-14ED-4533-8F86-D25228E0D305}" destId="{8F6AC9D0-32CD-4072-8197-1E72BA8D78F4}" srcOrd="1" destOrd="0" presId="urn:microsoft.com/office/officeart/2005/8/layout/hProcess6"/>
    <dgm:cxn modelId="{E18B52DC-149E-4DBD-9365-F97ACD9331A7}" type="presOf" srcId="{E2A98242-D957-4BD3-9C9F-C259DB84BBE2}" destId="{7269A8FD-1AE7-44C8-895A-73C66476F3AB}" srcOrd="1" destOrd="0" presId="urn:microsoft.com/office/officeart/2005/8/layout/hProcess6"/>
    <dgm:cxn modelId="{293DD082-4004-4225-8A87-66FE61276496}" type="presOf" srcId="{D6697842-14ED-4533-8F86-D25228E0D305}" destId="{1F6E0675-F0D3-4F23-8890-3B13AF58016F}" srcOrd="0" destOrd="0" presId="urn:microsoft.com/office/officeart/2005/8/layout/hProcess6"/>
    <dgm:cxn modelId="{B47EA278-CF93-41B2-9EDF-71F10337D224}" srcId="{84B0744F-12AB-4848-BB00-3CDE9465C491}" destId="{084CBACA-F7D6-4DBF-923F-3296B9BD8E39}" srcOrd="1" destOrd="0" parTransId="{85D11457-0D7B-4421-B103-BBF460900373}" sibTransId="{15A081AB-F916-4350-B2FC-9887C00BE310}"/>
    <dgm:cxn modelId="{8C518968-A497-4925-B174-24AEC06B969A}" srcId="{084CBACA-F7D6-4DBF-923F-3296B9BD8E39}" destId="{D6697842-14ED-4533-8F86-D25228E0D305}" srcOrd="0" destOrd="0" parTransId="{A3258176-C314-45E3-BB30-F611E9245E28}" sibTransId="{3F349FAD-B14F-4531-B1D3-452EFE6489C7}"/>
    <dgm:cxn modelId="{177A59F4-F39B-4D83-B244-0AA6058A0D35}" type="presOf" srcId="{084CBACA-F7D6-4DBF-923F-3296B9BD8E39}" destId="{6EA7162B-2EB0-4382-850C-8C1252D3A7D7}" srcOrd="0" destOrd="0" presId="urn:microsoft.com/office/officeart/2005/8/layout/hProcess6"/>
    <dgm:cxn modelId="{4F6E19B7-5D76-42BA-A1A1-FF65E046F244}" srcId="{97AB3AE7-84BD-453D-8968-334981EA2E4B}" destId="{E2A98242-D957-4BD3-9C9F-C259DB84BBE2}" srcOrd="0" destOrd="0" parTransId="{6E778423-E9ED-4EF7-9254-89D1C03FF0E4}" sibTransId="{A57C033E-5D12-4EC4-A326-92305ED0F0B6}"/>
    <dgm:cxn modelId="{EAD94B70-6A15-421F-ACFC-CA1CF8E66CB6}" type="presOf" srcId="{97AB3AE7-84BD-453D-8968-334981EA2E4B}" destId="{A63FCDD8-3156-4874-AE4C-BD96392B5E31}" srcOrd="0" destOrd="0" presId="urn:microsoft.com/office/officeart/2005/8/layout/hProcess6"/>
    <dgm:cxn modelId="{BE8D4FA1-D883-44E9-9452-1047EB476533}" srcId="{84B0744F-12AB-4848-BB00-3CDE9465C491}" destId="{97AB3AE7-84BD-453D-8968-334981EA2E4B}" srcOrd="0" destOrd="0" parTransId="{1208D4B0-FEF4-477F-82BA-4731426BE3D1}" sibTransId="{D8876773-8186-494A-8A4E-FC9171A11808}"/>
    <dgm:cxn modelId="{DF7DA162-5427-4D40-A445-4DCE184D88B4}" type="presParOf" srcId="{4DEE4C31-35FB-4F00-A846-2C0F8FCF09A7}" destId="{B05A2363-B86C-4996-866A-950E50738658}" srcOrd="0" destOrd="0" presId="urn:microsoft.com/office/officeart/2005/8/layout/hProcess6"/>
    <dgm:cxn modelId="{BDC537B4-549F-4E75-B7C6-533EB5B31E91}" type="presParOf" srcId="{B05A2363-B86C-4996-866A-950E50738658}" destId="{366AD1FE-8E2A-4742-8D18-BA8953F011C8}" srcOrd="0" destOrd="0" presId="urn:microsoft.com/office/officeart/2005/8/layout/hProcess6"/>
    <dgm:cxn modelId="{72FDE901-0D64-48C4-9D38-D5602F4E81FA}" type="presParOf" srcId="{B05A2363-B86C-4996-866A-950E50738658}" destId="{1A30387F-8CDD-4AE9-A3D5-8FBBF9CA6965}" srcOrd="1" destOrd="0" presId="urn:microsoft.com/office/officeart/2005/8/layout/hProcess6"/>
    <dgm:cxn modelId="{36E779F8-75D2-4599-83E7-6A17F9EB914A}" type="presParOf" srcId="{B05A2363-B86C-4996-866A-950E50738658}" destId="{7269A8FD-1AE7-44C8-895A-73C66476F3AB}" srcOrd="2" destOrd="0" presId="urn:microsoft.com/office/officeart/2005/8/layout/hProcess6"/>
    <dgm:cxn modelId="{08B25E58-2D51-4D41-8287-34EEE4D12D36}" type="presParOf" srcId="{B05A2363-B86C-4996-866A-950E50738658}" destId="{A63FCDD8-3156-4874-AE4C-BD96392B5E31}" srcOrd="3" destOrd="0" presId="urn:microsoft.com/office/officeart/2005/8/layout/hProcess6"/>
    <dgm:cxn modelId="{709C7DFE-46B7-4C1D-B6D5-4ADE625E3753}" type="presParOf" srcId="{4DEE4C31-35FB-4F00-A846-2C0F8FCF09A7}" destId="{5B560C32-BD0D-436F-AD42-7937215616B5}" srcOrd="1" destOrd="0" presId="urn:microsoft.com/office/officeart/2005/8/layout/hProcess6"/>
    <dgm:cxn modelId="{56601760-5587-414C-87DF-60C4ED0CE5D8}" type="presParOf" srcId="{4DEE4C31-35FB-4F00-A846-2C0F8FCF09A7}" destId="{5598DBE5-5152-4EA5-8D63-C8755778A25B}" srcOrd="2" destOrd="0" presId="urn:microsoft.com/office/officeart/2005/8/layout/hProcess6"/>
    <dgm:cxn modelId="{62445CA3-2EA5-4761-8C1C-DCE317F86492}" type="presParOf" srcId="{5598DBE5-5152-4EA5-8D63-C8755778A25B}" destId="{C45969F1-C111-429D-92D1-FF4E3997D094}" srcOrd="0" destOrd="0" presId="urn:microsoft.com/office/officeart/2005/8/layout/hProcess6"/>
    <dgm:cxn modelId="{42630C61-440B-42FF-88B3-298D10EB243F}" type="presParOf" srcId="{5598DBE5-5152-4EA5-8D63-C8755778A25B}" destId="{1F6E0675-F0D3-4F23-8890-3B13AF58016F}" srcOrd="1" destOrd="0" presId="urn:microsoft.com/office/officeart/2005/8/layout/hProcess6"/>
    <dgm:cxn modelId="{B6100415-6C09-4BDB-8714-AFF135EBF203}" type="presParOf" srcId="{5598DBE5-5152-4EA5-8D63-C8755778A25B}" destId="{8F6AC9D0-32CD-4072-8197-1E72BA8D78F4}" srcOrd="2" destOrd="0" presId="urn:microsoft.com/office/officeart/2005/8/layout/hProcess6"/>
    <dgm:cxn modelId="{A72AAB64-42E8-40FC-97B2-EA3BD0DDD656}" type="presParOf" srcId="{5598DBE5-5152-4EA5-8D63-C8755778A25B}" destId="{6EA7162B-2EB0-4382-850C-8C1252D3A7D7}"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EBBBE-58CF-4C90-9F72-828037205BE1}">
      <dsp:nvSpPr>
        <dsp:cNvPr id="0" name=""/>
        <dsp:cNvSpPr/>
      </dsp:nvSpPr>
      <dsp:spPr>
        <a:xfrm>
          <a:off x="1702639" y="-113401"/>
          <a:ext cx="1577266" cy="706788"/>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Safety</a:t>
          </a:r>
          <a:endParaRPr lang="en-US" sz="1600" kern="1200" dirty="0"/>
        </a:p>
      </dsp:txBody>
      <dsp:txXfrm>
        <a:off x="1737142" y="-78898"/>
        <a:ext cx="1508260" cy="637782"/>
      </dsp:txXfrm>
    </dsp:sp>
    <dsp:sp modelId="{21834DA6-FAE3-4D77-8F3E-FF083000CE5E}">
      <dsp:nvSpPr>
        <dsp:cNvPr id="0" name=""/>
        <dsp:cNvSpPr/>
      </dsp:nvSpPr>
      <dsp:spPr>
        <a:xfrm>
          <a:off x="1296418" y="418249"/>
          <a:ext cx="3236439" cy="3236439"/>
        </a:xfrm>
        <a:custGeom>
          <a:avLst/>
          <a:gdLst/>
          <a:ahLst/>
          <a:cxnLst/>
          <a:rect l="0" t="0" r="0" b="0"/>
          <a:pathLst>
            <a:path>
              <a:moveTo>
                <a:pt x="1988109" y="42841"/>
              </a:moveTo>
              <a:arcTo wR="1618219" hR="1618219" stAng="16992803" swAng="99186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DE2FE3-6C91-47E5-9CE1-083C04B056D1}">
      <dsp:nvSpPr>
        <dsp:cNvPr id="0" name=""/>
        <dsp:cNvSpPr/>
      </dsp:nvSpPr>
      <dsp:spPr>
        <a:xfrm>
          <a:off x="3140241" y="633816"/>
          <a:ext cx="1789387"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Environmentally Conscious</a:t>
          </a:r>
          <a:endParaRPr lang="en-US" sz="1600" kern="1200" dirty="0"/>
        </a:p>
      </dsp:txBody>
      <dsp:txXfrm>
        <a:off x="3183316" y="676891"/>
        <a:ext cx="1703237" cy="796249"/>
      </dsp:txXfrm>
    </dsp:sp>
    <dsp:sp modelId="{4BD0681A-999E-4207-ADCC-97EC495529C6}">
      <dsp:nvSpPr>
        <dsp:cNvPr id="0" name=""/>
        <dsp:cNvSpPr/>
      </dsp:nvSpPr>
      <dsp:spPr>
        <a:xfrm>
          <a:off x="958242" y="67528"/>
          <a:ext cx="3236439" cy="3236439"/>
        </a:xfrm>
        <a:custGeom>
          <a:avLst/>
          <a:gdLst/>
          <a:ahLst/>
          <a:cxnLst/>
          <a:rect l="0" t="0" r="0" b="0"/>
          <a:pathLst>
            <a:path>
              <a:moveTo>
                <a:pt x="3227852" y="1451731"/>
              </a:moveTo>
              <a:arcTo wR="1618219" hR="1618219" stAng="21245684" swAng="638170"/>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D763FF-20B2-4EBD-873C-ED32F5E716AF}">
      <dsp:nvSpPr>
        <dsp:cNvPr id="0" name=""/>
        <dsp:cNvSpPr/>
      </dsp:nvSpPr>
      <dsp:spPr>
        <a:xfrm>
          <a:off x="3352362" y="1822262"/>
          <a:ext cx="1577266"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Respect for Employee</a:t>
          </a:r>
          <a:endParaRPr lang="en-US" sz="1600" kern="1200" dirty="0"/>
        </a:p>
      </dsp:txBody>
      <dsp:txXfrm>
        <a:off x="3395437" y="1865337"/>
        <a:ext cx="1491116" cy="796249"/>
      </dsp:txXfrm>
    </dsp:sp>
    <dsp:sp modelId="{2F22B146-97FC-4019-8AA2-3D0EE361141E}">
      <dsp:nvSpPr>
        <dsp:cNvPr id="0" name=""/>
        <dsp:cNvSpPr/>
      </dsp:nvSpPr>
      <dsp:spPr>
        <a:xfrm>
          <a:off x="1289100" y="-136329"/>
          <a:ext cx="3236439" cy="3236439"/>
        </a:xfrm>
        <a:custGeom>
          <a:avLst/>
          <a:gdLst/>
          <a:ahLst/>
          <a:cxnLst/>
          <a:rect l="0" t="0" r="0" b="0"/>
          <a:pathLst>
            <a:path>
              <a:moveTo>
                <a:pt x="2676622" y="2842319"/>
              </a:moveTo>
              <a:arcTo wR="1618219" hR="1618219" stAng="2949123" swAng="422666"/>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CE55A6-5869-4C31-908C-0AA5AB79C52F}">
      <dsp:nvSpPr>
        <dsp:cNvPr id="0" name=""/>
        <dsp:cNvSpPr/>
      </dsp:nvSpPr>
      <dsp:spPr>
        <a:xfrm>
          <a:off x="2541318" y="2827679"/>
          <a:ext cx="1577266"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Excellence</a:t>
          </a:r>
          <a:endParaRPr lang="en-US" sz="1600" kern="1200" dirty="0"/>
        </a:p>
      </dsp:txBody>
      <dsp:txXfrm>
        <a:off x="2584393" y="2870754"/>
        <a:ext cx="1491116" cy="796249"/>
      </dsp:txXfrm>
    </dsp:sp>
    <dsp:sp modelId="{9C0F3142-A519-4642-8F71-8F9C22895E61}">
      <dsp:nvSpPr>
        <dsp:cNvPr id="0" name=""/>
        <dsp:cNvSpPr/>
      </dsp:nvSpPr>
      <dsp:spPr>
        <a:xfrm>
          <a:off x="837579" y="277088"/>
          <a:ext cx="3236439" cy="3236439"/>
        </a:xfrm>
        <a:custGeom>
          <a:avLst/>
          <a:gdLst/>
          <a:ahLst/>
          <a:cxnLst/>
          <a:rect l="0" t="0" r="0" b="0"/>
          <a:pathLst>
            <a:path>
              <a:moveTo>
                <a:pt x="1702163" y="3234261"/>
              </a:moveTo>
              <a:arcTo wR="1618219" hR="1618219" stAng="5221590" swAng="328613"/>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3A4D5C-1839-49AB-BC10-A02684A29659}">
      <dsp:nvSpPr>
        <dsp:cNvPr id="0" name=""/>
        <dsp:cNvSpPr/>
      </dsp:nvSpPr>
      <dsp:spPr>
        <a:xfrm>
          <a:off x="806275" y="2825770"/>
          <a:ext cx="1577266"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Integrity</a:t>
          </a:r>
          <a:endParaRPr lang="en-US" sz="1600" kern="1200" dirty="0"/>
        </a:p>
      </dsp:txBody>
      <dsp:txXfrm>
        <a:off x="849350" y="2868845"/>
        <a:ext cx="1491116" cy="796249"/>
      </dsp:txXfrm>
    </dsp:sp>
    <dsp:sp modelId="{6E711216-94A2-4147-B538-96B0A56DBBE1}">
      <dsp:nvSpPr>
        <dsp:cNvPr id="0" name=""/>
        <dsp:cNvSpPr/>
      </dsp:nvSpPr>
      <dsp:spPr>
        <a:xfrm>
          <a:off x="426522" y="-121282"/>
          <a:ext cx="3236439" cy="3236439"/>
        </a:xfrm>
        <a:custGeom>
          <a:avLst/>
          <a:gdLst/>
          <a:ahLst/>
          <a:cxnLst/>
          <a:rect l="0" t="0" r="0" b="0"/>
          <a:pathLst>
            <a:path>
              <a:moveTo>
                <a:pt x="693042" y="2945880"/>
              </a:moveTo>
              <a:arcTo wR="1618219" hR="1618219" stAng="7492237" swAng="42761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429E6C-4C84-4E6C-9B9B-E5A567BAC9CB}">
      <dsp:nvSpPr>
        <dsp:cNvPr id="0" name=""/>
        <dsp:cNvSpPr/>
      </dsp:nvSpPr>
      <dsp:spPr>
        <a:xfrm>
          <a:off x="0" y="1815783"/>
          <a:ext cx="1577266"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Teamwork</a:t>
          </a:r>
          <a:endParaRPr lang="en-US" sz="1600" kern="1200" dirty="0"/>
        </a:p>
      </dsp:txBody>
      <dsp:txXfrm>
        <a:off x="43075" y="1858858"/>
        <a:ext cx="1491116" cy="796249"/>
      </dsp:txXfrm>
    </dsp:sp>
    <dsp:sp modelId="{EE52E934-D38E-4FBB-B34E-41F7E5E1D97B}">
      <dsp:nvSpPr>
        <dsp:cNvPr id="0" name=""/>
        <dsp:cNvSpPr/>
      </dsp:nvSpPr>
      <dsp:spPr>
        <a:xfrm>
          <a:off x="742338" y="186873"/>
          <a:ext cx="3236439" cy="3236439"/>
        </a:xfrm>
        <a:custGeom>
          <a:avLst/>
          <a:gdLst/>
          <a:ahLst/>
          <a:cxnLst/>
          <a:rect l="0" t="0" r="0" b="0"/>
          <a:pathLst>
            <a:path>
              <a:moveTo>
                <a:pt x="18" y="1626022"/>
              </a:moveTo>
              <a:arcTo wR="1618219" hR="1618219" stAng="10783424" swAng="601986"/>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3F28FC-C0DE-451F-B0EF-1E213EE25443}">
      <dsp:nvSpPr>
        <dsp:cNvPr id="0" name=""/>
        <dsp:cNvSpPr/>
      </dsp:nvSpPr>
      <dsp:spPr>
        <a:xfrm>
          <a:off x="0" y="645613"/>
          <a:ext cx="1831796" cy="882399"/>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Member-Owners and Community Service</a:t>
          </a:r>
          <a:endParaRPr lang="en-US" sz="1600" kern="1200" dirty="0"/>
        </a:p>
      </dsp:txBody>
      <dsp:txXfrm>
        <a:off x="43075" y="688688"/>
        <a:ext cx="1745646" cy="796249"/>
      </dsp:txXfrm>
    </dsp:sp>
    <dsp:sp modelId="{FA33DDEA-435C-4C64-B9C0-BCB7BFD75EF9}">
      <dsp:nvSpPr>
        <dsp:cNvPr id="0" name=""/>
        <dsp:cNvSpPr/>
      </dsp:nvSpPr>
      <dsp:spPr>
        <a:xfrm>
          <a:off x="510470" y="373384"/>
          <a:ext cx="3236439" cy="3236439"/>
        </a:xfrm>
        <a:custGeom>
          <a:avLst/>
          <a:gdLst/>
          <a:ahLst/>
          <a:cxnLst/>
          <a:rect l="0" t="0" r="0" b="0"/>
          <a:pathLst>
            <a:path>
              <a:moveTo>
                <a:pt x="724241" y="269354"/>
              </a:moveTo>
              <a:arcTo wR="1618219" hR="1618219" stAng="14187902" swAng="1085173"/>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87F-8CDD-4AE9-A3D5-8FBBF9CA6965}">
      <dsp:nvSpPr>
        <dsp:cNvPr id="0" name=""/>
        <dsp:cNvSpPr/>
      </dsp:nvSpPr>
      <dsp:spPr>
        <a:xfrm>
          <a:off x="484033" y="813360"/>
          <a:ext cx="1935891" cy="1692212"/>
        </a:xfrm>
        <a:prstGeom prst="rightArrow">
          <a:avLst>
            <a:gd name="adj1" fmla="val 70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7780" rIns="35560" bIns="17780" numCol="1" spcCol="1270" anchor="ctr" anchorCtr="0">
          <a:noAutofit/>
        </a:bodyPr>
        <a:lstStyle/>
        <a:p>
          <a:pPr lvl="0" algn="ctr" defTabSz="1244600">
            <a:lnSpc>
              <a:spcPct val="90000"/>
            </a:lnSpc>
            <a:spcBef>
              <a:spcPct val="0"/>
            </a:spcBef>
            <a:spcAft>
              <a:spcPct val="35000"/>
            </a:spcAft>
          </a:pPr>
          <a:r>
            <a:rPr lang="en-US" sz="2800" kern="1200" dirty="0" smtClean="0"/>
            <a:t>Today</a:t>
          </a:r>
          <a:endParaRPr lang="en-US" sz="2800" kern="1200" dirty="0"/>
        </a:p>
      </dsp:txBody>
      <dsp:txXfrm>
        <a:off x="968006" y="1067192"/>
        <a:ext cx="943747" cy="1184548"/>
      </dsp:txXfrm>
    </dsp:sp>
    <dsp:sp modelId="{A63FCDD8-3156-4874-AE4C-BD96392B5E31}">
      <dsp:nvSpPr>
        <dsp:cNvPr id="0" name=""/>
        <dsp:cNvSpPr/>
      </dsp:nvSpPr>
      <dsp:spPr>
        <a:xfrm>
          <a:off x="60" y="1175494"/>
          <a:ext cx="967945" cy="967945"/>
        </a:xfrm>
        <a:prstGeom prst="ellipse">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71%</a:t>
          </a:r>
          <a:endParaRPr lang="en-US" sz="3000" kern="1200" dirty="0"/>
        </a:p>
      </dsp:txBody>
      <dsp:txXfrm>
        <a:off x="141812" y="1317246"/>
        <a:ext cx="684441" cy="684441"/>
      </dsp:txXfrm>
    </dsp:sp>
    <dsp:sp modelId="{1F6E0675-F0D3-4F23-8890-3B13AF58016F}">
      <dsp:nvSpPr>
        <dsp:cNvPr id="0" name=""/>
        <dsp:cNvSpPr/>
      </dsp:nvSpPr>
      <dsp:spPr>
        <a:xfrm>
          <a:off x="3024890" y="813360"/>
          <a:ext cx="1935891" cy="1692212"/>
        </a:xfrm>
        <a:prstGeom prst="rightArrow">
          <a:avLst>
            <a:gd name="adj1" fmla="val 70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7780" rIns="35560" bIns="17780" numCol="1" spcCol="1270" anchor="ctr" anchorCtr="0">
          <a:noAutofit/>
        </a:bodyPr>
        <a:lstStyle/>
        <a:p>
          <a:pPr lvl="0" algn="ctr" defTabSz="1244600">
            <a:lnSpc>
              <a:spcPct val="90000"/>
            </a:lnSpc>
            <a:spcBef>
              <a:spcPct val="0"/>
            </a:spcBef>
            <a:spcAft>
              <a:spcPct val="35000"/>
            </a:spcAft>
          </a:pPr>
          <a:r>
            <a:rPr lang="en-US" sz="2800" kern="1200" dirty="0" smtClean="0"/>
            <a:t>By 2030</a:t>
          </a:r>
          <a:endParaRPr lang="en-US" sz="2800" kern="1200" dirty="0"/>
        </a:p>
      </dsp:txBody>
      <dsp:txXfrm>
        <a:off x="3508863" y="1067192"/>
        <a:ext cx="943747" cy="1184548"/>
      </dsp:txXfrm>
    </dsp:sp>
    <dsp:sp modelId="{6EA7162B-2EB0-4382-850C-8C1252D3A7D7}">
      <dsp:nvSpPr>
        <dsp:cNvPr id="0" name=""/>
        <dsp:cNvSpPr/>
      </dsp:nvSpPr>
      <dsp:spPr>
        <a:xfrm>
          <a:off x="2540918" y="1175494"/>
          <a:ext cx="967945" cy="967945"/>
        </a:xfrm>
        <a:prstGeom prst="ellipse">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77%</a:t>
          </a:r>
          <a:endParaRPr lang="en-US" sz="3000" kern="1200" dirty="0"/>
        </a:p>
      </dsp:txBody>
      <dsp:txXfrm>
        <a:off x="2682670" y="1317246"/>
        <a:ext cx="684441" cy="684441"/>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0.0675</cdr:x>
      <cdr:y>0.69501</cdr:y>
    </cdr:from>
    <cdr:to>
      <cdr:x>0.98238</cdr:x>
      <cdr:y>0.69501</cdr:y>
    </cdr:to>
    <cdr:cxnSp macro="">
      <cdr:nvCxnSpPr>
        <cdr:cNvPr id="3" name="Straight Connector 2"/>
        <cdr:cNvCxnSpPr/>
      </cdr:nvCxnSpPr>
      <cdr:spPr>
        <a:xfrm xmlns:a="http://schemas.openxmlformats.org/drawingml/2006/main" flipV="1">
          <a:off x="747782" y="1878086"/>
          <a:ext cx="10134600" cy="2"/>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0.47463</cdr:x>
      <cdr:y>0.94507</cdr:y>
    </cdr:from>
    <cdr:to>
      <cdr:x>0.85297</cdr:x>
      <cdr:y>1</cdr:y>
    </cdr:to>
    <cdr:sp macro="" textlink="">
      <cdr:nvSpPr>
        <cdr:cNvPr id="4" name="Right Brace 3"/>
        <cdr:cNvSpPr/>
      </cdr:nvSpPr>
      <cdr:spPr>
        <a:xfrm xmlns:a="http://schemas.openxmlformats.org/drawingml/2006/main" rot="5400000">
          <a:off x="7276984" y="606642"/>
          <a:ext cx="152629" cy="4191000"/>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0.33739</cdr:x>
      <cdr:y>0.13843</cdr:y>
    </cdr:from>
    <cdr:to>
      <cdr:x>0.38157</cdr:x>
      <cdr:y>0.21043</cdr:y>
    </cdr:to>
    <cdr:sp macro="" textlink="">
      <cdr:nvSpPr>
        <cdr:cNvPr id="3" name="TextBox 2"/>
        <cdr:cNvSpPr txBox="1"/>
      </cdr:nvSpPr>
      <cdr:spPr>
        <a:xfrm xmlns:a="http://schemas.openxmlformats.org/drawingml/2006/main">
          <a:off x="2622331" y="586013"/>
          <a:ext cx="343385"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00B050"/>
              </a:solidFill>
            </a:rPr>
            <a:t>(37%)</a:t>
          </a:r>
          <a:endParaRPr lang="en-US" sz="1400" b="1" dirty="0">
            <a:solidFill>
              <a:srgbClr val="00B05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10/1/2021</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10/1/2021</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rPr>
              <a:pPr/>
              <a:t>1</a:t>
            </a:fld>
            <a:endParaRPr lang="en-US" dirty="0">
              <a:solidFill>
                <a:srgbClr val="4D3E2F"/>
              </a:solidFill>
            </a:endParaRPr>
          </a:p>
        </p:txBody>
      </p:sp>
    </p:spTree>
    <p:extLst>
      <p:ext uri="{BB962C8B-B14F-4D97-AF65-F5344CB8AC3E}">
        <p14:creationId xmlns:p14="http://schemas.microsoft.com/office/powerpoint/2010/main" val="40887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6" name="Google Shape;116;p7: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6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4836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a:t>
            </a:fld>
            <a:endParaRPr lang="en-US" noProof="0" dirty="0"/>
          </a:p>
        </p:txBody>
      </p:sp>
    </p:spTree>
    <p:extLst>
      <p:ext uri="{BB962C8B-B14F-4D97-AF65-F5344CB8AC3E}">
        <p14:creationId xmlns:p14="http://schemas.microsoft.com/office/powerpoint/2010/main" val="318067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135666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8" name="Google Shape;88;p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88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5" name="Google Shape;95;p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2" name="Google Shape;102;p5: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46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0" name="Google Shape;110;p6: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848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701041"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0" name="Google Shape;110;p6: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12557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Rectangle 11"/>
          <p:cNvSpPr/>
          <p:nvPr userDrawn="1"/>
        </p:nvSpPr>
        <p:spPr>
          <a:xfrm>
            <a:off x="0" y="1210408"/>
            <a:ext cx="12192000" cy="4724400"/>
          </a:xfrm>
          <a:prstGeom prst="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p:cNvSpPr/>
          <p:nvPr userDrawn="1"/>
        </p:nvSpPr>
        <p:spPr>
          <a:xfrm>
            <a:off x="-152400" y="1676400"/>
            <a:ext cx="12496800" cy="47244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l="5453" t="7273" r="40001"/>
          <a:stretch/>
        </p:blipFill>
        <p:spPr>
          <a:xfrm>
            <a:off x="0" y="2048608"/>
            <a:ext cx="1524000" cy="3886200"/>
          </a:xfrm>
          <a:prstGeom prst="rect">
            <a:avLst/>
          </a:prstGeom>
        </p:spPr>
      </p:pic>
      <p:pic>
        <p:nvPicPr>
          <p:cNvPr id="15" name="Picture 14"/>
          <p:cNvPicPr>
            <a:picLocks noChangeAspect="1"/>
          </p:cNvPicPr>
          <p:nvPr userDrawn="1"/>
        </p:nvPicPr>
        <p:blipFill rotWithShape="1">
          <a:blip r:embed="rId6">
            <a:extLst>
              <a:ext uri="{28A0092B-C50C-407E-A947-70E740481C1C}">
                <a14:useLocalDpi xmlns:a14="http://schemas.microsoft.com/office/drawing/2010/main" val="0"/>
              </a:ext>
            </a:extLst>
          </a:blip>
          <a:srcRect t="10653" b="10294"/>
          <a:stretch/>
        </p:blipFill>
        <p:spPr>
          <a:xfrm>
            <a:off x="8914766" y="2057401"/>
            <a:ext cx="3277234" cy="3886200"/>
          </a:xfrm>
          <a:prstGeom prst="rect">
            <a:avLst/>
          </a:prstGeom>
        </p:spPr>
      </p:pic>
      <p:sp>
        <p:nvSpPr>
          <p:cNvPr id="16" name="Rectangle 15"/>
          <p:cNvSpPr/>
          <p:nvPr userDrawn="1"/>
        </p:nvSpPr>
        <p:spPr>
          <a:xfrm>
            <a:off x="1600200" y="0"/>
            <a:ext cx="5029834" cy="6705600"/>
          </a:xfrm>
          <a:prstGeom prst="rect">
            <a:avLst/>
          </a:prstGeom>
          <a:solidFill>
            <a:srgbClr val="1A32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txBox="1">
            <a:spLocks/>
          </p:cNvSpPr>
          <p:nvPr userDrawn="1"/>
        </p:nvSpPr>
        <p:spPr>
          <a:xfrm>
            <a:off x="1914529" y="4627789"/>
            <a:ext cx="484632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Title Layout</a:t>
            </a:r>
            <a:endParaRPr lang="en-US" dirty="0">
              <a:solidFill>
                <a:schemeClr val="bg1"/>
              </a:solidFill>
            </a:endParaRPr>
          </a:p>
        </p:txBody>
      </p:sp>
      <p:sp>
        <p:nvSpPr>
          <p:cNvPr id="18" name="Subtitle 2"/>
          <p:cNvSpPr txBox="1">
            <a:spLocks/>
          </p:cNvSpPr>
          <p:nvPr userDrawn="1"/>
        </p:nvSpPr>
        <p:spPr>
          <a:xfrm>
            <a:off x="1985112" y="5486752"/>
            <a:ext cx="4705154" cy="448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bg1"/>
                </a:solidFill>
              </a:rPr>
              <a:t>Subtitle</a:t>
            </a:r>
            <a:endParaRPr lang="en-US" dirty="0">
              <a:solidFill>
                <a:schemeClr val="bg1"/>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75488" y="2756981"/>
            <a:ext cx="4279257" cy="1531836"/>
          </a:xfrm>
          <a:prstGeom prst="rect">
            <a:avLst/>
          </a:prstGeom>
        </p:spPr>
      </p:pic>
      <p:pic>
        <p:nvPicPr>
          <p:cNvPr id="20" name="Picture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8627" r="9330"/>
          <a:stretch/>
        </p:blipFill>
        <p:spPr>
          <a:xfrm>
            <a:off x="6705600" y="2042744"/>
            <a:ext cx="2133600" cy="3900856"/>
          </a:xfrm>
          <a:prstGeom prst="rect">
            <a:avLst/>
          </a:prstGeom>
        </p:spPr>
      </p:pic>
    </p:spTree>
    <p:extLst>
      <p:ext uri="{BB962C8B-B14F-4D97-AF65-F5344CB8AC3E}">
        <p14:creationId xmlns:p14="http://schemas.microsoft.com/office/powerpoint/2010/main" val="22984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AEDF-6243-6549-8E60-340FA23522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Content Placeholder 7">
            <a:extLst>
              <a:ext uri="{FF2B5EF4-FFF2-40B4-BE49-F238E27FC236}">
                <a16:creationId xmlns:a16="http://schemas.microsoft.com/office/drawing/2014/main" id="{D7933DD9-9972-1642-B19B-61EFA15CB807}"/>
              </a:ext>
            </a:extLst>
          </p:cNvPr>
          <p:cNvSpPr>
            <a:spLocks noGrp="1"/>
          </p:cNvSpPr>
          <p:nvPr>
            <p:ph sz="quarter" idx="10"/>
          </p:nvPr>
        </p:nvSpPr>
        <p:spPr>
          <a:xfrm>
            <a:off x="838200" y="1900238"/>
            <a:ext cx="10515600" cy="39147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01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xmlns=""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xmlns=""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smtClean="0"/>
              <a:t>Click to edit Master title style</a:t>
            </a:r>
            <a:endParaRPr lang="en-US" noProof="0"/>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1123276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41974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Rectangle 11"/>
          <p:cNvSpPr/>
          <p:nvPr userDrawn="1"/>
        </p:nvSpPr>
        <p:spPr>
          <a:xfrm>
            <a:off x="0" y="1210408"/>
            <a:ext cx="12192000" cy="4724400"/>
          </a:xfrm>
          <a:prstGeom prst="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p:cNvSpPr/>
          <p:nvPr userDrawn="1"/>
        </p:nvSpPr>
        <p:spPr>
          <a:xfrm>
            <a:off x="-152400" y="1676400"/>
            <a:ext cx="12496800" cy="47244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l="5453" t="7273" r="40001"/>
          <a:stretch/>
        </p:blipFill>
        <p:spPr>
          <a:xfrm>
            <a:off x="0" y="2048608"/>
            <a:ext cx="1524000" cy="3886200"/>
          </a:xfrm>
          <a:prstGeom prst="rect">
            <a:avLst/>
          </a:prstGeom>
        </p:spPr>
      </p:pic>
      <p:pic>
        <p:nvPicPr>
          <p:cNvPr id="15" name="Picture 14"/>
          <p:cNvPicPr>
            <a:picLocks noChangeAspect="1"/>
          </p:cNvPicPr>
          <p:nvPr userDrawn="1"/>
        </p:nvPicPr>
        <p:blipFill rotWithShape="1">
          <a:blip r:embed="rId6">
            <a:extLst>
              <a:ext uri="{28A0092B-C50C-407E-A947-70E740481C1C}">
                <a14:useLocalDpi xmlns:a14="http://schemas.microsoft.com/office/drawing/2010/main" val="0"/>
              </a:ext>
            </a:extLst>
          </a:blip>
          <a:srcRect t="10653" b="10294"/>
          <a:stretch/>
        </p:blipFill>
        <p:spPr>
          <a:xfrm>
            <a:off x="8914766" y="2057401"/>
            <a:ext cx="3277234" cy="3886200"/>
          </a:xfrm>
          <a:prstGeom prst="rect">
            <a:avLst/>
          </a:prstGeom>
        </p:spPr>
      </p:pic>
      <p:sp>
        <p:nvSpPr>
          <p:cNvPr id="16" name="Rectangle 15"/>
          <p:cNvSpPr/>
          <p:nvPr userDrawn="1"/>
        </p:nvSpPr>
        <p:spPr>
          <a:xfrm>
            <a:off x="1600200" y="0"/>
            <a:ext cx="5029834" cy="6705600"/>
          </a:xfrm>
          <a:prstGeom prst="rect">
            <a:avLst/>
          </a:prstGeom>
          <a:solidFill>
            <a:srgbClr val="1A32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txBox="1">
            <a:spLocks/>
          </p:cNvSpPr>
          <p:nvPr userDrawn="1"/>
        </p:nvSpPr>
        <p:spPr>
          <a:xfrm>
            <a:off x="1914529" y="4627789"/>
            <a:ext cx="484632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Title Layout</a:t>
            </a:r>
            <a:endParaRPr lang="en-US" dirty="0">
              <a:solidFill>
                <a:schemeClr val="bg1"/>
              </a:solidFill>
            </a:endParaRPr>
          </a:p>
        </p:txBody>
      </p:sp>
      <p:sp>
        <p:nvSpPr>
          <p:cNvPr id="18" name="Subtitle 2"/>
          <p:cNvSpPr txBox="1">
            <a:spLocks/>
          </p:cNvSpPr>
          <p:nvPr userDrawn="1"/>
        </p:nvSpPr>
        <p:spPr>
          <a:xfrm>
            <a:off x="1985112" y="5486752"/>
            <a:ext cx="4705154" cy="448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bg1"/>
                </a:solidFill>
              </a:rPr>
              <a:t>Subtitle</a:t>
            </a:r>
            <a:endParaRPr lang="en-US" dirty="0">
              <a:solidFill>
                <a:schemeClr val="bg1"/>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75488" y="2756981"/>
            <a:ext cx="4279257" cy="1531836"/>
          </a:xfrm>
          <a:prstGeom prst="rect">
            <a:avLst/>
          </a:prstGeom>
        </p:spPr>
      </p:pic>
      <p:pic>
        <p:nvPicPr>
          <p:cNvPr id="20" name="Picture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8627" r="9330"/>
          <a:stretch/>
        </p:blipFill>
        <p:spPr>
          <a:xfrm>
            <a:off x="6705600" y="2042744"/>
            <a:ext cx="2133600" cy="3900856"/>
          </a:xfrm>
          <a:prstGeom prst="rect">
            <a:avLst/>
          </a:prstGeom>
        </p:spPr>
      </p:pic>
    </p:spTree>
    <p:extLst>
      <p:ext uri="{BB962C8B-B14F-4D97-AF65-F5344CB8AC3E}">
        <p14:creationId xmlns:p14="http://schemas.microsoft.com/office/powerpoint/2010/main" val="306963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lvl1pPr>
              <a:defRPr sz="1200">
                <a:solidFill>
                  <a:schemeClr val="accent1">
                    <a:lumMod val="50000"/>
                  </a:schemeClr>
                </a:solidFill>
              </a:defRPr>
            </a:lvl1pPr>
          </a:lstStyle>
          <a:p>
            <a:fld id="{CA8D9AD5-F248-4919-864A-CFD76CC027D6}"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405812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5291316"/>
            <a:ext cx="1857207" cy="664820"/>
          </a:xfrm>
          <a:prstGeom prst="rect">
            <a:avLst/>
          </a:prstGeom>
        </p:spPr>
      </p:pic>
    </p:spTree>
    <p:extLst>
      <p:ext uri="{BB962C8B-B14F-4D97-AF65-F5344CB8AC3E}">
        <p14:creationId xmlns:p14="http://schemas.microsoft.com/office/powerpoint/2010/main" val="267480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1200">
                <a:solidFill>
                  <a:schemeClr val="accent1">
                    <a:lumMod val="50000"/>
                  </a:schemeClr>
                </a:solidFill>
              </a:defRPr>
            </a:lvl1pPr>
          </a:lstStyle>
          <a:p>
            <a:fld id="{A0ECE5F2-81AA-4605-B028-6FBA391056AF}"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303330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
        <p:nvSpPr>
          <p:cNvPr id="14" name="Slide Number Placeholder 6"/>
          <p:cNvSpPr txBox="1">
            <a:spLocks/>
          </p:cNvSpPr>
          <p:nvPr userDrawn="1"/>
        </p:nvSpPr>
        <p:spPr>
          <a:xfrm>
            <a:off x="10558298" y="5982838"/>
            <a:ext cx="105251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79171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solidFill>
                  <a:schemeClr val="accent1">
                    <a:lumMod val="50000"/>
                  </a:schemeClr>
                </a:solidFill>
              </a:defRPr>
            </a:lvl1pPr>
          </a:lstStyle>
          <a:p>
            <a:fld id="{A0ECE5F2-81AA-4605-B028-6FBA391056AF}"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280110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3" y="5262296"/>
            <a:ext cx="1857207" cy="664820"/>
          </a:xfrm>
          <a:prstGeom prst="rect">
            <a:avLst/>
          </a:prstGeom>
        </p:spPr>
      </p:pic>
    </p:spTree>
    <p:extLst>
      <p:ext uri="{BB962C8B-B14F-4D97-AF65-F5344CB8AC3E}">
        <p14:creationId xmlns:p14="http://schemas.microsoft.com/office/powerpoint/2010/main" val="41317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lvl1pPr>
              <a:defRPr sz="1200">
                <a:solidFill>
                  <a:schemeClr val="accent1">
                    <a:lumMod val="50000"/>
                  </a:schemeClr>
                </a:solidFill>
              </a:defRPr>
            </a:lvl1pPr>
          </a:lstStyle>
          <a:p>
            <a:fld id="{CA8D9AD5-F248-4919-864A-CFD76CC027D6}"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47935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77201" y="599725"/>
            <a:ext cx="3668818"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774923" y="774070"/>
            <a:ext cx="7073677" cy="1412191"/>
          </a:xfrm>
        </p:spPr>
        <p:txBody>
          <a:bodyPr vert="horz"/>
          <a:lstStyle>
            <a:lvl1pPr>
              <a:defRPr>
                <a:solidFill>
                  <a:schemeClr val="accent1">
                    <a:lumMod val="50000"/>
                  </a:schemeClr>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74923" y="2286000"/>
            <a:ext cx="7073677" cy="3572799"/>
          </a:xfrm>
        </p:spPr>
        <p:txBody>
          <a:bodyPr vert="horz"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0807" y="5623727"/>
            <a:ext cx="1857207" cy="664820"/>
          </a:xfrm>
          <a:prstGeom prst="rect">
            <a:avLst/>
          </a:prstGeom>
        </p:spPr>
      </p:pic>
      <p:sp>
        <p:nvSpPr>
          <p:cNvPr id="9" name="Content Placeholder 3"/>
          <p:cNvSpPr>
            <a:spLocks noGrp="1"/>
          </p:cNvSpPr>
          <p:nvPr>
            <p:ph sz="half" idx="2" hasCustomPrompt="1"/>
          </p:nvPr>
        </p:nvSpPr>
        <p:spPr>
          <a:xfrm>
            <a:off x="8360806" y="818500"/>
            <a:ext cx="3145393" cy="4439300"/>
          </a:xfrm>
        </p:spPr>
        <p:txBody>
          <a:bodyPr anchor="t">
            <a:normAutofit/>
          </a:bodyPr>
          <a:lstStyle>
            <a:lvl1pPr marL="0" indent="0">
              <a:buNone/>
              <a:defRPr>
                <a:solidFill>
                  <a:schemeClr val="bg1"/>
                </a:solidFill>
              </a:defRPr>
            </a:lvl1pPr>
            <a:lvl2pPr marL="324000" indent="0">
              <a:buNone/>
              <a:defRPr>
                <a:solidFill>
                  <a:schemeClr val="bg1"/>
                </a:solidFill>
              </a:defRPr>
            </a:lvl2pPr>
            <a:lvl3pPr marL="630000" indent="0">
              <a:buNone/>
              <a:defRPr>
                <a:solidFill>
                  <a:schemeClr val="bg1"/>
                </a:solidFill>
              </a:defRPr>
            </a:lvl3pPr>
            <a:lvl4pPr marL="1008000" indent="0">
              <a:buNone/>
              <a:defRPr>
                <a:solidFill>
                  <a:schemeClr val="bg1"/>
                </a:solidFill>
              </a:defRPr>
            </a:lvl4pPr>
            <a:lvl5pPr marL="1368000" indent="0">
              <a:buNone/>
              <a:defRPr>
                <a:solidFill>
                  <a:schemeClr val="bg1"/>
                </a:solidFill>
              </a:defRPr>
            </a:lvl5pPr>
          </a:lstStyle>
          <a:p>
            <a:pPr lvl="0"/>
            <a:r>
              <a:rPr lang="en-US" dirty="0" smtClean="0"/>
              <a:t>Click to Insert Photo</a:t>
            </a:r>
            <a:endParaRPr lang="en-US" dirty="0"/>
          </a:p>
        </p:txBody>
      </p:sp>
    </p:spTree>
    <p:extLst>
      <p:ext uri="{BB962C8B-B14F-4D97-AF65-F5344CB8AC3E}">
        <p14:creationId xmlns:p14="http://schemas.microsoft.com/office/powerpoint/2010/main" val="94677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A8D9AD5-F248-4919-864A-CFD76CC027D6}" type="slidenum">
              <a:rPr lang="en-US" smtClean="0">
                <a:solidFill>
                  <a:srgbClr val="1A3260">
                    <a:lumMod val="75000"/>
                    <a:lumOff val="25000"/>
                  </a:srgbClr>
                </a:solidFill>
              </a: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382122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xmlns=""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xmlns=""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smtClean="0"/>
              <a:t>Click to edit Master title style</a:t>
            </a:r>
            <a:endParaRPr lang="en-US" noProof="0"/>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5319896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5291316"/>
            <a:ext cx="1857207" cy="664820"/>
          </a:xfrm>
          <a:prstGeom prst="rect">
            <a:avLst/>
          </a:prstGeom>
        </p:spPr>
      </p:pic>
    </p:spTree>
    <p:extLst>
      <p:ext uri="{BB962C8B-B14F-4D97-AF65-F5344CB8AC3E}">
        <p14:creationId xmlns:p14="http://schemas.microsoft.com/office/powerpoint/2010/main" val="423502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1200">
                <a:solidFill>
                  <a:schemeClr val="accent1">
                    <a:lumMod val="50000"/>
                  </a:schemeClr>
                </a:solidFill>
              </a:defRPr>
            </a:lvl1pPr>
          </a:lstStyle>
          <a:p>
            <a:fld id="{A0ECE5F2-81AA-4605-B028-6FBA391056AF}"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71147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
        <p:nvSpPr>
          <p:cNvPr id="14" name="Slide Number Placeholder 6"/>
          <p:cNvSpPr txBox="1">
            <a:spLocks/>
          </p:cNvSpPr>
          <p:nvPr userDrawn="1"/>
        </p:nvSpPr>
        <p:spPr>
          <a:xfrm>
            <a:off x="10558298" y="5982838"/>
            <a:ext cx="105251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33400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solidFill>
                  <a:schemeClr val="accent1">
                    <a:lumMod val="50000"/>
                  </a:schemeClr>
                </a:solidFill>
              </a:defRPr>
            </a:lvl1pPr>
          </a:lstStyle>
          <a:p>
            <a:fld id="{A0ECE5F2-81AA-4605-B028-6FBA391056AF}"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9696" y="914400"/>
            <a:ext cx="1857207" cy="664820"/>
          </a:xfrm>
          <a:prstGeom prst="rect">
            <a:avLst/>
          </a:prstGeom>
        </p:spPr>
      </p:pic>
    </p:spTree>
    <p:extLst>
      <p:ext uri="{BB962C8B-B14F-4D97-AF65-F5344CB8AC3E}">
        <p14:creationId xmlns:p14="http://schemas.microsoft.com/office/powerpoint/2010/main" val="4214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3" y="5262296"/>
            <a:ext cx="1857207" cy="664820"/>
          </a:xfrm>
          <a:prstGeom prst="rect">
            <a:avLst/>
          </a:prstGeom>
        </p:spPr>
      </p:pic>
    </p:spTree>
    <p:extLst>
      <p:ext uri="{BB962C8B-B14F-4D97-AF65-F5344CB8AC3E}">
        <p14:creationId xmlns:p14="http://schemas.microsoft.com/office/powerpoint/2010/main" val="301288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77201" y="599725"/>
            <a:ext cx="3668818"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774923" y="774070"/>
            <a:ext cx="7073677" cy="1412191"/>
          </a:xfrm>
        </p:spPr>
        <p:txBody>
          <a:bodyPr vert="horz"/>
          <a:lstStyle>
            <a:lvl1pPr>
              <a:defRPr>
                <a:solidFill>
                  <a:schemeClr val="accent1">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2286000"/>
            <a:ext cx="7073677" cy="3572799"/>
          </a:xfrm>
        </p:spPr>
        <p:txBody>
          <a:bodyPr vert="horz"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sz="1200">
                <a:solidFill>
                  <a:schemeClr val="bg1"/>
                </a:solidFill>
              </a:defRPr>
            </a:lvl1pPr>
          </a:lstStyle>
          <a:p>
            <a:fld id="{CA8D9AD5-F248-4919-864A-CFD76CC027D6}"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0807" y="5623727"/>
            <a:ext cx="1857207" cy="664820"/>
          </a:xfrm>
          <a:prstGeom prst="rect">
            <a:avLst/>
          </a:prstGeom>
        </p:spPr>
      </p:pic>
      <p:sp>
        <p:nvSpPr>
          <p:cNvPr id="9" name="Content Placeholder 3"/>
          <p:cNvSpPr>
            <a:spLocks noGrp="1"/>
          </p:cNvSpPr>
          <p:nvPr>
            <p:ph sz="half" idx="2" hasCustomPrompt="1"/>
          </p:nvPr>
        </p:nvSpPr>
        <p:spPr>
          <a:xfrm>
            <a:off x="8360806" y="818500"/>
            <a:ext cx="3145393" cy="4439300"/>
          </a:xfrm>
        </p:spPr>
        <p:txBody>
          <a:bodyPr anchor="t">
            <a:normAutofit/>
          </a:bodyPr>
          <a:lstStyle>
            <a:lvl1pPr marL="0" indent="0">
              <a:buNone/>
              <a:defRPr>
                <a:solidFill>
                  <a:schemeClr val="bg1"/>
                </a:solidFill>
              </a:defRPr>
            </a:lvl1pPr>
            <a:lvl2pPr marL="324000" indent="0">
              <a:buNone/>
              <a:defRPr>
                <a:solidFill>
                  <a:schemeClr val="bg1"/>
                </a:solidFill>
              </a:defRPr>
            </a:lvl2pPr>
            <a:lvl3pPr marL="630000" indent="0">
              <a:buNone/>
              <a:defRPr>
                <a:solidFill>
                  <a:schemeClr val="bg1"/>
                </a:solidFill>
              </a:defRPr>
            </a:lvl3pPr>
            <a:lvl4pPr marL="1008000" indent="0">
              <a:buNone/>
              <a:defRPr>
                <a:solidFill>
                  <a:schemeClr val="bg1"/>
                </a:solidFill>
              </a:defRPr>
            </a:lvl4pPr>
            <a:lvl5pPr marL="1368000" indent="0">
              <a:buNone/>
              <a:defRPr>
                <a:solidFill>
                  <a:schemeClr val="bg1"/>
                </a:solidFill>
              </a:defRPr>
            </a:lvl5pPr>
          </a:lstStyle>
          <a:p>
            <a:pPr lvl="0"/>
            <a:r>
              <a:rPr lang="en-US" dirty="0" smtClean="0"/>
              <a:t>Click to Insert Photo</a:t>
            </a:r>
            <a:endParaRPr lang="en-US" dirty="0"/>
          </a:p>
        </p:txBody>
      </p:sp>
    </p:spTree>
    <p:extLst>
      <p:ext uri="{BB962C8B-B14F-4D97-AF65-F5344CB8AC3E}">
        <p14:creationId xmlns:p14="http://schemas.microsoft.com/office/powerpoint/2010/main" val="42357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832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900238"/>
            <a:ext cx="10515600" cy="39147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283278"/>
              </a:buClr>
              <a:buSzPts val="1800"/>
              <a:buFont typeface="Arial"/>
              <a:buChar char="•"/>
              <a:defRPr sz="1800" b="0" i="0" u="none" strike="noStrike" cap="none">
                <a:solidFill>
                  <a:srgbClr val="283278"/>
                </a:solidFill>
                <a:latin typeface="Poppins Medium"/>
                <a:ea typeface="Poppins Medium"/>
                <a:cs typeface="Poppins Medium"/>
                <a:sym typeface="Poppins Medium"/>
              </a:defRPr>
            </a:lvl1pPr>
            <a:lvl2pPr marL="914400" marR="0" lvl="1" indent="-342900" algn="ctr"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Poppins Medium"/>
                <a:ea typeface="Poppins Medium"/>
                <a:cs typeface="Poppins Medium"/>
                <a:sym typeface="Poppins Medium"/>
              </a:defRPr>
            </a:lvl2pPr>
            <a:lvl3pPr marL="1371600" marR="0" lvl="2" indent="-342900" algn="ctr"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Poppins Medium"/>
                <a:ea typeface="Poppins Medium"/>
                <a:cs typeface="Poppins Medium"/>
                <a:sym typeface="Poppins Medium"/>
              </a:defRPr>
            </a:lvl3pPr>
            <a:lvl4pPr marL="1828800" marR="0" lvl="3" indent="-342900" algn="ctr"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Poppins Medium"/>
                <a:ea typeface="Poppins Medium"/>
                <a:cs typeface="Poppins Medium"/>
                <a:sym typeface="Poppins Medium"/>
              </a:defRPr>
            </a:lvl4pPr>
            <a:lvl5pPr marL="2286000" marR="0" lvl="4" indent="-342900" algn="ctr"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Poppins Medium"/>
                <a:ea typeface="Poppins Medium"/>
                <a:cs typeface="Poppins Medium"/>
                <a:sym typeface="Poppins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5456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A8D9AD5-F248-4919-864A-CFD76CC027D6}"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18752529"/>
      </p:ext>
    </p:extLst>
  </p:cSld>
  <p:clrMap bg1="lt1" tx1="dk1" bg2="lt2" tx2="dk2" accent1="accent1" accent2="accent2" accent3="accent3" accent4="accent4" accent5="accent5" accent6="accent6" hlink="hlink" folHlink="folHlink"/>
  <p:sldLayoutIdLst>
    <p:sldLayoutId id="2147483731" r:id="rId1"/>
    <p:sldLayoutId id="2147483720" r:id="rId2"/>
    <p:sldLayoutId id="2147483721" r:id="rId3"/>
    <p:sldLayoutId id="2147483722" r:id="rId4"/>
    <p:sldLayoutId id="2147483723" r:id="rId5"/>
    <p:sldLayoutId id="2147483724" r:id="rId6"/>
    <p:sldLayoutId id="2147483726" r:id="rId7"/>
    <p:sldLayoutId id="2147483729" r:id="rId8"/>
    <p:sldLayoutId id="2147483772" r:id="rId9"/>
    <p:sldLayoutId id="2147483773" r:id="rId10"/>
    <p:sldLayoutId id="2147483774" r:id="rId11"/>
    <p:sldLayoutId id="21474837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A8D9AD5-F248-4919-864A-CFD76CC027D6}"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792745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6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6.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player.vimeo.com/video/563295093?h=c1b474305a"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210408"/>
            <a:ext cx="12192000" cy="4724400"/>
          </a:xfrm>
          <a:prstGeom prst="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Rectangle 8"/>
          <p:cNvSpPr/>
          <p:nvPr/>
        </p:nvSpPr>
        <p:spPr>
          <a:xfrm>
            <a:off x="-152400" y="1676400"/>
            <a:ext cx="12496800" cy="47244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53" t="7273" r="40001"/>
          <a:stretch/>
        </p:blipFill>
        <p:spPr>
          <a:xfrm>
            <a:off x="0" y="2048608"/>
            <a:ext cx="1524000" cy="3886200"/>
          </a:xfrm>
          <a:prstGeom prst="rect">
            <a:avLst/>
          </a:prstGeom>
        </p:spPr>
      </p:pic>
      <p:sp>
        <p:nvSpPr>
          <p:cNvPr id="10" name="Rectangle 9"/>
          <p:cNvSpPr/>
          <p:nvPr/>
        </p:nvSpPr>
        <p:spPr>
          <a:xfrm>
            <a:off x="1599566" y="0"/>
            <a:ext cx="5029834" cy="6705600"/>
          </a:xfrm>
          <a:prstGeom prst="rect">
            <a:avLst/>
          </a:prstGeom>
          <a:solidFill>
            <a:srgbClr val="1A32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0646" t="20650" r="24192" b="17741"/>
          <a:stretch/>
        </p:blipFill>
        <p:spPr>
          <a:xfrm>
            <a:off x="6725019" y="2048608"/>
            <a:ext cx="2133600" cy="3894992"/>
          </a:xfrm>
          <a:prstGeom prst="rect">
            <a:avLst/>
          </a:prstGeom>
        </p:spPr>
      </p:pic>
      <p:sp>
        <p:nvSpPr>
          <p:cNvPr id="2" name="Title 1"/>
          <p:cNvSpPr>
            <a:spLocks noGrp="1"/>
          </p:cNvSpPr>
          <p:nvPr>
            <p:ph type="ctrTitle"/>
          </p:nvPr>
        </p:nvSpPr>
        <p:spPr>
          <a:xfrm>
            <a:off x="1827343" y="2438400"/>
            <a:ext cx="4846320" cy="2943494"/>
          </a:xfrm>
        </p:spPr>
        <p:txBody>
          <a:bodyPr>
            <a:normAutofit/>
          </a:bodyPr>
          <a:lstStyle/>
          <a:p>
            <a:r>
              <a:rPr lang="en-US" sz="3600" dirty="0" smtClean="0"/>
              <a:t>Interim joint committee -natural resources</a:t>
            </a:r>
            <a:endParaRPr lang="en-US" sz="3600" dirty="0"/>
          </a:p>
        </p:txBody>
      </p:sp>
      <p:sp>
        <p:nvSpPr>
          <p:cNvPr id="3" name="Subtitle 2"/>
          <p:cNvSpPr>
            <a:spLocks noGrp="1"/>
          </p:cNvSpPr>
          <p:nvPr>
            <p:ph type="subTitle" idx="1"/>
          </p:nvPr>
        </p:nvSpPr>
        <p:spPr>
          <a:xfrm>
            <a:off x="1892943" y="5381894"/>
            <a:ext cx="4705154" cy="448056"/>
          </a:xfrm>
        </p:spPr>
        <p:txBody>
          <a:bodyPr/>
          <a:lstStyle/>
          <a:p>
            <a:r>
              <a:rPr lang="en-US" dirty="0" smtClean="0"/>
              <a:t>October 7, 2021</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2943" y="677486"/>
            <a:ext cx="4279257" cy="1531836"/>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200" t="1363" b="19982"/>
          <a:stretch/>
        </p:blipFill>
        <p:spPr>
          <a:xfrm>
            <a:off x="8909975" y="2048607"/>
            <a:ext cx="3333380" cy="3886201"/>
          </a:xfrm>
          <a:prstGeom prst="rect">
            <a:avLst/>
          </a:prstGeom>
        </p:spPr>
      </p:pic>
    </p:spTree>
    <p:extLst>
      <p:ext uri="{BB962C8B-B14F-4D97-AF65-F5344CB8AC3E}">
        <p14:creationId xmlns:p14="http://schemas.microsoft.com/office/powerpoint/2010/main" val="220327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62000"/>
            <a:ext cx="8867608" cy="876495"/>
          </a:xfrm>
        </p:spPr>
        <p:txBody>
          <a:bodyPr>
            <a:normAutofit fontScale="90000"/>
          </a:bodyPr>
          <a:lstStyle/>
          <a:p>
            <a:r>
              <a:rPr lang="en-US" dirty="0"/>
              <a:t>We have achieved what most thought was impossible</a:t>
            </a:r>
          </a:p>
        </p:txBody>
      </p:sp>
      <p:sp>
        <p:nvSpPr>
          <p:cNvPr id="6" name="Subtitle 5"/>
          <p:cNvSpPr>
            <a:spLocks noGrp="1"/>
          </p:cNvSpPr>
          <p:nvPr>
            <p:ph idx="1"/>
          </p:nvPr>
        </p:nvSpPr>
        <p:spPr>
          <a:xfrm>
            <a:off x="381000" y="2180496"/>
            <a:ext cx="11353800" cy="4220304"/>
          </a:xfrm>
        </p:spPr>
        <p:txBody>
          <a:bodyPr>
            <a:normAutofit fontScale="92500" lnSpcReduction="20000"/>
          </a:bodyPr>
          <a:lstStyle/>
          <a:p>
            <a:pPr marL="571500" indent="-114300">
              <a:buClrTx/>
              <a:buFont typeface="Arial" panose="020B0604020202020204" pitchFamily="34" charset="0"/>
              <a:buChar char="•"/>
            </a:pPr>
            <a:r>
              <a:rPr lang="en-US" sz="3700" dirty="0" smtClean="0"/>
              <a:t>Record-Breaking </a:t>
            </a:r>
            <a:r>
              <a:rPr lang="en-US" sz="3700" dirty="0"/>
              <a:t>Safety</a:t>
            </a:r>
          </a:p>
          <a:p>
            <a:pPr marL="571500" indent="-114300">
              <a:buClrTx/>
              <a:buFont typeface="Arial" panose="020B0604020202020204" pitchFamily="34" charset="0"/>
              <a:buChar char="•"/>
            </a:pPr>
            <a:r>
              <a:rPr lang="en-US" sz="3700" dirty="0"/>
              <a:t>Load Replacement</a:t>
            </a:r>
          </a:p>
          <a:p>
            <a:pPr marL="571500" indent="-114300">
              <a:buClrTx/>
              <a:buFont typeface="Arial" panose="020B0604020202020204" pitchFamily="34" charset="0"/>
              <a:buChar char="•"/>
            </a:pPr>
            <a:r>
              <a:rPr lang="en-US" sz="3700" dirty="0"/>
              <a:t>Investment Grade Credit Ratings</a:t>
            </a:r>
          </a:p>
          <a:p>
            <a:pPr marL="571500" indent="-114300">
              <a:buClrTx/>
              <a:buFont typeface="Arial" panose="020B0604020202020204" pitchFamily="34" charset="0"/>
              <a:buChar char="•"/>
            </a:pPr>
            <a:r>
              <a:rPr lang="en-US" sz="3700" dirty="0"/>
              <a:t>Carbon Reductions</a:t>
            </a:r>
          </a:p>
          <a:p>
            <a:pPr marL="571500" indent="-114300">
              <a:buClrTx/>
              <a:buFont typeface="Arial" panose="020B0604020202020204" pitchFamily="34" charset="0"/>
              <a:buChar char="•"/>
            </a:pPr>
            <a:r>
              <a:rPr lang="en-US" sz="3700" dirty="0" smtClean="0"/>
              <a:t>Rate </a:t>
            </a:r>
            <a:r>
              <a:rPr lang="en-US" sz="3700" dirty="0" smtClean="0"/>
              <a:t>Stabilization</a:t>
            </a:r>
          </a:p>
          <a:p>
            <a:pPr marL="571500" indent="-114300">
              <a:buClrTx/>
              <a:buFont typeface="Arial" panose="020B0604020202020204" pitchFamily="34" charset="0"/>
              <a:buChar char="•"/>
            </a:pPr>
            <a:r>
              <a:rPr lang="en-US" sz="3700" dirty="0" smtClean="0"/>
              <a:t>Returned </a:t>
            </a:r>
            <a:r>
              <a:rPr lang="en-US" sz="3700" dirty="0" smtClean="0"/>
              <a:t>$33.3 Million back to Members/end users this year.</a:t>
            </a:r>
            <a:endParaRPr lang="en-US" sz="3700" dirty="0"/>
          </a:p>
          <a:p>
            <a:endParaRPr lang="en-US" dirty="0"/>
          </a:p>
        </p:txBody>
      </p:sp>
      <p:sp>
        <p:nvSpPr>
          <p:cNvPr id="24" name="Slide Number Placeholder 2"/>
          <p:cNvSpPr txBox="1">
            <a:spLocks/>
          </p:cNvSpPr>
          <p:nvPr/>
        </p:nvSpPr>
        <p:spPr>
          <a:xfrm>
            <a:off x="628788" y="6339840"/>
            <a:ext cx="302281" cy="36576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9" name="Slide Number Placeholder 4"/>
          <p:cNvSpPr txBox="1">
            <a:spLocks/>
          </p:cNvSpPr>
          <p:nvPr/>
        </p:nvSpPr>
        <p:spPr>
          <a:xfrm>
            <a:off x="250075" y="6400800"/>
            <a:ext cx="381001" cy="365760"/>
          </a:xfrm>
          <a:prstGeom prst="rect">
            <a:avLst/>
          </a:prstGeom>
          <a:ln>
            <a:solidFill>
              <a:schemeClr val="accent2">
                <a:lumMod val="60000"/>
                <a:lumOff val="40000"/>
              </a:schemeClr>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j-lt"/>
              </a:rPr>
              <a:t>10</a:t>
            </a:r>
            <a:endParaRPr lang="en-US" sz="1000" dirty="0">
              <a:latin typeface="+mj-lt"/>
            </a:endParaRPr>
          </a:p>
        </p:txBody>
      </p:sp>
    </p:spTree>
    <p:extLst>
      <p:ext uri="{BB962C8B-B14F-4D97-AF65-F5344CB8AC3E}">
        <p14:creationId xmlns:p14="http://schemas.microsoft.com/office/powerpoint/2010/main" val="130719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5"/>
          <p:cNvSpPr txBox="1"/>
          <p:nvPr/>
        </p:nvSpPr>
        <p:spPr>
          <a:xfrm>
            <a:off x="957950" y="2514600"/>
            <a:ext cx="7247754" cy="409958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30000"/>
              </a:lnSpc>
              <a:spcBef>
                <a:spcPts val="0"/>
              </a:spcBef>
              <a:spcAft>
                <a:spcPts val="0"/>
              </a:spcAft>
              <a:buClr>
                <a:srgbClr val="283278"/>
              </a:buClr>
              <a:buSzPts val="1870"/>
              <a:buFont typeface="Wingdings" panose="05000000000000000000" pitchFamily="2" charset="2"/>
              <a:buChar char="§"/>
            </a:pPr>
            <a:r>
              <a:rPr lang="en-US" sz="2200" i="0" u="none" strike="noStrike" cap="none" dirty="0">
                <a:ea typeface="Candara"/>
                <a:cs typeface="Candara"/>
                <a:sym typeface="Candara"/>
              </a:rPr>
              <a:t>Reliability</a:t>
            </a:r>
            <a:endParaRPr dirty="0"/>
          </a:p>
          <a:p>
            <a:pPr marL="342900" marR="0" lvl="0" indent="-342900" algn="l" rtl="0">
              <a:lnSpc>
                <a:spcPct val="130000"/>
              </a:lnSpc>
              <a:spcBef>
                <a:spcPts val="1600"/>
              </a:spcBef>
              <a:spcAft>
                <a:spcPts val="0"/>
              </a:spcAft>
              <a:buClr>
                <a:srgbClr val="283278"/>
              </a:buClr>
              <a:buSzPts val="1870"/>
              <a:buFont typeface="Wingdings" panose="05000000000000000000" pitchFamily="2" charset="2"/>
              <a:buChar char="§"/>
            </a:pPr>
            <a:r>
              <a:rPr lang="en-US" sz="2200" i="0" u="none" strike="noStrike" cap="none" dirty="0">
                <a:ea typeface="Candara"/>
                <a:cs typeface="Candara"/>
                <a:sym typeface="Candara"/>
              </a:rPr>
              <a:t>Resilience </a:t>
            </a:r>
            <a:endParaRPr dirty="0"/>
          </a:p>
          <a:p>
            <a:pPr marL="342900" marR="0" lvl="0" indent="-342900" algn="l" rtl="0">
              <a:lnSpc>
                <a:spcPct val="130000"/>
              </a:lnSpc>
              <a:spcBef>
                <a:spcPts val="1600"/>
              </a:spcBef>
              <a:spcAft>
                <a:spcPts val="0"/>
              </a:spcAft>
              <a:buClr>
                <a:srgbClr val="283278"/>
              </a:buClr>
              <a:buSzPts val="1870"/>
              <a:buFont typeface="Wingdings" panose="05000000000000000000" pitchFamily="2" charset="2"/>
              <a:buChar char="§"/>
            </a:pPr>
            <a:r>
              <a:rPr lang="en-US" sz="2200" i="0" u="none" strike="noStrike" cap="none" dirty="0">
                <a:ea typeface="Candara"/>
                <a:cs typeface="Candara"/>
                <a:sym typeface="Candara"/>
              </a:rPr>
              <a:t>Affordable electricity</a:t>
            </a:r>
            <a:endParaRPr dirty="0"/>
          </a:p>
          <a:p>
            <a:pPr marL="342900" marR="0" lvl="0" indent="-342900" algn="l" rtl="0">
              <a:lnSpc>
                <a:spcPct val="130000"/>
              </a:lnSpc>
              <a:spcBef>
                <a:spcPts val="1600"/>
              </a:spcBef>
              <a:spcAft>
                <a:spcPts val="0"/>
              </a:spcAft>
              <a:buClr>
                <a:srgbClr val="283278"/>
              </a:buClr>
              <a:buSzPts val="1870"/>
              <a:buFont typeface="Wingdings" panose="05000000000000000000" pitchFamily="2" charset="2"/>
              <a:buChar char="§"/>
            </a:pPr>
            <a:r>
              <a:rPr lang="en-US" sz="2200" i="0" u="none" strike="noStrike" cap="none" dirty="0">
                <a:ea typeface="Candara"/>
                <a:cs typeface="Candara"/>
                <a:sym typeface="Candara"/>
              </a:rPr>
              <a:t>Fuel security</a:t>
            </a:r>
            <a:endParaRPr dirty="0"/>
          </a:p>
          <a:p>
            <a:pPr marL="342900" marR="0" lvl="0" indent="-342900" algn="l" rtl="0">
              <a:spcBef>
                <a:spcPts val="1600"/>
              </a:spcBef>
              <a:spcAft>
                <a:spcPts val="0"/>
              </a:spcAft>
              <a:buClr>
                <a:srgbClr val="283278"/>
              </a:buClr>
              <a:buSzPts val="1870"/>
              <a:buFont typeface="Wingdings" panose="05000000000000000000" pitchFamily="2" charset="2"/>
              <a:buChar char="§"/>
            </a:pPr>
            <a:r>
              <a:rPr lang="en-US" sz="2200" i="0" u="none" strike="noStrike" cap="none" dirty="0">
                <a:ea typeface="Candara"/>
                <a:cs typeface="Candara"/>
                <a:sym typeface="Candara"/>
              </a:rPr>
              <a:t>Fuel diversity</a:t>
            </a:r>
            <a:endParaRPr dirty="0"/>
          </a:p>
          <a:p>
            <a:pPr marL="342900" marR="0" lvl="0" indent="-342900" algn="l" rtl="0">
              <a:spcBef>
                <a:spcPts val="1600"/>
              </a:spcBef>
              <a:spcAft>
                <a:spcPts val="0"/>
              </a:spcAft>
              <a:buClr>
                <a:srgbClr val="283278"/>
              </a:buClr>
              <a:buSzPts val="1870"/>
              <a:buFont typeface="Wingdings" panose="05000000000000000000" pitchFamily="2" charset="2"/>
              <a:buChar char="§"/>
            </a:pPr>
            <a:r>
              <a:rPr lang="en-US" sz="2200" i="0" u="none" strike="noStrike" cap="none" dirty="0" smtClean="0">
                <a:ea typeface="Candara"/>
                <a:cs typeface="Candara"/>
                <a:sym typeface="Candara"/>
              </a:rPr>
              <a:t>Dispatchable</a:t>
            </a:r>
            <a:endParaRPr dirty="0"/>
          </a:p>
          <a:p>
            <a:pPr marL="0" marR="0" lvl="0" indent="0" algn="l" rtl="0">
              <a:lnSpc>
                <a:spcPct val="100000"/>
              </a:lnSpc>
              <a:spcBef>
                <a:spcPts val="1600"/>
              </a:spcBef>
              <a:spcAft>
                <a:spcPts val="0"/>
              </a:spcAft>
              <a:buNone/>
            </a:pPr>
            <a:endParaRPr sz="2200" b="1" i="0" u="none" strike="noStrike" cap="none" dirty="0">
              <a:solidFill>
                <a:srgbClr val="002060"/>
              </a:solidFill>
              <a:latin typeface="Candara"/>
              <a:ea typeface="Candara"/>
              <a:cs typeface="Candara"/>
              <a:sym typeface="Candara"/>
            </a:endParaRPr>
          </a:p>
        </p:txBody>
      </p:sp>
      <p:sp>
        <p:nvSpPr>
          <p:cNvPr id="6" name="Title 5"/>
          <p:cNvSpPr>
            <a:spLocks noGrp="1"/>
          </p:cNvSpPr>
          <p:nvPr>
            <p:ph type="title"/>
          </p:nvPr>
        </p:nvSpPr>
        <p:spPr>
          <a:xfrm>
            <a:off x="543786" y="729658"/>
            <a:ext cx="11067023" cy="988332"/>
          </a:xfrm>
        </p:spPr>
        <p:txBody>
          <a:bodyPr/>
          <a:lstStyle/>
          <a:p>
            <a:r>
              <a:rPr lang="en-US" dirty="0">
                <a:latin typeface="Candara"/>
                <a:ea typeface="Candara"/>
                <a:cs typeface="Candara"/>
                <a:sym typeface="Candara"/>
              </a:rPr>
              <a:t>Coal-fired power </a:t>
            </a:r>
            <a:r>
              <a:rPr lang="en-US" dirty="0" smtClean="0">
                <a:latin typeface="Candara"/>
                <a:ea typeface="Candara"/>
                <a:cs typeface="Candara"/>
                <a:sym typeface="Candara"/>
              </a:rPr>
              <a:t>plants (Coal fleet) </a:t>
            </a:r>
            <a:br>
              <a:rPr lang="en-US" dirty="0" smtClean="0">
                <a:latin typeface="Candara"/>
                <a:ea typeface="Candara"/>
                <a:cs typeface="Candara"/>
                <a:sym typeface="Candara"/>
              </a:rPr>
            </a:br>
            <a:r>
              <a:rPr lang="en-US" dirty="0" smtClean="0">
                <a:latin typeface="Candara"/>
                <a:ea typeface="Candara"/>
                <a:cs typeface="Candara"/>
                <a:sym typeface="Candara"/>
              </a:rPr>
              <a:t>are </a:t>
            </a:r>
            <a:r>
              <a:rPr lang="en-US" dirty="0">
                <a:latin typeface="Candara"/>
                <a:ea typeface="Candara"/>
                <a:cs typeface="Candara"/>
                <a:sym typeface="Candara"/>
              </a:rPr>
              <a:t>important </a:t>
            </a: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364" t="5511" b="4911"/>
          <a:stretch/>
        </p:blipFill>
        <p:spPr>
          <a:xfrm>
            <a:off x="4724400" y="2023399"/>
            <a:ext cx="6810209" cy="4343400"/>
          </a:xfrm>
          <a:prstGeom prst="rect">
            <a:avLst/>
          </a:prstGeom>
        </p:spPr>
      </p:pic>
      <p:sp>
        <p:nvSpPr>
          <p:cNvPr id="7" name="Slide Number Placeholder 2"/>
          <p:cNvSpPr txBox="1">
            <a:spLocks/>
          </p:cNvSpPr>
          <p:nvPr/>
        </p:nvSpPr>
        <p:spPr>
          <a:xfrm>
            <a:off x="304800" y="628674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11</a:t>
            </a:fld>
            <a:endParaRPr lang="en-US" sz="1000" dirty="0">
              <a:solidFill>
                <a:schemeClr val="tx1"/>
              </a:solidFill>
            </a:endParaRPr>
          </a:p>
        </p:txBody>
      </p:sp>
    </p:spTree>
    <p:extLst>
      <p:ext uri="{BB962C8B-B14F-4D97-AF65-F5344CB8AC3E}">
        <p14:creationId xmlns:p14="http://schemas.microsoft.com/office/powerpoint/2010/main" val="25251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6"/>
          <p:cNvSpPr txBox="1">
            <a:spLocks noGrp="1"/>
          </p:cNvSpPr>
          <p:nvPr>
            <p:ph sz="half" idx="1"/>
          </p:nvPr>
        </p:nvSpPr>
        <p:spPr>
          <a:xfrm>
            <a:off x="838200" y="2481367"/>
            <a:ext cx="5422390" cy="3633047"/>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rgbClr val="283278"/>
              </a:buClr>
              <a:buSzPts val="2200"/>
              <a:buFont typeface="Wingdings" panose="05000000000000000000" pitchFamily="2" charset="2"/>
              <a:buChar char="§"/>
            </a:pPr>
            <a:r>
              <a:rPr lang="en-US" sz="2200" dirty="0">
                <a:ea typeface="Candara"/>
                <a:cs typeface="Candara"/>
                <a:sym typeface="Candara"/>
              </a:rPr>
              <a:t>Last year, Kentucky’s electricity rates were 20 percent lower than the national average</a:t>
            </a:r>
            <a:endParaRPr dirty="0"/>
          </a:p>
          <a:p>
            <a:pPr marL="482600" lvl="0" indent="-342900" algn="l" rtl="0">
              <a:lnSpc>
                <a:spcPct val="90000"/>
              </a:lnSpc>
              <a:spcBef>
                <a:spcPts val="1000"/>
              </a:spcBef>
              <a:spcAft>
                <a:spcPts val="0"/>
              </a:spcAft>
              <a:buClr>
                <a:srgbClr val="283278"/>
              </a:buClr>
              <a:buSzPts val="2200"/>
              <a:buFont typeface="Wingdings" panose="05000000000000000000" pitchFamily="2" charset="2"/>
              <a:buChar char="§"/>
            </a:pPr>
            <a:endParaRPr sz="2200" dirty="0">
              <a:ea typeface="Candara"/>
              <a:cs typeface="Candara"/>
              <a:sym typeface="Candara"/>
            </a:endParaRPr>
          </a:p>
          <a:p>
            <a:pPr lvl="0" algn="l" rtl="0">
              <a:lnSpc>
                <a:spcPct val="90000"/>
              </a:lnSpc>
              <a:spcBef>
                <a:spcPts val="1000"/>
              </a:spcBef>
              <a:spcAft>
                <a:spcPts val="0"/>
              </a:spcAft>
              <a:buClr>
                <a:srgbClr val="283278"/>
              </a:buClr>
              <a:buSzPts val="2200"/>
              <a:buFont typeface="Wingdings" panose="05000000000000000000" pitchFamily="2" charset="2"/>
              <a:buChar char="§"/>
            </a:pPr>
            <a:r>
              <a:rPr lang="en-US" sz="2200" dirty="0">
                <a:ea typeface="Candara"/>
                <a:cs typeface="Candara"/>
                <a:sym typeface="Candara"/>
              </a:rPr>
              <a:t>Kentucky relies on coal for almost 70 percent of its electricity</a:t>
            </a:r>
            <a:endParaRPr dirty="0"/>
          </a:p>
          <a:p>
            <a:pPr marL="482600" lvl="0" indent="-342900" algn="l" rtl="0">
              <a:lnSpc>
                <a:spcPct val="90000"/>
              </a:lnSpc>
              <a:spcBef>
                <a:spcPts val="1000"/>
              </a:spcBef>
              <a:spcAft>
                <a:spcPts val="0"/>
              </a:spcAft>
              <a:buClr>
                <a:srgbClr val="283278"/>
              </a:buClr>
              <a:buSzPts val="2200"/>
              <a:buFont typeface="Wingdings" panose="05000000000000000000" pitchFamily="2" charset="2"/>
              <a:buChar char="§"/>
            </a:pPr>
            <a:endParaRPr sz="2200" dirty="0">
              <a:ea typeface="Candara"/>
              <a:cs typeface="Candara"/>
              <a:sym typeface="Candara"/>
            </a:endParaRPr>
          </a:p>
          <a:p>
            <a:pPr lvl="0" algn="l" rtl="0">
              <a:lnSpc>
                <a:spcPct val="90000"/>
              </a:lnSpc>
              <a:spcBef>
                <a:spcPts val="1000"/>
              </a:spcBef>
              <a:spcAft>
                <a:spcPts val="0"/>
              </a:spcAft>
              <a:buClr>
                <a:srgbClr val="283278"/>
              </a:buClr>
              <a:buSzPts val="2200"/>
              <a:buFont typeface="Wingdings" panose="05000000000000000000" pitchFamily="2" charset="2"/>
              <a:buChar char="§"/>
            </a:pPr>
            <a:r>
              <a:rPr lang="en-US" sz="2200" dirty="0">
                <a:ea typeface="Candara"/>
                <a:cs typeface="Candara"/>
                <a:sym typeface="Candara"/>
              </a:rPr>
              <a:t>By comparison, coal provides only 20 percent of the nation’s electricity supply</a:t>
            </a:r>
            <a:endParaRPr dirty="0"/>
          </a:p>
        </p:txBody>
      </p:sp>
      <p:pic>
        <p:nvPicPr>
          <p:cNvPr id="99" name="Google Shape;99;p16"/>
          <p:cNvPicPr preferRelativeResize="0"/>
          <p:nvPr/>
        </p:nvPicPr>
        <p:blipFill rotWithShape="1">
          <a:blip r:embed="rId3">
            <a:alphaModFix/>
          </a:blip>
          <a:srcRect/>
          <a:stretch/>
        </p:blipFill>
        <p:spPr>
          <a:xfrm>
            <a:off x="6858000" y="2133598"/>
            <a:ext cx="4473575" cy="4328583"/>
          </a:xfrm>
          <a:prstGeom prst="rect">
            <a:avLst/>
          </a:prstGeom>
          <a:noFill/>
          <a:ln>
            <a:noFill/>
          </a:ln>
        </p:spPr>
      </p:pic>
      <p:sp>
        <p:nvSpPr>
          <p:cNvPr id="3" name="Title 2"/>
          <p:cNvSpPr>
            <a:spLocks noGrp="1"/>
          </p:cNvSpPr>
          <p:nvPr>
            <p:ph type="title"/>
          </p:nvPr>
        </p:nvSpPr>
        <p:spPr/>
        <p:txBody>
          <a:bodyPr/>
          <a:lstStyle/>
          <a:p>
            <a:r>
              <a:rPr lang="en-US" dirty="0" smtClean="0"/>
              <a:t>Coal keeps KY electricity rates affordable</a:t>
            </a:r>
            <a:endParaRPr lang="en-US" dirty="0"/>
          </a:p>
        </p:txBody>
      </p:sp>
      <p:sp>
        <p:nvSpPr>
          <p:cNvPr id="7" name="Slide Number Placeholder 2"/>
          <p:cNvSpPr txBox="1">
            <a:spLocks/>
          </p:cNvSpPr>
          <p:nvPr/>
        </p:nvSpPr>
        <p:spPr>
          <a:xfrm>
            <a:off x="304800" y="628674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12</a:t>
            </a:fld>
            <a:endParaRPr lang="en-US" sz="1000" dirty="0">
              <a:solidFill>
                <a:schemeClr val="tx1"/>
              </a:solidFill>
            </a:endParaRPr>
          </a:p>
        </p:txBody>
      </p:sp>
    </p:spTree>
    <p:extLst>
      <p:ext uri="{BB962C8B-B14F-4D97-AF65-F5344CB8AC3E}">
        <p14:creationId xmlns:p14="http://schemas.microsoft.com/office/powerpoint/2010/main" val="28787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17"/>
          <p:cNvSpPr txBox="1"/>
          <p:nvPr/>
        </p:nvSpPr>
        <p:spPr>
          <a:xfrm>
            <a:off x="581192" y="2482109"/>
            <a:ext cx="6405819" cy="363172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83278"/>
              </a:buClr>
              <a:buSzPts val="2000"/>
              <a:buFont typeface="Wingdings" panose="05000000000000000000" pitchFamily="2" charset="2"/>
              <a:buChar char="§"/>
            </a:pPr>
            <a:r>
              <a:rPr lang="en-US" sz="2000" i="0" u="none" strike="noStrike" cap="none" dirty="0">
                <a:ea typeface="Candara"/>
                <a:cs typeface="Candara"/>
                <a:sym typeface="Candara"/>
              </a:rPr>
              <a:t>Big Rivers is a member of MISO</a:t>
            </a:r>
            <a:endParaRPr dirty="0"/>
          </a:p>
          <a:p>
            <a:pPr marL="342900" marR="0" lvl="0" indent="-342900" algn="l" rtl="0">
              <a:spcBef>
                <a:spcPts val="1800"/>
              </a:spcBef>
              <a:spcAft>
                <a:spcPts val="0"/>
              </a:spcAft>
              <a:buClr>
                <a:srgbClr val="283278"/>
              </a:buClr>
              <a:buSzPts val="2000"/>
              <a:buFont typeface="Wingdings" panose="05000000000000000000" pitchFamily="2" charset="2"/>
              <a:buChar char="§"/>
            </a:pPr>
            <a:r>
              <a:rPr lang="en-US" sz="2000" i="0" u="none" strike="noStrike" cap="none" dirty="0">
                <a:ea typeface="Candara"/>
                <a:cs typeface="Candara"/>
                <a:sym typeface="Candara"/>
              </a:rPr>
              <a:t>MISO operates the electricity grid across 15 states and part of Canada and serves 42 million people </a:t>
            </a:r>
            <a:endParaRPr dirty="0"/>
          </a:p>
          <a:p>
            <a:pPr marL="342900" marR="0" lvl="0" indent="-342900" algn="l" rtl="0">
              <a:spcBef>
                <a:spcPts val="2400"/>
              </a:spcBef>
              <a:spcAft>
                <a:spcPts val="0"/>
              </a:spcAft>
              <a:buClr>
                <a:srgbClr val="283278"/>
              </a:buClr>
              <a:buSzPts val="2000"/>
              <a:buFont typeface="Wingdings" panose="05000000000000000000" pitchFamily="2" charset="2"/>
              <a:buChar char="§"/>
            </a:pPr>
            <a:r>
              <a:rPr lang="en-US" sz="2000" i="0" u="none" strike="noStrike" cap="none" dirty="0">
                <a:ea typeface="Candara"/>
                <a:cs typeface="Candara"/>
                <a:sym typeface="Candara"/>
              </a:rPr>
              <a:t>MISO relies on coal and has the largest coal fleet of any region with almost 60,000 megawatts (one-fourth of the nation’s coal fleet) </a:t>
            </a:r>
            <a:endParaRPr dirty="0"/>
          </a:p>
          <a:p>
            <a:pPr marL="342900" marR="0" lvl="0" indent="-342900" algn="l" rtl="0">
              <a:spcBef>
                <a:spcPts val="1800"/>
              </a:spcBef>
              <a:spcAft>
                <a:spcPts val="0"/>
              </a:spcAft>
              <a:buClr>
                <a:srgbClr val="283278"/>
              </a:buClr>
              <a:buSzPts val="2000"/>
              <a:buFont typeface="Wingdings" panose="05000000000000000000" pitchFamily="2" charset="2"/>
              <a:buChar char="§"/>
            </a:pPr>
            <a:r>
              <a:rPr lang="en-US" sz="2000" i="0" u="none" strike="noStrike" cap="none" dirty="0">
                <a:ea typeface="Candara"/>
                <a:cs typeface="Candara"/>
                <a:sym typeface="Candara"/>
              </a:rPr>
              <a:t>Premature coal retirements jeopardize reliability, resilience and affordability </a:t>
            </a:r>
            <a:endParaRPr sz="2000" dirty="0">
              <a:ea typeface="Candara"/>
              <a:cs typeface="Candara"/>
              <a:sym typeface="Candara"/>
            </a:endParaRPr>
          </a:p>
          <a:p>
            <a:pPr marL="0" marR="0" lvl="0" indent="0" algn="l" rtl="0">
              <a:spcBef>
                <a:spcPts val="0"/>
              </a:spcBef>
              <a:spcAft>
                <a:spcPts val="0"/>
              </a:spcAft>
              <a:buNone/>
            </a:pPr>
            <a:endParaRPr sz="2000" b="1" dirty="0">
              <a:solidFill>
                <a:srgbClr val="283278"/>
              </a:solidFill>
              <a:latin typeface="Candara"/>
              <a:ea typeface="Candara"/>
              <a:cs typeface="Candara"/>
              <a:sym typeface="Candara"/>
            </a:endParaRPr>
          </a:p>
        </p:txBody>
      </p:sp>
      <p:pic>
        <p:nvPicPr>
          <p:cNvPr id="107" name="Google Shape;107;p17"/>
          <p:cNvPicPr preferRelativeResize="0"/>
          <p:nvPr/>
        </p:nvPicPr>
        <p:blipFill rotWithShape="1">
          <a:blip r:embed="rId3">
            <a:alphaModFix/>
          </a:blip>
          <a:srcRect/>
          <a:stretch/>
        </p:blipFill>
        <p:spPr>
          <a:xfrm>
            <a:off x="7239000" y="2209800"/>
            <a:ext cx="4251326" cy="356616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t>Midcontinent independent system operator</a:t>
            </a:r>
            <a:br>
              <a:rPr lang="en-US" dirty="0" smtClean="0"/>
            </a:br>
            <a:r>
              <a:rPr lang="en-US" sz="3600" dirty="0" smtClean="0"/>
              <a:t>MISO</a:t>
            </a:r>
            <a:endParaRPr lang="en-US" sz="3600" dirty="0"/>
          </a:p>
        </p:txBody>
      </p:sp>
      <p:sp>
        <p:nvSpPr>
          <p:cNvPr id="6" name="Slide Number Placeholder 2"/>
          <p:cNvSpPr txBox="1">
            <a:spLocks/>
          </p:cNvSpPr>
          <p:nvPr/>
        </p:nvSpPr>
        <p:spPr>
          <a:xfrm>
            <a:off x="304800" y="628674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13</a:t>
            </a:fld>
            <a:endParaRPr lang="en-US" sz="1000" dirty="0">
              <a:solidFill>
                <a:schemeClr val="tx1"/>
              </a:solidFill>
            </a:endParaRPr>
          </a:p>
        </p:txBody>
      </p:sp>
    </p:spTree>
    <p:extLst>
      <p:ext uri="{BB962C8B-B14F-4D97-AF65-F5344CB8AC3E}">
        <p14:creationId xmlns:p14="http://schemas.microsoft.com/office/powerpoint/2010/main" val="245260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8"/>
          <p:cNvSpPr/>
          <p:nvPr/>
        </p:nvSpPr>
        <p:spPr>
          <a:xfrm>
            <a:off x="581192" y="2186089"/>
            <a:ext cx="10696408" cy="44957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a:ea typeface="Candara"/>
                <a:cs typeface="Candara"/>
                <a:sym typeface="Candara"/>
              </a:rPr>
              <a:t>One of his goals is “carbon-free” electricity</a:t>
            </a:r>
            <a:r>
              <a:rPr lang="en-US" i="0" u="none" strike="noStrike" cap="none" dirty="0">
                <a:ea typeface="Candara"/>
                <a:cs typeface="Candara"/>
                <a:sym typeface="Candara"/>
              </a:rPr>
              <a:t> </a:t>
            </a:r>
            <a:r>
              <a:rPr lang="en-US" dirty="0">
                <a:ea typeface="Candara"/>
                <a:cs typeface="Candara"/>
                <a:sym typeface="Candara"/>
              </a:rPr>
              <a:t>by 2035 to be achieved through a “clean energy </a:t>
            </a:r>
            <a:r>
              <a:rPr lang="en-US" dirty="0" smtClean="0">
                <a:ea typeface="Candara"/>
                <a:cs typeface="Candara"/>
                <a:sym typeface="Candara"/>
              </a:rPr>
              <a:t>standard.”</a:t>
            </a:r>
          </a:p>
          <a:p>
            <a:pPr marL="342900" marR="0" lvl="0" indent="-342900" algn="l" rtl="0">
              <a:spcBef>
                <a:spcPts val="0"/>
              </a:spcBef>
              <a:spcAft>
                <a:spcPts val="0"/>
              </a:spcAft>
              <a:buClr>
                <a:srgbClr val="142878"/>
              </a:buClr>
              <a:buSzPts val="2000"/>
              <a:buFont typeface="Wingdings" panose="05000000000000000000" pitchFamily="2" charset="2"/>
              <a:buChar char="§"/>
            </a:pPr>
            <a:endParaRPr lang="en-US" dirty="0">
              <a:sym typeface="Candara"/>
            </a:endParaRPr>
          </a:p>
          <a:p>
            <a:pPr marL="342900" lvl="0" indent="-342900">
              <a:buClr>
                <a:srgbClr val="142878"/>
              </a:buClr>
              <a:buSzPts val="2000"/>
              <a:buFont typeface="Wingdings" panose="05000000000000000000" pitchFamily="2" charset="2"/>
              <a:buChar char="§"/>
            </a:pPr>
            <a:r>
              <a:rPr lang="en-US" dirty="0" smtClean="0">
                <a:sym typeface="Candara"/>
              </a:rPr>
              <a:t>Not possible to achieve this goal and maintain grid reliability and resiliency</a:t>
            </a:r>
            <a:r>
              <a:rPr lang="en-US" dirty="0" smtClean="0">
                <a:ea typeface="Candara"/>
                <a:cs typeface="Candara"/>
                <a:sym typeface="Candara"/>
              </a:rPr>
              <a:t> with the current technology.</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Need dispatchable resource when the sun is not shining and the wind is not blowing.</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Carbon Capture technology has not yet been proven on a full scale project.</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Battery Storage could be a game changer but is not economical at this time.</a:t>
            </a:r>
            <a:endParaRPr dirty="0"/>
          </a:p>
          <a:p>
            <a:pPr marL="342900" marR="0" lvl="0" indent="-342900" algn="l" rtl="0">
              <a:spcBef>
                <a:spcPts val="0"/>
              </a:spcBef>
              <a:spcAft>
                <a:spcPts val="0"/>
              </a:spcAft>
              <a:buFont typeface="Wingdings" panose="05000000000000000000" pitchFamily="2" charset="2"/>
              <a:buChar char="§"/>
            </a:pPr>
            <a:endParaRPr dirty="0">
              <a:ea typeface="Candara"/>
              <a:cs typeface="Candara"/>
              <a:sym typeface="Candara"/>
            </a:endParaRPr>
          </a:p>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a:ea typeface="Candara"/>
                <a:cs typeface="Candara"/>
                <a:sym typeface="Candara"/>
              </a:rPr>
              <a:t>Coal and natural gas, which provide 92 percent of Kentucky’s electricity, would have to be replaced with wind and solar which is unrealistic and </a:t>
            </a:r>
            <a:r>
              <a:rPr lang="en-US" dirty="0" smtClean="0">
                <a:ea typeface="Candara"/>
                <a:cs typeface="Candara"/>
                <a:sym typeface="Candara"/>
              </a:rPr>
              <a:t>unaffordable.</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The customer would be responsible for the cost of new renewable generation and the stranded asset of their current coal and gas plants.</a:t>
            </a:r>
          </a:p>
          <a:p>
            <a:pPr marR="0" lvl="0" algn="l" rtl="0">
              <a:spcBef>
                <a:spcPts val="0"/>
              </a:spcBef>
              <a:spcAft>
                <a:spcPts val="0"/>
              </a:spcAft>
              <a:buClr>
                <a:srgbClr val="142878"/>
              </a:buClr>
              <a:buSzPts val="2000"/>
            </a:pPr>
            <a:endParaRPr lang="en-US" dirty="0" smtClean="0">
              <a:ea typeface="Candara"/>
              <a:cs typeface="Candara"/>
              <a:sym typeface="Candara"/>
            </a:endParaRPr>
          </a:p>
          <a:p>
            <a:pPr marL="342900" marR="0" lvl="0" indent="-215900" algn="l" rtl="0">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342900" marR="0" lvl="0" indent="-215900" algn="l" rtl="0">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342900" marR="0" lvl="0" indent="-215900" algn="l" rtl="0">
              <a:lnSpc>
                <a:spcPct val="125000"/>
              </a:lnSpc>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457200" marR="0" lvl="1" indent="0" algn="l" rtl="0">
              <a:lnSpc>
                <a:spcPct val="200000"/>
              </a:lnSpc>
              <a:spcBef>
                <a:spcPts val="0"/>
              </a:spcBef>
              <a:spcAft>
                <a:spcPts val="0"/>
              </a:spcAft>
              <a:buClr>
                <a:schemeClr val="dk1"/>
              </a:buClr>
              <a:buSzPts val="800"/>
              <a:buFont typeface="Calibri"/>
              <a:buNone/>
            </a:pPr>
            <a:endParaRPr sz="2400" b="1" i="0" u="none" strike="noStrike" cap="none" dirty="0">
              <a:solidFill>
                <a:srgbClr val="142878"/>
              </a:solidFill>
              <a:latin typeface="Candara"/>
              <a:ea typeface="Candara"/>
              <a:cs typeface="Candara"/>
              <a:sym typeface="Candara"/>
            </a:endParaRPr>
          </a:p>
        </p:txBody>
      </p:sp>
      <p:sp>
        <p:nvSpPr>
          <p:cNvPr id="2" name="Title 1"/>
          <p:cNvSpPr>
            <a:spLocks noGrp="1"/>
          </p:cNvSpPr>
          <p:nvPr>
            <p:ph type="title"/>
          </p:nvPr>
        </p:nvSpPr>
        <p:spPr/>
        <p:txBody>
          <a:bodyPr/>
          <a:lstStyle/>
          <a:p>
            <a:r>
              <a:rPr lang="en-US" dirty="0" smtClean="0"/>
              <a:t>President biden’s carbon goals</a:t>
            </a:r>
            <a:endParaRPr lang="en-US" dirty="0"/>
          </a:p>
        </p:txBody>
      </p:sp>
      <p:sp>
        <p:nvSpPr>
          <p:cNvPr id="5" name="Slide Number Placeholder 2"/>
          <p:cNvSpPr txBox="1">
            <a:spLocks/>
          </p:cNvSpPr>
          <p:nvPr/>
        </p:nvSpPr>
        <p:spPr>
          <a:xfrm>
            <a:off x="304800" y="628674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14</a:t>
            </a:fld>
            <a:endParaRPr lang="en-US" sz="1000" dirty="0">
              <a:solidFill>
                <a:schemeClr val="tx1"/>
              </a:solidFill>
            </a:endParaRPr>
          </a:p>
        </p:txBody>
      </p:sp>
    </p:spTree>
    <p:extLst>
      <p:ext uri="{BB962C8B-B14F-4D97-AF65-F5344CB8AC3E}">
        <p14:creationId xmlns:p14="http://schemas.microsoft.com/office/powerpoint/2010/main" val="3724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8"/>
          <p:cNvSpPr/>
          <p:nvPr/>
        </p:nvSpPr>
        <p:spPr>
          <a:xfrm>
            <a:off x="548865" y="1905000"/>
            <a:ext cx="10696408" cy="449579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142878"/>
              </a:buClr>
              <a:buSzPts val="2000"/>
            </a:pPr>
            <a:endParaRPr lang="en-US" dirty="0" smtClean="0">
              <a:ea typeface="Candara"/>
              <a:cs typeface="Candara"/>
              <a:sym typeface="Candara"/>
            </a:endParaRPr>
          </a:p>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smtClean="0">
                <a:ea typeface="Candara"/>
                <a:cs typeface="Candara"/>
                <a:sym typeface="Candara"/>
              </a:rPr>
              <a:t>To replace coal and natural gas with solar in Kentucky, it would take:</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39,000 MWs </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391,000 acres of solar panels</a:t>
            </a:r>
          </a:p>
          <a:p>
            <a:pPr marL="800100" lvl="1" indent="-342900">
              <a:buClr>
                <a:srgbClr val="142878"/>
              </a:buClr>
              <a:buSzPts val="2000"/>
              <a:buFont typeface="Wingdings" panose="05000000000000000000" pitchFamily="2" charset="2"/>
              <a:buChar char="§"/>
            </a:pPr>
            <a:r>
              <a:rPr lang="en-US" dirty="0" smtClean="0">
                <a:ea typeface="Candara"/>
                <a:cs typeface="Candara"/>
                <a:sym typeface="Candara"/>
              </a:rPr>
              <a:t>611 sq. miles </a:t>
            </a:r>
            <a:endParaRPr dirty="0"/>
          </a:p>
          <a:p>
            <a:pPr marL="469900" marR="0" lvl="0" indent="-342900" algn="l" rtl="0">
              <a:spcBef>
                <a:spcPts val="0"/>
              </a:spcBef>
              <a:spcAft>
                <a:spcPts val="0"/>
              </a:spcAft>
              <a:buClr>
                <a:schemeClr val="dk1"/>
              </a:buClr>
              <a:buSzPts val="2000"/>
              <a:buFont typeface="Wingdings" panose="05000000000000000000" pitchFamily="2" charset="2"/>
              <a:buChar char="§"/>
            </a:pPr>
            <a:endParaRPr dirty="0">
              <a:ea typeface="Candara"/>
              <a:cs typeface="Candara"/>
              <a:sym typeface="Candara"/>
            </a:endParaRPr>
          </a:p>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a:ea typeface="Candara"/>
                <a:cs typeface="Candara"/>
                <a:sym typeface="Candara"/>
              </a:rPr>
              <a:t>U.S. would need at least 600 times more wind and solar power than we have today</a:t>
            </a:r>
            <a:endParaRPr dirty="0"/>
          </a:p>
          <a:p>
            <a:pPr marL="469900" marR="0" lvl="0" indent="-342900" algn="l" rtl="0">
              <a:spcBef>
                <a:spcPts val="0"/>
              </a:spcBef>
              <a:spcAft>
                <a:spcPts val="0"/>
              </a:spcAft>
              <a:buClr>
                <a:schemeClr val="dk1"/>
              </a:buClr>
              <a:buSzPts val="2000"/>
              <a:buFont typeface="Wingdings" panose="05000000000000000000" pitchFamily="2" charset="2"/>
              <a:buChar char="§"/>
            </a:pPr>
            <a:endParaRPr dirty="0">
              <a:ea typeface="Candara"/>
              <a:cs typeface="Candara"/>
              <a:sym typeface="Candara"/>
            </a:endParaRPr>
          </a:p>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a:ea typeface="Candara"/>
                <a:cs typeface="Candara"/>
                <a:sym typeface="Candara"/>
              </a:rPr>
              <a:t>Electric Power Research Institute estimates that new wind and </a:t>
            </a:r>
            <a:r>
              <a:rPr lang="en-US" dirty="0" smtClean="0">
                <a:ea typeface="Candara"/>
                <a:cs typeface="Candara"/>
                <a:sym typeface="Candara"/>
              </a:rPr>
              <a:t>solar, </a:t>
            </a:r>
            <a:r>
              <a:rPr lang="en-US" dirty="0">
                <a:ea typeface="Candara"/>
                <a:cs typeface="Candara"/>
                <a:sym typeface="Candara"/>
              </a:rPr>
              <a:t>plus more transmission to deliver the wind and solar </a:t>
            </a:r>
            <a:r>
              <a:rPr lang="en-US" dirty="0" smtClean="0">
                <a:ea typeface="Candara"/>
                <a:cs typeface="Candara"/>
                <a:sym typeface="Candara"/>
              </a:rPr>
              <a:t>power, </a:t>
            </a:r>
            <a:r>
              <a:rPr lang="en-US" dirty="0">
                <a:ea typeface="Candara"/>
                <a:cs typeface="Candara"/>
                <a:sym typeface="Candara"/>
              </a:rPr>
              <a:t>would cost $1.7 trillion </a:t>
            </a:r>
            <a:endParaRPr dirty="0"/>
          </a:p>
          <a:p>
            <a:pPr marL="469900" marR="0" lvl="0" indent="-342900" algn="l" rtl="0">
              <a:spcBef>
                <a:spcPts val="0"/>
              </a:spcBef>
              <a:spcAft>
                <a:spcPts val="0"/>
              </a:spcAft>
              <a:buClr>
                <a:schemeClr val="dk1"/>
              </a:buClr>
              <a:buSzPts val="2000"/>
              <a:buFont typeface="Wingdings" panose="05000000000000000000" pitchFamily="2" charset="2"/>
              <a:buChar char="§"/>
            </a:pPr>
            <a:endParaRPr dirty="0">
              <a:ea typeface="Candara"/>
              <a:cs typeface="Candara"/>
              <a:sym typeface="Candara"/>
            </a:endParaRPr>
          </a:p>
          <a:p>
            <a:pPr marL="342900" marR="0" lvl="0" indent="-342900" algn="l" rtl="0">
              <a:spcBef>
                <a:spcPts val="0"/>
              </a:spcBef>
              <a:spcAft>
                <a:spcPts val="0"/>
              </a:spcAft>
              <a:buClr>
                <a:srgbClr val="142878"/>
              </a:buClr>
              <a:buSzPts val="2000"/>
              <a:buFont typeface="Wingdings" panose="05000000000000000000" pitchFamily="2" charset="2"/>
              <a:buChar char="§"/>
            </a:pPr>
            <a:r>
              <a:rPr lang="en-US" dirty="0">
                <a:ea typeface="Candara"/>
                <a:cs typeface="Candara"/>
                <a:sym typeface="Candara"/>
              </a:rPr>
              <a:t>Other countries, especially China, continue to build new coal-fired power plants and increase carbon emissions at the same time the U.S. is retiring its coal fleet and reducing carbon emissions</a:t>
            </a:r>
            <a:endParaRPr dirty="0"/>
          </a:p>
          <a:p>
            <a:pPr marL="342900" marR="0" lvl="0" indent="-215900" algn="l" rtl="0">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342900" marR="0" lvl="0" indent="-215900" algn="l" rtl="0">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342900" marR="0" lvl="0" indent="-215900" algn="l" rtl="0">
              <a:lnSpc>
                <a:spcPct val="125000"/>
              </a:lnSpc>
              <a:spcBef>
                <a:spcPts val="0"/>
              </a:spcBef>
              <a:spcAft>
                <a:spcPts val="0"/>
              </a:spcAft>
              <a:buClr>
                <a:schemeClr val="dk1"/>
              </a:buClr>
              <a:buSzPts val="2000"/>
              <a:buFont typeface="Arial"/>
              <a:buNone/>
            </a:pPr>
            <a:endParaRPr sz="2000" b="1" i="0" u="none" strike="noStrike" cap="none" dirty="0">
              <a:solidFill>
                <a:srgbClr val="142878"/>
              </a:solidFill>
              <a:latin typeface="Candara"/>
              <a:ea typeface="Candara"/>
              <a:cs typeface="Candara"/>
              <a:sym typeface="Candara"/>
            </a:endParaRPr>
          </a:p>
          <a:p>
            <a:pPr marL="457200" marR="0" lvl="1" indent="0" algn="l" rtl="0">
              <a:lnSpc>
                <a:spcPct val="200000"/>
              </a:lnSpc>
              <a:spcBef>
                <a:spcPts val="0"/>
              </a:spcBef>
              <a:spcAft>
                <a:spcPts val="0"/>
              </a:spcAft>
              <a:buClr>
                <a:schemeClr val="dk1"/>
              </a:buClr>
              <a:buSzPts val="800"/>
              <a:buFont typeface="Calibri"/>
              <a:buNone/>
            </a:pPr>
            <a:endParaRPr sz="2400" b="1" i="0" u="none" strike="noStrike" cap="none" dirty="0">
              <a:solidFill>
                <a:srgbClr val="142878"/>
              </a:solidFill>
              <a:latin typeface="Candara"/>
              <a:ea typeface="Candara"/>
              <a:cs typeface="Candara"/>
              <a:sym typeface="Candara"/>
            </a:endParaRPr>
          </a:p>
        </p:txBody>
      </p:sp>
      <p:sp>
        <p:nvSpPr>
          <p:cNvPr id="2" name="Title 1"/>
          <p:cNvSpPr>
            <a:spLocks noGrp="1"/>
          </p:cNvSpPr>
          <p:nvPr>
            <p:ph type="title"/>
          </p:nvPr>
        </p:nvSpPr>
        <p:spPr/>
        <p:txBody>
          <a:bodyPr/>
          <a:lstStyle/>
          <a:p>
            <a:r>
              <a:rPr lang="en-US" dirty="0" smtClean="0"/>
              <a:t>President biden’s carbon goals</a:t>
            </a:r>
            <a:endParaRPr lang="en-US" dirty="0"/>
          </a:p>
        </p:txBody>
      </p:sp>
      <p:sp>
        <p:nvSpPr>
          <p:cNvPr id="5" name="Slide Number Placeholder 2"/>
          <p:cNvSpPr txBox="1">
            <a:spLocks/>
          </p:cNvSpPr>
          <p:nvPr/>
        </p:nvSpPr>
        <p:spPr>
          <a:xfrm>
            <a:off x="304800" y="628674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15</a:t>
            </a:fld>
            <a:endParaRPr lang="en-US" sz="1000" dirty="0">
              <a:solidFill>
                <a:schemeClr val="tx1"/>
              </a:solidFill>
            </a:endParaRPr>
          </a:p>
        </p:txBody>
      </p:sp>
    </p:spTree>
    <p:extLst>
      <p:ext uri="{BB962C8B-B14F-4D97-AF65-F5344CB8AC3E}">
        <p14:creationId xmlns:p14="http://schemas.microsoft.com/office/powerpoint/2010/main" val="10797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581192" y="5334000"/>
            <a:ext cx="11029615" cy="600556"/>
          </a:xfrm>
        </p:spPr>
        <p:txBody>
          <a:bodyPr>
            <a:noAutofit/>
          </a:bodyPr>
          <a:lstStyle/>
          <a:p>
            <a:r>
              <a:rPr lang="en-US" sz="4000" dirty="0" smtClean="0">
                <a:solidFill>
                  <a:schemeClr val="bg1"/>
                </a:solidFill>
              </a:rPr>
              <a:t>China vs. us coal fleets</a:t>
            </a:r>
            <a:endParaRPr lang="en-US" sz="4000" dirty="0">
              <a:solidFill>
                <a:schemeClr val="bg1"/>
              </a:solidFill>
            </a:endParaRPr>
          </a:p>
        </p:txBody>
      </p:sp>
      <p:pic>
        <p:nvPicPr>
          <p:cNvPr id="5" name="Content Placeholder 4"/>
          <p:cNvPicPr>
            <a:picLocks noGrp="1" noChangeAspect="1"/>
          </p:cNvPicPr>
          <p:nvPr>
            <p:ph sz="quarter" idx="4294967295"/>
          </p:nvPr>
        </p:nvPicPr>
        <p:blipFill>
          <a:blip r:embed="rId2"/>
          <a:stretch>
            <a:fillRect/>
          </a:stretch>
        </p:blipFill>
        <p:spPr>
          <a:xfrm>
            <a:off x="2857499" y="838200"/>
            <a:ext cx="6477000" cy="3892104"/>
          </a:xfrm>
          <a:prstGeom prst="rect">
            <a:avLst/>
          </a:prstGeom>
        </p:spPr>
      </p:pic>
      <p:sp>
        <p:nvSpPr>
          <p:cNvPr id="6"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16</a:t>
            </a:fld>
            <a:endParaRPr lang="en-US" sz="1000" dirty="0">
              <a:solidFill>
                <a:schemeClr val="tx1"/>
              </a:solidFill>
            </a:endParaRPr>
          </a:p>
        </p:txBody>
      </p:sp>
    </p:spTree>
    <p:extLst>
      <p:ext uri="{BB962C8B-B14F-4D97-AF65-F5344CB8AC3E}">
        <p14:creationId xmlns:p14="http://schemas.microsoft.com/office/powerpoint/2010/main" val="312081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illustrates consequences of</a:t>
            </a:r>
            <a:br>
              <a:rPr lang="en-US" dirty="0" smtClean="0"/>
            </a:br>
            <a:r>
              <a:rPr lang="en-US" dirty="0" smtClean="0"/>
              <a:t>going “too far, too fast”</a:t>
            </a:r>
            <a:endParaRPr lang="en-US" dirty="0"/>
          </a:p>
        </p:txBody>
      </p:sp>
      <p:sp>
        <p:nvSpPr>
          <p:cNvPr id="5" name="Google Shape;126;p20"/>
          <p:cNvSpPr txBox="1"/>
          <p:nvPr/>
        </p:nvSpPr>
        <p:spPr>
          <a:xfrm>
            <a:off x="685800" y="2163702"/>
            <a:ext cx="8382000" cy="4185721"/>
          </a:xfrm>
          <a:prstGeom prst="rect">
            <a:avLst/>
          </a:prstGeom>
          <a:noFill/>
          <a:ln>
            <a:noFill/>
          </a:ln>
        </p:spPr>
        <p:txBody>
          <a:bodyPr spcFirstLastPara="1" wrap="square" lIns="91425" tIns="45700" rIns="91425" bIns="45700" anchor="t" anchorCtr="0">
            <a:spAutoFit/>
          </a:bodyPr>
          <a:lstStyle/>
          <a:p>
            <a:pPr marL="342900" marR="0" lvl="1" indent="-342900" algn="l" rtl="0">
              <a:spcBef>
                <a:spcPts val="0"/>
              </a:spcBef>
              <a:spcAft>
                <a:spcPts val="0"/>
              </a:spcAft>
              <a:buClr>
                <a:srgbClr val="283278"/>
              </a:buClr>
              <a:buSzPts val="1520"/>
              <a:buFont typeface="Wingdings" panose="05000000000000000000" pitchFamily="2" charset="2"/>
              <a:buChar char="§"/>
            </a:pPr>
            <a:r>
              <a:rPr lang="en-US" i="0" u="none" strike="noStrike" cap="none" dirty="0">
                <a:ea typeface="Candara"/>
                <a:cs typeface="Candara"/>
                <a:sym typeface="Candara"/>
              </a:rPr>
              <a:t>California relies more on solar and wind than any other state; they provide 30 percent of the state’s electricity</a:t>
            </a:r>
            <a:endParaRPr dirty="0"/>
          </a:p>
          <a:p>
            <a:pPr marL="342900" marR="0" lvl="1" indent="-342900" algn="l" rtl="0">
              <a:spcBef>
                <a:spcPts val="1200"/>
              </a:spcBef>
              <a:spcAft>
                <a:spcPts val="0"/>
              </a:spcAft>
              <a:buClr>
                <a:srgbClr val="283278"/>
              </a:buClr>
              <a:buSzPts val="1520"/>
              <a:buFont typeface="Wingdings" panose="05000000000000000000" pitchFamily="2" charset="2"/>
              <a:buChar char="§"/>
            </a:pPr>
            <a:r>
              <a:rPr lang="en-US" i="0" u="none" strike="noStrike" cap="none" dirty="0">
                <a:ea typeface="Candara"/>
                <a:cs typeface="Candara"/>
                <a:sym typeface="Candara"/>
              </a:rPr>
              <a:t>Last August, California was forced to impose rolling blackouts on as many as 2 million people for several reasons, including the lack of </a:t>
            </a:r>
            <a:r>
              <a:rPr lang="en-US" i="0" u="none" strike="noStrike" cap="none" dirty="0" smtClean="0">
                <a:ea typeface="Candara"/>
                <a:cs typeface="Candara"/>
                <a:sym typeface="Candara"/>
              </a:rPr>
              <a:t>dispatchable </a:t>
            </a:r>
            <a:r>
              <a:rPr lang="en-US" i="0" u="none" strike="noStrike" cap="none" dirty="0">
                <a:ea typeface="Candara"/>
                <a:cs typeface="Candara"/>
                <a:sym typeface="Candara"/>
              </a:rPr>
              <a:t>electricity sources, like fossil fuels, to generate power when the sun sets </a:t>
            </a:r>
            <a:endParaRPr dirty="0"/>
          </a:p>
          <a:p>
            <a:pPr marL="342900" marR="0" lvl="1" indent="-342900" algn="l" rtl="0">
              <a:spcBef>
                <a:spcPts val="1200"/>
              </a:spcBef>
              <a:spcAft>
                <a:spcPts val="0"/>
              </a:spcAft>
              <a:buClr>
                <a:srgbClr val="283278"/>
              </a:buClr>
              <a:buSzPts val="1520"/>
              <a:buFont typeface="Wingdings" panose="05000000000000000000" pitchFamily="2" charset="2"/>
              <a:buChar char="§"/>
            </a:pPr>
            <a:r>
              <a:rPr lang="en-US" i="0" u="none" strike="noStrike" cap="none" dirty="0">
                <a:ea typeface="Candara"/>
                <a:cs typeface="Candara"/>
                <a:sym typeface="Candara"/>
              </a:rPr>
              <a:t>In other words, California’s electricity grid was not reliable with 30 percent renewables</a:t>
            </a:r>
            <a:endParaRPr dirty="0"/>
          </a:p>
          <a:p>
            <a:pPr marL="342900" marR="0" lvl="1" indent="-342900" algn="l" rtl="0">
              <a:spcBef>
                <a:spcPts val="1200"/>
              </a:spcBef>
              <a:spcAft>
                <a:spcPts val="0"/>
              </a:spcAft>
              <a:buClr>
                <a:srgbClr val="283278"/>
              </a:buClr>
              <a:buSzPts val="1520"/>
              <a:buFont typeface="Wingdings" panose="05000000000000000000" pitchFamily="2" charset="2"/>
              <a:buChar char="§"/>
            </a:pPr>
            <a:r>
              <a:rPr lang="en-US" i="0" u="none" strike="noStrike" cap="none" dirty="0">
                <a:ea typeface="Candara"/>
                <a:cs typeface="Candara"/>
                <a:sym typeface="Candara"/>
              </a:rPr>
              <a:t>MISO has expressed concern about the difficulty of planning and operating its grid with an electricity supply that is 30 percent renewables </a:t>
            </a:r>
            <a:endParaRPr dirty="0"/>
          </a:p>
          <a:p>
            <a:pPr marL="342900" marR="0" lvl="1" indent="-342900" algn="l" rtl="0">
              <a:spcBef>
                <a:spcPts val="1200"/>
              </a:spcBef>
              <a:spcAft>
                <a:spcPts val="0"/>
              </a:spcAft>
              <a:buClr>
                <a:srgbClr val="283278"/>
              </a:buClr>
              <a:buSzPts val="1520"/>
              <a:buFont typeface="Wingdings" panose="05000000000000000000" pitchFamily="2" charset="2"/>
              <a:buChar char="§"/>
            </a:pPr>
            <a:r>
              <a:rPr lang="en-US" i="0" u="none" strike="noStrike" cap="none" dirty="0">
                <a:ea typeface="Candara"/>
                <a:cs typeface="Candara"/>
                <a:sym typeface="Candara"/>
              </a:rPr>
              <a:t>There are no studies showing the nation’s electricity grid can be reliable with mostly wind and solar power </a:t>
            </a:r>
            <a:endParaRPr lang="en-US" i="0" u="none" strike="noStrike" cap="none" dirty="0" smtClean="0">
              <a:ea typeface="Candara"/>
              <a:cs typeface="Candara"/>
              <a:sym typeface="Candara"/>
            </a:endParaRPr>
          </a:p>
          <a:p>
            <a:pPr marL="342900" marR="0" lvl="1" indent="-342900" algn="l" rtl="0">
              <a:spcBef>
                <a:spcPts val="1200"/>
              </a:spcBef>
              <a:spcAft>
                <a:spcPts val="0"/>
              </a:spcAft>
              <a:buClr>
                <a:srgbClr val="283278"/>
              </a:buClr>
              <a:buSzPts val="1520"/>
              <a:buFont typeface="Wingdings" panose="05000000000000000000" pitchFamily="2" charset="2"/>
              <a:buChar char="§"/>
            </a:pPr>
            <a:r>
              <a:rPr lang="en-US" dirty="0" smtClean="0">
                <a:sym typeface="Candara"/>
              </a:rPr>
              <a:t>Battery technology is not yet proven or economic at this time.</a:t>
            </a:r>
            <a:endParaRPr dirty="0"/>
          </a:p>
        </p:txBody>
      </p:sp>
      <p:pic>
        <p:nvPicPr>
          <p:cNvPr id="6" name="Google Shape;127;p20" descr="Free Image on Pixabay - California, Bear, Flag, Map, Usa | California state  outline, California outline, Historical newspaper"/>
          <p:cNvPicPr preferRelativeResize="0"/>
          <p:nvPr/>
        </p:nvPicPr>
        <p:blipFill rotWithShape="1">
          <a:blip r:embed="rId2">
            <a:alphaModFix/>
          </a:blip>
          <a:srcRect/>
          <a:stretch/>
        </p:blipFill>
        <p:spPr>
          <a:xfrm>
            <a:off x="9296400" y="2895600"/>
            <a:ext cx="1961116" cy="2241275"/>
          </a:xfrm>
          <a:prstGeom prst="rect">
            <a:avLst/>
          </a:prstGeom>
          <a:noFill/>
          <a:ln>
            <a:noFill/>
          </a:ln>
        </p:spPr>
      </p:pic>
      <p:sp>
        <p:nvSpPr>
          <p:cNvPr id="8"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17</a:t>
            </a:fld>
            <a:endParaRPr lang="en-US" sz="1000" dirty="0">
              <a:solidFill>
                <a:schemeClr val="tx1"/>
              </a:solidFill>
            </a:endParaRPr>
          </a:p>
        </p:txBody>
      </p:sp>
    </p:spTree>
    <p:extLst>
      <p:ext uri="{BB962C8B-B14F-4D97-AF65-F5344CB8AC3E}">
        <p14:creationId xmlns:p14="http://schemas.microsoft.com/office/powerpoint/2010/main" val="307541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0112" y="1676400"/>
            <a:ext cx="7073677" cy="1412191"/>
          </a:xfrm>
        </p:spPr>
        <p:txBody>
          <a:bodyPr>
            <a:noAutofit/>
          </a:bodyPr>
          <a:lstStyle/>
          <a:p>
            <a:r>
              <a:rPr lang="en-US" sz="2400" cap="none" dirty="0" smtClean="0"/>
              <a:t>Big Rivers is building a sustainability plan that protects both the environment and the impact to our Member-Owners.  A balanced and diverse portfolio (All Above Approach) will maximize the potential for each resource while ensuring reliability remains high and rates remain competitive. </a:t>
            </a:r>
            <a:endParaRPr lang="en-US" sz="2400" cap="none" dirty="0"/>
          </a:p>
        </p:txBody>
      </p:sp>
      <p:sp>
        <p:nvSpPr>
          <p:cNvPr id="3" name="Vertical Text Placeholder 2"/>
          <p:cNvSpPr>
            <a:spLocks noGrp="1"/>
          </p:cNvSpPr>
          <p:nvPr>
            <p:ph type="body" orient="vert" idx="1"/>
          </p:nvPr>
        </p:nvSpPr>
        <p:spPr>
          <a:xfrm>
            <a:off x="620112" y="3530667"/>
            <a:ext cx="7073677" cy="3572799"/>
          </a:xfrm>
        </p:spPr>
        <p:txBody>
          <a:bodyPr>
            <a:normAutofit/>
          </a:bodyPr>
          <a:lstStyle/>
          <a:p>
            <a:pPr marL="0" indent="0" algn="ctr">
              <a:buNone/>
            </a:pPr>
            <a:r>
              <a:rPr lang="en-US" b="1" dirty="0" smtClean="0">
                <a:solidFill>
                  <a:schemeClr val="accent1"/>
                </a:solidFill>
              </a:rPr>
              <a:t>BIG RIVERS HAS REDUCED CARBON </a:t>
            </a:r>
            <a:r>
              <a:rPr lang="en-US" sz="2000" b="1" dirty="0" smtClean="0">
                <a:solidFill>
                  <a:schemeClr val="accent1"/>
                </a:solidFill>
              </a:rPr>
              <a:t>EMISSIONS BY:</a:t>
            </a:r>
            <a:r>
              <a:rPr lang="en-US" sz="2000" b="1" dirty="0" smtClean="0"/>
              <a:t/>
            </a:r>
            <a:br>
              <a:rPr lang="en-US" sz="2000" b="1" dirty="0" smtClean="0"/>
            </a:br>
            <a:endParaRPr lang="en-US" sz="2000" b="1"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9523" r="38917"/>
          <a:stretch/>
        </p:blipFill>
        <p:spPr>
          <a:xfrm>
            <a:off x="8229600" y="774070"/>
            <a:ext cx="3362412" cy="4331330"/>
          </a:xfrm>
        </p:spPr>
      </p:pic>
      <p:graphicFrame>
        <p:nvGraphicFramePr>
          <p:cNvPr id="8" name="Diagram 7"/>
          <p:cNvGraphicFramePr/>
          <p:nvPr>
            <p:extLst>
              <p:ext uri="{D42A27DB-BD31-4B8C-83A1-F6EECF244321}">
                <p14:modId xmlns:p14="http://schemas.microsoft.com/office/powerpoint/2010/main" val="2748184935"/>
              </p:ext>
            </p:extLst>
          </p:nvPr>
        </p:nvGraphicFramePr>
        <p:xfrm>
          <a:off x="1676530" y="3657600"/>
          <a:ext cx="4960843" cy="3318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18</a:t>
            </a:fld>
            <a:endParaRPr lang="en-US" sz="1000" dirty="0">
              <a:solidFill>
                <a:schemeClr val="tx1"/>
              </a:solidFill>
            </a:endParaRPr>
          </a:p>
        </p:txBody>
      </p:sp>
    </p:spTree>
    <p:extLst>
      <p:ext uri="{BB962C8B-B14F-4D97-AF65-F5344CB8AC3E}">
        <p14:creationId xmlns:p14="http://schemas.microsoft.com/office/powerpoint/2010/main" val="381861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618096393"/>
              </p:ext>
            </p:extLst>
          </p:nvPr>
        </p:nvGraphicFramePr>
        <p:xfrm>
          <a:off x="381000" y="1981200"/>
          <a:ext cx="7772400" cy="423333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Reduction in carbon emissions</a:t>
            </a:r>
            <a:endParaRPr lang="en-US" dirty="0"/>
          </a:p>
        </p:txBody>
      </p:sp>
      <p:sp>
        <p:nvSpPr>
          <p:cNvPr id="6" name="TextBox 1"/>
          <p:cNvSpPr txBox="1"/>
          <p:nvPr/>
        </p:nvSpPr>
        <p:spPr>
          <a:xfrm>
            <a:off x="4088524" y="2869064"/>
            <a:ext cx="407276" cy="32511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00B050"/>
                </a:solidFill>
              </a:rPr>
              <a:t>(71%)</a:t>
            </a:r>
            <a:endParaRPr lang="en-US" sz="1400" b="1" dirty="0">
              <a:solidFill>
                <a:srgbClr val="00B050"/>
              </a:solidFill>
            </a:endParaRPr>
          </a:p>
        </p:txBody>
      </p:sp>
      <p:sp>
        <p:nvSpPr>
          <p:cNvPr id="7" name="TextBox 1"/>
          <p:cNvSpPr txBox="1"/>
          <p:nvPr/>
        </p:nvSpPr>
        <p:spPr>
          <a:xfrm>
            <a:off x="5141091" y="3177698"/>
            <a:ext cx="4572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00B050"/>
                </a:solidFill>
              </a:rPr>
              <a:t>(74%)</a:t>
            </a:r>
            <a:endParaRPr lang="en-US" sz="1400" b="1" dirty="0">
              <a:solidFill>
                <a:srgbClr val="00B050"/>
              </a:solidFill>
            </a:endParaRPr>
          </a:p>
        </p:txBody>
      </p:sp>
      <p:sp>
        <p:nvSpPr>
          <p:cNvPr id="8" name="TextBox 1"/>
          <p:cNvSpPr txBox="1"/>
          <p:nvPr/>
        </p:nvSpPr>
        <p:spPr>
          <a:xfrm>
            <a:off x="6172200" y="3296995"/>
            <a:ext cx="4572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00B050"/>
                </a:solidFill>
              </a:rPr>
              <a:t>(77%)</a:t>
            </a:r>
            <a:endParaRPr lang="en-US" sz="1400" b="1" dirty="0">
              <a:solidFill>
                <a:srgbClr val="00B050"/>
              </a:solidFill>
            </a:endParaRPr>
          </a:p>
        </p:txBody>
      </p:sp>
      <p:sp>
        <p:nvSpPr>
          <p:cNvPr id="9" name="TextBox 1"/>
          <p:cNvSpPr txBox="1"/>
          <p:nvPr/>
        </p:nvSpPr>
        <p:spPr>
          <a:xfrm>
            <a:off x="7181044" y="3463477"/>
            <a:ext cx="4572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00B050"/>
                </a:solidFill>
              </a:rPr>
              <a:t>(78%)</a:t>
            </a:r>
            <a:endParaRPr lang="en-US" sz="1400" b="1" dirty="0">
              <a:solidFill>
                <a:srgbClr val="00B050"/>
              </a:solidFill>
            </a:endParaRPr>
          </a:p>
        </p:txBody>
      </p:sp>
      <p:cxnSp>
        <p:nvCxnSpPr>
          <p:cNvPr id="10" name="Straight Connector 9"/>
          <p:cNvCxnSpPr/>
          <p:nvPr/>
        </p:nvCxnSpPr>
        <p:spPr>
          <a:xfrm flipV="1">
            <a:off x="2057400" y="2082067"/>
            <a:ext cx="5486400" cy="382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977003368"/>
              </p:ext>
            </p:extLst>
          </p:nvPr>
        </p:nvGraphicFramePr>
        <p:xfrm>
          <a:off x="8199374" y="2060035"/>
          <a:ext cx="3369279" cy="2377440"/>
        </p:xfrm>
        <a:graphic>
          <a:graphicData uri="http://schemas.openxmlformats.org/drawingml/2006/table">
            <a:tbl>
              <a:tblPr firstRow="1" bandRow="1">
                <a:tableStyleId>{B301B821-A1FF-4177-AEE7-76D212191A09}</a:tableStyleId>
              </a:tblPr>
              <a:tblGrid>
                <a:gridCol w="1344688">
                  <a:extLst>
                    <a:ext uri="{9D8B030D-6E8A-4147-A177-3AD203B41FA5}">
                      <a16:colId xmlns:a16="http://schemas.microsoft.com/office/drawing/2014/main" val="3222959658"/>
                    </a:ext>
                  </a:extLst>
                </a:gridCol>
                <a:gridCol w="957792">
                  <a:extLst>
                    <a:ext uri="{9D8B030D-6E8A-4147-A177-3AD203B41FA5}">
                      <a16:colId xmlns:a16="http://schemas.microsoft.com/office/drawing/2014/main" val="300929163"/>
                    </a:ext>
                  </a:extLst>
                </a:gridCol>
                <a:gridCol w="1066799">
                  <a:extLst>
                    <a:ext uri="{9D8B030D-6E8A-4147-A177-3AD203B41FA5}">
                      <a16:colId xmlns:a16="http://schemas.microsoft.com/office/drawing/2014/main" val="840990970"/>
                    </a:ext>
                  </a:extLst>
                </a:gridCol>
              </a:tblGrid>
              <a:tr h="269991">
                <a:tc>
                  <a:txBody>
                    <a:bodyPr/>
                    <a:lstStyle/>
                    <a:p>
                      <a:endParaRPr lang="en-US" sz="1200" b="1" dirty="0"/>
                    </a:p>
                  </a:txBody>
                  <a:tcPr>
                    <a:lnR w="12700" cap="flat" cmpd="sng" algn="ctr">
                      <a:solidFill>
                        <a:schemeClr val="bg1"/>
                      </a:solidFill>
                      <a:prstDash val="solid"/>
                      <a:round/>
                      <a:headEnd type="none" w="med" len="med"/>
                      <a:tailEnd type="none" w="med" len="med"/>
                    </a:lnR>
                  </a:tcPr>
                </a:tc>
                <a:tc>
                  <a:txBody>
                    <a:bodyPr/>
                    <a:lstStyle/>
                    <a:p>
                      <a:pPr algn="ctr"/>
                      <a:r>
                        <a:rPr lang="en-US" sz="1200" b="1" dirty="0" smtClean="0"/>
                        <a:t>2030</a:t>
                      </a:r>
                      <a:endParaRPr lang="en-US" sz="12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b="1" dirty="0" smtClean="0"/>
                        <a:t>2050</a:t>
                      </a:r>
                      <a:endParaRPr lang="en-US" sz="1200" b="1" dirty="0"/>
                    </a:p>
                  </a:txBody>
                  <a:tcPr>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559356"/>
                  </a:ext>
                </a:extLst>
              </a:tr>
              <a:tr h="269991">
                <a:tc>
                  <a:txBody>
                    <a:bodyPr/>
                    <a:lstStyle/>
                    <a:p>
                      <a:r>
                        <a:rPr lang="en-US" sz="1200" b="1" dirty="0" smtClean="0"/>
                        <a:t>LG&amp;E and KU</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70% (2040)</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t>80%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3412934"/>
                  </a:ext>
                </a:extLst>
              </a:tr>
              <a:tr h="269991">
                <a:tc>
                  <a:txBody>
                    <a:bodyPr/>
                    <a:lstStyle/>
                    <a:p>
                      <a:r>
                        <a:rPr lang="en-US" sz="1200" b="1" dirty="0" smtClean="0"/>
                        <a:t>Vectren</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60% (2023)</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solidFill>
                            <a:schemeClr val="accent1"/>
                          </a:solidFill>
                        </a:rPr>
                        <a:t>N/A</a:t>
                      </a:r>
                      <a:endParaRPr lang="en-US" sz="12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D7B"/>
                    </a:solidFill>
                  </a:tcPr>
                </a:tc>
                <a:extLst>
                  <a:ext uri="{0D108BD9-81ED-4DB2-BD59-A6C34878D82A}">
                    <a16:rowId xmlns:a16="http://schemas.microsoft.com/office/drawing/2014/main" val="2937015640"/>
                  </a:ext>
                </a:extLst>
              </a:tr>
              <a:tr h="269991">
                <a:tc>
                  <a:txBody>
                    <a:bodyPr/>
                    <a:lstStyle/>
                    <a:p>
                      <a:r>
                        <a:rPr lang="en-US" sz="1200" b="1" dirty="0" smtClean="0"/>
                        <a:t>Duke Energy</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50%</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t>100%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27179194"/>
                  </a:ext>
                </a:extLst>
              </a:tr>
              <a:tr h="269991">
                <a:tc>
                  <a:txBody>
                    <a:bodyPr/>
                    <a:lstStyle/>
                    <a:p>
                      <a:r>
                        <a:rPr lang="en-US" sz="1200" b="1" dirty="0" smtClean="0"/>
                        <a:t>Ameren</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50%</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t>100%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46270872"/>
                  </a:ext>
                </a:extLst>
              </a:tr>
              <a:tr h="269991">
                <a:tc>
                  <a:txBody>
                    <a:bodyPr/>
                    <a:lstStyle/>
                    <a:p>
                      <a:r>
                        <a:rPr lang="en-US" sz="1200" b="1" dirty="0" smtClean="0"/>
                        <a:t>AEP</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70%</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t>80%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25984675"/>
                  </a:ext>
                </a:extLst>
              </a:tr>
              <a:tr h="269991">
                <a:tc>
                  <a:txBody>
                    <a:bodyPr/>
                    <a:lstStyle/>
                    <a:p>
                      <a:r>
                        <a:rPr lang="en-US" sz="1200" b="1" dirty="0" smtClean="0"/>
                        <a:t>First Energy</a:t>
                      </a:r>
                      <a:endParaRPr lang="en-US" sz="1200" b="1" dirty="0"/>
                    </a:p>
                  </a:txBody>
                  <a:tcP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30%</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solidFill>
                            <a:srgbClr val="000000"/>
                          </a:solidFill>
                        </a:rPr>
                        <a:t>100%</a:t>
                      </a:r>
                      <a:endParaRPr lang="en-US" sz="1200" b="1"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93409862"/>
                  </a:ext>
                </a:extLst>
              </a:tr>
              <a:tr h="269991">
                <a:tc>
                  <a:txBody>
                    <a:bodyPr/>
                    <a:lstStyle/>
                    <a:p>
                      <a:r>
                        <a:rPr lang="en-US" sz="1200" b="1" dirty="0" smtClean="0"/>
                        <a:t>TVA</a:t>
                      </a:r>
                      <a:endParaRPr lang="en-US" sz="1200" b="1" dirty="0"/>
                    </a:p>
                  </a:txBody>
                  <a:tcPr anchor="ctr">
                    <a:lnR w="12700" cap="flat" cmpd="sng" algn="ctr">
                      <a:solidFill>
                        <a:schemeClr val="tx1"/>
                      </a:solidFill>
                      <a:prstDash val="solid"/>
                      <a:round/>
                      <a:headEnd type="none" w="med" len="med"/>
                      <a:tailEnd type="none" w="med" len="med"/>
                    </a:lnR>
                  </a:tcPr>
                </a:tc>
                <a:tc>
                  <a:txBody>
                    <a:bodyPr/>
                    <a:lstStyle/>
                    <a:p>
                      <a:pPr algn="ctr"/>
                      <a:r>
                        <a:rPr lang="en-US" sz="1200" b="1" dirty="0" smtClean="0">
                          <a:solidFill>
                            <a:schemeClr val="tx1"/>
                          </a:solidFill>
                        </a:rPr>
                        <a:t>70%</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200" b="1" dirty="0" smtClean="0">
                          <a:solidFill>
                            <a:srgbClr val="000000"/>
                          </a:solidFill>
                        </a:rPr>
                        <a:t>80% (2035)</a:t>
                      </a:r>
                    </a:p>
                    <a:p>
                      <a:pPr algn="ctr"/>
                      <a:r>
                        <a:rPr lang="en-US" sz="1200" b="1" dirty="0" smtClean="0">
                          <a:solidFill>
                            <a:srgbClr val="000000"/>
                          </a:solidFill>
                        </a:rPr>
                        <a:t>100% (2050)</a:t>
                      </a:r>
                      <a:endParaRPr lang="en-US" sz="12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94637328"/>
                  </a:ext>
                </a:extLst>
              </a:tr>
            </a:tbl>
          </a:graphicData>
        </a:graphic>
      </p:graphicFrame>
      <p:sp>
        <p:nvSpPr>
          <p:cNvPr id="12" name="TextBox 11"/>
          <p:cNvSpPr txBox="1"/>
          <p:nvPr/>
        </p:nvSpPr>
        <p:spPr>
          <a:xfrm>
            <a:off x="8109857" y="4709105"/>
            <a:ext cx="3206327" cy="246221"/>
          </a:xfrm>
          <a:prstGeom prst="rect">
            <a:avLst/>
          </a:prstGeom>
          <a:noFill/>
        </p:spPr>
        <p:txBody>
          <a:bodyPr wrap="none" rtlCol="0">
            <a:spAutoFit/>
          </a:bodyPr>
          <a:lstStyle/>
          <a:p>
            <a:r>
              <a:rPr lang="en-US" sz="1000" dirty="0" smtClean="0"/>
              <a:t>Source: Smart Electric Power Alliance; TVA Press Release</a:t>
            </a:r>
          </a:p>
        </p:txBody>
      </p:sp>
      <p:cxnSp>
        <p:nvCxnSpPr>
          <p:cNvPr id="13" name="Straight Arrow Connector 12"/>
          <p:cNvCxnSpPr/>
          <p:nvPr/>
        </p:nvCxnSpPr>
        <p:spPr>
          <a:xfrm>
            <a:off x="3048000" y="2035414"/>
            <a:ext cx="0" cy="12645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14800" y="2090663"/>
            <a:ext cx="1" cy="239891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58452" y="2127018"/>
            <a:ext cx="0" cy="248406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72200" y="2127018"/>
            <a:ext cx="0" cy="254928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09096" y="2127018"/>
            <a:ext cx="0" cy="256956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784911377"/>
              </p:ext>
            </p:extLst>
          </p:nvPr>
        </p:nvGraphicFramePr>
        <p:xfrm>
          <a:off x="8186057" y="4978374"/>
          <a:ext cx="3382596" cy="640080"/>
        </p:xfrm>
        <a:graphic>
          <a:graphicData uri="http://schemas.openxmlformats.org/drawingml/2006/table">
            <a:tbl>
              <a:tblPr firstRow="1" bandRow="1">
                <a:tableStyleId>{793D81CF-94F2-401A-BA57-92F5A7B2D0C5}</a:tableStyleId>
              </a:tblPr>
              <a:tblGrid>
                <a:gridCol w="2590800">
                  <a:extLst>
                    <a:ext uri="{9D8B030D-6E8A-4147-A177-3AD203B41FA5}">
                      <a16:colId xmlns:a16="http://schemas.microsoft.com/office/drawing/2014/main" val="988420207"/>
                    </a:ext>
                  </a:extLst>
                </a:gridCol>
                <a:gridCol w="791796">
                  <a:extLst>
                    <a:ext uri="{9D8B030D-6E8A-4147-A177-3AD203B41FA5}">
                      <a16:colId xmlns:a16="http://schemas.microsoft.com/office/drawing/2014/main" val="2094372128"/>
                    </a:ext>
                  </a:extLst>
                </a:gridCol>
              </a:tblGrid>
              <a:tr h="0">
                <a:tc>
                  <a:txBody>
                    <a:bodyPr/>
                    <a:lstStyle/>
                    <a:p>
                      <a:r>
                        <a:rPr lang="en-US" sz="800" b="1" dirty="0" smtClean="0">
                          <a:solidFill>
                            <a:schemeClr val="accent1"/>
                          </a:solidFill>
                        </a:rPr>
                        <a:t>Big Rivers already achieved competitor’s goal</a:t>
                      </a:r>
                      <a:endParaRPr lang="en-US" sz="8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97046293"/>
                  </a:ext>
                </a:extLst>
              </a:tr>
              <a:tr h="193411">
                <a:tc>
                  <a:txBody>
                    <a:bodyPr/>
                    <a:lstStyle/>
                    <a:p>
                      <a:r>
                        <a:rPr lang="en-US" sz="800" b="1" dirty="0" smtClean="0">
                          <a:solidFill>
                            <a:schemeClr val="accent1"/>
                          </a:solidFill>
                        </a:rPr>
                        <a:t>Big</a:t>
                      </a:r>
                      <a:r>
                        <a:rPr lang="en-US" sz="800" b="1" baseline="0" dirty="0" smtClean="0">
                          <a:solidFill>
                            <a:schemeClr val="accent1"/>
                          </a:solidFill>
                        </a:rPr>
                        <a:t> Rivers forecasted to exceed competitor’s goal</a:t>
                      </a:r>
                      <a:endParaRPr lang="en-US" sz="8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D7B"/>
                    </a:solidFill>
                  </a:tcPr>
                </a:tc>
                <a:extLst>
                  <a:ext uri="{0D108BD9-81ED-4DB2-BD59-A6C34878D82A}">
                    <a16:rowId xmlns:a16="http://schemas.microsoft.com/office/drawing/2014/main" val="1482043418"/>
                  </a:ext>
                </a:extLst>
              </a:tr>
              <a:tr h="193411">
                <a:tc>
                  <a:txBody>
                    <a:bodyPr/>
                    <a:lstStyle/>
                    <a:p>
                      <a:r>
                        <a:rPr lang="en-US" sz="800" b="1" dirty="0" smtClean="0">
                          <a:solidFill>
                            <a:schemeClr val="accent1"/>
                          </a:solidFill>
                        </a:rPr>
                        <a:t>Competitor’s goal exceeds</a:t>
                      </a:r>
                      <a:r>
                        <a:rPr lang="en-US" sz="800" b="1" baseline="0" dirty="0" smtClean="0">
                          <a:solidFill>
                            <a:schemeClr val="accent1"/>
                          </a:solidFill>
                        </a:rPr>
                        <a:t> Big Rivers’ expectation</a:t>
                      </a:r>
                      <a:endParaRPr lang="en-US" sz="8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34363525"/>
                  </a:ext>
                </a:extLst>
              </a:tr>
            </a:tbl>
          </a:graphicData>
        </a:graphic>
      </p:graphicFrame>
      <p:sp>
        <p:nvSpPr>
          <p:cNvPr id="19" name="TextBox 18"/>
          <p:cNvSpPr txBox="1"/>
          <p:nvPr/>
        </p:nvSpPr>
        <p:spPr>
          <a:xfrm>
            <a:off x="1333500" y="5908346"/>
            <a:ext cx="9525000" cy="923330"/>
          </a:xfrm>
          <a:prstGeom prst="rect">
            <a:avLst/>
          </a:prstGeom>
          <a:noFill/>
        </p:spPr>
        <p:txBody>
          <a:bodyPr wrap="square" rtlCol="0">
            <a:spAutoFit/>
          </a:bodyPr>
          <a:lstStyle/>
          <a:p>
            <a:pPr algn="ctr"/>
            <a:r>
              <a:rPr lang="en-US" dirty="0"/>
              <a:t>Industry observers may be surprised to learn that Big Rivers is a preeminent leader in reducing carbon emissions during the past decade…with a significantly greater reduction planned by </a:t>
            </a:r>
            <a:r>
              <a:rPr lang="en-US" dirty="0" smtClean="0"/>
              <a:t>2025.</a:t>
            </a:r>
            <a:endParaRPr lang="en-US" dirty="0"/>
          </a:p>
          <a:p>
            <a:endParaRPr lang="en-US" dirty="0"/>
          </a:p>
        </p:txBody>
      </p:sp>
      <p:sp>
        <p:nvSpPr>
          <p:cNvPr id="21"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19</a:t>
            </a:fld>
            <a:endParaRPr lang="en-US" sz="1000" dirty="0">
              <a:solidFill>
                <a:schemeClr val="tx1"/>
              </a:solidFill>
            </a:endParaRPr>
          </a:p>
        </p:txBody>
      </p:sp>
    </p:spTree>
    <p:extLst>
      <p:ext uri="{BB962C8B-B14F-4D97-AF65-F5344CB8AC3E}">
        <p14:creationId xmlns:p14="http://schemas.microsoft.com/office/powerpoint/2010/main" val="27839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History &amp; Values</a:t>
            </a:r>
            <a:endParaRPr lang="en-US" dirty="0"/>
          </a:p>
        </p:txBody>
      </p:sp>
      <p:pic>
        <p:nvPicPr>
          <p:cNvPr id="5" name="Picture Placeholder 4"/>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480753" y="2312161"/>
            <a:ext cx="5715000" cy="1536574"/>
          </a:xfrm>
        </p:spPr>
      </p:pic>
      <p:grpSp>
        <p:nvGrpSpPr>
          <p:cNvPr id="15" name="Group 14"/>
          <p:cNvGrpSpPr/>
          <p:nvPr/>
        </p:nvGrpSpPr>
        <p:grpSpPr>
          <a:xfrm>
            <a:off x="6648223" y="2312161"/>
            <a:ext cx="4929629" cy="3643976"/>
            <a:chOff x="6644235" y="2070198"/>
            <a:chExt cx="4694729" cy="3139440"/>
          </a:xfrm>
        </p:grpSpPr>
        <p:graphicFrame>
          <p:nvGraphicFramePr>
            <p:cNvPr id="7" name="Diagram 6"/>
            <p:cNvGraphicFramePr/>
            <p:nvPr>
              <p:extLst/>
            </p:nvPr>
          </p:nvGraphicFramePr>
          <p:xfrm>
            <a:off x="6644235" y="2070198"/>
            <a:ext cx="4694729" cy="3139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8012741" y="3603320"/>
              <a:ext cx="1957714" cy="397744"/>
            </a:xfrm>
            <a:prstGeom prst="rect">
              <a:avLst/>
            </a:prstGeom>
            <a:noFill/>
          </p:spPr>
          <p:txBody>
            <a:bodyPr wrap="square" rtlCol="0">
              <a:spAutoFit/>
            </a:bodyPr>
            <a:lstStyle/>
            <a:p>
              <a:pPr algn="ctr"/>
              <a:r>
                <a:rPr lang="en-US" sz="2400" b="1" dirty="0" smtClean="0">
                  <a:solidFill>
                    <a:schemeClr val="tx1">
                      <a:lumMod val="75000"/>
                      <a:lumOff val="25000"/>
                    </a:schemeClr>
                  </a:solidFill>
                  <a:latin typeface="+mj-lt"/>
                </a:rPr>
                <a:t>VALUES</a:t>
              </a:r>
              <a:endParaRPr lang="en-US" sz="2400" b="1" dirty="0">
                <a:solidFill>
                  <a:schemeClr val="tx1">
                    <a:lumMod val="75000"/>
                    <a:lumOff val="25000"/>
                  </a:schemeClr>
                </a:solidFill>
                <a:latin typeface="+mj-lt"/>
              </a:endParaRPr>
            </a:p>
          </p:txBody>
        </p:sp>
        <p:pic>
          <p:nvPicPr>
            <p:cNvPr id="10" name="Picture 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5191" y="3125791"/>
              <a:ext cx="1252815" cy="514127"/>
            </a:xfrm>
            <a:prstGeom prst="rect">
              <a:avLst/>
            </a:prstGeom>
          </p:spPr>
        </p:pic>
      </p:grpSp>
      <p:sp>
        <p:nvSpPr>
          <p:cNvPr id="13" name="Title 11">
            <a:extLst>
              <a:ext uri="{FF2B5EF4-FFF2-40B4-BE49-F238E27FC236}">
                <a16:creationId xmlns:a16="http://schemas.microsoft.com/office/drawing/2014/main" id="{94C582A2-A406-4C9B-A3DA-BA4EECAB37AC}"/>
              </a:ext>
            </a:extLst>
          </p:cNvPr>
          <p:cNvSpPr txBox="1">
            <a:spLocks/>
          </p:cNvSpPr>
          <p:nvPr/>
        </p:nvSpPr>
        <p:spPr>
          <a:xfrm>
            <a:off x="480753" y="3658736"/>
            <a:ext cx="5118011" cy="2697162"/>
          </a:xfrm>
          <a:prstGeom prst="rect">
            <a:avLst/>
          </a:prstGeom>
          <a:noFill/>
          <a:ln>
            <a:noFill/>
          </a:ln>
        </p:spPr>
        <p:txBody>
          <a:bodyPr spcFirstLastPara="1" vert="horz" wrap="square" lIns="91425" tIns="45700" rIns="91425" bIns="45700" rtlCol="0" anchor="ctr" anchorCtr="0">
            <a:normAutofit fontScale="97500"/>
          </a:bodyPr>
          <a:lstStyle>
            <a:lvl1pPr lvl="0" algn="l" defTabSz="457200" rtl="0" eaLnBrk="1" latinLnBrk="0" hangingPunct="1">
              <a:lnSpc>
                <a:spcPct val="90000"/>
              </a:lnSpc>
              <a:spcBef>
                <a:spcPts val="0"/>
              </a:spcBef>
              <a:spcAft>
                <a:spcPts val="0"/>
              </a:spcAft>
              <a:buClr>
                <a:srgbClr val="283278"/>
              </a:buClr>
              <a:buSzPts val="1800"/>
              <a:buNone/>
              <a:defRPr sz="2800" b="0" kern="1200" cap="all">
                <a:solidFill>
                  <a:schemeClr val="bg1"/>
                </a:solidFill>
                <a:latin typeface="+mj-lt"/>
                <a:ea typeface="+mj-ea"/>
                <a:cs typeface="+mj-cs"/>
              </a:defRPr>
            </a:lvl1pPr>
            <a:lvl2pPr lvl="1" eaLnBrk="1" hangingPunct="1">
              <a:spcBef>
                <a:spcPts val="0"/>
              </a:spcBef>
              <a:spcAft>
                <a:spcPts val="0"/>
              </a:spcAft>
              <a:buSzPts val="1400"/>
              <a:buNone/>
              <a:defRPr>
                <a:solidFill>
                  <a:schemeClr val="tx2"/>
                </a:solidFill>
              </a:defRPr>
            </a:lvl2pPr>
            <a:lvl3pPr lvl="2" eaLnBrk="1" hangingPunct="1">
              <a:spcBef>
                <a:spcPts val="0"/>
              </a:spcBef>
              <a:spcAft>
                <a:spcPts val="0"/>
              </a:spcAft>
              <a:buSzPts val="1400"/>
              <a:buNone/>
              <a:defRPr>
                <a:solidFill>
                  <a:schemeClr val="tx2"/>
                </a:solidFill>
              </a:defRPr>
            </a:lvl3pPr>
            <a:lvl4pPr lvl="3" eaLnBrk="1" hangingPunct="1">
              <a:spcBef>
                <a:spcPts val="0"/>
              </a:spcBef>
              <a:spcAft>
                <a:spcPts val="0"/>
              </a:spcAft>
              <a:buSzPts val="1400"/>
              <a:buNone/>
              <a:defRPr>
                <a:solidFill>
                  <a:schemeClr val="tx2"/>
                </a:solidFill>
              </a:defRPr>
            </a:lvl4pPr>
            <a:lvl5pPr lvl="4" eaLnBrk="1" hangingPunct="1">
              <a:spcBef>
                <a:spcPts val="0"/>
              </a:spcBef>
              <a:spcAft>
                <a:spcPts val="0"/>
              </a:spcAft>
              <a:buSzPts val="1400"/>
              <a:buNone/>
              <a:defRPr>
                <a:solidFill>
                  <a:schemeClr val="tx2"/>
                </a:solidFill>
              </a:defRPr>
            </a:lvl5pPr>
            <a:lvl6pPr lvl="5" eaLnBrk="1" hangingPunct="1">
              <a:spcBef>
                <a:spcPts val="0"/>
              </a:spcBef>
              <a:spcAft>
                <a:spcPts val="0"/>
              </a:spcAft>
              <a:buSzPts val="1400"/>
              <a:buNone/>
              <a:defRPr>
                <a:solidFill>
                  <a:schemeClr val="tx2"/>
                </a:solidFill>
              </a:defRPr>
            </a:lvl6pPr>
            <a:lvl7pPr lvl="6" eaLnBrk="1" hangingPunct="1">
              <a:spcBef>
                <a:spcPts val="0"/>
              </a:spcBef>
              <a:spcAft>
                <a:spcPts val="0"/>
              </a:spcAft>
              <a:buSzPts val="1400"/>
              <a:buNone/>
              <a:defRPr>
                <a:solidFill>
                  <a:schemeClr val="tx2"/>
                </a:solidFill>
              </a:defRPr>
            </a:lvl7pPr>
            <a:lvl8pPr lvl="7" eaLnBrk="1" hangingPunct="1">
              <a:spcBef>
                <a:spcPts val="0"/>
              </a:spcBef>
              <a:spcAft>
                <a:spcPts val="0"/>
              </a:spcAft>
              <a:buSzPts val="1400"/>
              <a:buNone/>
              <a:defRPr>
                <a:solidFill>
                  <a:schemeClr val="tx2"/>
                </a:solidFill>
              </a:defRPr>
            </a:lvl8pPr>
            <a:lvl9pPr lvl="8" eaLnBrk="1" hangingPunct="1">
              <a:spcBef>
                <a:spcPts val="0"/>
              </a:spcBef>
              <a:spcAft>
                <a:spcPts val="0"/>
              </a:spcAft>
              <a:buSzPts val="1400"/>
              <a:buNone/>
              <a:defRPr>
                <a:solidFill>
                  <a:schemeClr val="tx2"/>
                </a:solidFill>
              </a:defRPr>
            </a:lvl9pPr>
          </a:lstStyle>
          <a:p>
            <a:pPr algn="ctr"/>
            <a:r>
              <a:rPr lang="en-US" dirty="0" smtClean="0">
                <a:solidFill>
                  <a:schemeClr val="tx1"/>
                </a:solidFill>
              </a:rPr>
              <a:t>Founded in 1961…</a:t>
            </a:r>
            <a:br>
              <a:rPr lang="en-US" dirty="0" smtClean="0">
                <a:solidFill>
                  <a:schemeClr val="tx1"/>
                </a:solidFill>
              </a:rPr>
            </a:br>
            <a:r>
              <a:rPr lang="en-US" dirty="0" smtClean="0">
                <a:solidFill>
                  <a:schemeClr val="tx1"/>
                </a:solidFill>
              </a:rPr>
              <a:t>Big Rivers now employs nearly 400 people in four locations.</a:t>
            </a:r>
            <a:endParaRPr lang="en-US" dirty="0">
              <a:solidFill>
                <a:schemeClr val="tx1"/>
              </a:solidFill>
            </a:endParaRPr>
          </a:p>
        </p:txBody>
      </p:sp>
      <p:sp>
        <p:nvSpPr>
          <p:cNvPr id="27" name="Slide Number Placeholder 2"/>
          <p:cNvSpPr txBox="1">
            <a:spLocks/>
          </p:cNvSpPr>
          <p:nvPr/>
        </p:nvSpPr>
        <p:spPr>
          <a:xfrm>
            <a:off x="277980" y="6248400"/>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a:t>
            </a:fld>
            <a:endParaRPr lang="en-US" sz="1000" dirty="0">
              <a:solidFill>
                <a:schemeClr val="tx1"/>
              </a:solidFill>
            </a:endParaRPr>
          </a:p>
        </p:txBody>
      </p:sp>
    </p:spTree>
    <p:extLst>
      <p:ext uri="{BB962C8B-B14F-4D97-AF65-F5344CB8AC3E}">
        <p14:creationId xmlns:p14="http://schemas.microsoft.com/office/powerpoint/2010/main" val="799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192" y="5262296"/>
            <a:ext cx="8943808" cy="689514"/>
          </a:xfrm>
        </p:spPr>
        <p:txBody>
          <a:bodyPr>
            <a:normAutofit/>
          </a:bodyPr>
          <a:lstStyle/>
          <a:p>
            <a:r>
              <a:rPr lang="en-US" sz="2800" dirty="0" smtClean="0"/>
              <a:t>BIG RIVERS 30-YEAR CARBON EMISSIONS (2005–2034) </a:t>
            </a:r>
            <a:endParaRPr lang="en-US" sz="2800" dirty="0"/>
          </a:p>
        </p:txBody>
      </p:sp>
      <p:sp>
        <p:nvSpPr>
          <p:cNvPr id="4" name="Slide Number Placeholder 3"/>
          <p:cNvSpPr>
            <a:spLocks noGrp="1"/>
          </p:cNvSpPr>
          <p:nvPr>
            <p:ph type="sldNum" sz="quarter" idx="12"/>
          </p:nvPr>
        </p:nvSpPr>
        <p:spPr/>
        <p:txBody>
          <a:bodyPr/>
          <a:lstStyle/>
          <a:p>
            <a:fld id="{CA8D9AD5-F248-4919-864A-CFD76CC027D6}" type="slidenum">
              <a:rPr lang="en-US" smtClean="0"/>
              <a:pPr/>
              <a:t>20</a:t>
            </a:fld>
            <a:endParaRPr lang="en-US"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a:ext>
            </a:extLst>
          </a:blip>
          <a:srcRect l="775" t="1049" r="514" b="329"/>
          <a:stretch/>
        </p:blipFill>
        <p:spPr>
          <a:xfrm>
            <a:off x="2209800" y="762000"/>
            <a:ext cx="7620000" cy="4224837"/>
          </a:xfrm>
          <a:prstGeom prst="rect">
            <a:avLst/>
          </a:prstGeom>
          <a:ln w="38100">
            <a:solidFill>
              <a:srgbClr val="336699"/>
            </a:solidFill>
          </a:ln>
        </p:spPr>
      </p:pic>
      <p:sp>
        <p:nvSpPr>
          <p:cNvPr id="6"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20</a:t>
            </a:fld>
            <a:endParaRPr lang="en-US" sz="1000" dirty="0">
              <a:solidFill>
                <a:schemeClr val="tx1"/>
              </a:solidFill>
            </a:endParaRPr>
          </a:p>
        </p:txBody>
      </p:sp>
    </p:spTree>
    <p:extLst>
      <p:ext uri="{BB962C8B-B14F-4D97-AF65-F5344CB8AC3E}">
        <p14:creationId xmlns:p14="http://schemas.microsoft.com/office/powerpoint/2010/main" val="53632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US" sz="3600" dirty="0" smtClean="0"/>
              <a:t>Future Big Rivers Energy Mix</a:t>
            </a:r>
            <a:endParaRPr lang="en-US" sz="3600" dirty="0"/>
          </a:p>
        </p:txBody>
      </p:sp>
      <p:sp>
        <p:nvSpPr>
          <p:cNvPr id="12" name="Text Placeholder 11"/>
          <p:cNvSpPr>
            <a:spLocks noGrp="1"/>
          </p:cNvSpPr>
          <p:nvPr>
            <p:ph type="body" sz="quarter" idx="4294967295"/>
          </p:nvPr>
        </p:nvSpPr>
        <p:spPr>
          <a:xfrm>
            <a:off x="677067" y="2058164"/>
            <a:ext cx="10837863" cy="369888"/>
          </a:xfrm>
        </p:spPr>
        <p:txBody>
          <a:bodyPr>
            <a:normAutofit lnSpcReduction="10000"/>
          </a:bodyPr>
          <a:lstStyle/>
          <a:p>
            <a:pPr marL="0" indent="0" algn="ctr">
              <a:buNone/>
            </a:pPr>
            <a:r>
              <a:rPr lang="en-US" sz="2000" dirty="0" smtClean="0"/>
              <a:t>BY 2030, BIG RIVERS WILL GENERATE AND ACCESS POWER FROM A DIVERSE PORTFOLIO</a:t>
            </a:r>
            <a:endParaRPr lang="en-US" sz="2000" dirty="0"/>
          </a:p>
        </p:txBody>
      </p:sp>
      <p:graphicFrame>
        <p:nvGraphicFramePr>
          <p:cNvPr id="42" name="Chart 41"/>
          <p:cNvGraphicFramePr/>
          <p:nvPr>
            <p:extLst>
              <p:ext uri="{D42A27DB-BD31-4B8C-83A1-F6EECF244321}">
                <p14:modId xmlns:p14="http://schemas.microsoft.com/office/powerpoint/2010/main" val="3773706644"/>
              </p:ext>
            </p:extLst>
          </p:nvPr>
        </p:nvGraphicFramePr>
        <p:xfrm>
          <a:off x="990600" y="2623406"/>
          <a:ext cx="6045200" cy="3699933"/>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
          <p:cNvSpPr txBox="1"/>
          <p:nvPr/>
        </p:nvSpPr>
        <p:spPr>
          <a:xfrm>
            <a:off x="7924800" y="4343400"/>
            <a:ext cx="2998083" cy="307777"/>
          </a:xfrm>
          <a:prstGeom prst="rect">
            <a:avLst/>
          </a:prstGeom>
        </p:spPr>
        <p:txBody>
          <a:bodyPr lIns="0" tIns="0" rIns="0" bIns="0" rtlCol="0" anchor="t">
            <a:spAutoFit/>
          </a:bodyPr>
          <a:lstStyle/>
          <a:p>
            <a:pPr algn="ctr"/>
            <a:r>
              <a:rPr lang="en-US" sz="2000" dirty="0" smtClean="0"/>
              <a:t>Wilson Station (417 MW)</a:t>
            </a:r>
            <a:endParaRPr lang="en-US" sz="2000" dirty="0"/>
          </a:p>
        </p:txBody>
      </p:sp>
      <p:sp>
        <p:nvSpPr>
          <p:cNvPr id="44" name="TextBox 4"/>
          <p:cNvSpPr txBox="1"/>
          <p:nvPr/>
        </p:nvSpPr>
        <p:spPr>
          <a:xfrm>
            <a:off x="7924800" y="4800600"/>
            <a:ext cx="2998083" cy="307777"/>
          </a:xfrm>
          <a:prstGeom prst="rect">
            <a:avLst/>
          </a:prstGeom>
        </p:spPr>
        <p:txBody>
          <a:bodyPr lIns="0" tIns="0" rIns="0" bIns="0" rtlCol="0" anchor="t">
            <a:spAutoFit/>
          </a:bodyPr>
          <a:lstStyle/>
          <a:p>
            <a:pPr algn="ctr"/>
            <a:r>
              <a:rPr lang="en-US" sz="2000" dirty="0" smtClean="0"/>
              <a:t>Sebree Station (470 MW)</a:t>
            </a:r>
            <a:endParaRPr lang="en-US" sz="2000" dirty="0"/>
          </a:p>
        </p:txBody>
      </p:sp>
      <p:sp>
        <p:nvSpPr>
          <p:cNvPr id="45" name="TextBox 4"/>
          <p:cNvSpPr txBox="1"/>
          <p:nvPr/>
        </p:nvSpPr>
        <p:spPr>
          <a:xfrm>
            <a:off x="7952509" y="3886200"/>
            <a:ext cx="2998083" cy="307777"/>
          </a:xfrm>
          <a:prstGeom prst="rect">
            <a:avLst/>
          </a:prstGeom>
        </p:spPr>
        <p:txBody>
          <a:bodyPr lIns="0" tIns="0" rIns="0" bIns="0" rtlCol="0" anchor="t">
            <a:spAutoFit/>
          </a:bodyPr>
          <a:lstStyle/>
          <a:p>
            <a:pPr algn="ctr"/>
            <a:r>
              <a:rPr lang="en-US" sz="2000" dirty="0" smtClean="0"/>
              <a:t>Solar (260 MW)</a:t>
            </a:r>
            <a:endParaRPr lang="en-US" sz="2000" dirty="0"/>
          </a:p>
        </p:txBody>
      </p:sp>
      <p:sp>
        <p:nvSpPr>
          <p:cNvPr id="46" name="TextBox 4"/>
          <p:cNvSpPr txBox="1"/>
          <p:nvPr/>
        </p:nvSpPr>
        <p:spPr>
          <a:xfrm>
            <a:off x="7952509" y="3429000"/>
            <a:ext cx="2998083" cy="307777"/>
          </a:xfrm>
          <a:prstGeom prst="rect">
            <a:avLst/>
          </a:prstGeom>
        </p:spPr>
        <p:txBody>
          <a:bodyPr lIns="0" tIns="0" rIns="0" bIns="0" rtlCol="0" anchor="t">
            <a:spAutoFit/>
          </a:bodyPr>
          <a:lstStyle/>
          <a:p>
            <a:pPr algn="ctr"/>
            <a:r>
              <a:rPr lang="en-US" sz="2000" dirty="0" smtClean="0"/>
              <a:t>Hydropower (178 MW)</a:t>
            </a:r>
            <a:endParaRPr lang="en-US" sz="2000" dirty="0"/>
          </a:p>
        </p:txBody>
      </p:sp>
      <p:sp>
        <p:nvSpPr>
          <p:cNvPr id="11"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21</a:t>
            </a:fld>
            <a:endParaRPr lang="en-US" sz="1000" dirty="0">
              <a:solidFill>
                <a:schemeClr val="tx1"/>
              </a:solidFill>
            </a:endParaRPr>
          </a:p>
        </p:txBody>
      </p:sp>
    </p:spTree>
    <p:extLst>
      <p:ext uri="{BB962C8B-B14F-4D97-AF65-F5344CB8AC3E}">
        <p14:creationId xmlns:p14="http://schemas.microsoft.com/office/powerpoint/2010/main" val="97009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Pending solar installations</a:t>
            </a:r>
            <a:endParaRPr lang="en-US" dirty="0"/>
          </a:p>
        </p:txBody>
      </p:sp>
      <p:sp>
        <p:nvSpPr>
          <p:cNvPr id="5" name="TextBox 4"/>
          <p:cNvSpPr txBox="1"/>
          <p:nvPr/>
        </p:nvSpPr>
        <p:spPr>
          <a:xfrm>
            <a:off x="5374125" y="3278085"/>
            <a:ext cx="6348958" cy="830997"/>
          </a:xfrm>
          <a:prstGeom prst="rect">
            <a:avLst/>
          </a:prstGeom>
          <a:noFill/>
        </p:spPr>
        <p:txBody>
          <a:bodyPr wrap="square" rtlCol="0">
            <a:spAutoFit/>
          </a:bodyPr>
          <a:lstStyle/>
          <a:p>
            <a:pPr algn="ctr"/>
            <a:r>
              <a:rPr lang="en-US" sz="1600" dirty="0" smtClean="0"/>
              <a:t>In order to construct the solar projects planned in Big Rivers’ service territory alone, a plot of land one mile wide stretching from the outskirts of Louisville to downtown Lexington (61 square miles) would be required.</a:t>
            </a:r>
          </a:p>
        </p:txBody>
      </p:sp>
      <p:sp>
        <p:nvSpPr>
          <p:cNvPr id="6"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22</a:t>
            </a:fld>
            <a:endParaRPr lang="en-US" sz="1000" dirty="0">
              <a:solidFill>
                <a:schemeClr val="tx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067" t="3600" r="9167" b="5934"/>
          <a:stretch/>
        </p:blipFill>
        <p:spPr>
          <a:xfrm>
            <a:off x="685800" y="2080003"/>
            <a:ext cx="4030133" cy="4221994"/>
          </a:xfrm>
          <a:prstGeom prst="rect">
            <a:avLst/>
          </a:prstGeom>
          <a:ln w="19050">
            <a:solidFill>
              <a:srgbClr val="003366"/>
            </a:solidFill>
          </a:ln>
        </p:spPr>
      </p:pic>
      <p:sp>
        <p:nvSpPr>
          <p:cNvPr id="9" name="TextBox 8"/>
          <p:cNvSpPr txBox="1"/>
          <p:nvPr/>
        </p:nvSpPr>
        <p:spPr>
          <a:xfrm>
            <a:off x="5486400" y="2245036"/>
            <a:ext cx="6124408" cy="646331"/>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Pending KY Solar Projects (187.5 square miles) would cover an area equal to </a:t>
            </a:r>
            <a:r>
              <a:rPr lang="en-US" b="1" dirty="0" smtClean="0"/>
              <a:t>95% of Oldham County </a:t>
            </a:r>
            <a:r>
              <a:rPr lang="en-US" dirty="0" smtClean="0"/>
              <a:t>(197 square miles). </a:t>
            </a:r>
          </a:p>
        </p:txBody>
      </p:sp>
      <p:cxnSp>
        <p:nvCxnSpPr>
          <p:cNvPr id="11" name="Straight Arrow Connector 10"/>
          <p:cNvCxnSpPr/>
          <p:nvPr/>
        </p:nvCxnSpPr>
        <p:spPr>
          <a:xfrm flipH="1">
            <a:off x="4267200" y="2572212"/>
            <a:ext cx="1195157" cy="3995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05990" y="4495800"/>
            <a:ext cx="6348958" cy="1477328"/>
          </a:xfrm>
          <a:prstGeom prst="rect">
            <a:avLst/>
          </a:prstGeom>
          <a:noFill/>
        </p:spPr>
        <p:txBody>
          <a:bodyPr wrap="square" rtlCol="0">
            <a:spAutoFit/>
          </a:bodyPr>
          <a:lstStyle/>
          <a:p>
            <a:pPr algn="ctr"/>
            <a:r>
              <a:rPr lang="en-US" b="1" dirty="0" smtClean="0"/>
              <a:t>ACRES NEEDED FOR PENDING PROJECTS IN:</a:t>
            </a:r>
          </a:p>
          <a:p>
            <a:pPr algn="ctr">
              <a:lnSpc>
                <a:spcPct val="150000"/>
              </a:lnSpc>
            </a:pPr>
            <a:r>
              <a:rPr lang="en-US" sz="1600" b="1" dirty="0" smtClean="0"/>
              <a:t>MISO - 90874 </a:t>
            </a:r>
            <a:r>
              <a:rPr lang="en-US" sz="1600" b="1" dirty="0"/>
              <a:t>MW (9,087,040 Acres</a:t>
            </a:r>
            <a:r>
              <a:rPr lang="en-US" sz="1600" b="1" dirty="0" smtClean="0"/>
              <a:t>)</a:t>
            </a:r>
          </a:p>
          <a:p>
            <a:pPr algn="ctr">
              <a:lnSpc>
                <a:spcPct val="150000"/>
              </a:lnSpc>
            </a:pPr>
            <a:r>
              <a:rPr lang="en-US" sz="1600" b="1" dirty="0" smtClean="0"/>
              <a:t>Kentucky  - 12000 MW </a:t>
            </a:r>
            <a:r>
              <a:rPr lang="en-US" sz="1600" b="1" dirty="0"/>
              <a:t>(120,000 Acres</a:t>
            </a:r>
            <a:r>
              <a:rPr lang="en-US" sz="1600" b="1" dirty="0" smtClean="0"/>
              <a:t>)</a:t>
            </a:r>
          </a:p>
          <a:p>
            <a:pPr algn="ctr">
              <a:lnSpc>
                <a:spcPct val="150000"/>
              </a:lnSpc>
            </a:pPr>
            <a:r>
              <a:rPr lang="en-US" sz="1600" b="1" dirty="0" smtClean="0"/>
              <a:t>BREC Service Territory - 3899 MW </a:t>
            </a:r>
            <a:r>
              <a:rPr lang="en-US" sz="1600" b="1" dirty="0"/>
              <a:t>(38,999 Acres</a:t>
            </a:r>
            <a:r>
              <a:rPr lang="en-US" sz="1600" b="1" dirty="0" smtClean="0"/>
              <a:t>)</a:t>
            </a:r>
          </a:p>
        </p:txBody>
      </p:sp>
    </p:spTree>
    <p:extLst>
      <p:ext uri="{BB962C8B-B14F-4D97-AF65-F5344CB8AC3E}">
        <p14:creationId xmlns:p14="http://schemas.microsoft.com/office/powerpoint/2010/main" val="37710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581192" y="2180496"/>
            <a:ext cx="5743407" cy="4140766"/>
          </a:xfrm>
        </p:spPr>
        <p:txBody>
          <a:bodyPr>
            <a:normAutofit/>
          </a:bodyPr>
          <a:lstStyle/>
          <a:p>
            <a:pPr lvl="0">
              <a:spcBef>
                <a:spcPts val="0"/>
              </a:spcBef>
              <a:spcAft>
                <a:spcPts val="0"/>
              </a:spcAft>
              <a:buClr>
                <a:srgbClr val="142878"/>
              </a:buClr>
              <a:buSzPts val="2000"/>
              <a:buFont typeface="Wingdings" panose="05000000000000000000" pitchFamily="2" charset="2"/>
              <a:buChar char="§"/>
            </a:pPr>
            <a:r>
              <a:rPr lang="en-US" sz="2000" dirty="0">
                <a:solidFill>
                  <a:schemeClr val="tx1"/>
                </a:solidFill>
                <a:ea typeface="Candara"/>
                <a:cs typeface="Candara"/>
                <a:sym typeface="Candara"/>
              </a:rPr>
              <a:t>Big Rivers relies on coal but is also investing in solar power.   </a:t>
            </a:r>
            <a:endParaRPr lang="en-US" sz="2000" dirty="0">
              <a:solidFill>
                <a:schemeClr val="tx1"/>
              </a:solidFill>
            </a:endParaRPr>
          </a:p>
          <a:p>
            <a:pPr lvl="0">
              <a:spcBef>
                <a:spcPts val="2400"/>
              </a:spcBef>
              <a:spcAft>
                <a:spcPts val="0"/>
              </a:spcAft>
              <a:buClr>
                <a:srgbClr val="142878"/>
              </a:buClr>
              <a:buSzPts val="2000"/>
              <a:buFont typeface="Wingdings" panose="05000000000000000000" pitchFamily="2" charset="2"/>
              <a:buChar char="§"/>
            </a:pPr>
            <a:r>
              <a:rPr lang="en-US" sz="2000" dirty="0">
                <a:solidFill>
                  <a:schemeClr val="tx1"/>
                </a:solidFill>
                <a:ea typeface="Candara"/>
                <a:cs typeface="Candara"/>
                <a:sym typeface="Candara"/>
              </a:rPr>
              <a:t>With the solar investment, Big Rivers will have a diverse low-cost generation portfolio of coal, natural gas, hydro and solar</a:t>
            </a:r>
            <a:r>
              <a:rPr lang="en-US" sz="2000" dirty="0" smtClean="0">
                <a:solidFill>
                  <a:schemeClr val="tx1"/>
                </a:solidFill>
                <a:ea typeface="Candara"/>
                <a:cs typeface="Candara"/>
                <a:sym typeface="Candara"/>
              </a:rPr>
              <a:t>. </a:t>
            </a:r>
            <a:r>
              <a:rPr lang="en-US" sz="2000" b="1" u="sng" dirty="0" smtClean="0">
                <a:solidFill>
                  <a:schemeClr val="tx1"/>
                </a:solidFill>
                <a:ea typeface="Candara"/>
                <a:cs typeface="Candara"/>
                <a:sym typeface="Candara"/>
              </a:rPr>
              <a:t>(All Above Approach)</a:t>
            </a:r>
            <a:endParaRPr lang="en-US" sz="2000" b="1" u="sng" dirty="0">
              <a:solidFill>
                <a:schemeClr val="tx1"/>
              </a:solidFill>
            </a:endParaRPr>
          </a:p>
          <a:p>
            <a:pPr lvl="0">
              <a:spcBef>
                <a:spcPts val="2400"/>
              </a:spcBef>
              <a:spcAft>
                <a:spcPts val="0"/>
              </a:spcAft>
              <a:buClr>
                <a:srgbClr val="142878"/>
              </a:buClr>
              <a:buSzPts val="2000"/>
              <a:buFont typeface="Wingdings" panose="05000000000000000000" pitchFamily="2" charset="2"/>
              <a:buChar char="§"/>
            </a:pPr>
            <a:r>
              <a:rPr lang="en-US" sz="2000" dirty="0">
                <a:solidFill>
                  <a:schemeClr val="tx1"/>
                </a:solidFill>
                <a:ea typeface="Candara"/>
                <a:cs typeface="Candara"/>
                <a:sym typeface="Candara"/>
              </a:rPr>
              <a:t>This is the best strategy for our customers.</a:t>
            </a:r>
            <a:endParaRPr lang="en-US" sz="2000" dirty="0">
              <a:solidFill>
                <a:schemeClr val="tx1"/>
              </a:solidFill>
            </a:endParaRPr>
          </a:p>
          <a:p>
            <a:pPr lvl="0">
              <a:spcBef>
                <a:spcPts val="2400"/>
              </a:spcBef>
              <a:spcAft>
                <a:spcPts val="0"/>
              </a:spcAft>
              <a:buClr>
                <a:srgbClr val="142878"/>
              </a:buClr>
              <a:buSzPts val="2000"/>
              <a:buFont typeface="Wingdings" panose="05000000000000000000" pitchFamily="2" charset="2"/>
              <a:buChar char="§"/>
            </a:pPr>
            <a:r>
              <a:rPr lang="en-US" sz="2000" dirty="0">
                <a:solidFill>
                  <a:schemeClr val="tx1"/>
                </a:solidFill>
                <a:ea typeface="Candara"/>
                <a:cs typeface="Candara"/>
                <a:sym typeface="Candara"/>
              </a:rPr>
              <a:t>Big Rivers supports a gradual transition of the electricity grid to avoid going too far, too fast.</a:t>
            </a:r>
            <a:endParaRPr lang="en-US" sz="2000" dirty="0">
              <a:solidFill>
                <a:schemeClr val="tx1"/>
              </a:solidFill>
            </a:endParaRPr>
          </a:p>
          <a:p>
            <a:endParaRPr lang="en-US" dirty="0"/>
          </a:p>
        </p:txBody>
      </p:sp>
      <p:pic>
        <p:nvPicPr>
          <p:cNvPr id="5" name="Google Shape;134;p21"/>
          <p:cNvPicPr preferRelativeResize="0"/>
          <p:nvPr/>
        </p:nvPicPr>
        <p:blipFill rotWithShape="1">
          <a:blip r:embed="rId2">
            <a:alphaModFix/>
          </a:blip>
          <a:srcRect/>
          <a:stretch/>
        </p:blipFill>
        <p:spPr>
          <a:xfrm>
            <a:off x="6460948" y="2286000"/>
            <a:ext cx="5137391" cy="3588537"/>
          </a:xfrm>
          <a:prstGeom prst="rect">
            <a:avLst/>
          </a:prstGeom>
          <a:noFill/>
          <a:ln>
            <a:noFill/>
          </a:ln>
        </p:spPr>
      </p:pic>
      <p:sp>
        <p:nvSpPr>
          <p:cNvPr id="7"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23</a:t>
            </a:fld>
            <a:endParaRPr lang="en-US" sz="1000" dirty="0">
              <a:solidFill>
                <a:schemeClr val="tx1"/>
              </a:solidFill>
            </a:endParaRPr>
          </a:p>
        </p:txBody>
      </p:sp>
    </p:spTree>
    <p:extLst>
      <p:ext uri="{BB962C8B-B14F-4D97-AF65-F5344CB8AC3E}">
        <p14:creationId xmlns:p14="http://schemas.microsoft.com/office/powerpoint/2010/main" val="14493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838200" y="1424066"/>
            <a:ext cx="10515600" cy="1151042"/>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110000"/>
              </a:lnSpc>
              <a:spcBef>
                <a:spcPts val="0"/>
              </a:spcBef>
              <a:spcAft>
                <a:spcPts val="0"/>
              </a:spcAft>
              <a:buClr>
                <a:srgbClr val="002060"/>
              </a:buClr>
              <a:buSzPct val="100000"/>
              <a:buFont typeface="Candara"/>
              <a:buNone/>
            </a:pPr>
            <a:r>
              <a:rPr lang="en-US" sz="2200" b="1" i="0" dirty="0">
                <a:solidFill>
                  <a:srgbClr val="002060"/>
                </a:solidFill>
                <a:latin typeface="Candara"/>
                <a:ea typeface="Candara"/>
                <a:cs typeface="Candara"/>
                <a:sym typeface="Candara"/>
              </a:rPr>
              <a:t/>
            </a:r>
            <a:br>
              <a:rPr lang="en-US" sz="2200" b="1" i="0" dirty="0">
                <a:solidFill>
                  <a:srgbClr val="002060"/>
                </a:solidFill>
                <a:latin typeface="Candara"/>
                <a:ea typeface="Candara"/>
                <a:cs typeface="Candara"/>
                <a:sym typeface="Candara"/>
              </a:rPr>
            </a:br>
            <a:endParaRPr sz="4000" b="1" i="0" dirty="0">
              <a:solidFill>
                <a:srgbClr val="002060"/>
              </a:solidFill>
              <a:latin typeface="Candara"/>
              <a:ea typeface="Candara"/>
              <a:cs typeface="Candara"/>
              <a:sym typeface="Candara"/>
            </a:endParaRPr>
          </a:p>
        </p:txBody>
      </p:sp>
      <p:pic>
        <p:nvPicPr>
          <p:cNvPr id="2" name="563295093"/>
          <p:cNvPicPr>
            <a:picLocks noRot="1" noChangeAspect="1"/>
          </p:cNvPicPr>
          <p:nvPr>
            <a:videoFile r:link="rId1"/>
          </p:nvPr>
        </p:nvPicPr>
        <p:blipFill>
          <a:blip r:embed="rId4"/>
          <a:stretch>
            <a:fillRect/>
          </a:stretch>
        </p:blipFill>
        <p:spPr>
          <a:xfrm>
            <a:off x="2340033" y="762000"/>
            <a:ext cx="7485195" cy="4210422"/>
          </a:xfrm>
          <a:prstGeom prst="rect">
            <a:avLst/>
          </a:prstGeom>
        </p:spPr>
      </p:pic>
      <p:sp>
        <p:nvSpPr>
          <p:cNvPr id="6" name="Title 1"/>
          <p:cNvSpPr txBox="1">
            <a:spLocks/>
          </p:cNvSpPr>
          <p:nvPr/>
        </p:nvSpPr>
        <p:spPr>
          <a:xfrm>
            <a:off x="685800" y="5105400"/>
            <a:ext cx="11029616" cy="1013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t>Can we really be carbon free by 2035? (Video)</a:t>
            </a:r>
            <a:endParaRPr lang="en-US" sz="2800" dirty="0"/>
          </a:p>
        </p:txBody>
      </p:sp>
      <p:sp>
        <p:nvSpPr>
          <p:cNvPr id="7" name="Slide Number Placeholder 2"/>
          <p:cNvSpPr txBox="1">
            <a:spLocks/>
          </p:cNvSpPr>
          <p:nvPr/>
        </p:nvSpPr>
        <p:spPr>
          <a:xfrm>
            <a:off x="76200" y="6400800"/>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24</a:t>
            </a:fld>
            <a:endParaRPr lang="en-US" sz="1000" dirty="0">
              <a:solidFill>
                <a:schemeClr val="tx1"/>
              </a:solidFill>
            </a:endParaRPr>
          </a:p>
        </p:txBody>
      </p:sp>
    </p:spTree>
    <p:extLst>
      <p:ext uri="{BB962C8B-B14F-4D97-AF65-F5344CB8AC3E}">
        <p14:creationId xmlns:p14="http://schemas.microsoft.com/office/powerpoint/2010/main" val="5936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5429680"/>
            <a:ext cx="5553700" cy="689514"/>
          </a:xfrm>
        </p:spPr>
        <p:txBody>
          <a:bodyPr>
            <a:noAutofit/>
          </a:bodyPr>
          <a:lstStyle/>
          <a:p>
            <a:pPr algn="ctr"/>
            <a:r>
              <a:rPr lang="en-US" sz="7200" dirty="0">
                <a:solidFill>
                  <a:schemeClr val="bg1"/>
                </a:solidFill>
              </a:rPr>
              <a:t>Questions? </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526" b="9231"/>
          <a:stretch/>
        </p:blipFill>
        <p:spPr>
          <a:xfrm>
            <a:off x="609600" y="762000"/>
            <a:ext cx="10972800" cy="4191001"/>
          </a:xfr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739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Autofit/>
          </a:bodyPr>
          <a:lstStyle/>
          <a:p>
            <a:r>
              <a:rPr lang="en-US" dirty="0" smtClean="0"/>
              <a:t>serving Three member-owner cooperatives</a:t>
            </a:r>
            <a:endParaRPr lang="en-US" dirty="0"/>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4294967295"/>
          </p:nvPr>
        </p:nvSpPr>
        <p:spPr>
          <a:xfrm>
            <a:off x="478751" y="2286000"/>
            <a:ext cx="4159250" cy="3660775"/>
          </a:xfrm>
        </p:spPr>
        <p:txBody>
          <a:bodyPr>
            <a:normAutofit fontScale="92500" lnSpcReduction="20000"/>
          </a:bodyPr>
          <a:lstStyle/>
          <a:p>
            <a:r>
              <a:rPr lang="en-US" sz="2400" dirty="0" smtClean="0"/>
              <a:t>We serve more than 121,000 homes and businesses</a:t>
            </a:r>
            <a:endParaRPr lang="en-US" sz="2400" dirty="0"/>
          </a:p>
          <a:p>
            <a:r>
              <a:rPr lang="en-US" sz="2400" dirty="0" smtClean="0"/>
              <a:t>1,303 miles of transmission line</a:t>
            </a:r>
            <a:endParaRPr lang="en-US" sz="2400" dirty="0"/>
          </a:p>
          <a:p>
            <a:r>
              <a:rPr lang="en-US" sz="2400" dirty="0" smtClean="0"/>
              <a:t>936 MW of Generating Capacity from three power stations</a:t>
            </a:r>
          </a:p>
          <a:p>
            <a:r>
              <a:rPr lang="en-US" sz="2400" dirty="0" smtClean="0"/>
              <a:t>178 MW Available Hydro Power from SEPA</a:t>
            </a:r>
          </a:p>
          <a:p>
            <a:r>
              <a:rPr lang="en-US" sz="2400" dirty="0" smtClean="0"/>
              <a:t>260 MW from three upcoming Solar PPAs in KY</a:t>
            </a:r>
            <a:endParaRPr lang="en-US" sz="2400" dirty="0"/>
          </a:p>
        </p:txBody>
      </p:sp>
      <p:sp>
        <p:nvSpPr>
          <p:cNvPr id="8" name="Content Placeholder 12">
            <a:extLst>
              <a:ext uri="{FF2B5EF4-FFF2-40B4-BE49-F238E27FC236}">
                <a16:creationId xmlns:a16="http://schemas.microsoft.com/office/drawing/2014/main" id="{556610ED-3E2D-4E6A-ABD0-150F203E6B46}"/>
              </a:ext>
            </a:extLst>
          </p:cNvPr>
          <p:cNvSpPr txBox="1">
            <a:spLocks/>
          </p:cNvSpPr>
          <p:nvPr/>
        </p:nvSpPr>
        <p:spPr>
          <a:xfrm>
            <a:off x="4114800" y="5410200"/>
            <a:ext cx="7716226" cy="3660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777240" lvl="2" indent="0" algn="ctr">
              <a:spcAft>
                <a:spcPts val="0"/>
              </a:spcAft>
              <a:buClrTx/>
              <a:buNone/>
              <a:defRPr/>
            </a:pPr>
            <a:r>
              <a:rPr lang="en-US" altLang="en-US" dirty="0">
                <a:solidFill>
                  <a:prstClr val="black"/>
                </a:solidFill>
                <a:ea typeface="Calibri" panose="020F0502020204030204" pitchFamily="34" charset="0"/>
                <a:cs typeface="Calibri" panose="020F0502020204030204" pitchFamily="34" charset="0"/>
              </a:rPr>
              <a:t>Big Rivers and our </a:t>
            </a:r>
            <a:r>
              <a:rPr lang="en-US" altLang="en-US" dirty="0" smtClean="0">
                <a:solidFill>
                  <a:prstClr val="black"/>
                </a:solidFill>
                <a:ea typeface="Calibri" panose="020F0502020204030204" pitchFamily="34" charset="0"/>
                <a:cs typeface="Calibri" panose="020F0502020204030204" pitchFamily="34" charset="0"/>
              </a:rPr>
              <a:t>Member-Owners </a:t>
            </a:r>
            <a:r>
              <a:rPr lang="en-US" altLang="en-US" dirty="0">
                <a:solidFill>
                  <a:prstClr val="black"/>
                </a:solidFill>
                <a:ea typeface="Calibri" panose="020F0502020204030204" pitchFamily="34" charset="0"/>
                <a:cs typeface="Calibri" panose="020F0502020204030204" pitchFamily="34" charset="0"/>
              </a:rPr>
              <a:t>are regulated by the Kentucky Public Service </a:t>
            </a:r>
            <a:r>
              <a:rPr lang="en-US" altLang="en-US" dirty="0" smtClean="0">
                <a:solidFill>
                  <a:prstClr val="black"/>
                </a:solidFill>
                <a:ea typeface="Calibri" panose="020F0502020204030204" pitchFamily="34" charset="0"/>
                <a:cs typeface="Calibri" panose="020F0502020204030204" pitchFamily="34" charset="0"/>
              </a:rPr>
              <a:t>Commission </a:t>
            </a:r>
            <a:r>
              <a:rPr lang="en-US" altLang="en-US" dirty="0">
                <a:solidFill>
                  <a:prstClr val="black"/>
                </a:solidFill>
                <a:ea typeface="Calibri" panose="020F0502020204030204" pitchFamily="34" charset="0"/>
                <a:cs typeface="Calibri" panose="020F0502020204030204" pitchFamily="34" charset="0"/>
              </a:rPr>
              <a:t>and are generally exempt from regulation by the Federal Energy Regulatory Commission.</a:t>
            </a:r>
          </a:p>
        </p:txBody>
      </p:sp>
      <p:pic>
        <p:nvPicPr>
          <p:cNvPr id="5" name="Picture 4"/>
          <p:cNvPicPr>
            <a:picLocks noChangeAspect="1"/>
          </p:cNvPicPr>
          <p:nvPr/>
        </p:nvPicPr>
        <p:blipFill rotWithShape="1">
          <a:blip r:embed="rId3"/>
          <a:srcRect l="27160" t="36468" r="2469" b="6553"/>
          <a:stretch/>
        </p:blipFill>
        <p:spPr>
          <a:xfrm>
            <a:off x="5105400" y="2183267"/>
            <a:ext cx="6629400" cy="2907632"/>
          </a:xfrm>
          <a:prstGeom prst="rect">
            <a:avLst/>
          </a:prstGeom>
          <a:ln>
            <a:solidFill>
              <a:schemeClr val="bg1">
                <a:lumMod val="50000"/>
              </a:schemeClr>
            </a:solidFill>
          </a:ln>
        </p:spPr>
      </p:pic>
      <p:sp>
        <p:nvSpPr>
          <p:cNvPr id="9" name="Slide Number Placeholder 2"/>
          <p:cNvSpPr txBox="1">
            <a:spLocks/>
          </p:cNvSpPr>
          <p:nvPr/>
        </p:nvSpPr>
        <p:spPr>
          <a:xfrm>
            <a:off x="277980" y="6248400"/>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3</a:t>
            </a:fld>
            <a:endParaRPr lang="en-US" sz="1000" dirty="0">
              <a:solidFill>
                <a:schemeClr val="tx1"/>
              </a:solidFill>
            </a:endParaRPr>
          </a:p>
        </p:txBody>
      </p:sp>
    </p:spTree>
    <p:extLst>
      <p:ext uri="{BB962C8B-B14F-4D97-AF65-F5344CB8AC3E}">
        <p14:creationId xmlns:p14="http://schemas.microsoft.com/office/powerpoint/2010/main" val="163916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581192" y="5262296"/>
            <a:ext cx="7953208" cy="689514"/>
          </a:xfrm>
        </p:spPr>
        <p:txBody>
          <a:bodyPr>
            <a:noAutofit/>
          </a:bodyPr>
          <a:lstStyle/>
          <a:p>
            <a:r>
              <a:rPr lang="en-US" sz="3600" dirty="0" smtClean="0">
                <a:solidFill>
                  <a:schemeClr val="bg1"/>
                </a:solidFill>
              </a:rPr>
              <a:t>Big Rivers generation resources</a:t>
            </a:r>
            <a:endParaRPr lang="en-US" sz="3600" dirty="0">
              <a:solidFill>
                <a:schemeClr val="bg1"/>
              </a:solidFill>
            </a:endParaRPr>
          </a:p>
        </p:txBody>
      </p:sp>
      <p:pic>
        <p:nvPicPr>
          <p:cNvPr id="29" name="Picture Placeholder 28"/>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391400" y="716280"/>
            <a:ext cx="4273761" cy="4203700"/>
          </a:xfrm>
        </p:spPr>
      </p:pic>
      <p:sp>
        <p:nvSpPr>
          <p:cNvPr id="11" name="Text Placeholder 10"/>
          <p:cNvSpPr>
            <a:spLocks noGrp="1"/>
          </p:cNvSpPr>
          <p:nvPr>
            <p:ph type="body" sz="quarter" idx="4294967295"/>
          </p:nvPr>
        </p:nvSpPr>
        <p:spPr>
          <a:xfrm>
            <a:off x="685800" y="2818130"/>
            <a:ext cx="10837863" cy="425450"/>
          </a:xfrm>
        </p:spPr>
        <p:txBody>
          <a:bodyPr>
            <a:normAutofit fontScale="25000" lnSpcReduction="20000"/>
          </a:bodyPr>
          <a:lstStyle/>
          <a:p>
            <a:pPr marL="0" indent="0">
              <a:buNone/>
            </a:pPr>
            <a:r>
              <a:rPr lang="en-US" sz="7200" b="1" dirty="0" smtClean="0">
                <a:solidFill>
                  <a:schemeClr val="tx1"/>
                </a:solidFill>
              </a:rPr>
              <a:t>Owned Generation (936 MW)</a:t>
            </a:r>
          </a:p>
          <a:p>
            <a:pPr marL="708660" lvl="2" indent="-342900">
              <a:buClrTx/>
              <a:buFont typeface="Wingdings" panose="05000000000000000000" pitchFamily="2" charset="2"/>
              <a:buChar char="§"/>
              <a:defRPr/>
            </a:pPr>
            <a:r>
              <a:rPr lang="en-US" altLang="en-US" sz="7200" dirty="0">
                <a:solidFill>
                  <a:prstClr val="black">
                    <a:lumMod val="65000"/>
                  </a:prstClr>
                </a:solidFill>
                <a:latin typeface="Calibri" panose="020F0502020204030204" pitchFamily="34" charset="0"/>
                <a:ea typeface="Tahoma" panose="020B0604030504040204" pitchFamily="34" charset="0"/>
                <a:cs typeface="Tahoma" panose="020B0604030504040204" pitchFamily="34" charset="0"/>
              </a:rPr>
              <a:t>Reid CT (Sebree) – 65 MW </a:t>
            </a:r>
            <a:r>
              <a:rPr lang="en-US" altLang="en-US" sz="7200" dirty="0">
                <a:solidFill>
                  <a:prstClr val="black"/>
                </a:solidFill>
                <a:latin typeface="Calibri" panose="020F0502020204030204" pitchFamily="34" charset="0"/>
                <a:ea typeface="Tahoma" panose="020B0604030504040204" pitchFamily="34" charset="0"/>
                <a:cs typeface="Tahoma" panose="020B0604030504040204" pitchFamily="34" charset="0"/>
                <a:sym typeface="Wingdings" charset="2"/>
              </a:rPr>
              <a:t> </a:t>
            </a:r>
          </a:p>
          <a:p>
            <a:pPr marL="708660" lvl="2" indent="-342900">
              <a:buClrTx/>
              <a:buFont typeface="Wingdings" panose="05000000000000000000" pitchFamily="2" charset="2"/>
              <a:buChar char="§"/>
              <a:defRPr/>
            </a:pPr>
            <a:r>
              <a:rPr lang="en-US" altLang="en-US" sz="7200" dirty="0">
                <a:solidFill>
                  <a:prstClr val="black">
                    <a:lumMod val="65000"/>
                  </a:prstClr>
                </a:solidFill>
                <a:latin typeface="Calibri" panose="020F0502020204030204" pitchFamily="34" charset="0"/>
                <a:ea typeface="Tahoma" panose="020B0604030504040204" pitchFamily="34" charset="0"/>
                <a:cs typeface="Tahoma" panose="020B0604030504040204" pitchFamily="34" charset="0"/>
              </a:rPr>
              <a:t>Robert Green (Sebree) – 454 MW</a:t>
            </a:r>
          </a:p>
          <a:p>
            <a:pPr marL="708660" lvl="2" indent="-342900">
              <a:buClrTx/>
              <a:buFont typeface="Wingdings" panose="05000000000000000000" pitchFamily="2" charset="2"/>
              <a:buChar char="§"/>
              <a:defRPr/>
            </a:pPr>
            <a:r>
              <a:rPr lang="en-US" altLang="en-US" sz="7200" dirty="0">
                <a:solidFill>
                  <a:prstClr val="black">
                    <a:lumMod val="65000"/>
                  </a:prstClr>
                </a:solidFill>
                <a:latin typeface="Calibri" panose="020F0502020204030204" pitchFamily="34" charset="0"/>
                <a:ea typeface="Tahoma" panose="020B0604030504040204" pitchFamily="34" charset="0"/>
                <a:cs typeface="Tahoma" panose="020B0604030504040204" pitchFamily="34" charset="0"/>
              </a:rPr>
              <a:t>D.B. Wilson (Centertown) – 417 MW</a:t>
            </a:r>
          </a:p>
          <a:p>
            <a:pPr marL="0" indent="0">
              <a:buClrTx/>
              <a:buSzPct val="85000"/>
              <a:buNone/>
              <a:defRPr/>
            </a:pPr>
            <a:r>
              <a:rPr lang="en-US" altLang="en-US" sz="7200" b="1" dirty="0">
                <a:solidFill>
                  <a:schemeClr val="tx1"/>
                </a:solidFill>
                <a:latin typeface="Calibri" panose="020F0502020204030204" pitchFamily="34" charset="0"/>
                <a:ea typeface="Tahoma" panose="020B0604030504040204" pitchFamily="34" charset="0"/>
                <a:cs typeface="Tahoma" panose="020B0604030504040204" pitchFamily="34" charset="0"/>
              </a:rPr>
              <a:t>Other Available Generation (</a:t>
            </a:r>
            <a:r>
              <a:rPr lang="en-US" altLang="en-US" sz="7200" b="1" dirty="0" smtClean="0">
                <a:solidFill>
                  <a:schemeClr val="tx1"/>
                </a:solidFill>
                <a:latin typeface="Calibri" panose="020F0502020204030204" pitchFamily="34" charset="0"/>
                <a:ea typeface="Tahoma" panose="020B0604030504040204" pitchFamily="34" charset="0"/>
                <a:cs typeface="Tahoma" panose="020B0604030504040204" pitchFamily="34" charset="0"/>
              </a:rPr>
              <a:t>178 MW)</a:t>
            </a:r>
            <a:endParaRPr lang="en-US" altLang="en-US" sz="7200" b="1" dirty="0">
              <a:solidFill>
                <a:schemeClr val="tx1"/>
              </a:solidFill>
              <a:latin typeface="Calibri" panose="020F0502020204030204" pitchFamily="34" charset="0"/>
              <a:ea typeface="Tahoma" panose="020B0604030504040204" pitchFamily="34" charset="0"/>
              <a:cs typeface="Tahoma" panose="020B0604030504040204" pitchFamily="34" charset="0"/>
            </a:endParaRPr>
          </a:p>
          <a:p>
            <a:pPr marL="651510" lvl="1" indent="-285750">
              <a:buClrTx/>
              <a:buFont typeface="Wingdings" panose="05000000000000000000" pitchFamily="2" charset="2"/>
              <a:buChar char="§"/>
              <a:defRPr/>
            </a:pPr>
            <a:r>
              <a:rPr lang="en-US" altLang="en-US" sz="5800" dirty="0">
                <a:solidFill>
                  <a:prstClr val="black">
                    <a:lumMod val="85000"/>
                  </a:prstClr>
                </a:solidFill>
                <a:latin typeface="Calibri" panose="020F0502020204030204" pitchFamily="34" charset="0"/>
                <a:ea typeface="Tahoma" panose="020B0604030504040204" pitchFamily="34" charset="0"/>
                <a:cs typeface="Tahoma" panose="020B0604030504040204" pitchFamily="34" charset="0"/>
              </a:rPr>
              <a:t>Southeastern Power Administration (SEPA) (Hydro) – 178 MW</a:t>
            </a:r>
          </a:p>
          <a:p>
            <a:pPr marL="0" indent="0">
              <a:buClrTx/>
              <a:buNone/>
              <a:defRPr/>
            </a:pPr>
            <a:r>
              <a:rPr lang="en-US" altLang="en-US" sz="7200" b="1" dirty="0">
                <a:solidFill>
                  <a:schemeClr val="tx1"/>
                </a:solidFill>
                <a:latin typeface="Calibri" panose="020F0502020204030204" pitchFamily="34" charset="0"/>
                <a:ea typeface="Tahoma" panose="020B0604030504040204" pitchFamily="34" charset="0"/>
                <a:cs typeface="Tahoma" panose="020B0604030504040204" pitchFamily="34" charset="0"/>
              </a:rPr>
              <a:t>Solar PPA’s (</a:t>
            </a:r>
            <a:r>
              <a:rPr lang="en-US" altLang="en-US" sz="7200" b="1" dirty="0" smtClean="0">
                <a:solidFill>
                  <a:schemeClr val="tx1"/>
                </a:solidFill>
                <a:latin typeface="Calibri" panose="020F0502020204030204" pitchFamily="34" charset="0"/>
                <a:ea typeface="Tahoma" panose="020B0604030504040204" pitchFamily="34" charset="0"/>
                <a:cs typeface="Tahoma" panose="020B0604030504040204" pitchFamily="34" charset="0"/>
              </a:rPr>
              <a:t>260 MW)</a:t>
            </a:r>
            <a:endParaRPr lang="en-US" altLang="en-US" sz="7200" b="1" dirty="0">
              <a:solidFill>
                <a:schemeClr val="tx1"/>
              </a:solidFill>
              <a:latin typeface="Calibri" panose="020F0502020204030204" pitchFamily="34" charset="0"/>
              <a:ea typeface="Tahoma" panose="020B0604030504040204" pitchFamily="34" charset="0"/>
              <a:cs typeface="Tahoma" panose="020B0604030504040204" pitchFamily="34" charset="0"/>
            </a:endParaRPr>
          </a:p>
          <a:p>
            <a:pPr marL="610110" lvl="1" indent="-285750">
              <a:buClrTx/>
              <a:buFont typeface="Wingdings" panose="05000000000000000000" pitchFamily="2" charset="2"/>
              <a:buChar char="§"/>
              <a:defRPr/>
            </a:pPr>
            <a:r>
              <a:rPr lang="en-US" sz="6400" dirty="0"/>
              <a:t>Unbridled Solar (160 </a:t>
            </a:r>
            <a:r>
              <a:rPr lang="en-US" sz="6400" dirty="0" smtClean="0"/>
              <a:t>MW) - Dec</a:t>
            </a:r>
            <a:r>
              <a:rPr lang="en-US" sz="6400" dirty="0"/>
              <a:t>. 31, 2023</a:t>
            </a:r>
          </a:p>
          <a:p>
            <a:pPr marL="610110" lvl="1" indent="-285750">
              <a:buClrTx/>
              <a:buFont typeface="Wingdings" panose="05000000000000000000" pitchFamily="2" charset="2"/>
              <a:buChar char="§"/>
              <a:defRPr/>
            </a:pPr>
            <a:r>
              <a:rPr lang="en-US" sz="6400" dirty="0"/>
              <a:t>McCracken County Solar (60 </a:t>
            </a:r>
            <a:r>
              <a:rPr lang="en-US" sz="6400" dirty="0" smtClean="0"/>
              <a:t>MW) - Dec</a:t>
            </a:r>
            <a:r>
              <a:rPr lang="en-US" sz="6400" dirty="0"/>
              <a:t>. </a:t>
            </a:r>
            <a:r>
              <a:rPr lang="en-US" sz="6400" dirty="0" smtClean="0"/>
              <a:t>31, </a:t>
            </a:r>
            <a:r>
              <a:rPr lang="en-US" sz="6400" dirty="0"/>
              <a:t>2022</a:t>
            </a:r>
          </a:p>
          <a:p>
            <a:pPr marL="610110" lvl="1" indent="-285750">
              <a:buClrTx/>
              <a:buFont typeface="Wingdings" panose="05000000000000000000" pitchFamily="2" charset="2"/>
              <a:buChar char="§"/>
              <a:defRPr/>
            </a:pPr>
            <a:r>
              <a:rPr lang="en-US" sz="6400" dirty="0"/>
              <a:t>Meade County Solar (40 </a:t>
            </a:r>
            <a:r>
              <a:rPr lang="en-US" sz="6400" dirty="0" smtClean="0"/>
              <a:t>MW) - Dec</a:t>
            </a:r>
            <a:r>
              <a:rPr lang="en-US" sz="6400" dirty="0"/>
              <a:t>. 31, 2022</a:t>
            </a:r>
          </a:p>
          <a:p>
            <a:pPr marL="0" indent="0">
              <a:buClrTx/>
              <a:buSzPct val="85000"/>
              <a:buNone/>
              <a:defRPr/>
            </a:pPr>
            <a:r>
              <a:rPr lang="en-US" altLang="en-US" sz="7200" b="1" dirty="0" smtClean="0">
                <a:solidFill>
                  <a:schemeClr val="tx1"/>
                </a:solidFill>
                <a:latin typeface="Calibri" panose="020F0502020204030204" pitchFamily="34" charset="0"/>
                <a:ea typeface="Tahoma" panose="020B0604030504040204" pitchFamily="34" charset="0"/>
                <a:cs typeface="Tahoma" panose="020B0604030504040204" pitchFamily="34" charset="0"/>
              </a:rPr>
              <a:t>TOTAL AVAILABLE RESOURCES: 1,374 MW</a:t>
            </a:r>
          </a:p>
          <a:p>
            <a:endParaRPr lang="en-US" b="1" dirty="0" smtClean="0"/>
          </a:p>
          <a:p>
            <a:endParaRPr lang="en-US" dirty="0"/>
          </a:p>
        </p:txBody>
      </p:sp>
      <p:sp>
        <p:nvSpPr>
          <p:cNvPr id="6" name="Slide Number Placeholder 2"/>
          <p:cNvSpPr txBox="1">
            <a:spLocks/>
          </p:cNvSpPr>
          <p:nvPr/>
        </p:nvSpPr>
        <p:spPr>
          <a:xfrm>
            <a:off x="152400" y="6400800"/>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4</a:t>
            </a:fld>
            <a:endParaRPr lang="en-US" sz="1000" dirty="0">
              <a:solidFill>
                <a:schemeClr val="tx1"/>
              </a:solidFill>
            </a:endParaRPr>
          </a:p>
        </p:txBody>
      </p:sp>
    </p:spTree>
    <p:extLst>
      <p:ext uri="{BB962C8B-B14F-4D97-AF65-F5344CB8AC3E}">
        <p14:creationId xmlns:p14="http://schemas.microsoft.com/office/powerpoint/2010/main" val="19892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p:cNvPicPr>
            <a:picLocks noGrp="1" noChangeAspect="1"/>
          </p:cNvPicPr>
          <p:nvPr>
            <p:ph type="pic" sz="quarter" idx="4294967295"/>
          </p:nvPr>
        </p:nvPicPr>
        <p:blipFill rotWithShape="1">
          <a:blip r:embed="rId2">
            <a:extLst>
              <a:ext uri="{28A0092B-C50C-407E-A947-70E740481C1C}">
                <a14:useLocalDpi xmlns:a14="http://schemas.microsoft.com/office/drawing/2010/main"/>
              </a:ext>
            </a:extLst>
          </a:blip>
          <a:srcRect/>
          <a:stretch/>
        </p:blipFill>
        <p:spPr>
          <a:xfrm>
            <a:off x="581192" y="664569"/>
            <a:ext cx="4449392" cy="4376266"/>
          </a:xfrm>
        </p:spPr>
      </p:pic>
      <p:sp>
        <p:nvSpPr>
          <p:cNvPr id="11" name="Text Placeholder 10"/>
          <p:cNvSpPr>
            <a:spLocks noGrp="1"/>
          </p:cNvSpPr>
          <p:nvPr>
            <p:ph type="body" sz="quarter" idx="4294967295"/>
          </p:nvPr>
        </p:nvSpPr>
        <p:spPr>
          <a:xfrm>
            <a:off x="5638800" y="2667000"/>
            <a:ext cx="5867400" cy="655638"/>
          </a:xfrm>
        </p:spPr>
        <p:txBody>
          <a:bodyPr>
            <a:normAutofit fontScale="25000" lnSpcReduction="20000"/>
          </a:bodyPr>
          <a:lstStyle/>
          <a:p>
            <a:pPr>
              <a:spcBef>
                <a:spcPts val="0"/>
              </a:spcBef>
              <a:buClrTx/>
              <a:buSzPct val="85000"/>
              <a:defRPr/>
            </a:pPr>
            <a:r>
              <a:rPr lang="en-US" altLang="en-US" sz="9600" b="1" dirty="0">
                <a:solidFill>
                  <a:prstClr val="black"/>
                </a:solidFill>
                <a:ea typeface="Tahoma" panose="020B0604030504040204" pitchFamily="34" charset="0"/>
                <a:cs typeface="Tahoma" panose="020B0604030504040204" pitchFamily="34" charset="0"/>
              </a:rPr>
              <a:t>1,303</a:t>
            </a:r>
            <a:r>
              <a:rPr lang="en-US" altLang="en-US" sz="9600" dirty="0">
                <a:solidFill>
                  <a:prstClr val="black"/>
                </a:solidFill>
                <a:ea typeface="Tahoma" panose="020B0604030504040204" pitchFamily="34" charset="0"/>
                <a:cs typeface="Tahoma" panose="020B0604030504040204" pitchFamily="34" charset="0"/>
              </a:rPr>
              <a:t> miles of transmission line</a:t>
            </a:r>
          </a:p>
          <a:p>
            <a:pPr>
              <a:spcBef>
                <a:spcPts val="0"/>
              </a:spcBef>
              <a:buClrTx/>
              <a:buSzPct val="75000"/>
              <a:defRPr/>
            </a:pPr>
            <a:endParaRPr lang="en-US" altLang="en-US" sz="9600" dirty="0">
              <a:solidFill>
                <a:prstClr val="black"/>
              </a:solidFill>
              <a:ea typeface="Tahoma" panose="020B0604030504040204" pitchFamily="34" charset="0"/>
              <a:cs typeface="Tahoma" panose="020B0604030504040204" pitchFamily="34" charset="0"/>
            </a:endParaRPr>
          </a:p>
          <a:p>
            <a:pPr>
              <a:spcBef>
                <a:spcPts val="0"/>
              </a:spcBef>
              <a:buClrTx/>
              <a:buSzPct val="85000"/>
              <a:defRPr/>
            </a:pPr>
            <a:r>
              <a:rPr lang="en-US" altLang="en-US" sz="9600" b="1" dirty="0">
                <a:solidFill>
                  <a:prstClr val="black"/>
                </a:solidFill>
                <a:ea typeface="Tahoma" panose="020B0604030504040204" pitchFamily="34" charset="0"/>
                <a:cs typeface="Tahoma" panose="020B0604030504040204" pitchFamily="34" charset="0"/>
              </a:rPr>
              <a:t>16,000</a:t>
            </a:r>
            <a:r>
              <a:rPr lang="en-US" altLang="en-US" sz="9600" dirty="0">
                <a:solidFill>
                  <a:prstClr val="black"/>
                </a:solidFill>
                <a:ea typeface="Tahoma" panose="020B0604030504040204" pitchFamily="34" charset="0"/>
                <a:cs typeface="Tahoma" panose="020B0604030504040204" pitchFamily="34" charset="0"/>
              </a:rPr>
              <a:t> acres of right-of-way</a:t>
            </a:r>
          </a:p>
          <a:p>
            <a:pPr>
              <a:spcBef>
                <a:spcPts val="0"/>
              </a:spcBef>
              <a:buClrTx/>
              <a:buSzPct val="85000"/>
              <a:defRPr/>
            </a:pPr>
            <a:endParaRPr lang="en-US" altLang="en-US" sz="9600" dirty="0">
              <a:solidFill>
                <a:prstClr val="black"/>
              </a:solidFill>
              <a:ea typeface="Tahoma" panose="020B0604030504040204" pitchFamily="34" charset="0"/>
              <a:cs typeface="Tahoma" panose="020B0604030504040204" pitchFamily="34" charset="0"/>
            </a:endParaRPr>
          </a:p>
          <a:p>
            <a:pPr>
              <a:spcBef>
                <a:spcPts val="0"/>
              </a:spcBef>
              <a:buClrTx/>
              <a:buSzPct val="85000"/>
              <a:defRPr/>
            </a:pPr>
            <a:r>
              <a:rPr lang="en-US" altLang="en-US" sz="9600" b="1" dirty="0">
                <a:solidFill>
                  <a:prstClr val="black"/>
                </a:solidFill>
                <a:ea typeface="Tahoma" panose="020B0604030504040204" pitchFamily="34" charset="0"/>
                <a:cs typeface="Tahoma" panose="020B0604030504040204" pitchFamily="34" charset="0"/>
              </a:rPr>
              <a:t>24</a:t>
            </a:r>
            <a:r>
              <a:rPr lang="en-US" altLang="en-US" sz="9600" dirty="0">
                <a:solidFill>
                  <a:prstClr val="black"/>
                </a:solidFill>
                <a:ea typeface="Tahoma" panose="020B0604030504040204" pitchFamily="34" charset="0"/>
                <a:cs typeface="Tahoma" panose="020B0604030504040204" pitchFamily="34" charset="0"/>
              </a:rPr>
              <a:t> substations and switching stations  </a:t>
            </a:r>
          </a:p>
          <a:p>
            <a:pPr>
              <a:spcBef>
                <a:spcPts val="0"/>
              </a:spcBef>
              <a:buClrTx/>
              <a:buSzPct val="85000"/>
              <a:defRPr/>
            </a:pPr>
            <a:endParaRPr lang="en-US" altLang="en-US" sz="9600" dirty="0">
              <a:solidFill>
                <a:prstClr val="black"/>
              </a:solidFill>
              <a:ea typeface="Tahoma" panose="020B0604030504040204" pitchFamily="34" charset="0"/>
              <a:cs typeface="Tahoma" panose="020B0604030504040204" pitchFamily="34" charset="0"/>
            </a:endParaRPr>
          </a:p>
          <a:p>
            <a:pPr>
              <a:spcBef>
                <a:spcPts val="0"/>
              </a:spcBef>
              <a:buClrTx/>
              <a:buSzPct val="85000"/>
              <a:defRPr/>
            </a:pPr>
            <a:r>
              <a:rPr lang="en-US" altLang="en-US" sz="9600" b="1" dirty="0">
                <a:solidFill>
                  <a:prstClr val="black"/>
                </a:solidFill>
                <a:ea typeface="Tahoma" panose="020B0604030504040204" pitchFamily="34" charset="0"/>
                <a:cs typeface="Tahoma" panose="020B0604030504040204" pitchFamily="34" charset="0"/>
              </a:rPr>
              <a:t>20</a:t>
            </a:r>
            <a:r>
              <a:rPr lang="en-US" altLang="en-US" sz="9600" dirty="0">
                <a:solidFill>
                  <a:prstClr val="black"/>
                </a:solidFill>
                <a:ea typeface="Tahoma" panose="020B0604030504040204" pitchFamily="34" charset="0"/>
                <a:cs typeface="Tahoma" panose="020B0604030504040204" pitchFamily="34" charset="0"/>
              </a:rPr>
              <a:t> transmission interconnections with 6 surrounding utilities</a:t>
            </a:r>
          </a:p>
          <a:p>
            <a:endParaRPr lang="en-US" b="1" dirty="0" smtClean="0"/>
          </a:p>
          <a:p>
            <a:endParaRPr lang="en-US" dirty="0"/>
          </a:p>
        </p:txBody>
      </p:sp>
      <p:sp>
        <p:nvSpPr>
          <p:cNvPr id="9" name="Title 21"/>
          <p:cNvSpPr txBox="1">
            <a:spLocks/>
          </p:cNvSpPr>
          <p:nvPr/>
        </p:nvSpPr>
        <p:spPr>
          <a:xfrm>
            <a:off x="581192" y="5257800"/>
            <a:ext cx="8486608" cy="689514"/>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1"/>
                </a:solidFill>
              </a:rPr>
              <a:t>Big Rivers transmission resources</a:t>
            </a:r>
            <a:endParaRPr lang="en-US" dirty="0">
              <a:solidFill>
                <a:schemeClr val="bg1"/>
              </a:solidFill>
            </a:endParaRPr>
          </a:p>
        </p:txBody>
      </p:sp>
      <p:sp>
        <p:nvSpPr>
          <p:cNvPr id="6" name="Slide Number Placeholder 2"/>
          <p:cNvSpPr txBox="1">
            <a:spLocks/>
          </p:cNvSpPr>
          <p:nvPr/>
        </p:nvSpPr>
        <p:spPr>
          <a:xfrm>
            <a:off x="152400" y="6400800"/>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5</a:t>
            </a:fld>
            <a:endParaRPr lang="en-US" sz="1000" dirty="0">
              <a:solidFill>
                <a:schemeClr val="tx1"/>
              </a:solidFill>
            </a:endParaRPr>
          </a:p>
        </p:txBody>
      </p:sp>
    </p:spTree>
    <p:extLst>
      <p:ext uri="{BB962C8B-B14F-4D97-AF65-F5344CB8AC3E}">
        <p14:creationId xmlns:p14="http://schemas.microsoft.com/office/powerpoint/2010/main" val="340813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85800" y="2275681"/>
            <a:ext cx="5334000" cy="3983038"/>
          </a:xfrm>
        </p:spPr>
        <p:txBody>
          <a:bodyPr>
            <a:noAutofit/>
          </a:bodyPr>
          <a:lstStyle/>
          <a:p>
            <a:pPr marL="0" indent="0">
              <a:buNone/>
            </a:pPr>
            <a:r>
              <a:rPr lang="en-US" sz="1800" dirty="0"/>
              <a:t>Awarded five consecutive Kentucky Employers’ Mutual Insurance Destiny </a:t>
            </a:r>
            <a:r>
              <a:rPr lang="en-US" sz="1800" dirty="0" smtClean="0"/>
              <a:t>Awards. </a:t>
            </a:r>
            <a:r>
              <a:rPr lang="en-US" sz="1800" dirty="0"/>
              <a:t>The award honors Kentucky companies for their commitment and success in maintaining a safe workplace.</a:t>
            </a:r>
          </a:p>
          <a:p>
            <a:pPr marL="0" indent="0">
              <a:buNone/>
            </a:pPr>
            <a:r>
              <a:rPr lang="en-US" sz="1800" b="1" dirty="0"/>
              <a:t>2020 Notable Safety Milestones:</a:t>
            </a:r>
          </a:p>
          <a:p>
            <a:pPr indent="-114300">
              <a:buClrTx/>
            </a:pPr>
            <a:r>
              <a:rPr lang="en-US" sz="1800" dirty="0"/>
              <a:t>10 years without a lost-time incident and </a:t>
            </a:r>
            <a:r>
              <a:rPr lang="en-US" sz="1800" dirty="0" smtClean="0"/>
              <a:t>6 </a:t>
            </a:r>
            <a:r>
              <a:rPr lang="en-US" sz="1800" dirty="0"/>
              <a:t>years without </a:t>
            </a:r>
            <a:r>
              <a:rPr lang="en-US" sz="1800" dirty="0" smtClean="0"/>
              <a:t>an </a:t>
            </a:r>
            <a:r>
              <a:rPr lang="en-US" sz="1800" dirty="0"/>
              <a:t>OSHA recordable incident completed by Transmission employees.</a:t>
            </a:r>
          </a:p>
          <a:p>
            <a:pPr indent="-114300">
              <a:buClrTx/>
            </a:pPr>
            <a:r>
              <a:rPr lang="en-US" sz="1800" dirty="0"/>
              <a:t>11 years without a lost-time incident completed by Green Station employees.</a:t>
            </a:r>
          </a:p>
          <a:p>
            <a:pPr indent="-114300">
              <a:buClrTx/>
            </a:pPr>
            <a:r>
              <a:rPr lang="en-US" sz="1800" dirty="0"/>
              <a:t>9 years without a lost-time incident and 4 years without a recordable incident completed by Headquarters employees.</a:t>
            </a:r>
          </a:p>
        </p:txBody>
      </p:sp>
      <p:pic>
        <p:nvPicPr>
          <p:cNvPr id="15" name="Picture 14" descr="Screen Clipping"/>
          <p:cNvPicPr>
            <a:picLocks noChangeAspect="1"/>
          </p:cNvPicPr>
          <p:nvPr/>
        </p:nvPicPr>
        <p:blipFill rotWithShape="1">
          <a:blip r:embed="rId2">
            <a:extLst>
              <a:ext uri="{28A0092B-C50C-407E-A947-70E740481C1C}">
                <a14:useLocalDpi xmlns:a14="http://schemas.microsoft.com/office/drawing/2010/main" val="0"/>
              </a:ext>
            </a:extLst>
          </a:blip>
          <a:srcRect l="4935" r="9513" b="54198"/>
          <a:stretch/>
        </p:blipFill>
        <p:spPr>
          <a:xfrm>
            <a:off x="6992020" y="1981200"/>
            <a:ext cx="3465276" cy="2069552"/>
          </a:xfrm>
          <a:prstGeom prst="rect">
            <a:avLst/>
          </a:prstGeom>
        </p:spPr>
      </p:pic>
      <p:pic>
        <p:nvPicPr>
          <p:cNvPr id="16" name="Picture 15" descr="Screen Clipping"/>
          <p:cNvPicPr>
            <a:picLocks noChangeAspect="1"/>
          </p:cNvPicPr>
          <p:nvPr/>
        </p:nvPicPr>
        <p:blipFill rotWithShape="1">
          <a:blip r:embed="rId2">
            <a:extLst>
              <a:ext uri="{28A0092B-C50C-407E-A947-70E740481C1C}">
                <a14:useLocalDpi xmlns:a14="http://schemas.microsoft.com/office/drawing/2010/main" val="0"/>
              </a:ext>
            </a:extLst>
          </a:blip>
          <a:srcRect l="5182" t="48899" r="8445" b="3097"/>
          <a:stretch/>
        </p:blipFill>
        <p:spPr>
          <a:xfrm>
            <a:off x="6992020" y="4149753"/>
            <a:ext cx="3810000" cy="2362200"/>
          </a:xfrm>
          <a:prstGeom prst="rect">
            <a:avLst/>
          </a:prstGeom>
        </p:spPr>
      </p:pic>
      <p:sp>
        <p:nvSpPr>
          <p:cNvPr id="10" name="Title 11">
            <a:extLst>
              <a:ext uri="{FF2B5EF4-FFF2-40B4-BE49-F238E27FC236}">
                <a16:creationId xmlns:a16="http://schemas.microsoft.com/office/drawing/2014/main" id="{94C582A2-A406-4C9B-A3DA-BA4EECAB37AC}"/>
              </a:ext>
            </a:extLst>
          </p:cNvPr>
          <p:cNvSpPr txBox="1">
            <a:spLocks/>
          </p:cNvSpPr>
          <p:nvPr/>
        </p:nvSpPr>
        <p:spPr>
          <a:xfrm>
            <a:off x="533400" y="1094350"/>
            <a:ext cx="11029616" cy="988332"/>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Safety is at the core of our strategy</a:t>
            </a:r>
          </a:p>
          <a:p>
            <a:r>
              <a:rPr lang="en-US" sz="1600" dirty="0" smtClean="0"/>
              <a:t>53 </a:t>
            </a:r>
            <a:r>
              <a:rPr lang="en-US" sz="1600" dirty="0"/>
              <a:t>Governor’s Health and Safety Awards, more than any other entity in </a:t>
            </a:r>
            <a:r>
              <a:rPr lang="en-US" sz="1600" dirty="0" smtClean="0"/>
              <a:t>KY</a:t>
            </a:r>
            <a:endParaRPr lang="en-US" sz="1600" dirty="0"/>
          </a:p>
          <a:p>
            <a:endParaRPr lang="en-US" dirty="0"/>
          </a:p>
        </p:txBody>
      </p:sp>
      <p:sp>
        <p:nvSpPr>
          <p:cNvPr id="7" name="Slide Number Placeholder 2"/>
          <p:cNvSpPr txBox="1">
            <a:spLocks/>
          </p:cNvSpPr>
          <p:nvPr/>
        </p:nvSpPr>
        <p:spPr>
          <a:xfrm>
            <a:off x="304800" y="6286745"/>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6</a:t>
            </a:r>
          </a:p>
        </p:txBody>
      </p:sp>
    </p:spTree>
    <p:extLst>
      <p:ext uri="{BB962C8B-B14F-4D97-AF65-F5344CB8AC3E}">
        <p14:creationId xmlns:p14="http://schemas.microsoft.com/office/powerpoint/2010/main" val="36013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7463" y="2057400"/>
            <a:ext cx="4953000" cy="4465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14" name="Oval 13"/>
          <p:cNvSpPr/>
          <p:nvPr/>
        </p:nvSpPr>
        <p:spPr>
          <a:xfrm>
            <a:off x="4718750" y="2270523"/>
            <a:ext cx="1143000" cy="1108075"/>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Autofit/>
          </a:bodyPr>
          <a:lstStyle/>
          <a:p>
            <a:r>
              <a:rPr lang="en-US" sz="3200" dirty="0" smtClean="0"/>
              <a:t>The beginning of a Transformation…</a:t>
            </a:r>
            <a:endParaRPr lang="en-US" sz="3200" dirty="0"/>
          </a:p>
        </p:txBody>
      </p:sp>
      <p:sp>
        <p:nvSpPr>
          <p:cNvPr id="45" name="Oval 44"/>
          <p:cNvSpPr/>
          <p:nvPr/>
        </p:nvSpPr>
        <p:spPr>
          <a:xfrm>
            <a:off x="4735375" y="3645593"/>
            <a:ext cx="1143000" cy="1108075"/>
          </a:xfrm>
          <a:prstGeom prst="ellipse">
            <a:avLst/>
          </a:prstGeom>
          <a:solidFill>
            <a:schemeClr val="bg1"/>
          </a:solidFill>
          <a:ln>
            <a:solidFill>
              <a:srgbClr val="03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2">
            <a:extLst>
              <a:ext uri="{FF2B5EF4-FFF2-40B4-BE49-F238E27FC236}">
                <a16:creationId xmlns:a16="http://schemas.microsoft.com/office/drawing/2014/main" id="{2F8BDB9A-6E49-4052-924A-83FDD2B0A487}"/>
              </a:ext>
            </a:extLst>
          </p:cNvPr>
          <p:cNvSpPr>
            <a:spLocks noGrp="1"/>
          </p:cNvSpPr>
          <p:nvPr>
            <p:ph sz="quarter" idx="4294967295"/>
          </p:nvPr>
        </p:nvSpPr>
        <p:spPr>
          <a:xfrm>
            <a:off x="6031999" y="3844296"/>
            <a:ext cx="5595433" cy="914490"/>
          </a:xfrm>
          <a:prstGeom prst="rect">
            <a:avLst/>
          </a:prstGeom>
        </p:spPr>
        <p:txBody>
          <a:bodyPr/>
          <a:lstStyle/>
          <a:p>
            <a:r>
              <a:rPr lang="en-US" dirty="0" smtClean="0"/>
              <a:t>The power contracts with the two aluminum smelters equated to more than 60% of Big Rivers’ Load and Revenue. </a:t>
            </a:r>
            <a:endParaRPr lang="en-US" dirty="0"/>
          </a:p>
        </p:txBody>
      </p:sp>
      <p:sp>
        <p:nvSpPr>
          <p:cNvPr id="18" name="Text Placeholder 24">
            <a:extLst>
              <a:ext uri="{FF2B5EF4-FFF2-40B4-BE49-F238E27FC236}">
                <a16:creationId xmlns:a16="http://schemas.microsoft.com/office/drawing/2014/main" id="{34818BA8-E954-4497-B8B9-B67D92F6032D}"/>
              </a:ext>
            </a:extLst>
          </p:cNvPr>
          <p:cNvSpPr txBox="1">
            <a:spLocks/>
          </p:cNvSpPr>
          <p:nvPr/>
        </p:nvSpPr>
        <p:spPr>
          <a:xfrm>
            <a:off x="550712" y="4105606"/>
            <a:ext cx="4023360" cy="424732"/>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smtClean="0">
                <a:solidFill>
                  <a:srgbClr val="03989E"/>
                </a:solidFill>
              </a:rPr>
              <a:t>BIG RIVERS LOSES 850 MW</a:t>
            </a:r>
            <a:endParaRPr lang="en-US" sz="2000" b="1" dirty="0">
              <a:solidFill>
                <a:srgbClr val="03989E"/>
              </a:solidFill>
            </a:endParaRPr>
          </a:p>
        </p:txBody>
      </p:sp>
      <p:pic>
        <p:nvPicPr>
          <p:cNvPr id="19" name="Picture Placeholder 86">
            <a:extLst>
              <a:ext uri="{FF2B5EF4-FFF2-40B4-BE49-F238E27FC236}">
                <a16:creationId xmlns:a16="http://schemas.microsoft.com/office/drawing/2014/main" id="{BA712089-DDBF-4741-BA71-63A6F987EA72}"/>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9817" y="3636752"/>
            <a:ext cx="1094116" cy="1094116"/>
          </a:xfrm>
          <a:prstGeom prst="ellipse">
            <a:avLst/>
          </a:prstGeom>
        </p:spPr>
      </p:pic>
      <p:sp>
        <p:nvSpPr>
          <p:cNvPr id="20" name="Content Placeholder 33">
            <a:extLst>
              <a:ext uri="{FF2B5EF4-FFF2-40B4-BE49-F238E27FC236}">
                <a16:creationId xmlns:a16="http://schemas.microsoft.com/office/drawing/2014/main" id="{38AA8C13-AFD3-4C46-AEA7-67BEBF73986D}"/>
              </a:ext>
            </a:extLst>
          </p:cNvPr>
          <p:cNvSpPr>
            <a:spLocks noGrp="1"/>
          </p:cNvSpPr>
          <p:nvPr>
            <p:ph sz="quarter" idx="4294967295"/>
          </p:nvPr>
        </p:nvSpPr>
        <p:spPr>
          <a:xfrm>
            <a:off x="6031999" y="5250669"/>
            <a:ext cx="5595434" cy="914490"/>
          </a:xfrm>
          <a:prstGeom prst="rect">
            <a:avLst/>
          </a:prstGeom>
        </p:spPr>
        <p:txBody>
          <a:bodyPr>
            <a:normAutofit fontScale="85000" lnSpcReduction="10000"/>
          </a:bodyPr>
          <a:lstStyle/>
          <a:p>
            <a:r>
              <a:rPr lang="en-US" dirty="0" smtClean="0"/>
              <a:t>Big Rivers idled Coleman Station (443 MW) in 2014 in response to smelter loss. Plans to keep Wilson Station (417 MW) in Centertown open succeeded. Coleman Station is currently being dismantled.</a:t>
            </a:r>
            <a:endParaRPr lang="en-US" dirty="0"/>
          </a:p>
        </p:txBody>
      </p:sp>
      <p:sp>
        <p:nvSpPr>
          <p:cNvPr id="46" name="Oval 45"/>
          <p:cNvSpPr/>
          <p:nvPr/>
        </p:nvSpPr>
        <p:spPr>
          <a:xfrm>
            <a:off x="4735375" y="5155738"/>
            <a:ext cx="1143000" cy="1108075"/>
          </a:xfrm>
          <a:prstGeom prst="ellipse">
            <a:avLst/>
          </a:prstGeom>
          <a:solidFill>
            <a:schemeClr val="bg1"/>
          </a:solidFill>
          <a:ln>
            <a:solidFill>
              <a:srgbClr val="70A4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
            <a:extLst>
              <a:ext uri="{FF2B5EF4-FFF2-40B4-BE49-F238E27FC236}">
                <a16:creationId xmlns:a16="http://schemas.microsoft.com/office/drawing/2014/main" id="{B9105FAE-96F0-43A6-B386-AAE4E62C6E85}"/>
              </a:ext>
            </a:extLst>
          </p:cNvPr>
          <p:cNvSpPr txBox="1">
            <a:spLocks/>
          </p:cNvSpPr>
          <p:nvPr/>
        </p:nvSpPr>
        <p:spPr>
          <a:xfrm>
            <a:off x="820727" y="5495548"/>
            <a:ext cx="3631384" cy="424732"/>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smtClean="0">
                <a:solidFill>
                  <a:srgbClr val="70A482"/>
                </a:solidFill>
              </a:rPr>
              <a:t>CLOSING COLEMAN STATION</a:t>
            </a:r>
            <a:endParaRPr lang="en-US" sz="2000" b="1" dirty="0">
              <a:solidFill>
                <a:srgbClr val="70A482"/>
              </a:solidFill>
            </a:endParaRPr>
          </a:p>
        </p:txBody>
      </p:sp>
      <p:pic>
        <p:nvPicPr>
          <p:cNvPr id="22" name="Picture Placeholder 88">
            <a:extLst>
              <a:ext uri="{FF2B5EF4-FFF2-40B4-BE49-F238E27FC236}">
                <a16:creationId xmlns:a16="http://schemas.microsoft.com/office/drawing/2014/main" id="{C8671B21-B5F4-4BFE-A90B-A16041BB7F3D}"/>
              </a:ext>
              <a:ext uri="{C183D7F6-B498-43B3-948B-1728B52AA6E4}">
                <adec:decorative xmlns:adec="http://schemas.microsoft.com/office/drawing/2017/decorative" xmlns="" val="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4709051" y="5160856"/>
            <a:ext cx="1094116" cy="1094116"/>
          </a:xfrm>
          <a:prstGeom prst="ellipse">
            <a:avLst/>
          </a:prstGeom>
        </p:spPr>
      </p:pic>
      <p:cxnSp>
        <p:nvCxnSpPr>
          <p:cNvPr id="27" name="Straight Connector 26">
            <a:extLst>
              <a:ext uri="{FF2B5EF4-FFF2-40B4-BE49-F238E27FC236}">
                <a16:creationId xmlns:a16="http://schemas.microsoft.com/office/drawing/2014/main" id="{CD210877-354A-400E-B4FF-A1264FC8AB56}"/>
              </a:ext>
              <a:ext uri="{C183D7F6-B498-43B3-948B-1728B52AA6E4}">
                <adec:decorative xmlns:adec="http://schemas.microsoft.com/office/drawing/2017/decorative" xmlns="" val="1"/>
              </a:ext>
            </a:extLst>
          </p:cNvPr>
          <p:cNvCxnSpPr/>
          <p:nvPr/>
        </p:nvCxnSpPr>
        <p:spPr>
          <a:xfrm>
            <a:off x="838200" y="3581400"/>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Content Placeholder 12">
            <a:extLst>
              <a:ext uri="{FF2B5EF4-FFF2-40B4-BE49-F238E27FC236}">
                <a16:creationId xmlns:a16="http://schemas.microsoft.com/office/drawing/2014/main" id="{556610ED-3E2D-4E6A-ABD0-150F203E6B46}"/>
              </a:ext>
            </a:extLst>
          </p:cNvPr>
          <p:cNvSpPr>
            <a:spLocks noGrp="1"/>
          </p:cNvSpPr>
          <p:nvPr>
            <p:ph sz="quarter" idx="4294967295"/>
          </p:nvPr>
        </p:nvSpPr>
        <p:spPr>
          <a:xfrm>
            <a:off x="6096000" y="2184776"/>
            <a:ext cx="5518952" cy="914490"/>
          </a:xfrm>
          <a:prstGeom prst="rect">
            <a:avLst/>
          </a:prstGeom>
        </p:spPr>
        <p:txBody>
          <a:bodyPr>
            <a:normAutofit fontScale="85000" lnSpcReduction="10000"/>
          </a:bodyPr>
          <a:lstStyle/>
          <a:p>
            <a:r>
              <a:rPr lang="en-US" dirty="0" smtClean="0"/>
              <a:t>Century Aluminum first announced plans in 2012 to end power contract and buy wholesale market power. Contract termination at a second location followed shortly after.</a:t>
            </a:r>
            <a:endParaRPr lang="en-US" dirty="0"/>
          </a:p>
        </p:txBody>
      </p:sp>
      <p:sp>
        <p:nvSpPr>
          <p:cNvPr id="39" name="Text Placeholder 23">
            <a:extLst>
              <a:ext uri="{FF2B5EF4-FFF2-40B4-BE49-F238E27FC236}">
                <a16:creationId xmlns:a16="http://schemas.microsoft.com/office/drawing/2014/main" id="{2BE63BA8-EAF4-4B88-8D23-BEF6AA60CC23}"/>
              </a:ext>
            </a:extLst>
          </p:cNvPr>
          <p:cNvSpPr txBox="1">
            <a:spLocks/>
          </p:cNvSpPr>
          <p:nvPr/>
        </p:nvSpPr>
        <p:spPr>
          <a:xfrm>
            <a:off x="809173" y="2488452"/>
            <a:ext cx="3352800" cy="424732"/>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smtClean="0">
                <a:solidFill>
                  <a:srgbClr val="0069A6"/>
                </a:solidFill>
              </a:rPr>
              <a:t>CENTURY ALUMINUM THREATENS TO LEAVE</a:t>
            </a:r>
            <a:endParaRPr lang="en-US" sz="2000" b="1" dirty="0">
              <a:solidFill>
                <a:srgbClr val="0069A6"/>
              </a:solidFill>
            </a:endParaRPr>
          </a:p>
        </p:txBody>
      </p:sp>
      <p:cxnSp>
        <p:nvCxnSpPr>
          <p:cNvPr id="42" name="Straight Connector 41">
            <a:extLst>
              <a:ext uri="{FF2B5EF4-FFF2-40B4-BE49-F238E27FC236}">
                <a16:creationId xmlns:a16="http://schemas.microsoft.com/office/drawing/2014/main" id="{CD210877-354A-400E-B4FF-A1264FC8AB56}"/>
              </a:ext>
              <a:ext uri="{C183D7F6-B498-43B3-948B-1728B52AA6E4}">
                <adec:decorative xmlns:adec="http://schemas.microsoft.com/office/drawing/2017/decorative" xmlns="" val="1"/>
              </a:ext>
            </a:extLst>
          </p:cNvPr>
          <p:cNvCxnSpPr/>
          <p:nvPr/>
        </p:nvCxnSpPr>
        <p:spPr>
          <a:xfrm>
            <a:off x="864415" y="5198554"/>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1" name="Picture Placeholder 84">
            <a:extLst>
              <a:ext uri="{FF2B5EF4-FFF2-40B4-BE49-F238E27FC236}">
                <a16:creationId xmlns:a16="http://schemas.microsoft.com/office/drawing/2014/main" id="{F738FFEE-D221-419F-9925-DFE3C2A81E5D}"/>
              </a:ext>
              <a:ext uri="{C183D7F6-B498-43B3-948B-1728B52AA6E4}">
                <adec:decorative xmlns:adec="http://schemas.microsoft.com/office/drawing/2017/decorative" xmlns=""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3509" y="2246966"/>
            <a:ext cx="1094116" cy="1094116"/>
          </a:xfrm>
          <a:prstGeom prst="ellipse">
            <a:avLst/>
          </a:prstGeom>
        </p:spPr>
      </p:pic>
      <p:sp>
        <p:nvSpPr>
          <p:cNvPr id="47" name="Slide Number Placeholder 2"/>
          <p:cNvSpPr txBox="1">
            <a:spLocks/>
          </p:cNvSpPr>
          <p:nvPr/>
        </p:nvSpPr>
        <p:spPr>
          <a:xfrm>
            <a:off x="149551" y="6400800"/>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7</a:t>
            </a:fld>
            <a:endParaRPr lang="en-US" sz="1000" dirty="0">
              <a:solidFill>
                <a:schemeClr val="tx1"/>
              </a:solidFill>
            </a:endParaRPr>
          </a:p>
        </p:txBody>
      </p:sp>
    </p:spTree>
    <p:extLst>
      <p:ext uri="{BB962C8B-B14F-4D97-AF65-F5344CB8AC3E}">
        <p14:creationId xmlns:p14="http://schemas.microsoft.com/office/powerpoint/2010/main" val="149780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Building back with a Mitigation plan</a:t>
            </a:r>
            <a:endParaRPr lang="en-US" sz="3200" dirty="0"/>
          </a:p>
        </p:txBody>
      </p:sp>
      <p:sp>
        <p:nvSpPr>
          <p:cNvPr id="3" name="Content Placeholder 2"/>
          <p:cNvSpPr>
            <a:spLocks noGrp="1"/>
          </p:cNvSpPr>
          <p:nvPr>
            <p:ph sz="quarter" idx="4294967295"/>
          </p:nvPr>
        </p:nvSpPr>
        <p:spPr>
          <a:xfrm>
            <a:off x="731837" y="2971800"/>
            <a:ext cx="10288588" cy="3660775"/>
          </a:xfrm>
        </p:spPr>
        <p:txBody>
          <a:bodyPr/>
          <a:lstStyle/>
          <a:p>
            <a:r>
              <a:rPr lang="en-US" dirty="0" smtClean="0"/>
              <a:t>After idling Coleman in 2014, Big Rivers focused on securing short-term and long-term power contracts in a plan that was often called “overly-optimistic.”</a:t>
            </a:r>
          </a:p>
          <a:p>
            <a:r>
              <a:rPr lang="en-US" dirty="0" smtClean="0"/>
              <a:t>Short-term contracts stabilized power prices while Big Rivers sought and negotiated long-term contracts.</a:t>
            </a:r>
          </a:p>
          <a:p>
            <a:r>
              <a:rPr lang="en-US" dirty="0" smtClean="0"/>
              <a:t>In 2015, the PSC approved a wholesale power contract with cities and a public power district in Nebraska extending through 2026.</a:t>
            </a:r>
          </a:p>
          <a:p>
            <a:r>
              <a:rPr lang="en-US" dirty="0" smtClean="0"/>
              <a:t>Big Rivers developed an ambitious economic development rate to both encourage local industry expansion and draw in new industries. </a:t>
            </a:r>
          </a:p>
          <a:p>
            <a:r>
              <a:rPr lang="en-US" dirty="0" smtClean="0"/>
              <a:t>Long-term power contracts were approved with a coalition of Kentucky cities (KYMEA) and later with the city of Owensboro.</a:t>
            </a:r>
          </a:p>
          <a:p>
            <a:pPr marL="0" indent="0">
              <a:buNone/>
            </a:pPr>
            <a:endParaRPr lang="en-US" dirty="0" smtClean="0"/>
          </a:p>
          <a:p>
            <a:endParaRPr lang="en-US" dirty="0"/>
          </a:p>
        </p:txBody>
      </p:sp>
      <p:sp>
        <p:nvSpPr>
          <p:cNvPr id="5" name="Text Placeholder 4"/>
          <p:cNvSpPr>
            <a:spLocks noGrp="1"/>
          </p:cNvSpPr>
          <p:nvPr>
            <p:ph type="body" sz="quarter" idx="4294967295"/>
          </p:nvPr>
        </p:nvSpPr>
        <p:spPr>
          <a:xfrm>
            <a:off x="457200" y="2057400"/>
            <a:ext cx="10837863" cy="423863"/>
          </a:xfrm>
        </p:spPr>
        <p:txBody>
          <a:bodyPr>
            <a:noAutofit/>
          </a:bodyPr>
          <a:lstStyle/>
          <a:p>
            <a:pPr marL="0" indent="0" algn="ctr">
              <a:buNone/>
            </a:pPr>
            <a:r>
              <a:rPr lang="en-US" sz="2400" b="1" dirty="0" smtClean="0"/>
              <a:t>Big Rivers Began Aggressive Plan to Replace Lost Load</a:t>
            </a:r>
            <a:endParaRPr lang="en-US" sz="2400" b="1" dirty="0"/>
          </a:p>
        </p:txBody>
      </p:sp>
      <p:sp>
        <p:nvSpPr>
          <p:cNvPr id="7" name="Slide Number Placeholder 2"/>
          <p:cNvSpPr txBox="1">
            <a:spLocks/>
          </p:cNvSpPr>
          <p:nvPr/>
        </p:nvSpPr>
        <p:spPr>
          <a:xfrm>
            <a:off x="304800" y="6286745"/>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8</a:t>
            </a:fld>
            <a:endParaRPr lang="en-US" sz="1000" dirty="0">
              <a:solidFill>
                <a:schemeClr val="tx1"/>
              </a:solidFill>
            </a:endParaRPr>
          </a:p>
        </p:txBody>
      </p:sp>
    </p:spTree>
    <p:extLst>
      <p:ext uri="{BB962C8B-B14F-4D97-AF65-F5344CB8AC3E}">
        <p14:creationId xmlns:p14="http://schemas.microsoft.com/office/powerpoint/2010/main" val="4875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Mitigation plan success</a:t>
            </a:r>
            <a:endParaRPr lang="en-US" sz="4400" dirty="0"/>
          </a:p>
        </p:txBody>
      </p:sp>
      <p:sp>
        <p:nvSpPr>
          <p:cNvPr id="5" name="Text Placeholder 4"/>
          <p:cNvSpPr>
            <a:spLocks noGrp="1"/>
          </p:cNvSpPr>
          <p:nvPr>
            <p:ph idx="1"/>
          </p:nvPr>
        </p:nvSpPr>
        <p:spPr>
          <a:xfrm>
            <a:off x="1694232" y="1905000"/>
            <a:ext cx="8438815" cy="786170"/>
          </a:xfrm>
        </p:spPr>
        <p:txBody>
          <a:bodyPr>
            <a:normAutofit/>
          </a:bodyPr>
          <a:lstStyle/>
          <a:p>
            <a:pPr marL="0" indent="0" algn="ctr">
              <a:buNone/>
            </a:pPr>
            <a:r>
              <a:rPr lang="en-US" sz="2400" dirty="0"/>
              <a:t>1,215 </a:t>
            </a:r>
            <a:r>
              <a:rPr lang="en-US" sz="2400" dirty="0" smtClean="0"/>
              <a:t>MW </a:t>
            </a:r>
            <a:r>
              <a:rPr lang="en-US" sz="2400" dirty="0"/>
              <a:t>of Length Mitigated in Only 6 </a:t>
            </a:r>
            <a:r>
              <a:rPr lang="en-US" sz="2400" dirty="0" smtClean="0"/>
              <a:t>Years</a:t>
            </a:r>
            <a:endParaRPr lang="en-US" sz="2400" dirty="0"/>
          </a:p>
        </p:txBody>
      </p:sp>
      <p:graphicFrame>
        <p:nvGraphicFramePr>
          <p:cNvPr id="8" name="Content Placeholder 8"/>
          <p:cNvGraphicFramePr>
            <a:graphicFrameLocks/>
          </p:cNvGraphicFramePr>
          <p:nvPr>
            <p:extLst>
              <p:ext uri="{D42A27DB-BD31-4B8C-83A1-F6EECF244321}">
                <p14:modId xmlns:p14="http://schemas.microsoft.com/office/powerpoint/2010/main" val="1416820259"/>
              </p:ext>
            </p:extLst>
          </p:nvPr>
        </p:nvGraphicFramePr>
        <p:xfrm>
          <a:off x="531848" y="2908273"/>
          <a:ext cx="11077575" cy="277845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rot="16200000">
            <a:off x="130980" y="5172146"/>
            <a:ext cx="1109516" cy="307777"/>
          </a:xfrm>
          <a:prstGeom prst="rect">
            <a:avLst/>
          </a:prstGeom>
          <a:noFill/>
        </p:spPr>
        <p:txBody>
          <a:bodyPr wrap="square" rtlCol="0">
            <a:spAutoFit/>
          </a:bodyPr>
          <a:lstStyle/>
          <a:p>
            <a:r>
              <a:rPr lang="en-US" sz="1400" dirty="0" smtClean="0">
                <a:solidFill>
                  <a:srgbClr val="595959"/>
                </a:solidFill>
              </a:rPr>
              <a:t>Short (MW)</a:t>
            </a:r>
            <a:endParaRPr lang="en-US" sz="1400" dirty="0">
              <a:solidFill>
                <a:srgbClr val="595959"/>
              </a:solidFill>
            </a:endParaRPr>
          </a:p>
        </p:txBody>
      </p:sp>
      <p:sp>
        <p:nvSpPr>
          <p:cNvPr id="10" name="TextBox 9"/>
          <p:cNvSpPr txBox="1"/>
          <p:nvPr/>
        </p:nvSpPr>
        <p:spPr>
          <a:xfrm>
            <a:off x="2026044" y="5746301"/>
            <a:ext cx="3562229" cy="276999"/>
          </a:xfrm>
          <a:prstGeom prst="rect">
            <a:avLst/>
          </a:prstGeom>
          <a:noFill/>
        </p:spPr>
        <p:txBody>
          <a:bodyPr wrap="square" rtlCol="0">
            <a:spAutoFit/>
          </a:bodyPr>
          <a:lstStyle/>
          <a:p>
            <a:pPr algn="ctr"/>
            <a:r>
              <a:rPr lang="en-US" sz="1200" dirty="0" smtClean="0">
                <a:solidFill>
                  <a:srgbClr val="595959"/>
                </a:solidFill>
              </a:rPr>
              <a:t>(</a:t>
            </a:r>
            <a:r>
              <a:rPr lang="en-US" sz="1200" b="1" dirty="0" smtClean="0">
                <a:solidFill>
                  <a:srgbClr val="595959"/>
                </a:solidFill>
              </a:rPr>
              <a:t>640 </a:t>
            </a:r>
            <a:r>
              <a:rPr lang="en-US" sz="1200" dirty="0" smtClean="0">
                <a:solidFill>
                  <a:srgbClr val="595959"/>
                </a:solidFill>
              </a:rPr>
              <a:t>MW New Load + 640MW Idled Capacity)</a:t>
            </a:r>
            <a:endParaRPr lang="en-US" sz="1200" dirty="0">
              <a:solidFill>
                <a:srgbClr val="595959"/>
              </a:solidFill>
            </a:endParaRPr>
          </a:p>
        </p:txBody>
      </p:sp>
      <p:sp>
        <p:nvSpPr>
          <p:cNvPr id="11" name="TextBox 10"/>
          <p:cNvSpPr txBox="1"/>
          <p:nvPr/>
        </p:nvSpPr>
        <p:spPr>
          <a:xfrm>
            <a:off x="5865847" y="5741582"/>
            <a:ext cx="4267200" cy="307777"/>
          </a:xfrm>
          <a:prstGeom prst="rect">
            <a:avLst/>
          </a:prstGeom>
          <a:noFill/>
        </p:spPr>
        <p:txBody>
          <a:bodyPr wrap="square" rtlCol="0">
            <a:spAutoFit/>
          </a:bodyPr>
          <a:lstStyle/>
          <a:p>
            <a:pPr algn="ctr"/>
            <a:r>
              <a:rPr lang="en-US" sz="1400" dirty="0" smtClean="0">
                <a:solidFill>
                  <a:srgbClr val="595959"/>
                </a:solidFill>
              </a:rPr>
              <a:t>8 Years Until Contracts Totaling 240 MW Mature</a:t>
            </a:r>
            <a:endParaRPr lang="en-US" sz="1400" dirty="0">
              <a:solidFill>
                <a:srgbClr val="595959"/>
              </a:solidFill>
            </a:endParaRPr>
          </a:p>
        </p:txBody>
      </p:sp>
      <p:sp>
        <p:nvSpPr>
          <p:cNvPr id="3" name="TextBox 2"/>
          <p:cNvSpPr txBox="1"/>
          <p:nvPr/>
        </p:nvSpPr>
        <p:spPr>
          <a:xfrm>
            <a:off x="2771727" y="3289273"/>
            <a:ext cx="1600200" cy="307777"/>
          </a:xfrm>
          <a:prstGeom prst="rect">
            <a:avLst/>
          </a:prstGeom>
          <a:noFill/>
        </p:spPr>
        <p:txBody>
          <a:bodyPr wrap="square" rtlCol="0">
            <a:spAutoFit/>
          </a:bodyPr>
          <a:lstStyle/>
          <a:p>
            <a:r>
              <a:rPr lang="en-US" sz="1400" dirty="0" smtClean="0"/>
              <a:t>Idled Coleman</a:t>
            </a:r>
            <a:endParaRPr lang="en-US" sz="1400" dirty="0"/>
          </a:p>
        </p:txBody>
      </p:sp>
      <p:sp>
        <p:nvSpPr>
          <p:cNvPr id="13" name="TextBox 12"/>
          <p:cNvSpPr txBox="1"/>
          <p:nvPr/>
        </p:nvSpPr>
        <p:spPr>
          <a:xfrm>
            <a:off x="3104599" y="3573919"/>
            <a:ext cx="1267328" cy="307777"/>
          </a:xfrm>
          <a:prstGeom prst="rect">
            <a:avLst/>
          </a:prstGeom>
          <a:noFill/>
        </p:spPr>
        <p:txBody>
          <a:bodyPr wrap="square" rtlCol="0">
            <a:spAutoFit/>
          </a:bodyPr>
          <a:lstStyle/>
          <a:p>
            <a:r>
              <a:rPr lang="en-US" sz="1400" dirty="0" smtClean="0"/>
              <a:t>Nebraska Sale</a:t>
            </a:r>
            <a:endParaRPr lang="en-US" sz="1400" dirty="0"/>
          </a:p>
        </p:txBody>
      </p:sp>
      <p:sp>
        <p:nvSpPr>
          <p:cNvPr id="14" name="TextBox 13"/>
          <p:cNvSpPr txBox="1"/>
          <p:nvPr/>
        </p:nvSpPr>
        <p:spPr>
          <a:xfrm>
            <a:off x="3948531" y="3718630"/>
            <a:ext cx="1479621" cy="307777"/>
          </a:xfrm>
          <a:prstGeom prst="rect">
            <a:avLst/>
          </a:prstGeom>
          <a:noFill/>
        </p:spPr>
        <p:txBody>
          <a:bodyPr wrap="square" rtlCol="0">
            <a:spAutoFit/>
          </a:bodyPr>
          <a:lstStyle/>
          <a:p>
            <a:r>
              <a:rPr lang="en-US" sz="1400" dirty="0" smtClean="0"/>
              <a:t>Aleris Expansion</a:t>
            </a:r>
            <a:endParaRPr lang="en-US" sz="1400" dirty="0"/>
          </a:p>
        </p:txBody>
      </p:sp>
      <p:sp>
        <p:nvSpPr>
          <p:cNvPr id="15" name="TextBox 14"/>
          <p:cNvSpPr txBox="1"/>
          <p:nvPr/>
        </p:nvSpPr>
        <p:spPr>
          <a:xfrm>
            <a:off x="4434088" y="3900421"/>
            <a:ext cx="2057400" cy="307777"/>
          </a:xfrm>
          <a:prstGeom prst="rect">
            <a:avLst/>
          </a:prstGeom>
          <a:noFill/>
        </p:spPr>
        <p:txBody>
          <a:bodyPr wrap="square" rtlCol="0">
            <a:spAutoFit/>
          </a:bodyPr>
          <a:lstStyle/>
          <a:p>
            <a:r>
              <a:rPr lang="en-US" sz="1400" dirty="0" smtClean="0"/>
              <a:t>KYMEA</a:t>
            </a:r>
            <a:endParaRPr lang="en-US" sz="1400" dirty="0"/>
          </a:p>
        </p:txBody>
      </p:sp>
      <p:sp>
        <p:nvSpPr>
          <p:cNvPr id="16" name="TextBox 15"/>
          <p:cNvSpPr txBox="1"/>
          <p:nvPr/>
        </p:nvSpPr>
        <p:spPr>
          <a:xfrm>
            <a:off x="5588273" y="4308768"/>
            <a:ext cx="2057400" cy="307777"/>
          </a:xfrm>
          <a:prstGeom prst="rect">
            <a:avLst/>
          </a:prstGeom>
          <a:noFill/>
        </p:spPr>
        <p:txBody>
          <a:bodyPr wrap="square" rtlCol="0">
            <a:spAutoFit/>
          </a:bodyPr>
          <a:lstStyle/>
          <a:p>
            <a:r>
              <a:rPr lang="en-US" sz="1400" dirty="0" smtClean="0"/>
              <a:t>NUCOR Steel</a:t>
            </a:r>
            <a:endParaRPr lang="en-US" sz="1400" dirty="0"/>
          </a:p>
        </p:txBody>
      </p:sp>
      <p:sp>
        <p:nvSpPr>
          <p:cNvPr id="17" name="TextBox 16"/>
          <p:cNvSpPr txBox="1"/>
          <p:nvPr/>
        </p:nvSpPr>
        <p:spPr>
          <a:xfrm>
            <a:off x="4975512" y="4071241"/>
            <a:ext cx="2057400" cy="307777"/>
          </a:xfrm>
          <a:prstGeom prst="rect">
            <a:avLst/>
          </a:prstGeom>
          <a:noFill/>
        </p:spPr>
        <p:txBody>
          <a:bodyPr wrap="square" rtlCol="0">
            <a:spAutoFit/>
          </a:bodyPr>
          <a:lstStyle/>
          <a:p>
            <a:r>
              <a:rPr lang="en-US" sz="1400" dirty="0" smtClean="0"/>
              <a:t>OMU</a:t>
            </a:r>
            <a:endParaRPr lang="en-US" sz="1400" dirty="0"/>
          </a:p>
        </p:txBody>
      </p:sp>
      <p:sp>
        <p:nvSpPr>
          <p:cNvPr id="18" name="TextBox 17"/>
          <p:cNvSpPr txBox="1"/>
          <p:nvPr/>
        </p:nvSpPr>
        <p:spPr>
          <a:xfrm>
            <a:off x="3738263" y="4524732"/>
            <a:ext cx="2057401" cy="307777"/>
          </a:xfrm>
          <a:prstGeom prst="rect">
            <a:avLst/>
          </a:prstGeom>
          <a:noFill/>
        </p:spPr>
        <p:txBody>
          <a:bodyPr wrap="square" rtlCol="0">
            <a:spAutoFit/>
          </a:bodyPr>
          <a:lstStyle/>
          <a:p>
            <a:r>
              <a:rPr lang="en-US" sz="1400" dirty="0" smtClean="0"/>
              <a:t>HMPL Contract Exit</a:t>
            </a:r>
            <a:endParaRPr lang="en-US" sz="1400" dirty="0"/>
          </a:p>
        </p:txBody>
      </p:sp>
      <p:sp>
        <p:nvSpPr>
          <p:cNvPr id="19" name="TextBox 18"/>
          <p:cNvSpPr txBox="1"/>
          <p:nvPr/>
        </p:nvSpPr>
        <p:spPr>
          <a:xfrm>
            <a:off x="6704048" y="4596121"/>
            <a:ext cx="2057400" cy="307777"/>
          </a:xfrm>
          <a:prstGeom prst="rect">
            <a:avLst/>
          </a:prstGeom>
          <a:noFill/>
        </p:spPr>
        <p:txBody>
          <a:bodyPr wrap="square" rtlCol="0">
            <a:spAutoFit/>
          </a:bodyPr>
          <a:lstStyle/>
          <a:p>
            <a:r>
              <a:rPr lang="en-US" sz="1400" dirty="0" smtClean="0"/>
              <a:t>Pratt and Blockware</a:t>
            </a:r>
            <a:endParaRPr lang="en-US" sz="1400" dirty="0"/>
          </a:p>
        </p:txBody>
      </p:sp>
      <p:sp>
        <p:nvSpPr>
          <p:cNvPr id="20" name="Slide Number Placeholder 2"/>
          <p:cNvSpPr txBox="1">
            <a:spLocks/>
          </p:cNvSpPr>
          <p:nvPr/>
        </p:nvSpPr>
        <p:spPr>
          <a:xfrm>
            <a:off x="304800" y="6286745"/>
            <a:ext cx="303213"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solidFill>
                  <a:schemeClr val="tx1"/>
                </a:solidFill>
              </a:rPr>
              <a:pPr/>
              <a:t>9</a:t>
            </a:fld>
            <a:endParaRPr lang="en-US" sz="1000" dirty="0">
              <a:solidFill>
                <a:schemeClr val="tx1"/>
              </a:solidFill>
            </a:endParaRPr>
          </a:p>
        </p:txBody>
      </p:sp>
    </p:spTree>
    <p:extLst>
      <p:ext uri="{BB962C8B-B14F-4D97-AF65-F5344CB8AC3E}">
        <p14:creationId xmlns:p14="http://schemas.microsoft.com/office/powerpoint/2010/main" val="366800997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igRiversPowerpointTemplate2019 [Read-Only]" id="{53AD4BE3-8EA0-47E9-8076-E01319BB656B}" vid="{413237B4-0D14-407D-A5A8-D72D32A53C96}"/>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igRiversPowerpointTemplate2019 [Read-Only]" id="{53AD4BE3-8EA0-47E9-8076-E01319BB656B}" vid="{0FAC30CB-DFA8-4218-A9E8-B9A8801B90E7}"/>
    </a:ext>
  </a:ext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KIUC 2020</Template>
  <TotalTime>1325</TotalTime>
  <Words>1642</Words>
  <Application>Microsoft Office PowerPoint</Application>
  <PresentationFormat>Widescreen</PresentationFormat>
  <Paragraphs>229</Paragraphs>
  <Slides>25</Slides>
  <Notes>10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Candara</vt:lpstr>
      <vt:lpstr>Corbel</vt:lpstr>
      <vt:lpstr>Gill Sans MT</vt:lpstr>
      <vt:lpstr>Poppins Medium</vt:lpstr>
      <vt:lpstr>Tahoma</vt:lpstr>
      <vt:lpstr>Wingdings</vt:lpstr>
      <vt:lpstr>Wingdings 2</vt:lpstr>
      <vt:lpstr>Dividend</vt:lpstr>
      <vt:lpstr>1_Dividend</vt:lpstr>
      <vt:lpstr>Interim joint committee -natural resources</vt:lpstr>
      <vt:lpstr>History &amp; Values</vt:lpstr>
      <vt:lpstr>serving Three member-owner cooperatives</vt:lpstr>
      <vt:lpstr>Big Rivers generation resources</vt:lpstr>
      <vt:lpstr>PowerPoint Presentation</vt:lpstr>
      <vt:lpstr>PowerPoint Presentation</vt:lpstr>
      <vt:lpstr>The beginning of a Transformation…</vt:lpstr>
      <vt:lpstr>Building back with a Mitigation plan</vt:lpstr>
      <vt:lpstr>Mitigation plan success</vt:lpstr>
      <vt:lpstr>We have achieved what most thought was impossible</vt:lpstr>
      <vt:lpstr>Coal-fired power plants (Coal fleet)  are important </vt:lpstr>
      <vt:lpstr>Coal keeps KY electricity rates affordable</vt:lpstr>
      <vt:lpstr>Midcontinent independent system operator MISO</vt:lpstr>
      <vt:lpstr>President biden’s carbon goals</vt:lpstr>
      <vt:lpstr>President biden’s carbon goals</vt:lpstr>
      <vt:lpstr>PowerPoint Presentation</vt:lpstr>
      <vt:lpstr>California illustrates consequences of going “too far, too fast”</vt:lpstr>
      <vt:lpstr>Big Rivers is building a sustainability plan that protects both the environment and the impact to our Member-Owners.  A balanced and diverse portfolio (All Above Approach) will maximize the potential for each resource while ensuring reliability remains high and rates remain competitive. </vt:lpstr>
      <vt:lpstr>Reduction in carbon emissions</vt:lpstr>
      <vt:lpstr>BIG RIVERS 30-YEAR CARBON EMISSIONS (2005–2034) </vt:lpstr>
      <vt:lpstr>Future Big Rivers Energy Mix</vt:lpstr>
      <vt:lpstr>Pending solar installations</vt:lpstr>
      <vt:lpstr>FINAL THOUGHTS</vt:lpstr>
      <vt:lpstr>PowerPoint Presentation</vt:lpstr>
      <vt:lpstr>Questions? </vt:lpstr>
    </vt:vector>
  </TitlesOfParts>
  <Company>Big Rivers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KIUC energy conference</dc:title>
  <dc:creator>Wells, Sharla</dc:creator>
  <cp:lastModifiedBy>Wells, Sharla</cp:lastModifiedBy>
  <cp:revision>85</cp:revision>
  <cp:lastPrinted>2020-03-09T18:07:02Z</cp:lastPrinted>
  <dcterms:created xsi:type="dcterms:W3CDTF">2020-03-03T17:11:53Z</dcterms:created>
  <dcterms:modified xsi:type="dcterms:W3CDTF">2021-10-01T14:25:01Z</dcterms:modified>
</cp:coreProperties>
</file>