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8"/>
  </p:handoutMasterIdLst>
  <p:sldIdLst>
    <p:sldId id="257" r:id="rId5"/>
    <p:sldId id="268" r:id="rId6"/>
    <p:sldId id="263" r:id="rId7"/>
    <p:sldId id="260" r:id="rId8"/>
    <p:sldId id="259" r:id="rId9"/>
    <p:sldId id="261" r:id="rId10"/>
    <p:sldId id="262" r:id="rId11"/>
    <p:sldId id="264" r:id="rId12"/>
    <p:sldId id="269" r:id="rId13"/>
    <p:sldId id="271" r:id="rId14"/>
    <p:sldId id="265" r:id="rId15"/>
    <p:sldId id="266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man, Rebecca W (EEC)" initials="GRW(" lastIdx="5" clrIdx="0">
    <p:extLst>
      <p:ext uri="{19B8F6BF-5375-455C-9EA6-DF929625EA0E}">
        <p15:presenceInfo xmlns:p15="http://schemas.microsoft.com/office/powerpoint/2012/main" userId="S-1-5-21-1781183465-1365011279-2885023873-478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0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87E8D-9E6F-4931-9AB4-180BF65A079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BD7CA-19EA-4E60-B07C-A690CFE39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9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7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2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2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8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0272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5"/>
          <a:stretch/>
        </p:blipFill>
        <p:spPr>
          <a:xfrm>
            <a:off x="10816497" y="6013897"/>
            <a:ext cx="1329807" cy="81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6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9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4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0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2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4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26EE-F7F0-4007-A72D-8F79EA3825E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056B9-400C-4544-BE71-F87904986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5"/>
          <a:stretch/>
        </p:blipFill>
        <p:spPr>
          <a:xfrm>
            <a:off x="10816497" y="6013897"/>
            <a:ext cx="1329807" cy="816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89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a.gov/sites/default/files/2020-08/dsswiselite_webbased_automated_dam_break_modeling_mapping.pdf" TargetMode="External"/><Relationship Id="rId2" Type="http://schemas.openxmlformats.org/officeDocument/2006/relationships/hyperlink" Target="https://kygis.maps.arcgis.com/apps/webappviewer/index.html?id=a4b89b6d79434adc9a4d3b0c9d64401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arey.johnson@ky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ec.ky.gov/Environmental-Protection/Water/FloodDrought/Documents/KentuckyDamConditionAssessmentCriteria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yem.ky.gov/programs/Pages/LEPC.aspx" TargetMode="External"/><Relationship Id="rId2" Type="http://schemas.openxmlformats.org/officeDocument/2006/relationships/hyperlink" Target="https://damsafety-prod.s3.amazonaws.com/s3fs-public/files/2021_Emergency%20Action%20Planning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kyem.ky.gov/programs/Pages/County-ESF-and-EOP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ygis.maps.arcgis.com/apps/webappviewer/index.html?id=a4b89b6d79434adc9a4d3b0c9d6440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rinking w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1"/>
          <a:stretch/>
        </p:blipFill>
        <p:spPr bwMode="auto">
          <a:xfrm>
            <a:off x="0" y="0"/>
            <a:ext cx="13366865" cy="75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563" y="2212497"/>
            <a:ext cx="101836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KRS Chapter 151 Updates &amp;</a:t>
            </a:r>
          </a:p>
          <a:p>
            <a:r>
              <a:rPr lang="en-US" sz="4800" b="1" dirty="0" smtClean="0"/>
              <a:t>Dam Safety Program Enhancements</a:t>
            </a:r>
            <a:endParaRPr lang="en-US" sz="4800" b="1" dirty="0"/>
          </a:p>
          <a:p>
            <a:endParaRPr lang="en-US" sz="2400" b="1" dirty="0" smtClean="0"/>
          </a:p>
          <a:p>
            <a:r>
              <a:rPr lang="en-US" sz="2400" b="1" dirty="0"/>
              <a:t>Presentation to the Interim Joint Committees on Agriculture and Natural Resources and Energy</a:t>
            </a:r>
          </a:p>
          <a:p>
            <a:endParaRPr lang="en-US" sz="2400" b="1" dirty="0"/>
          </a:p>
          <a:p>
            <a:r>
              <a:rPr lang="en-US" sz="2400" b="1" dirty="0" smtClean="0"/>
              <a:t>Carey Johnson, Director</a:t>
            </a:r>
          </a:p>
          <a:p>
            <a:r>
              <a:rPr lang="en-US" sz="2400" b="1" dirty="0" smtClean="0"/>
              <a:t>Kentucky Division of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06" y="4485763"/>
            <a:ext cx="1597794" cy="15890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4945" y="6235985"/>
            <a:ext cx="1865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76296" y="6205207"/>
            <a:ext cx="43697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To Protect and Enhance Kentucky’s Environment</a:t>
            </a:r>
          </a:p>
        </p:txBody>
      </p:sp>
    </p:spTree>
    <p:extLst>
      <p:ext uri="{BB962C8B-B14F-4D97-AF65-F5344CB8AC3E}">
        <p14:creationId xmlns:p14="http://schemas.microsoft.com/office/powerpoint/2010/main" val="1741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EAP Training and Exercises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1" y="1622611"/>
            <a:ext cx="10515600" cy="4992501"/>
          </a:xfrm>
        </p:spPr>
        <p:txBody>
          <a:bodyPr>
            <a:normAutofit/>
          </a:bodyPr>
          <a:lstStyle/>
          <a:p>
            <a:r>
              <a:rPr lang="en-US" dirty="0"/>
              <a:t>The people </a:t>
            </a:r>
            <a:r>
              <a:rPr lang="en-US" dirty="0" smtClean="0"/>
              <a:t>and agencies involved </a:t>
            </a:r>
            <a:r>
              <a:rPr lang="en-US" dirty="0"/>
              <a:t>in the implementation of the EAP should </a:t>
            </a:r>
            <a:r>
              <a:rPr lang="en-US" dirty="0" smtClean="0"/>
              <a:t>receive </a:t>
            </a:r>
            <a:r>
              <a:rPr lang="en-US" dirty="0"/>
              <a:t>training </a:t>
            </a:r>
            <a:r>
              <a:rPr lang="en-US" dirty="0" smtClean="0"/>
              <a:t>to ensure </a:t>
            </a:r>
            <a:r>
              <a:rPr lang="en-US" dirty="0"/>
              <a:t>that they are thoroughly familiar with all elements of the plan, the available </a:t>
            </a:r>
            <a:r>
              <a:rPr lang="en-US" dirty="0" smtClean="0"/>
              <a:t>equipment, and </a:t>
            </a:r>
            <a:r>
              <a:rPr lang="en-US" dirty="0"/>
              <a:t>their responsibilities and duties under the plan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proposed </a:t>
            </a:r>
            <a:r>
              <a:rPr lang="en-US" dirty="0" smtClean="0"/>
              <a:t>exercise schedule </a:t>
            </a:r>
            <a:r>
              <a:rPr lang="en-US" dirty="0"/>
              <a:t>and </a:t>
            </a:r>
            <a:r>
              <a:rPr lang="en-US" dirty="0" smtClean="0"/>
              <a:t>an </a:t>
            </a:r>
            <a:r>
              <a:rPr lang="en-US" dirty="0"/>
              <a:t>EAP </a:t>
            </a:r>
            <a:r>
              <a:rPr lang="en-US" dirty="0" smtClean="0"/>
              <a:t>exercise program </a:t>
            </a:r>
            <a:r>
              <a:rPr lang="en-US" dirty="0"/>
              <a:t>should be included in the EAP.</a:t>
            </a:r>
          </a:p>
          <a:p>
            <a:r>
              <a:rPr lang="en-US" dirty="0"/>
              <a:t>Plans for conducting an evaluation of </a:t>
            </a:r>
            <a:r>
              <a:rPr lang="en-US" dirty="0" smtClean="0"/>
              <a:t>the exercise </a:t>
            </a:r>
            <a:r>
              <a:rPr lang="en-US" dirty="0"/>
              <a:t>and for updating the EAP </a:t>
            </a:r>
            <a:r>
              <a:rPr lang="en-US" dirty="0" smtClean="0"/>
              <a:t>based on </a:t>
            </a:r>
            <a:r>
              <a:rPr lang="en-US" dirty="0"/>
              <a:t>the outcome of the evaluation </a:t>
            </a:r>
            <a:r>
              <a:rPr lang="en-US" dirty="0" smtClean="0"/>
              <a:t>should be </a:t>
            </a:r>
            <a:r>
              <a:rPr lang="en-US" dirty="0"/>
              <a:t>considered.</a:t>
            </a:r>
          </a:p>
        </p:txBody>
      </p:sp>
    </p:spTree>
    <p:extLst>
      <p:ext uri="{BB962C8B-B14F-4D97-AF65-F5344CB8AC3E}">
        <p14:creationId xmlns:p14="http://schemas.microsoft.com/office/powerpoint/2010/main" val="367377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EAP Exercises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/>
          </a:p>
          <a:p>
            <a:r>
              <a:rPr lang="en-US" sz="3200" b="1" dirty="0" smtClean="0"/>
              <a:t>Tabletop</a:t>
            </a:r>
            <a:r>
              <a:rPr lang="en-US" sz="3200" dirty="0" smtClean="0"/>
              <a:t> </a:t>
            </a:r>
            <a:r>
              <a:rPr lang="en-US" sz="3200" dirty="0"/>
              <a:t>– key personnel and simulated </a:t>
            </a:r>
            <a:r>
              <a:rPr lang="en-US" sz="3200" dirty="0" smtClean="0"/>
              <a:t>scenarios</a:t>
            </a:r>
          </a:p>
          <a:p>
            <a:endParaRPr lang="en-US" sz="3200" dirty="0"/>
          </a:p>
          <a:p>
            <a:r>
              <a:rPr lang="en-US" sz="3200" b="1" dirty="0"/>
              <a:t>Functional </a:t>
            </a:r>
            <a:r>
              <a:rPr lang="en-US" sz="3200" dirty="0"/>
              <a:t>– examines or validates the coordination, command, and control across agencies, but does not involve hands-on responses in real </a:t>
            </a:r>
            <a:r>
              <a:rPr lang="en-US" sz="3200" dirty="0" smtClean="0"/>
              <a:t>time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 smtClean="0"/>
              <a:t>Full-Scale</a:t>
            </a:r>
            <a:r>
              <a:rPr lang="en-US" sz="3200" dirty="0" smtClean="0"/>
              <a:t> </a:t>
            </a:r>
            <a:r>
              <a:rPr lang="en-US" sz="3200" dirty="0"/>
              <a:t>– multi-agency, multi-jurisdictional exercise response to a simulated event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2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Cabinet resources available to assist EAP development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2" y="1296956"/>
            <a:ext cx="10515600" cy="55610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Digital </a:t>
            </a:r>
            <a:r>
              <a:rPr lang="en-US" b="1" dirty="0"/>
              <a:t>mapping </a:t>
            </a:r>
            <a:r>
              <a:rPr lang="en-US" b="1" dirty="0" smtClean="0"/>
              <a:t>tools, </a:t>
            </a:r>
            <a:r>
              <a:rPr lang="en-US" dirty="0" smtClean="0"/>
              <a:t>including inundation mapping</a:t>
            </a:r>
            <a:r>
              <a:rPr lang="en-US" b="1" dirty="0" smtClean="0"/>
              <a:t> available </a:t>
            </a:r>
            <a:r>
              <a:rPr lang="en-US" dirty="0" smtClean="0"/>
              <a:t>for </a:t>
            </a:r>
            <a:r>
              <a:rPr lang="en-US" dirty="0"/>
              <a:t>all High Hazard </a:t>
            </a:r>
            <a:r>
              <a:rPr lang="en-US" dirty="0" smtClean="0"/>
              <a:t>(Class C) dams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kygis.maps.arcgis.com/apps/webappviewer/index.html?id=a4b89b6d79434adc9a4d3b0c9d644019</a:t>
            </a:r>
            <a:endParaRPr lang="en-US" dirty="0" smtClean="0"/>
          </a:p>
          <a:p>
            <a:pPr lvl="1"/>
            <a:r>
              <a:rPr lang="en-US" dirty="0" smtClean="0"/>
              <a:t>The US Army Corps of Engineers will be releasing inundation for USACE-owned dams in late 2021</a:t>
            </a:r>
          </a:p>
          <a:p>
            <a:r>
              <a:rPr lang="en-US" b="1" dirty="0" smtClean="0"/>
              <a:t>Rapid </a:t>
            </a:r>
            <a:r>
              <a:rPr lang="en-US" b="1" dirty="0"/>
              <a:t>dam inundation modeling and mapping </a:t>
            </a:r>
            <a:r>
              <a:rPr lang="en-US" dirty="0" smtClean="0"/>
              <a:t>(</a:t>
            </a:r>
            <a:r>
              <a:rPr lang="en-US" dirty="0">
                <a:hlinkClick r:id="rId3"/>
              </a:rPr>
              <a:t>DSS-Wise Lite</a:t>
            </a:r>
            <a:r>
              <a:rPr lang="en-US" dirty="0"/>
              <a:t>) </a:t>
            </a:r>
            <a:r>
              <a:rPr lang="en-US" dirty="0" smtClean="0"/>
              <a:t>provided through a partnership with FEMA </a:t>
            </a:r>
            <a:r>
              <a:rPr lang="en-US" dirty="0"/>
              <a:t>and National Center for Computational </a:t>
            </a:r>
            <a:r>
              <a:rPr lang="en-US" dirty="0" err="1"/>
              <a:t>Hydroscience</a:t>
            </a:r>
            <a:r>
              <a:rPr lang="en-US" dirty="0"/>
              <a:t> and Engineering (NCCHE</a:t>
            </a:r>
            <a:r>
              <a:rPr lang="en-US" dirty="0" smtClean="0"/>
              <a:t>) at </a:t>
            </a:r>
            <a:r>
              <a:rPr lang="en-US" dirty="0"/>
              <a:t>the University </a:t>
            </a:r>
            <a:r>
              <a:rPr lang="en-US" dirty="0" smtClean="0"/>
              <a:t>of Mississippi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Utilized for EEC Dam Inundation Mapping Tool</a:t>
            </a:r>
          </a:p>
          <a:p>
            <a:pPr lvl="1"/>
            <a:r>
              <a:rPr lang="en-US" dirty="0" smtClean="0"/>
              <a:t>Provides data such as dam inundation mapping, flood depths, and flood arrival times that may be directly incorporated into an EAP</a:t>
            </a:r>
          </a:p>
          <a:p>
            <a:pPr lvl="1"/>
            <a:r>
              <a:rPr lang="en-US" dirty="0" smtClean="0"/>
              <a:t>EEC has ability to collaborate with dam owners to provide additional analyses </a:t>
            </a:r>
          </a:p>
          <a:p>
            <a:r>
              <a:rPr lang="en-US" b="1" dirty="0" smtClean="0"/>
              <a:t>EAP </a:t>
            </a:r>
            <a:r>
              <a:rPr lang="en-US" b="1" dirty="0"/>
              <a:t>template </a:t>
            </a:r>
            <a:r>
              <a:rPr lang="en-US" dirty="0"/>
              <a:t>based on FEMA </a:t>
            </a:r>
            <a:r>
              <a:rPr lang="en-US" dirty="0" smtClean="0"/>
              <a:t>64 </a:t>
            </a:r>
            <a:r>
              <a:rPr lang="en-US" dirty="0"/>
              <a:t>that simplifies the process for </a:t>
            </a:r>
            <a:r>
              <a:rPr lang="en-US" dirty="0" smtClean="0"/>
              <a:t>implementing EAPs for dam owners, emergency management at the local, regional and state level, and local officials</a:t>
            </a:r>
          </a:p>
          <a:p>
            <a:r>
              <a:rPr lang="en-US" b="1" dirty="0" smtClean="0"/>
              <a:t>Qualified </a:t>
            </a:r>
            <a:r>
              <a:rPr lang="en-US" b="1" dirty="0"/>
              <a:t>dam safety experts from </a:t>
            </a:r>
            <a:r>
              <a:rPr lang="en-US" b="1" dirty="0" smtClean="0"/>
              <a:t>EEC/DOW </a:t>
            </a:r>
            <a:r>
              <a:rPr lang="en-US" b="1" dirty="0"/>
              <a:t>to advise in </a:t>
            </a:r>
            <a:r>
              <a:rPr lang="en-US" b="1" dirty="0" smtClean="0"/>
              <a:t>planning, maintaining</a:t>
            </a:r>
            <a:r>
              <a:rPr lang="en-US" b="1" dirty="0"/>
              <a:t>, and executing </a:t>
            </a:r>
            <a:r>
              <a:rPr lang="en-US" b="1" dirty="0" smtClean="0"/>
              <a:t>EAPs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1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	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Carey Johnson</a:t>
            </a:r>
          </a:p>
          <a:p>
            <a:pPr marL="0" indent="0">
              <a:buNone/>
            </a:pPr>
            <a:r>
              <a:rPr lang="en-US" dirty="0"/>
              <a:t>Director, Division of Water</a:t>
            </a:r>
          </a:p>
          <a:p>
            <a:pPr marL="0" indent="0">
              <a:buNone/>
            </a:pPr>
            <a:r>
              <a:rPr lang="en-US" dirty="0"/>
              <a:t>Department for Environmental Protection</a:t>
            </a:r>
          </a:p>
          <a:p>
            <a:pPr marL="0" indent="0">
              <a:buNone/>
            </a:pPr>
            <a:r>
              <a:rPr lang="en-US" dirty="0"/>
              <a:t>Kentucky Energy and Environment Cabinet</a:t>
            </a:r>
          </a:p>
          <a:p>
            <a:pPr marL="0" indent="0">
              <a:buNone/>
            </a:pPr>
            <a:r>
              <a:rPr lang="en-US" dirty="0"/>
              <a:t>300 Sower Blvd., Frankfort, KY 40601</a:t>
            </a:r>
          </a:p>
          <a:p>
            <a:pPr marL="0" indent="0">
              <a:buNone/>
            </a:pPr>
            <a:r>
              <a:rPr lang="en-US" dirty="0"/>
              <a:t>(502) 782-6990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carey.johnson@ky.gov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5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Updates to KRS 151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236"/>
            <a:ext cx="10515600" cy="5174757"/>
          </a:xfrm>
        </p:spPr>
        <p:txBody>
          <a:bodyPr/>
          <a:lstStyle/>
          <a:p>
            <a:r>
              <a:rPr lang="en-US" sz="3200" dirty="0" smtClean="0"/>
              <a:t>Kentucky Revised Statute (KRS) 151 provides authority for:</a:t>
            </a:r>
          </a:p>
          <a:p>
            <a:pPr lvl="1"/>
            <a:r>
              <a:rPr lang="en-US" sz="2800" dirty="0" smtClean="0"/>
              <a:t>Dam safety</a:t>
            </a:r>
          </a:p>
          <a:p>
            <a:pPr lvl="1"/>
            <a:r>
              <a:rPr lang="en-US" sz="2800" dirty="0" smtClean="0"/>
              <a:t>Floodplain development and management</a:t>
            </a:r>
          </a:p>
          <a:p>
            <a:pPr lvl="1"/>
            <a:r>
              <a:rPr lang="en-US" sz="2800" dirty="0"/>
              <a:t>Water supply </a:t>
            </a:r>
            <a:r>
              <a:rPr lang="en-US" sz="2800" dirty="0" smtClean="0"/>
              <a:t>planning</a:t>
            </a:r>
          </a:p>
          <a:p>
            <a:pPr lvl="1"/>
            <a:r>
              <a:rPr lang="en-US" sz="2800" dirty="0" smtClean="0"/>
              <a:t>Stream Restoration and Mitigation</a:t>
            </a:r>
          </a:p>
          <a:p>
            <a:pPr lvl="1"/>
            <a:r>
              <a:rPr lang="en-US" sz="2800" dirty="0" smtClean="0"/>
              <a:t>Groundwater Monitoring</a:t>
            </a:r>
          </a:p>
          <a:p>
            <a:pPr lvl="1"/>
            <a:r>
              <a:rPr lang="en-US" sz="2800" dirty="0" smtClean="0"/>
              <a:t>Improvement of Public Drinking Water Supplies</a:t>
            </a:r>
          </a:p>
          <a:p>
            <a:pPr lvl="1"/>
            <a:r>
              <a:rPr lang="en-US" sz="2800" dirty="0" smtClean="0"/>
              <a:t>West </a:t>
            </a:r>
            <a:r>
              <a:rPr lang="en-US" sz="2800" dirty="0"/>
              <a:t>Fork Drakes Creek Dam and Reservoir Interstate </a:t>
            </a:r>
            <a:r>
              <a:rPr lang="en-US" sz="2800" dirty="0" smtClean="0"/>
              <a:t>Authority</a:t>
            </a:r>
          </a:p>
          <a:p>
            <a:pPr lvl="1"/>
            <a:r>
              <a:rPr lang="en-US" sz="2800" dirty="0" smtClean="0"/>
              <a:t>Kentucky River Authority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Proposed Changes to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KRS Chapter 151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b="1" dirty="0" smtClean="0"/>
              <a:t>Update </a:t>
            </a:r>
            <a:r>
              <a:rPr lang="en-US" b="1" dirty="0"/>
              <a:t>terminology </a:t>
            </a:r>
            <a:r>
              <a:rPr lang="en-US" dirty="0"/>
              <a:t>to reflect current technology, programs, and </a:t>
            </a:r>
            <a:r>
              <a:rPr lang="en-US" dirty="0" smtClean="0"/>
              <a:t>practices</a:t>
            </a:r>
          </a:p>
          <a:p>
            <a:endParaRPr lang="en-US" dirty="0" smtClean="0"/>
          </a:p>
          <a:p>
            <a:r>
              <a:rPr lang="en-US" b="1" dirty="0"/>
              <a:t>Many of the statutes in KRS 151 have not been revised since the 1970s and 1980s</a:t>
            </a:r>
          </a:p>
          <a:p>
            <a:endParaRPr lang="en-US" dirty="0" smtClean="0"/>
          </a:p>
          <a:p>
            <a:r>
              <a:rPr lang="en-US" b="1" dirty="0" smtClean="0"/>
              <a:t>Repeal </a:t>
            </a:r>
            <a:r>
              <a:rPr lang="en-US" b="1" dirty="0"/>
              <a:t>statutes </a:t>
            </a:r>
            <a:r>
              <a:rPr lang="en-US" dirty="0"/>
              <a:t>made obsolete by </a:t>
            </a:r>
            <a:r>
              <a:rPr lang="en-US" dirty="0" smtClean="0"/>
              <a:t>federal code and regulations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Require </a:t>
            </a:r>
            <a:r>
              <a:rPr lang="en-US" b="1" dirty="0"/>
              <a:t>Emergency Action Plans (EAPs) </a:t>
            </a:r>
            <a:r>
              <a:rPr lang="en-US" dirty="0"/>
              <a:t>for </a:t>
            </a:r>
            <a:r>
              <a:rPr lang="en-US" dirty="0" smtClean="0"/>
              <a:t>High </a:t>
            </a:r>
            <a:r>
              <a:rPr lang="en-US" dirty="0"/>
              <a:t>and </a:t>
            </a:r>
            <a:r>
              <a:rPr lang="en-US" dirty="0" smtClean="0"/>
              <a:t>Significant Hazard dams </a:t>
            </a:r>
          </a:p>
          <a:p>
            <a:pPr lvl="1"/>
            <a:r>
              <a:rPr lang="en-US" dirty="0" smtClean="0"/>
              <a:t>Proposed phased implementation period promulgated via regulation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 Hazard Classifications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236"/>
            <a:ext cx="10515600" cy="508331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Hazard Classification is based </a:t>
            </a:r>
            <a:r>
              <a:rPr lang="en-US" dirty="0"/>
              <a:t>on </a:t>
            </a:r>
            <a:r>
              <a:rPr lang="en-US" b="1" dirty="0"/>
              <a:t>potential</a:t>
            </a:r>
            <a:r>
              <a:rPr lang="en-US" dirty="0"/>
              <a:t> damage in the event of a </a:t>
            </a:r>
            <a:r>
              <a:rPr lang="en-US" dirty="0" smtClean="0"/>
              <a:t>dam failure</a:t>
            </a:r>
            <a:r>
              <a:rPr lang="en-US" dirty="0"/>
              <a:t>, </a:t>
            </a:r>
            <a:r>
              <a:rPr lang="en-US" b="1" dirty="0"/>
              <a:t>not on </a:t>
            </a:r>
            <a:r>
              <a:rPr lang="en-US" b="1" dirty="0" smtClean="0"/>
              <a:t>the condition of the dam</a:t>
            </a:r>
          </a:p>
          <a:p>
            <a:pPr lvl="0"/>
            <a:r>
              <a:rPr lang="en-US" b="1" dirty="0" smtClean="0"/>
              <a:t>High </a:t>
            </a:r>
            <a:r>
              <a:rPr lang="en-US" b="1" dirty="0"/>
              <a:t>(Class C) </a:t>
            </a:r>
            <a:r>
              <a:rPr lang="en-US" dirty="0"/>
              <a:t>– Structures located such that failure may cause loss of life or serious damage to houses, industrial or commercial buildings, important public utilities, main highways or major railroads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Inspected by EEC/DOW every year</a:t>
            </a:r>
            <a:endParaRPr lang="en-US" dirty="0"/>
          </a:p>
          <a:p>
            <a:pPr lvl="0"/>
            <a:r>
              <a:rPr lang="en-US" b="1" dirty="0"/>
              <a:t>Significant (Class B)  </a:t>
            </a:r>
            <a:r>
              <a:rPr lang="en-US" dirty="0"/>
              <a:t>– Structures located such that failure may cause significant damage to property and project operation, but loss of human life is not envisioned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Inspected by EEC/DOW every </a:t>
            </a:r>
            <a:r>
              <a:rPr lang="en-US" dirty="0" smtClean="0"/>
              <a:t>3 years</a:t>
            </a:r>
            <a:endParaRPr lang="en-US" dirty="0"/>
          </a:p>
          <a:p>
            <a:pPr lvl="0"/>
            <a:r>
              <a:rPr lang="en-US" b="1" dirty="0" smtClean="0"/>
              <a:t>Low </a:t>
            </a:r>
            <a:r>
              <a:rPr lang="en-US" b="1" dirty="0"/>
              <a:t>(Class A) </a:t>
            </a:r>
            <a:r>
              <a:rPr lang="en-US" dirty="0"/>
              <a:t>– Structures located such that failure would cause loss of the structure itself but little or no additional damage to other property. </a:t>
            </a:r>
            <a:endParaRPr lang="en-US" dirty="0" smtClean="0"/>
          </a:p>
          <a:p>
            <a:pPr lvl="1"/>
            <a:r>
              <a:rPr lang="en-US" dirty="0"/>
              <a:t>Inspected by EEC/DOW every </a:t>
            </a:r>
            <a:r>
              <a:rPr lang="en-US" dirty="0" smtClean="0"/>
              <a:t>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Kentucky Division of Water - Dam Safety Program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8" y="1709367"/>
            <a:ext cx="10343606" cy="4926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dam is defined by KRS 151 as any structure that is 25 feet in height, measured from the downstream toe to the crest of the dam, or has a maximum impounding capacity of 50 acre-feet or more at the top of the structure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DOW Dam Safety Program primarily </a:t>
            </a:r>
            <a:r>
              <a:rPr lang="en-US" dirty="0"/>
              <a:t>administers KRS 151.250 – 151.299</a:t>
            </a:r>
          </a:p>
          <a:p>
            <a:r>
              <a:rPr lang="en-US" dirty="0" smtClean="0"/>
              <a:t>KRS 151 applies </a:t>
            </a:r>
            <a:r>
              <a:rPr lang="en-US" dirty="0"/>
              <a:t>to all </a:t>
            </a:r>
            <a:r>
              <a:rPr lang="en-US" dirty="0" smtClean="0"/>
              <a:t>dams in Kentucky except dams owned and operated by Federal agencies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ederal </a:t>
            </a:r>
            <a:r>
              <a:rPr lang="en-US" dirty="0"/>
              <a:t>requirements more stringent than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Dams </a:t>
            </a:r>
            <a:r>
              <a:rPr lang="en-US" dirty="0"/>
              <a:t>associated with surface mining </a:t>
            </a:r>
            <a:r>
              <a:rPr lang="en-US" dirty="0" smtClean="0"/>
              <a:t>permitting requirements must also meet provisions of KRS 151 and 401 KAR Chapter 4; under purview of DNR</a:t>
            </a:r>
            <a:endParaRPr lang="en-US" dirty="0"/>
          </a:p>
          <a:p>
            <a:r>
              <a:rPr lang="en-US" b="1" dirty="0" smtClean="0"/>
              <a:t>Based on EEC analysis, approximately </a:t>
            </a:r>
            <a:r>
              <a:rPr lang="en-US" b="1" dirty="0"/>
              <a:t>45,000 </a:t>
            </a:r>
            <a:r>
              <a:rPr lang="en-US" b="1" dirty="0" smtClean="0"/>
              <a:t>Kentuckians </a:t>
            </a:r>
            <a:r>
              <a:rPr lang="en-US" dirty="0" smtClean="0"/>
              <a:t>(approximately 1</a:t>
            </a:r>
            <a:r>
              <a:rPr lang="en-US" dirty="0"/>
              <a:t>% of the </a:t>
            </a:r>
            <a:r>
              <a:rPr lang="en-US" dirty="0" smtClean="0"/>
              <a:t>Commonwealth’s population) </a:t>
            </a:r>
            <a:r>
              <a:rPr lang="en-US" dirty="0"/>
              <a:t>are </a:t>
            </a:r>
            <a:r>
              <a:rPr lang="en-US" dirty="0" smtClean="0"/>
              <a:t>located in potential dam </a:t>
            </a:r>
            <a:r>
              <a:rPr lang="en-US" dirty="0"/>
              <a:t>inundation </a:t>
            </a:r>
            <a:r>
              <a:rPr lang="en-US" dirty="0" smtClean="0"/>
              <a:t>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75814"/>
            <a:ext cx="10515600" cy="66876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Kentucky Regulated Dam Inventory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5913901"/>
            <a:ext cx="10123714" cy="9055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970 total structures located in 115 </a:t>
            </a:r>
            <a:r>
              <a:rPr lang="en-US" b="1" dirty="0" smtClean="0"/>
              <a:t>counties</a:t>
            </a:r>
            <a:endParaRPr lang="en-US" b="1" dirty="0"/>
          </a:p>
          <a:p>
            <a:pPr lvl="1"/>
            <a:r>
              <a:rPr lang="en-US" u="sng" dirty="0" smtClean="0"/>
              <a:t>180 </a:t>
            </a:r>
            <a:r>
              <a:rPr lang="en-US" u="sng" dirty="0"/>
              <a:t>High </a:t>
            </a:r>
            <a:r>
              <a:rPr lang="en-US" u="sng" dirty="0" smtClean="0"/>
              <a:t>hazard</a:t>
            </a:r>
            <a:r>
              <a:rPr lang="en-US" dirty="0" smtClean="0"/>
              <a:t> dams</a:t>
            </a:r>
          </a:p>
          <a:p>
            <a:pPr lvl="1"/>
            <a:r>
              <a:rPr lang="en-US" dirty="0" smtClean="0"/>
              <a:t>127 </a:t>
            </a:r>
            <a:r>
              <a:rPr lang="en-US" dirty="0"/>
              <a:t>Significant </a:t>
            </a:r>
            <a:r>
              <a:rPr lang="en-US" dirty="0" smtClean="0"/>
              <a:t>hazards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44583"/>
            <a:ext cx="10580914" cy="51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7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 Condition Assessment Data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51616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000" dirty="0" smtClean="0"/>
              <a:t>A </a:t>
            </a:r>
            <a:r>
              <a:rPr lang="en-US" sz="3000" dirty="0"/>
              <a:t>Condition Assessment </a:t>
            </a:r>
            <a:r>
              <a:rPr lang="en-US" sz="3000" dirty="0" smtClean="0"/>
              <a:t>is </a:t>
            </a:r>
            <a:r>
              <a:rPr lang="en-US" sz="3000" dirty="0"/>
              <a:t>performed during each </a:t>
            </a:r>
            <a:r>
              <a:rPr lang="en-US" sz="3000" dirty="0" smtClean="0"/>
              <a:t>inspection conducted by EEC/DOW.</a:t>
            </a:r>
            <a:r>
              <a:rPr lang="en-US" sz="3000" dirty="0"/>
              <a:t> </a:t>
            </a:r>
            <a:endParaRPr lang="en-US" sz="3000" dirty="0" smtClean="0"/>
          </a:p>
          <a:p>
            <a:pPr lvl="1"/>
            <a:r>
              <a:rPr lang="en-US" sz="2600" dirty="0" smtClean="0"/>
              <a:t>Based on </a:t>
            </a:r>
            <a:r>
              <a:rPr lang="en-US" sz="2600" dirty="0"/>
              <a:t>criteria located at: </a:t>
            </a:r>
            <a:r>
              <a:rPr lang="en-US" sz="2600" dirty="0">
                <a:hlinkClick r:id="rId2"/>
              </a:rPr>
              <a:t>https://</a:t>
            </a:r>
            <a:r>
              <a:rPr lang="en-US" sz="2600" dirty="0" smtClean="0">
                <a:hlinkClick r:id="rId2"/>
              </a:rPr>
              <a:t>eec.ky.gov/Environmental-Protection/Water/FloodDrought/Documents/KentuckyDamConditionAssessmentCriteria.pdf</a:t>
            </a:r>
            <a:endParaRPr lang="en-US" sz="2600" dirty="0" smtClean="0"/>
          </a:p>
          <a:p>
            <a:r>
              <a:rPr lang="en-US" sz="3000" b="1" dirty="0" smtClean="0"/>
              <a:t>Satisfactory</a:t>
            </a:r>
            <a:r>
              <a:rPr lang="en-US" sz="3000" dirty="0" smtClean="0"/>
              <a:t> </a:t>
            </a:r>
            <a:r>
              <a:rPr lang="en-US" sz="3000" dirty="0"/>
              <a:t>– 111 total (25 High; 26 Significant)</a:t>
            </a:r>
          </a:p>
          <a:p>
            <a:r>
              <a:rPr lang="en-US" sz="3000" b="1" dirty="0" smtClean="0"/>
              <a:t>Fair</a:t>
            </a:r>
            <a:r>
              <a:rPr lang="en-US" sz="3000" dirty="0" smtClean="0"/>
              <a:t> </a:t>
            </a:r>
            <a:r>
              <a:rPr lang="en-US" sz="3000" dirty="0"/>
              <a:t>– 224 total (68 High; 50 Significant)</a:t>
            </a:r>
          </a:p>
          <a:p>
            <a:r>
              <a:rPr lang="en-US" sz="3000" b="1" dirty="0" smtClean="0"/>
              <a:t>Poor </a:t>
            </a:r>
            <a:r>
              <a:rPr lang="en-US" sz="3000" dirty="0"/>
              <a:t>– 226 total (78 High; 50 Significant)</a:t>
            </a:r>
          </a:p>
          <a:p>
            <a:r>
              <a:rPr lang="en-US" sz="3000" b="1" dirty="0" smtClean="0"/>
              <a:t>Unsatisfactory</a:t>
            </a:r>
            <a:r>
              <a:rPr lang="en-US" sz="3000" dirty="0" smtClean="0"/>
              <a:t> </a:t>
            </a:r>
            <a:r>
              <a:rPr lang="en-US" sz="3000" dirty="0"/>
              <a:t>– 12 total (7 High; 1 Significant)</a:t>
            </a:r>
          </a:p>
          <a:p>
            <a:r>
              <a:rPr lang="en-US" sz="3000" b="1" dirty="0" smtClean="0"/>
              <a:t>Unrated </a:t>
            </a:r>
            <a:r>
              <a:rPr lang="en-US" sz="3000" dirty="0"/>
              <a:t>– 397 total (2 High; 0 Significant)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770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Action Plans (EAPs)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96097" y="1281371"/>
            <a:ext cx="9508898" cy="1053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FEMA 64 Federal Guidelines for Dam Safety – Emergency Action Planning for Dams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90" y="2103120"/>
            <a:ext cx="5501186" cy="461336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 smtClean="0"/>
              <a:t>goals of EAPs are to: encourage (</a:t>
            </a:r>
            <a:r>
              <a:rPr lang="en-US" sz="2000" dirty="0"/>
              <a:t>1) </a:t>
            </a:r>
            <a:r>
              <a:rPr lang="en-US" sz="2000" dirty="0" smtClean="0"/>
              <a:t>the </a:t>
            </a:r>
            <a:r>
              <a:rPr lang="en-US" sz="2000" dirty="0"/>
              <a:t>development of comprehensive </a:t>
            </a:r>
            <a:r>
              <a:rPr lang="en-US" sz="2000" dirty="0" smtClean="0"/>
              <a:t>and consistent </a:t>
            </a:r>
            <a:r>
              <a:rPr lang="en-US" sz="2000" dirty="0"/>
              <a:t>emergency action planning to protect lives and reduce property damage and (2) </a:t>
            </a:r>
            <a:r>
              <a:rPr lang="en-US" sz="2000" dirty="0" smtClean="0"/>
              <a:t>the participation </a:t>
            </a:r>
            <a:r>
              <a:rPr lang="en-US" sz="2000" dirty="0"/>
              <a:t>of emergency management authorities and dam owners in emergency </a:t>
            </a:r>
            <a:r>
              <a:rPr lang="en-US" sz="2000" dirty="0" smtClean="0"/>
              <a:t>action planning.</a:t>
            </a:r>
          </a:p>
          <a:p>
            <a:r>
              <a:rPr lang="en-US" sz="2000" dirty="0"/>
              <a:t>Regardless of state or federal </a:t>
            </a:r>
            <a:r>
              <a:rPr lang="en-US" sz="2000" dirty="0" smtClean="0"/>
              <a:t>regulatory requirements</a:t>
            </a:r>
            <a:r>
              <a:rPr lang="en-US" sz="2000" dirty="0"/>
              <a:t>, dam owners are responsible </a:t>
            </a:r>
            <a:r>
              <a:rPr lang="en-US" sz="2000" dirty="0" smtClean="0"/>
              <a:t>and liable </a:t>
            </a:r>
            <a:r>
              <a:rPr lang="en-US" sz="2000" dirty="0"/>
              <a:t>for dam operations and any related </a:t>
            </a:r>
            <a:r>
              <a:rPr lang="en-US" sz="2000" dirty="0" smtClean="0"/>
              <a:t>incidents.  </a:t>
            </a:r>
            <a:r>
              <a:rPr lang="en-US" sz="2000" i="1" dirty="0" smtClean="0"/>
              <a:t>EAPs </a:t>
            </a:r>
            <a:r>
              <a:rPr lang="en-US" sz="2000" i="1" dirty="0"/>
              <a:t>can actually limit a dam owner’s </a:t>
            </a:r>
            <a:r>
              <a:rPr lang="en-US" sz="2000" i="1" dirty="0" smtClean="0"/>
              <a:t>liability.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Association of State Dam Safety Officials Dam Owner’s Fact Sheet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Summary </a:t>
            </a:r>
            <a:r>
              <a:rPr lang="en-US" sz="3200" dirty="0"/>
              <a:t>of EAP Responsibilities</a:t>
            </a:r>
          </a:p>
          <a:p>
            <a:pPr lvl="1"/>
            <a:r>
              <a:rPr lang="en-US" sz="2800" dirty="0"/>
              <a:t>Dam Owner Responsibilities</a:t>
            </a:r>
          </a:p>
          <a:p>
            <a:pPr lvl="1"/>
            <a:r>
              <a:rPr lang="en-US" sz="2800" dirty="0"/>
              <a:t>Notification and Communication Responsibilities</a:t>
            </a:r>
          </a:p>
          <a:p>
            <a:pPr lvl="1"/>
            <a:r>
              <a:rPr lang="en-US" sz="2800" dirty="0"/>
              <a:t>Evacuation and Emergency Management Responsibilities</a:t>
            </a:r>
          </a:p>
          <a:p>
            <a:r>
              <a:rPr lang="en-US" sz="3200" dirty="0"/>
              <a:t>Notification Flowcharts</a:t>
            </a:r>
          </a:p>
          <a:p>
            <a:r>
              <a:rPr lang="en-US" sz="3200" dirty="0"/>
              <a:t>Dam Description</a:t>
            </a:r>
          </a:p>
          <a:p>
            <a:r>
              <a:rPr lang="en-US" sz="3200" dirty="0"/>
              <a:t>EAP Response Process and Preparedness</a:t>
            </a:r>
          </a:p>
          <a:p>
            <a:pPr lvl="1"/>
            <a:r>
              <a:rPr lang="en-US" sz="2800" dirty="0"/>
              <a:t>Leverages Local Emergency Management Planning Committees (</a:t>
            </a:r>
            <a:r>
              <a:rPr lang="en-US" sz="2800" dirty="0">
                <a:hlinkClick r:id="rId3"/>
              </a:rPr>
              <a:t>LEPCs</a:t>
            </a:r>
            <a:r>
              <a:rPr lang="en-US" sz="2800" dirty="0"/>
              <a:t>) and </a:t>
            </a:r>
            <a:r>
              <a:rPr lang="en-US" sz="2800" dirty="0">
                <a:hlinkClick r:id="rId4"/>
              </a:rPr>
              <a:t>Emergency Operation Plans</a:t>
            </a:r>
            <a:endParaRPr lang="en-US" sz="2800" dirty="0"/>
          </a:p>
          <a:p>
            <a:r>
              <a:rPr lang="en-US" sz="3200" dirty="0"/>
              <a:t>Inundation Maps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7283" y="210312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Main Components of an 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8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 Inundation Mapping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26" y="1478385"/>
            <a:ext cx="3487057" cy="4702726"/>
          </a:xfrm>
        </p:spPr>
        <p:txBody>
          <a:bodyPr/>
          <a:lstStyle/>
          <a:p>
            <a:r>
              <a:rPr lang="en-US" dirty="0" smtClean="0"/>
              <a:t>Available for all KY-regulated high hazard dams</a:t>
            </a:r>
          </a:p>
          <a:p>
            <a:r>
              <a:rPr lang="en-US" dirty="0"/>
              <a:t>Located at: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kygis.maps.arcgis.com/apps/webappviewer/index.html?id=a4b89b6d79434adc9a4d3b0c9d644019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579" y="1371369"/>
            <a:ext cx="4597419" cy="4030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657" y="4449207"/>
            <a:ext cx="3957703" cy="2408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069" y="786070"/>
            <a:ext cx="3549131" cy="34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4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E099D0536FD4C89F55460D56A82E9" ma:contentTypeVersion="5" ma:contentTypeDescription="Create a new document." ma:contentTypeScope="" ma:versionID="e02fe91e94afa8ea2e3b62e335df8be9">
  <xsd:schema xmlns:xsd="http://www.w3.org/2001/XMLSchema" xmlns:xs="http://www.w3.org/2001/XMLSchema" xmlns:p="http://schemas.microsoft.com/office/2006/metadata/properties" xmlns:ns3="3671c38d-c3d8-4ed4-9f5b-9046c3c44b40" xmlns:ns4="0e548b09-5a05-48bd-a782-afe4c0e0493a" targetNamespace="http://schemas.microsoft.com/office/2006/metadata/properties" ma:root="true" ma:fieldsID="96634e2c4eecd268d1e487f304f861a7" ns3:_="" ns4:_="">
    <xsd:import namespace="3671c38d-c3d8-4ed4-9f5b-9046c3c44b40"/>
    <xsd:import namespace="0e548b09-5a05-48bd-a782-afe4c0e049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1c38d-c3d8-4ed4-9f5b-9046c3c44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48b09-5a05-48bd-a782-afe4c0e049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638E47-84E5-4B4A-AB78-E5B09006E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71c38d-c3d8-4ed4-9f5b-9046c3c44b40"/>
    <ds:schemaRef ds:uri="0e548b09-5a05-48bd-a782-afe4c0e049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5D6CF-5F2C-433C-90AA-1DE7EE6C87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E79A92-9ADC-4031-8E35-58F1CB683C1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671c38d-c3d8-4ed4-9f5b-9046c3c44b40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0e548b09-5a05-48bd-a782-afe4c0e0493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1014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Updates to KRS 151</vt:lpstr>
      <vt:lpstr>Primary Proposed Changes to KRS Chapter 151</vt:lpstr>
      <vt:lpstr>Dam Hazard Classifications</vt:lpstr>
      <vt:lpstr>Kentucky Division of Water - Dam Safety Program</vt:lpstr>
      <vt:lpstr>Kentucky Regulated Dam Inventory</vt:lpstr>
      <vt:lpstr>Dam Condition Assessment Data</vt:lpstr>
      <vt:lpstr>Emergency Action Plans (EAPs)</vt:lpstr>
      <vt:lpstr>Dam Inundation Mapping</vt:lpstr>
      <vt:lpstr>EAP Training and Exercises</vt:lpstr>
      <vt:lpstr>Types of EAP Exercises</vt:lpstr>
      <vt:lpstr>Cabinet resources available to assist EAP development</vt:lpstr>
      <vt:lpstr>Questions? 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Goodmann, Peter (EEC)</dc:creator>
  <cp:lastModifiedBy>Mayfield, Barry (EEC)</cp:lastModifiedBy>
  <cp:revision>65</cp:revision>
  <dcterms:created xsi:type="dcterms:W3CDTF">2018-11-02T18:29:32Z</dcterms:created>
  <dcterms:modified xsi:type="dcterms:W3CDTF">2021-10-04T19:09:15Z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0x010100EA2E099D0536FD4C89F55460D56A82E9</vt:lpwstr>
  </property>
</Properties>
</file>