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81" r:id="rId3"/>
    <p:sldId id="324" r:id="rId4"/>
    <p:sldId id="320" r:id="rId5"/>
    <p:sldId id="325" r:id="rId6"/>
    <p:sldId id="308" r:id="rId7"/>
    <p:sldId id="317" r:id="rId8"/>
    <p:sldId id="326" r:id="rId9"/>
    <p:sldId id="312" r:id="rId10"/>
    <p:sldId id="313" r:id="rId11"/>
    <p:sldId id="327" r:id="rId12"/>
    <p:sldId id="329" r:id="rId13"/>
    <p:sldId id="311" r:id="rId14"/>
    <p:sldId id="305"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4643" autoAdjust="0"/>
  </p:normalViewPr>
  <p:slideViewPr>
    <p:cSldViewPr snapToGrid="0" showGuides="1">
      <p:cViewPr varScale="1">
        <p:scale>
          <a:sx n="111" d="100"/>
          <a:sy n="111" d="100"/>
        </p:scale>
        <p:origin x="480" y="84"/>
      </p:cViewPr>
      <p:guideLst>
        <p:guide orient="horz" pos="2160"/>
        <p:guide pos="3840"/>
      </p:guideLst>
    </p:cSldViewPr>
  </p:slideViewPr>
  <p:outlineViewPr>
    <p:cViewPr>
      <p:scale>
        <a:sx n="33" d="100"/>
        <a:sy n="33" d="100"/>
      </p:scale>
      <p:origin x="0" y="-65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4A90C22-FBE7-4216-B9D6-ABAA81A16EC1}" type="datetimeFigureOut">
              <a:rPr lang="en-US" smtClean="0"/>
              <a:t>11/15/2021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DD54BC1-E203-43D6-ADBC-7700A5EC775C}" type="slidenum">
              <a:rPr lang="en-US" smtClean="0"/>
              <a:t>‹#›</a:t>
            </a:fld>
            <a:endParaRPr lang="en-US"/>
          </a:p>
        </p:txBody>
      </p:sp>
    </p:spTree>
    <p:extLst>
      <p:ext uri="{BB962C8B-B14F-4D97-AF65-F5344CB8AC3E}">
        <p14:creationId xmlns:p14="http://schemas.microsoft.com/office/powerpoint/2010/main" val="4856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4BC1-E203-43D6-ADBC-7700A5EC775C}" type="slidenum">
              <a:rPr lang="en-US" smtClean="0"/>
              <a:t>1</a:t>
            </a:fld>
            <a:endParaRPr lang="en-US"/>
          </a:p>
        </p:txBody>
      </p:sp>
    </p:spTree>
    <p:extLst>
      <p:ext uri="{BB962C8B-B14F-4D97-AF65-F5344CB8AC3E}">
        <p14:creationId xmlns:p14="http://schemas.microsoft.com/office/powerpoint/2010/main" val="3278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D54BC1-E203-43D6-ADBC-7700A5EC775C}" type="slidenum">
              <a:rPr lang="en-US" smtClean="0"/>
              <a:t>2</a:t>
            </a:fld>
            <a:endParaRPr lang="en-US"/>
          </a:p>
        </p:txBody>
      </p:sp>
    </p:spTree>
    <p:extLst>
      <p:ext uri="{BB962C8B-B14F-4D97-AF65-F5344CB8AC3E}">
        <p14:creationId xmlns:p14="http://schemas.microsoft.com/office/powerpoint/2010/main" val="1329959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4BC1-E203-43D6-ADBC-7700A5EC775C}" type="slidenum">
              <a:rPr lang="en-US" smtClean="0"/>
              <a:t>14</a:t>
            </a:fld>
            <a:endParaRPr lang="en-US"/>
          </a:p>
        </p:txBody>
      </p:sp>
    </p:spTree>
    <p:extLst>
      <p:ext uri="{BB962C8B-B14F-4D97-AF65-F5344CB8AC3E}">
        <p14:creationId xmlns:p14="http://schemas.microsoft.com/office/powerpoint/2010/main" val="2927937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5">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C6C4E94-7198-4E1A-918C-A2727EA36087}" type="datetime1">
              <a:rPr lang="en-US" smtClean="0"/>
              <a:t>11/15/2021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34471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1C68C00-B2C7-441A-8459-CDF79BEE5009}" type="datetime1">
              <a:rPr lang="en-US" smtClean="0"/>
              <a:t>11/15/2021</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9938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BD15-E2EA-4197-B3FF-9B9B52140524}" type="datetime1">
              <a:rPr lang="en-US" smtClean="0"/>
              <a:t>11/15/2021</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1942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6896" y="256912"/>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F92AA55-B267-4AF6-A9DF-3C1594F387DC}" type="datetime1">
              <a:rPr lang="en-US" smtClean="0"/>
              <a:t>11/15/2021</a:t>
            </a:fld>
            <a:endParaRPr lang="en-US"/>
          </a:p>
        </p:txBody>
      </p:sp>
      <p:sp>
        <p:nvSpPr>
          <p:cNvPr id="5" name="Footer Placeholder 4"/>
          <p:cNvSpPr>
            <a:spLocks noGrp="1"/>
          </p:cNvSpPr>
          <p:nvPr>
            <p:ph type="ftr" sz="quarter" idx="11"/>
          </p:nvPr>
        </p:nvSpPr>
        <p:spPr/>
        <p:txBody>
          <a:bodyPr/>
          <a:lstStyle/>
          <a:p>
            <a:r>
              <a:rPr lang="en-US" dirty="0"/>
              <a:t>Kentucky Public Service Commission</a:t>
            </a:r>
          </a:p>
        </p:txBody>
      </p:sp>
      <p:sp>
        <p:nvSpPr>
          <p:cNvPr id="6" name="Slide Number Placeholder 5"/>
          <p:cNvSpPr>
            <a:spLocks noGrp="1"/>
          </p:cNvSpPr>
          <p:nvPr>
            <p:ph type="sldNum" sz="quarter" idx="12"/>
          </p:nvPr>
        </p:nvSpPr>
        <p:spPr/>
        <p:txBody>
          <a:bodyPr/>
          <a:lstStyle>
            <a:lvl1pPr>
              <a:defRPr/>
            </a:lvl1pPr>
          </a:lstStyle>
          <a:p>
            <a:fld id="{B5B60515-9764-43B8-B3EB-AA7427414835}" type="slidenum">
              <a:rPr lang="en-US" smtClean="0"/>
              <a:pPr/>
              <a:t>‹#›</a:t>
            </a:fld>
            <a:endParaRPr lang="en-US" dirty="0"/>
          </a:p>
        </p:txBody>
      </p:sp>
      <p:cxnSp>
        <p:nvCxnSpPr>
          <p:cNvPr id="7" name="Straight Connector 6"/>
          <p:cNvCxnSpPr/>
          <p:nvPr userDrawn="1"/>
        </p:nvCxnSpPr>
        <p:spPr>
          <a:xfrm flipV="1">
            <a:off x="886896" y="1367612"/>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5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5">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D7842-D92B-42FB-B04A-BE6F0B5D0E61}" type="datetime1">
              <a:rPr lang="en-US" smtClean="0"/>
              <a:t>11/15/2021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91684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5269"/>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FECBF2A-A421-4AF5-A2A4-3849516E571B}" type="datetime1">
              <a:rPr lang="en-US" smtClean="0"/>
              <a:t>11/15/2021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dirty="0"/>
          </a:p>
        </p:txBody>
      </p:sp>
      <p:cxnSp>
        <p:nvCxnSpPr>
          <p:cNvPr id="8" name="Straight Connector 7"/>
          <p:cNvCxnSpPr/>
          <p:nvPr userDrawn="1"/>
        </p:nvCxnSpPr>
        <p:spPr>
          <a:xfrm flipV="1">
            <a:off x="838200" y="1378434"/>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42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4F6393-92EF-4D10-8DDC-9B3215B0B9A5}" type="datetime1">
              <a:rPr lang="en-US" smtClean="0"/>
              <a:t>11/15/2021</a:t>
            </a:fld>
            <a:endParaRPr lang="en-US"/>
          </a:p>
        </p:txBody>
      </p:sp>
      <p:sp>
        <p:nvSpPr>
          <p:cNvPr id="8" name="Footer Placeholder 7"/>
          <p:cNvSpPr>
            <a:spLocks noGrp="1"/>
          </p:cNvSpPr>
          <p:nvPr>
            <p:ph type="ftr" sz="quarter" idx="11"/>
          </p:nvPr>
        </p:nvSpPr>
        <p:spPr/>
        <p:txBody>
          <a:bodyPr/>
          <a:lstStyle/>
          <a:p>
            <a:r>
              <a:rPr lang="en-US" dirty="0"/>
              <a:t>Kentucky Public Service Commission</a:t>
            </a:r>
          </a:p>
          <a:p>
            <a:endParaRPr lang="en-US" dirty="0"/>
          </a:p>
        </p:txBody>
      </p:sp>
      <p:sp>
        <p:nvSpPr>
          <p:cNvPr id="9" name="Slide Number Placeholder 8"/>
          <p:cNvSpPr>
            <a:spLocks noGrp="1"/>
          </p:cNvSpPr>
          <p:nvPr>
            <p:ph type="sldNum" sz="quarter" idx="12"/>
          </p:nvPr>
        </p:nvSpPr>
        <p:spPr/>
        <p:txBody>
          <a:bodyPr/>
          <a:lstStyle/>
          <a:p>
            <a:fld id="{64D25607-309F-4D30-9ECA-33A53AAAC199}" type="slidenum">
              <a:rPr lang="en-US" smtClean="0"/>
              <a:t>‹#›</a:t>
            </a:fld>
            <a:endParaRPr lang="en-US"/>
          </a:p>
        </p:txBody>
      </p:sp>
      <p:cxnSp>
        <p:nvCxnSpPr>
          <p:cNvPr id="10" name="Straight Connector 9"/>
          <p:cNvCxnSpPr/>
          <p:nvPr userDrawn="1"/>
        </p:nvCxnSpPr>
        <p:spPr>
          <a:xfrm flipV="1">
            <a:off x="838200" y="1495623"/>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28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A020125-94CE-4358-A11B-69A0D5190046}" type="datetime1">
              <a:rPr lang="en-US" smtClean="0"/>
              <a:t>11/15/2021</a:t>
            </a:fld>
            <a:endParaRPr lang="en-US"/>
          </a:p>
        </p:txBody>
      </p:sp>
      <p:sp>
        <p:nvSpPr>
          <p:cNvPr id="4" name="Footer Placeholder 3"/>
          <p:cNvSpPr>
            <a:spLocks noGrp="1"/>
          </p:cNvSpPr>
          <p:nvPr>
            <p:ph type="ftr" sz="quarter" idx="11"/>
          </p:nvPr>
        </p:nvSpPr>
        <p:spPr/>
        <p:txBody>
          <a:bodyPr/>
          <a:lstStyle/>
          <a:p>
            <a:r>
              <a:rPr lang="en-US" dirty="0"/>
              <a:t>Kentucky Public Service Commission</a:t>
            </a:r>
          </a:p>
          <a:p>
            <a:endParaRPr lang="en-US" dirty="0"/>
          </a:p>
        </p:txBody>
      </p:sp>
      <p:sp>
        <p:nvSpPr>
          <p:cNvPr id="5" name="Slide Number Placeholder 4"/>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69771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C6B95-0E90-44C2-AA43-E91564549260}" type="datetime1">
              <a:rPr lang="en-US" smtClean="0"/>
              <a:t>11/15/2021</a:t>
            </a:fld>
            <a:endParaRPr lang="en-US"/>
          </a:p>
        </p:txBody>
      </p:sp>
      <p:sp>
        <p:nvSpPr>
          <p:cNvPr id="3" name="Footer Placeholder 2"/>
          <p:cNvSpPr>
            <a:spLocks noGrp="1"/>
          </p:cNvSpPr>
          <p:nvPr>
            <p:ph type="ftr" sz="quarter" idx="11"/>
          </p:nvPr>
        </p:nvSpPr>
        <p:spPr/>
        <p:txBody>
          <a:bodyPr/>
          <a:lstStyle/>
          <a:p>
            <a:r>
              <a:rPr lang="en-US" dirty="0"/>
              <a:t>Kentucky Public Service Commission</a:t>
            </a:r>
          </a:p>
          <a:p>
            <a:endParaRPr lang="en-US" dirty="0"/>
          </a:p>
        </p:txBody>
      </p:sp>
      <p:sp>
        <p:nvSpPr>
          <p:cNvPr id="4" name="Slide Number Placeholder 3"/>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52972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BC84307-D69E-401F-BFFB-F7067FC579D3}" type="datetime1">
              <a:rPr lang="en-US" smtClean="0"/>
              <a:t>11/15/2021</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45480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4A67798-E148-4D5A-AD7F-BE95205C2B4B}" type="datetime1">
              <a:rPr lang="en-US" smtClean="0"/>
              <a:t>11/15/2021</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06111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9CE0D-2DA6-4A8B-B032-34753A510C0F}" type="datetime1">
              <a:rPr lang="en-US" smtClean="0"/>
              <a:t>11/15/2021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25607-309F-4D30-9ECA-33A53AAAC199}" type="slidenum">
              <a:rPr lang="en-US" smtClean="0"/>
              <a:t>‹#›</a:t>
            </a:fld>
            <a:endParaRPr lang="en-US"/>
          </a:p>
        </p:txBody>
      </p:sp>
    </p:spTree>
    <p:extLst>
      <p:ext uri="{BB962C8B-B14F-4D97-AF65-F5344CB8AC3E}">
        <p14:creationId xmlns:p14="http://schemas.microsoft.com/office/powerpoint/2010/main" val="1075289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000" dirty="0">
                <a:latin typeface="+mn-lt"/>
              </a:rPr>
              <a:t>Resource Adequacy: Kentucky &amp; the U.S.</a:t>
            </a:r>
          </a:p>
        </p:txBody>
      </p:sp>
      <p:sp>
        <p:nvSpPr>
          <p:cNvPr id="4" name="Subtitle 3"/>
          <p:cNvSpPr>
            <a:spLocks noGrp="1"/>
          </p:cNvSpPr>
          <p:nvPr>
            <p:ph type="subTitle" idx="1"/>
          </p:nvPr>
        </p:nvSpPr>
        <p:spPr>
          <a:xfrm>
            <a:off x="1524000" y="3657697"/>
            <a:ext cx="9144000" cy="1655762"/>
          </a:xfrm>
        </p:spPr>
        <p:txBody>
          <a:bodyPr>
            <a:normAutofit lnSpcReduction="10000"/>
          </a:bodyPr>
          <a:lstStyle/>
          <a:p>
            <a:r>
              <a:rPr lang="en-US" dirty="0"/>
              <a:t>Kent Chandler, Chairman</a:t>
            </a:r>
          </a:p>
          <a:p>
            <a:r>
              <a:rPr lang="en-US" dirty="0"/>
              <a:t>Kentucky Public Service Commission</a:t>
            </a:r>
          </a:p>
          <a:p>
            <a:r>
              <a:rPr lang="en-US" dirty="0"/>
              <a:t>Presentation: Natural Resources and Energy Interim Joint Committee</a:t>
            </a:r>
          </a:p>
          <a:p>
            <a:r>
              <a:rPr lang="en-US" dirty="0"/>
              <a:t>Nov. 17, 2021</a:t>
            </a:r>
          </a:p>
        </p:txBody>
      </p:sp>
      <p:sp>
        <p:nvSpPr>
          <p:cNvPr id="3" name="TextBox 2"/>
          <p:cNvSpPr txBox="1"/>
          <p:nvPr/>
        </p:nvSpPr>
        <p:spPr>
          <a:xfrm>
            <a:off x="0" y="6119336"/>
            <a:ext cx="12191999" cy="738664"/>
          </a:xfrm>
          <a:prstGeom prst="rect">
            <a:avLst/>
          </a:prstGeom>
          <a:solidFill>
            <a:schemeClr val="accent5">
              <a:lumMod val="75000"/>
            </a:schemeClr>
          </a:solidFill>
        </p:spPr>
        <p:txBody>
          <a:bodyPr wrap="square" rtlCol="0">
            <a:spAutoFit/>
          </a:bodyPr>
          <a:lstStyle/>
          <a:p>
            <a:pPr algn="ctr"/>
            <a:endParaRPr lang="en-US" sz="1400" dirty="0">
              <a:solidFill>
                <a:schemeClr val="accent5">
                  <a:lumMod val="75000"/>
                </a:schemeClr>
              </a:solidFill>
            </a:endParaRPr>
          </a:p>
          <a:p>
            <a:pPr algn="ctr"/>
            <a:r>
              <a:rPr lang="en-US" sz="1400" b="1" dirty="0">
                <a:solidFill>
                  <a:schemeClr val="bg1"/>
                </a:solidFill>
              </a:rPr>
              <a:t>Any views expressed in this presentation are those of the presenter and do not reflect official positions of the PSC.</a:t>
            </a:r>
          </a:p>
          <a:p>
            <a:pPr algn="ctr"/>
            <a:endParaRPr lang="en-US" sz="1400" dirty="0">
              <a:solidFill>
                <a:schemeClr val="accent5">
                  <a:lumMod val="75000"/>
                </a:schemeClr>
              </a:solidFill>
            </a:endParaRPr>
          </a:p>
        </p:txBody>
      </p:sp>
    </p:spTree>
    <p:extLst>
      <p:ext uri="{BB962C8B-B14F-4D97-AF65-F5344CB8AC3E}">
        <p14:creationId xmlns:p14="http://schemas.microsoft.com/office/powerpoint/2010/main" val="357818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896" y="164897"/>
            <a:ext cx="10515600" cy="1325563"/>
          </a:xfrm>
        </p:spPr>
        <p:txBody>
          <a:bodyPr/>
          <a:lstStyle/>
          <a:p>
            <a:r>
              <a:rPr lang="en-US" dirty="0"/>
              <a:t>PJM &amp; MISO – Resource Adequacy &amp; Reliability continued...</a:t>
            </a:r>
          </a:p>
        </p:txBody>
      </p:sp>
      <p:sp>
        <p:nvSpPr>
          <p:cNvPr id="3" name="Content Placeholder 2"/>
          <p:cNvSpPr>
            <a:spLocks noGrp="1"/>
          </p:cNvSpPr>
          <p:nvPr>
            <p:ph idx="1"/>
          </p:nvPr>
        </p:nvSpPr>
        <p:spPr>
          <a:xfrm>
            <a:off x="838200" y="1627516"/>
            <a:ext cx="10515600" cy="5164347"/>
          </a:xfrm>
        </p:spPr>
        <p:txBody>
          <a:bodyPr>
            <a:normAutofit/>
          </a:bodyPr>
          <a:lstStyle/>
          <a:p>
            <a:r>
              <a:rPr lang="en-US" dirty="0"/>
              <a:t>Futures development— forward-looking planning scenarios of the energy landscape that establish different ranges of economic, policy, and technological possibilities (such as load growth, electrification, carbon policy, generator retirements, renewable energy levels, natural gas price, and generation capital cost) over a twenty-year period.</a:t>
            </a:r>
          </a:p>
          <a:p>
            <a:r>
              <a:rPr lang="en-US" dirty="0"/>
              <a:t>Renewable Integration Impact Assessment—conducted to understand the impacts of renewable energy growth over the long term. </a:t>
            </a:r>
          </a:p>
          <a:p>
            <a:pPr lvl="1"/>
            <a:r>
              <a:rPr lang="en-US" dirty="0"/>
              <a:t>“Managing the system under such conditions, particularly beyond the 30% system-wide renewable level is not insurmountable and will require transformational change in planning, markets, and operations. RIIA concludes that renewable penetration of at least 50% can be achieved through additional coordinated action.”</a:t>
            </a:r>
          </a:p>
        </p:txBody>
      </p:sp>
      <p:sp>
        <p:nvSpPr>
          <p:cNvPr id="4" name="Slide Number Placeholder 3"/>
          <p:cNvSpPr>
            <a:spLocks noGrp="1"/>
          </p:cNvSpPr>
          <p:nvPr>
            <p:ph type="sldNum" sz="quarter" idx="12"/>
          </p:nvPr>
        </p:nvSpPr>
        <p:spPr/>
        <p:txBody>
          <a:bodyPr/>
          <a:lstStyle/>
          <a:p>
            <a:fld id="{B5B60515-9764-43B8-B3EB-AA7427414835}" type="slidenum">
              <a:rPr lang="en-US" smtClean="0"/>
              <a:pPr/>
              <a:t>10</a:t>
            </a:fld>
            <a:endParaRPr lang="en-US" dirty="0"/>
          </a:p>
        </p:txBody>
      </p:sp>
    </p:spTree>
    <p:extLst>
      <p:ext uri="{BB962C8B-B14F-4D97-AF65-F5344CB8AC3E}">
        <p14:creationId xmlns:p14="http://schemas.microsoft.com/office/powerpoint/2010/main" val="2571136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8404-3F91-48FC-A76B-F80E83FACD66}"/>
              </a:ext>
            </a:extLst>
          </p:cNvPr>
          <p:cNvSpPr>
            <a:spLocks noGrp="1"/>
          </p:cNvSpPr>
          <p:nvPr>
            <p:ph type="title"/>
          </p:nvPr>
        </p:nvSpPr>
        <p:spPr/>
        <p:txBody>
          <a:bodyPr/>
          <a:lstStyle/>
          <a:p>
            <a:r>
              <a:rPr lang="en-US" dirty="0"/>
              <a:t>What changes are necessary to adapt?</a:t>
            </a:r>
          </a:p>
        </p:txBody>
      </p:sp>
      <p:sp>
        <p:nvSpPr>
          <p:cNvPr id="3" name="Content Placeholder 2">
            <a:extLst>
              <a:ext uri="{FF2B5EF4-FFF2-40B4-BE49-F238E27FC236}">
                <a16:creationId xmlns:a16="http://schemas.microsoft.com/office/drawing/2014/main" id="{B82D8815-9D71-454E-B0EF-E4E43B979035}"/>
              </a:ext>
            </a:extLst>
          </p:cNvPr>
          <p:cNvSpPr>
            <a:spLocks noGrp="1"/>
          </p:cNvSpPr>
          <p:nvPr>
            <p:ph idx="1"/>
          </p:nvPr>
        </p:nvSpPr>
        <p:spPr>
          <a:xfrm>
            <a:off x="838200" y="1685026"/>
            <a:ext cx="10515600" cy="4671324"/>
          </a:xfrm>
        </p:spPr>
        <p:txBody>
          <a:bodyPr>
            <a:normAutofit fontScale="92500" lnSpcReduction="20000"/>
          </a:bodyPr>
          <a:lstStyle/>
          <a:p>
            <a:r>
              <a:rPr lang="en-US" dirty="0"/>
              <a:t>Greater detail in IRPs—include dynamic changes to transmission and distribution system, not just generation; better, more frequent data</a:t>
            </a:r>
          </a:p>
          <a:p>
            <a:r>
              <a:rPr lang="en-US" dirty="0"/>
              <a:t>Greater stratification of reliability contribution- ELCC becoming more and more important</a:t>
            </a:r>
          </a:p>
          <a:p>
            <a:r>
              <a:rPr lang="en-US" dirty="0"/>
              <a:t>Greater emphasis on modeling—increased and changing demand; electrification; supply and demand resources; energy efficiency</a:t>
            </a:r>
          </a:p>
          <a:p>
            <a:r>
              <a:rPr lang="en-US" dirty="0"/>
              <a:t>Supply side resources—what kind of generation is even available?</a:t>
            </a:r>
          </a:p>
          <a:p>
            <a:r>
              <a:rPr lang="en-US" dirty="0"/>
              <a:t>Contributions to reliability- DERs, renewables, etc.</a:t>
            </a:r>
          </a:p>
          <a:p>
            <a:r>
              <a:rPr lang="en-US" dirty="0"/>
              <a:t>More flexibility required; greater variability with reserve margins</a:t>
            </a:r>
          </a:p>
          <a:p>
            <a:r>
              <a:rPr lang="en-US" dirty="0"/>
              <a:t>Gas-electric coordination</a:t>
            </a:r>
          </a:p>
          <a:p>
            <a:r>
              <a:rPr lang="en-US" dirty="0"/>
              <a:t>Greater interconnection amongst utilities, RTOs and within entire interconnections (Eastern, Western, Texas)</a:t>
            </a:r>
          </a:p>
          <a:p>
            <a:endParaRPr lang="en-US" dirty="0"/>
          </a:p>
        </p:txBody>
      </p:sp>
      <p:sp>
        <p:nvSpPr>
          <p:cNvPr id="4" name="Slide Number Placeholder 3">
            <a:extLst>
              <a:ext uri="{FF2B5EF4-FFF2-40B4-BE49-F238E27FC236}">
                <a16:creationId xmlns:a16="http://schemas.microsoft.com/office/drawing/2014/main" id="{BEE4F088-D1B3-4970-80D7-A89D3ABFD257}"/>
              </a:ext>
            </a:extLst>
          </p:cNvPr>
          <p:cNvSpPr>
            <a:spLocks noGrp="1"/>
          </p:cNvSpPr>
          <p:nvPr>
            <p:ph type="sldNum" sz="quarter" idx="12"/>
          </p:nvPr>
        </p:nvSpPr>
        <p:spPr/>
        <p:txBody>
          <a:bodyPr/>
          <a:lstStyle/>
          <a:p>
            <a:fld id="{B5B60515-9764-43B8-B3EB-AA7427414835}" type="slidenum">
              <a:rPr lang="en-US" smtClean="0"/>
              <a:pPr/>
              <a:t>11</a:t>
            </a:fld>
            <a:endParaRPr lang="en-US" dirty="0"/>
          </a:p>
        </p:txBody>
      </p:sp>
    </p:spTree>
    <p:extLst>
      <p:ext uri="{BB962C8B-B14F-4D97-AF65-F5344CB8AC3E}">
        <p14:creationId xmlns:p14="http://schemas.microsoft.com/office/powerpoint/2010/main" val="3781876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8404-3F91-48FC-A76B-F80E83FACD66}"/>
              </a:ext>
            </a:extLst>
          </p:cNvPr>
          <p:cNvSpPr>
            <a:spLocks noGrp="1"/>
          </p:cNvSpPr>
          <p:nvPr>
            <p:ph type="title"/>
          </p:nvPr>
        </p:nvSpPr>
        <p:spPr/>
        <p:txBody>
          <a:bodyPr/>
          <a:lstStyle/>
          <a:p>
            <a:r>
              <a:rPr lang="en-US" dirty="0"/>
              <a:t>Supply Side Resources- what is available?</a:t>
            </a:r>
          </a:p>
        </p:txBody>
      </p:sp>
      <p:sp>
        <p:nvSpPr>
          <p:cNvPr id="3" name="Content Placeholder 2">
            <a:extLst>
              <a:ext uri="{FF2B5EF4-FFF2-40B4-BE49-F238E27FC236}">
                <a16:creationId xmlns:a16="http://schemas.microsoft.com/office/drawing/2014/main" id="{B82D8815-9D71-454E-B0EF-E4E43B979035}"/>
              </a:ext>
            </a:extLst>
          </p:cNvPr>
          <p:cNvSpPr>
            <a:spLocks noGrp="1"/>
          </p:cNvSpPr>
          <p:nvPr>
            <p:ph idx="1"/>
          </p:nvPr>
        </p:nvSpPr>
        <p:spPr/>
        <p:txBody>
          <a:bodyPr>
            <a:normAutofit fontScale="77500" lnSpcReduction="20000"/>
          </a:bodyPr>
          <a:lstStyle/>
          <a:p>
            <a:r>
              <a:rPr lang="en-US" dirty="0"/>
              <a:t>Wind—Few places in Kentucky have adequate wind speeds and topography</a:t>
            </a:r>
          </a:p>
          <a:p>
            <a:r>
              <a:rPr lang="en-US" dirty="0"/>
              <a:t>Solar—Requires about 6-10 acres per MW, less reliability contribution in winter months </a:t>
            </a:r>
          </a:p>
          <a:p>
            <a:r>
              <a:rPr lang="en-US" dirty="0"/>
              <a:t>Nuclear—Currently </a:t>
            </a:r>
            <a:r>
              <a:rPr lang="en-US" dirty="0" smtClean="0"/>
              <a:t>unlikely, however emerging, advanced technologies could alter viability</a:t>
            </a:r>
            <a:endParaRPr lang="en-US" dirty="0" smtClean="0"/>
          </a:p>
          <a:p>
            <a:r>
              <a:rPr lang="en-US" dirty="0"/>
              <a:t>Coal—New units unable to be built, primarily because of NSR requirements</a:t>
            </a:r>
          </a:p>
          <a:p>
            <a:r>
              <a:rPr lang="en-US" dirty="0"/>
              <a:t>Natural </a:t>
            </a:r>
            <a:r>
              <a:rPr lang="en-US" dirty="0" smtClean="0"/>
              <a:t>Gas—Often </a:t>
            </a:r>
            <a:r>
              <a:rPr lang="en-US" dirty="0"/>
              <a:t>chosen by generation modeling as least-cost resource, but risks exist around ability to site infrastructure and actual useful life</a:t>
            </a:r>
          </a:p>
          <a:p>
            <a:r>
              <a:rPr lang="en-US" dirty="0"/>
              <a:t>Energy Efficiency/Demand Side Management—plenty of cost-effective amounts available, but inability to actually produce electricity</a:t>
            </a:r>
          </a:p>
          <a:p>
            <a:r>
              <a:rPr lang="en-US" dirty="0"/>
              <a:t>Batteries—limited duration (4 to 8 hours) and relatively expensive</a:t>
            </a:r>
          </a:p>
          <a:p>
            <a:r>
              <a:rPr lang="en-US" dirty="0"/>
              <a:t>Hybrid Resources—Promising, but relatively new</a:t>
            </a:r>
          </a:p>
          <a:p>
            <a:r>
              <a:rPr lang="en-US" dirty="0"/>
              <a:t>Hydrogen—Not yet proven to be cost-effective or readily available</a:t>
            </a:r>
          </a:p>
        </p:txBody>
      </p:sp>
      <p:sp>
        <p:nvSpPr>
          <p:cNvPr id="4" name="Slide Number Placeholder 3">
            <a:extLst>
              <a:ext uri="{FF2B5EF4-FFF2-40B4-BE49-F238E27FC236}">
                <a16:creationId xmlns:a16="http://schemas.microsoft.com/office/drawing/2014/main" id="{BEE4F088-D1B3-4970-80D7-A89D3ABFD257}"/>
              </a:ext>
            </a:extLst>
          </p:cNvPr>
          <p:cNvSpPr>
            <a:spLocks noGrp="1"/>
          </p:cNvSpPr>
          <p:nvPr>
            <p:ph type="sldNum" sz="quarter" idx="12"/>
          </p:nvPr>
        </p:nvSpPr>
        <p:spPr/>
        <p:txBody>
          <a:bodyPr/>
          <a:lstStyle/>
          <a:p>
            <a:fld id="{B5B60515-9764-43B8-B3EB-AA7427414835}" type="slidenum">
              <a:rPr lang="en-US" smtClean="0"/>
              <a:pPr/>
              <a:t>12</a:t>
            </a:fld>
            <a:endParaRPr lang="en-US" dirty="0"/>
          </a:p>
        </p:txBody>
      </p:sp>
    </p:spTree>
    <p:extLst>
      <p:ext uri="{BB962C8B-B14F-4D97-AF65-F5344CB8AC3E}">
        <p14:creationId xmlns:p14="http://schemas.microsoft.com/office/powerpoint/2010/main" val="145774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Key Take-Aways &amp; Considerations	</a:t>
            </a:r>
          </a:p>
        </p:txBody>
      </p:sp>
      <p:sp>
        <p:nvSpPr>
          <p:cNvPr id="3" name="Content Placeholder 2"/>
          <p:cNvSpPr>
            <a:spLocks noGrp="1"/>
          </p:cNvSpPr>
          <p:nvPr>
            <p:ph idx="1"/>
          </p:nvPr>
        </p:nvSpPr>
        <p:spPr/>
        <p:txBody>
          <a:bodyPr>
            <a:normAutofit fontScale="85000" lnSpcReduction="20000"/>
          </a:bodyPr>
          <a:lstStyle/>
          <a:p>
            <a:r>
              <a:rPr lang="en-US" dirty="0"/>
              <a:t>Utility planning is more difficult and involved than it has been anytime in the last 100 years</a:t>
            </a:r>
          </a:p>
          <a:p>
            <a:r>
              <a:rPr lang="en-US" dirty="0"/>
              <a:t>Kentucky is a traditional vertically integrated state. While most of the state’s jurisdictional utilities participate in wholesale electricity markets, issues of resource adequacy, reliability, planning, etc., are subject to state jurisdiction. </a:t>
            </a:r>
          </a:p>
          <a:p>
            <a:r>
              <a:rPr lang="en-US" dirty="0"/>
              <a:t>The Commission has indicated on multiple occasions it has no interest in our utilities depending on markets for generation capacity for any long (more than a year or two) period of time; will continue to emphasize a preference for “steel in the ground”</a:t>
            </a:r>
          </a:p>
          <a:p>
            <a:r>
              <a:rPr lang="en-US" dirty="0"/>
              <a:t>Unlike Texas, most of the electric grid east of the Rockies is largely interconnected. </a:t>
            </a:r>
          </a:p>
          <a:p>
            <a:r>
              <a:rPr lang="en-US" dirty="0"/>
              <a:t>We must stay engaged and active on these issues; Waiting is not an option </a:t>
            </a:r>
          </a:p>
          <a:p>
            <a:r>
              <a:rPr lang="en-US" dirty="0"/>
              <a:t>Energy storage—game changer? </a:t>
            </a:r>
          </a:p>
          <a:p>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13</a:t>
            </a:fld>
            <a:endParaRPr lang="en-US" dirty="0"/>
          </a:p>
        </p:txBody>
      </p:sp>
    </p:spTree>
    <p:extLst>
      <p:ext uri="{BB962C8B-B14F-4D97-AF65-F5344CB8AC3E}">
        <p14:creationId xmlns:p14="http://schemas.microsoft.com/office/powerpoint/2010/main" val="2843695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4D25607-309F-4D30-9ECA-33A53AAAC199}" type="slidenum">
              <a:rPr lang="en-US" smtClean="0"/>
              <a:t>14</a:t>
            </a:fld>
            <a:endParaRPr lang="en-US"/>
          </a:p>
        </p:txBody>
      </p:sp>
      <p:pic>
        <p:nvPicPr>
          <p:cNvPr id="3" name="Picture 2"/>
          <p:cNvPicPr>
            <a:picLocks noChangeAspect="1"/>
          </p:cNvPicPr>
          <p:nvPr/>
        </p:nvPicPr>
        <p:blipFill>
          <a:blip r:embed="rId3"/>
          <a:stretch>
            <a:fillRect/>
          </a:stretch>
        </p:blipFill>
        <p:spPr>
          <a:xfrm>
            <a:off x="51072" y="312695"/>
            <a:ext cx="6529281" cy="2741955"/>
          </a:xfrm>
          <a:prstGeom prst="rect">
            <a:avLst/>
          </a:prstGeom>
        </p:spPr>
      </p:pic>
      <p:pic>
        <p:nvPicPr>
          <p:cNvPr id="4" name="Picture 3"/>
          <p:cNvPicPr>
            <a:picLocks noChangeAspect="1"/>
          </p:cNvPicPr>
          <p:nvPr/>
        </p:nvPicPr>
        <p:blipFill>
          <a:blip r:embed="rId4"/>
          <a:stretch>
            <a:fillRect/>
          </a:stretch>
        </p:blipFill>
        <p:spPr>
          <a:xfrm>
            <a:off x="2553418" y="2942790"/>
            <a:ext cx="9355511" cy="3532054"/>
          </a:xfrm>
          <a:prstGeom prst="rect">
            <a:avLst/>
          </a:prstGeom>
        </p:spPr>
      </p:pic>
      <p:sp>
        <p:nvSpPr>
          <p:cNvPr id="5" name="TextBox 4"/>
          <p:cNvSpPr txBox="1"/>
          <p:nvPr/>
        </p:nvSpPr>
        <p:spPr>
          <a:xfrm>
            <a:off x="253043" y="65376"/>
            <a:ext cx="6607834" cy="369332"/>
          </a:xfrm>
          <a:prstGeom prst="rect">
            <a:avLst/>
          </a:prstGeom>
          <a:noFill/>
        </p:spPr>
        <p:txBody>
          <a:bodyPr wrap="square" rtlCol="0">
            <a:spAutoFit/>
          </a:bodyPr>
          <a:lstStyle/>
          <a:p>
            <a:r>
              <a:rPr lang="en-US" b="1" dirty="0">
                <a:solidFill>
                  <a:schemeClr val="accent5">
                    <a:lumMod val="75000"/>
                  </a:schemeClr>
                </a:solidFill>
              </a:rPr>
              <a:t>Traditional Electricity Delivery System</a:t>
            </a:r>
          </a:p>
        </p:txBody>
      </p:sp>
      <p:sp>
        <p:nvSpPr>
          <p:cNvPr id="6" name="TextBox 5"/>
          <p:cNvSpPr txBox="1"/>
          <p:nvPr/>
        </p:nvSpPr>
        <p:spPr>
          <a:xfrm>
            <a:off x="8610600" y="2625217"/>
            <a:ext cx="3544019" cy="369332"/>
          </a:xfrm>
          <a:prstGeom prst="rect">
            <a:avLst/>
          </a:prstGeom>
          <a:noFill/>
        </p:spPr>
        <p:txBody>
          <a:bodyPr wrap="square" rtlCol="0">
            <a:spAutoFit/>
          </a:bodyPr>
          <a:lstStyle/>
          <a:p>
            <a:r>
              <a:rPr lang="en-US" b="1" dirty="0">
                <a:solidFill>
                  <a:schemeClr val="accent5">
                    <a:lumMod val="75000"/>
                  </a:schemeClr>
                </a:solidFill>
              </a:rPr>
              <a:t>The Evolving Electric Power Grid</a:t>
            </a:r>
          </a:p>
        </p:txBody>
      </p:sp>
      <p:sp>
        <p:nvSpPr>
          <p:cNvPr id="7" name="TextBox 6"/>
          <p:cNvSpPr txBox="1"/>
          <p:nvPr/>
        </p:nvSpPr>
        <p:spPr>
          <a:xfrm>
            <a:off x="6580353" y="468984"/>
            <a:ext cx="3904891" cy="1323439"/>
          </a:xfrm>
          <a:prstGeom prst="rect">
            <a:avLst/>
          </a:prstGeom>
          <a:noFill/>
        </p:spPr>
        <p:txBody>
          <a:bodyPr wrap="square" rtlCol="0">
            <a:spAutoFit/>
          </a:bodyPr>
          <a:lstStyle/>
          <a:p>
            <a:r>
              <a:rPr lang="en-US" sz="2000" dirty="0">
                <a:solidFill>
                  <a:schemeClr val="accent5">
                    <a:lumMod val="75000"/>
                  </a:schemeClr>
                </a:solidFill>
              </a:rPr>
              <a:t>Mostly one-way system with </a:t>
            </a:r>
            <a:r>
              <a:rPr lang="en-US" sz="2000" dirty="0" err="1">
                <a:solidFill>
                  <a:schemeClr val="accent5">
                    <a:lumMod val="75000"/>
                  </a:schemeClr>
                </a:solidFill>
              </a:rPr>
              <a:t>dispatchable</a:t>
            </a:r>
            <a:r>
              <a:rPr lang="en-US" sz="2000" dirty="0">
                <a:solidFill>
                  <a:schemeClr val="accent5">
                    <a:lumMod val="75000"/>
                  </a:schemeClr>
                </a:solidFill>
              </a:rPr>
              <a:t> resources. Clear components of generation, transmission, and distribution</a:t>
            </a:r>
          </a:p>
        </p:txBody>
      </p:sp>
      <p:sp>
        <p:nvSpPr>
          <p:cNvPr id="8" name="TextBox 7"/>
          <p:cNvSpPr txBox="1"/>
          <p:nvPr/>
        </p:nvSpPr>
        <p:spPr>
          <a:xfrm>
            <a:off x="253043" y="3820799"/>
            <a:ext cx="2363636" cy="2554545"/>
          </a:xfrm>
          <a:prstGeom prst="rect">
            <a:avLst/>
          </a:prstGeom>
          <a:noFill/>
        </p:spPr>
        <p:txBody>
          <a:bodyPr wrap="square" rtlCol="0">
            <a:spAutoFit/>
          </a:bodyPr>
          <a:lstStyle/>
          <a:p>
            <a:r>
              <a:rPr lang="en-US" sz="2000" dirty="0">
                <a:solidFill>
                  <a:schemeClr val="accent5">
                    <a:lumMod val="75000"/>
                  </a:schemeClr>
                </a:solidFill>
              </a:rPr>
              <a:t>As more variable resources and more distributed resources are integrated into the grid, planning and operations are evolving.</a:t>
            </a:r>
          </a:p>
        </p:txBody>
      </p:sp>
      <p:sp>
        <p:nvSpPr>
          <p:cNvPr id="9" name="TextBox 8"/>
          <p:cNvSpPr txBox="1"/>
          <p:nvPr/>
        </p:nvSpPr>
        <p:spPr>
          <a:xfrm>
            <a:off x="2674188" y="6356350"/>
            <a:ext cx="8545902" cy="307777"/>
          </a:xfrm>
          <a:prstGeom prst="rect">
            <a:avLst/>
          </a:prstGeom>
          <a:noFill/>
        </p:spPr>
        <p:txBody>
          <a:bodyPr wrap="square" rtlCol="0">
            <a:spAutoFit/>
          </a:bodyPr>
          <a:lstStyle/>
          <a:p>
            <a:r>
              <a:rPr lang="en-US" sz="1400" dirty="0"/>
              <a:t>Sources: EIA (How Electricity is Delivered to Consumers) and DOE (Quadrennial Technology Review)</a:t>
            </a:r>
          </a:p>
        </p:txBody>
      </p:sp>
    </p:spTree>
    <p:extLst>
      <p:ext uri="{BB962C8B-B14F-4D97-AF65-F5344CB8AC3E}">
        <p14:creationId xmlns:p14="http://schemas.microsoft.com/office/powerpoint/2010/main" val="332527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Service Commission</a:t>
            </a:r>
          </a:p>
        </p:txBody>
      </p:sp>
      <p:sp>
        <p:nvSpPr>
          <p:cNvPr id="3" name="Content Placeholder 2"/>
          <p:cNvSpPr>
            <a:spLocks noGrp="1"/>
          </p:cNvSpPr>
          <p:nvPr>
            <p:ph idx="1"/>
          </p:nvPr>
        </p:nvSpPr>
        <p:spPr/>
        <p:txBody>
          <a:bodyPr>
            <a:normAutofit fontScale="92500" lnSpcReduction="10000"/>
          </a:bodyPr>
          <a:lstStyle/>
          <a:p>
            <a:r>
              <a:rPr lang="en-US" dirty="0"/>
              <a:t>Independent Regulatory Agency</a:t>
            </a:r>
          </a:p>
          <a:p>
            <a:r>
              <a:rPr lang="en-US" dirty="0"/>
              <a:t>Three-member Commission </a:t>
            </a:r>
          </a:p>
          <a:p>
            <a:r>
              <a:rPr lang="en-US" dirty="0"/>
              <a:t>Quasi-judicial function</a:t>
            </a:r>
          </a:p>
          <a:p>
            <a:r>
              <a:rPr lang="en-US" dirty="0"/>
              <a:t>Regulates rates and service provided by jurisdictional utilities:</a:t>
            </a:r>
          </a:p>
          <a:p>
            <a:pPr lvl="1"/>
            <a:r>
              <a:rPr lang="en-US" dirty="0"/>
              <a:t>1,100 jurisdictional utilities</a:t>
            </a:r>
          </a:p>
          <a:p>
            <a:pPr lvl="1"/>
            <a:r>
              <a:rPr lang="en-US" dirty="0"/>
              <a:t>Water and sewer utilities </a:t>
            </a:r>
            <a:r>
              <a:rPr lang="en-US" b="1" dirty="0"/>
              <a:t>(small systems comprise the bulk of regulated utilities)</a:t>
            </a:r>
          </a:p>
          <a:p>
            <a:pPr lvl="1"/>
            <a:r>
              <a:rPr lang="en-US" dirty="0"/>
              <a:t>Natural gas distribution systems and intrastate pipelines</a:t>
            </a:r>
          </a:p>
          <a:p>
            <a:pPr lvl="1"/>
            <a:r>
              <a:rPr lang="en-US" dirty="0"/>
              <a:t>Electric utilities (investor-owned and jurisdictional cooperatives)</a:t>
            </a:r>
          </a:p>
          <a:p>
            <a:pPr lvl="1"/>
            <a:r>
              <a:rPr lang="en-US" dirty="0"/>
              <a:t>Telecommunications (small number) </a:t>
            </a:r>
          </a:p>
          <a:p>
            <a:pPr lvl="1"/>
            <a:r>
              <a:rPr lang="en-US" dirty="0"/>
              <a:t>Does not regulate municipal utilities except for gas pipeline safety.</a:t>
            </a:r>
          </a:p>
          <a:p>
            <a:pPr lvl="1"/>
            <a:r>
              <a:rPr lang="en-US" dirty="0"/>
              <a:t>Does not regulate cooperatives served by TVA.</a:t>
            </a:r>
          </a:p>
          <a:p>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2</a:t>
            </a:fld>
            <a:endParaRPr lang="en-US" dirty="0"/>
          </a:p>
        </p:txBody>
      </p:sp>
    </p:spTree>
    <p:extLst>
      <p:ext uri="{BB962C8B-B14F-4D97-AF65-F5344CB8AC3E}">
        <p14:creationId xmlns:p14="http://schemas.microsoft.com/office/powerpoint/2010/main" val="262262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Reliability—Service and Rates</a:t>
            </a:r>
          </a:p>
        </p:txBody>
      </p:sp>
      <p:sp>
        <p:nvSpPr>
          <p:cNvPr id="11" name="Content Placeholder 10"/>
          <p:cNvSpPr>
            <a:spLocks noGrp="1"/>
          </p:cNvSpPr>
          <p:nvPr>
            <p:ph idx="1"/>
          </p:nvPr>
        </p:nvSpPr>
        <p:spPr>
          <a:xfrm>
            <a:off x="838200" y="1571625"/>
            <a:ext cx="10515600" cy="5089525"/>
          </a:xfrm>
        </p:spPr>
        <p:txBody>
          <a:bodyPr>
            <a:normAutofit/>
          </a:bodyPr>
          <a:lstStyle/>
          <a:p>
            <a:r>
              <a:rPr lang="en-US" sz="3200" dirty="0"/>
              <a:t>Since 1934, the primary statutory </a:t>
            </a:r>
            <a:r>
              <a:rPr lang="en-US" sz="3200" dirty="0" smtClean="0"/>
              <a:t>directive </a:t>
            </a:r>
            <a:r>
              <a:rPr lang="en-US" sz="3200" dirty="0"/>
              <a:t>of utility regulation in Kentucky </a:t>
            </a:r>
            <a:r>
              <a:rPr lang="en-US" sz="3200" dirty="0" smtClean="0"/>
              <a:t>revolves </a:t>
            </a:r>
            <a:r>
              <a:rPr lang="en-US" sz="3200" dirty="0"/>
              <a:t>around:</a:t>
            </a:r>
          </a:p>
          <a:p>
            <a:pPr lvl="1"/>
            <a:r>
              <a:rPr lang="en-US" sz="2800" dirty="0"/>
              <a:t>Rates</a:t>
            </a:r>
          </a:p>
          <a:p>
            <a:pPr lvl="2"/>
            <a:r>
              <a:rPr lang="en-US" sz="2800" dirty="0"/>
              <a:t>Fair, just and reasonable</a:t>
            </a:r>
          </a:p>
          <a:p>
            <a:pPr lvl="1"/>
            <a:r>
              <a:rPr lang="en-US" sz="2800" dirty="0"/>
              <a:t>Service</a:t>
            </a:r>
          </a:p>
          <a:p>
            <a:pPr lvl="2"/>
            <a:r>
              <a:rPr lang="en-US" sz="2800" dirty="0"/>
              <a:t>Adequate, efficient and reasonable</a:t>
            </a:r>
          </a:p>
          <a:p>
            <a:pPr marL="0" indent="0">
              <a:buNone/>
            </a:pPr>
            <a:endParaRPr lang="en-US" dirty="0"/>
          </a:p>
          <a:p>
            <a:r>
              <a:rPr lang="en-US" dirty="0"/>
              <a:t>Most everything in retail utility regulation comes back to one or both of these principles. </a:t>
            </a:r>
          </a:p>
        </p:txBody>
      </p:sp>
      <p:sp>
        <p:nvSpPr>
          <p:cNvPr id="2" name="Slide Number Placeholder 1"/>
          <p:cNvSpPr>
            <a:spLocks noGrp="1"/>
          </p:cNvSpPr>
          <p:nvPr>
            <p:ph type="sldNum" sz="quarter" idx="12"/>
          </p:nvPr>
        </p:nvSpPr>
        <p:spPr/>
        <p:txBody>
          <a:bodyPr/>
          <a:lstStyle/>
          <a:p>
            <a:fld id="{64D25607-309F-4D30-9ECA-33A53AAAC199}" type="slidenum">
              <a:rPr lang="en-US" smtClean="0"/>
              <a:t>3</a:t>
            </a:fld>
            <a:endParaRPr lang="en-US"/>
          </a:p>
        </p:txBody>
      </p:sp>
    </p:spTree>
    <p:extLst>
      <p:ext uri="{BB962C8B-B14F-4D97-AF65-F5344CB8AC3E}">
        <p14:creationId xmlns:p14="http://schemas.microsoft.com/office/powerpoint/2010/main" val="354261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Ensuring Reliability </a:t>
            </a:r>
          </a:p>
        </p:txBody>
      </p:sp>
      <p:sp>
        <p:nvSpPr>
          <p:cNvPr id="3" name="Content Placeholder 2"/>
          <p:cNvSpPr>
            <a:spLocks noGrp="1"/>
          </p:cNvSpPr>
          <p:nvPr>
            <p:ph idx="1"/>
          </p:nvPr>
        </p:nvSpPr>
        <p:spPr/>
        <p:txBody>
          <a:bodyPr>
            <a:normAutofit/>
          </a:bodyPr>
          <a:lstStyle/>
          <a:p>
            <a:pPr marL="0" indent="0">
              <a:buNone/>
            </a:pPr>
            <a:r>
              <a:rPr lang="en-US" b="1" dirty="0">
                <a:solidFill>
                  <a:schemeClr val="accent2"/>
                </a:solidFill>
              </a:rPr>
              <a:t>Resource Adequacy: </a:t>
            </a:r>
            <a:r>
              <a:rPr lang="en-US" dirty="0"/>
              <a:t>“The ability of the electricity system to supply aggregate electric power and energy to meet the requirements of consumers at all times, taking into account scheduled and unscheduled outages of system components.”</a:t>
            </a:r>
          </a:p>
          <a:p>
            <a:pPr marL="0" indent="0">
              <a:buNone/>
            </a:pPr>
            <a:r>
              <a:rPr lang="en-US" sz="1800" dirty="0"/>
              <a:t>	(North American Electric Reliability Corporation)</a:t>
            </a:r>
          </a:p>
          <a:p>
            <a:r>
              <a:rPr lang="en-US" dirty="0"/>
              <a:t>System reliability depends on </a:t>
            </a:r>
            <a:r>
              <a:rPr lang="en-US" b="1" dirty="0"/>
              <a:t>both</a:t>
            </a:r>
            <a:r>
              <a:rPr lang="en-US" dirty="0"/>
              <a:t> resource adequacy and operational reliability to design, plan, and operate the electric grid.</a:t>
            </a:r>
          </a:p>
          <a:p>
            <a:pPr marL="457200" lvl="1" indent="0">
              <a:buNone/>
            </a:pPr>
            <a:r>
              <a:rPr lang="en-US" sz="2000" dirty="0"/>
              <a:t>(</a:t>
            </a:r>
            <a:r>
              <a:rPr lang="en-US" sz="2000" i="1" dirty="0"/>
              <a:t>Resource Adequacy Primer for State Regulators, </a:t>
            </a:r>
            <a:r>
              <a:rPr lang="en-US" sz="2000" dirty="0"/>
              <a:t>July 2021, NARUC)</a:t>
            </a:r>
          </a:p>
        </p:txBody>
      </p:sp>
      <p:sp>
        <p:nvSpPr>
          <p:cNvPr id="4" name="Slide Number Placeholder 3"/>
          <p:cNvSpPr>
            <a:spLocks noGrp="1"/>
          </p:cNvSpPr>
          <p:nvPr>
            <p:ph type="sldNum" sz="quarter" idx="12"/>
          </p:nvPr>
        </p:nvSpPr>
        <p:spPr/>
        <p:txBody>
          <a:bodyPr/>
          <a:lstStyle/>
          <a:p>
            <a:fld id="{B5B60515-9764-43B8-B3EB-AA7427414835}" type="slidenum">
              <a:rPr lang="en-US" smtClean="0"/>
              <a:pPr/>
              <a:t>4</a:t>
            </a:fld>
            <a:endParaRPr lang="en-US" dirty="0"/>
          </a:p>
        </p:txBody>
      </p:sp>
    </p:spTree>
    <p:extLst>
      <p:ext uri="{BB962C8B-B14F-4D97-AF65-F5344CB8AC3E}">
        <p14:creationId xmlns:p14="http://schemas.microsoft.com/office/powerpoint/2010/main" val="291853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750"/>
            <a:ext cx="10515600" cy="1325563"/>
          </a:xfrm>
        </p:spPr>
        <p:txBody>
          <a:bodyPr/>
          <a:lstStyle/>
          <a:p>
            <a:r>
              <a:rPr lang="en-US" dirty="0"/>
              <a:t>Who Is Responsible for Resource Adequacy?</a:t>
            </a:r>
          </a:p>
        </p:txBody>
      </p:sp>
      <p:sp>
        <p:nvSpPr>
          <p:cNvPr id="3" name="Content Placeholder 2"/>
          <p:cNvSpPr>
            <a:spLocks noGrp="1"/>
          </p:cNvSpPr>
          <p:nvPr>
            <p:ph idx="1"/>
          </p:nvPr>
        </p:nvSpPr>
        <p:spPr>
          <a:xfrm>
            <a:off x="838200" y="1663700"/>
            <a:ext cx="10515600" cy="5057775"/>
          </a:xfrm>
        </p:spPr>
        <p:txBody>
          <a:bodyPr>
            <a:normAutofit lnSpcReduction="10000"/>
          </a:bodyPr>
          <a:lstStyle/>
          <a:p>
            <a:r>
              <a:rPr lang="en-US" dirty="0"/>
              <a:t>It depends! </a:t>
            </a:r>
          </a:p>
          <a:p>
            <a:r>
              <a:rPr lang="en-US" dirty="0"/>
              <a:t>Primarily the role of a state, especially in traditionally regulated, vertically integrated states such as Kentucky:</a:t>
            </a:r>
          </a:p>
          <a:p>
            <a:pPr lvl="1"/>
            <a:r>
              <a:rPr lang="en-US" dirty="0"/>
              <a:t>PSC—reviews and approves utility investments in generation</a:t>
            </a:r>
          </a:p>
          <a:p>
            <a:pPr lvl="1"/>
            <a:r>
              <a:rPr lang="en-US" dirty="0"/>
              <a:t>Integrated Resource Plans—15-year forecast filed by jurisdictional utilities </a:t>
            </a:r>
            <a:r>
              <a:rPr lang="en-US" dirty="0" smtClean="0"/>
              <a:t>every 3 </a:t>
            </a:r>
            <a:r>
              <a:rPr lang="en-US" dirty="0"/>
              <a:t>years</a:t>
            </a:r>
          </a:p>
          <a:p>
            <a:pPr lvl="1"/>
            <a:r>
              <a:rPr lang="en-US" dirty="0"/>
              <a:t>Not all states are vertically integrated, some are deregulated/retail competition: TX, CA, MD, IL, MI, OH, PA, NJ, DE</a:t>
            </a:r>
          </a:p>
          <a:p>
            <a:r>
              <a:rPr lang="en-US" dirty="0"/>
              <a:t>Also—North American Electric Reliability Council; Federal Energy Regulatory </a:t>
            </a:r>
            <a:r>
              <a:rPr lang="en-US" dirty="0" smtClean="0"/>
              <a:t>Commission; </a:t>
            </a:r>
            <a:r>
              <a:rPr lang="en-US" dirty="0"/>
              <a:t>RTOs/ISOs. </a:t>
            </a:r>
          </a:p>
          <a:p>
            <a:pPr lvl="1"/>
            <a:r>
              <a:rPr lang="en-US" dirty="0" smtClean="0"/>
              <a:t>RTO—Regional </a:t>
            </a:r>
            <a:r>
              <a:rPr lang="en-US" dirty="0"/>
              <a:t>Transmission Organization </a:t>
            </a:r>
          </a:p>
          <a:p>
            <a:pPr lvl="1"/>
            <a:r>
              <a:rPr lang="en-US" dirty="0"/>
              <a:t>Deregulated states depend on </a:t>
            </a:r>
            <a:r>
              <a:rPr lang="en-US" dirty="0" smtClean="0"/>
              <a:t>wholesale </a:t>
            </a:r>
            <a:r>
              <a:rPr lang="en-US" dirty="0"/>
              <a:t>markets, like RTOs, for resource adequacy</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5</a:t>
            </a:fld>
            <a:endParaRPr lang="en-US" dirty="0"/>
          </a:p>
        </p:txBody>
      </p:sp>
    </p:spTree>
    <p:extLst>
      <p:ext uri="{BB962C8B-B14F-4D97-AF65-F5344CB8AC3E}">
        <p14:creationId xmlns:p14="http://schemas.microsoft.com/office/powerpoint/2010/main" val="280137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RTOs/ISOs</a:t>
            </a:r>
          </a:p>
        </p:txBody>
      </p:sp>
      <p:sp>
        <p:nvSpPr>
          <p:cNvPr id="3" name="Content Placeholder 2"/>
          <p:cNvSpPr>
            <a:spLocks noGrp="1"/>
          </p:cNvSpPr>
          <p:nvPr>
            <p:ph idx="1"/>
          </p:nvPr>
        </p:nvSpPr>
        <p:spPr>
          <a:xfrm>
            <a:off x="763438" y="1589943"/>
            <a:ext cx="10515600" cy="4351338"/>
          </a:xfrm>
        </p:spPr>
        <p:txBody>
          <a:bodyPr>
            <a:normAutofit/>
          </a:bodyPr>
          <a:lstStyle/>
          <a:p>
            <a:pPr marL="0" indent="0">
              <a:buNone/>
            </a:pPr>
            <a:r>
              <a:rPr lang="en-US" sz="2400" dirty="0"/>
              <a:t>Four of Kentucky’s electric utilities are members of wholesale power markets.</a:t>
            </a:r>
          </a:p>
        </p:txBody>
      </p:sp>
      <p:sp>
        <p:nvSpPr>
          <p:cNvPr id="4" name="Slide Number Placeholder 3"/>
          <p:cNvSpPr>
            <a:spLocks noGrp="1"/>
          </p:cNvSpPr>
          <p:nvPr>
            <p:ph type="sldNum" sz="quarter" idx="12"/>
          </p:nvPr>
        </p:nvSpPr>
        <p:spPr/>
        <p:txBody>
          <a:bodyPr/>
          <a:lstStyle/>
          <a:p>
            <a:fld id="{B5B60515-9764-43B8-B3EB-AA7427414835}" type="slidenum">
              <a:rPr lang="en-US" smtClean="0"/>
              <a:pPr/>
              <a:t>6</a:t>
            </a:fld>
            <a:endParaRPr lang="en-US" dirty="0"/>
          </a:p>
        </p:txBody>
      </p:sp>
      <p:sp>
        <p:nvSpPr>
          <p:cNvPr id="5" name="TextBox 4"/>
          <p:cNvSpPr txBox="1"/>
          <p:nvPr/>
        </p:nvSpPr>
        <p:spPr>
          <a:xfrm>
            <a:off x="8248711" y="2324943"/>
            <a:ext cx="3816768" cy="3970318"/>
          </a:xfrm>
          <a:prstGeom prst="rect">
            <a:avLst/>
          </a:prstGeom>
          <a:noFill/>
        </p:spPr>
        <p:txBody>
          <a:bodyPr wrap="square" rtlCol="0">
            <a:spAutoFit/>
          </a:bodyPr>
          <a:lstStyle/>
          <a:p>
            <a:r>
              <a:rPr lang="en-US" b="1" dirty="0">
                <a:solidFill>
                  <a:schemeClr val="accent5">
                    <a:lumMod val="75000"/>
                  </a:schemeClr>
                </a:solidFill>
              </a:rPr>
              <a:t>MISO: </a:t>
            </a:r>
          </a:p>
          <a:p>
            <a:pPr marL="285750" indent="-285750">
              <a:buFont typeface="Arial" panose="020B0604020202020204" pitchFamily="34" charset="0"/>
              <a:buChar char="•"/>
            </a:pPr>
            <a:r>
              <a:rPr lang="en-US" dirty="0">
                <a:solidFill>
                  <a:schemeClr val="accent5">
                    <a:lumMod val="75000"/>
                  </a:schemeClr>
                </a:solidFill>
              </a:rPr>
              <a:t>Big Rivers Electric Corporation</a:t>
            </a:r>
          </a:p>
          <a:p>
            <a:endParaRPr lang="en-US" b="1" dirty="0">
              <a:solidFill>
                <a:schemeClr val="accent5">
                  <a:lumMod val="75000"/>
                </a:schemeClr>
              </a:solidFill>
            </a:endParaRPr>
          </a:p>
          <a:p>
            <a:r>
              <a:rPr lang="en-US" b="1" dirty="0">
                <a:solidFill>
                  <a:schemeClr val="accent5">
                    <a:lumMod val="75000"/>
                  </a:schemeClr>
                </a:solidFill>
              </a:rPr>
              <a:t>PJM:</a:t>
            </a:r>
          </a:p>
          <a:p>
            <a:pPr marL="285750" indent="-285750">
              <a:buFont typeface="Arial" panose="020B0604020202020204" pitchFamily="34" charset="0"/>
              <a:buChar char="•"/>
            </a:pPr>
            <a:r>
              <a:rPr lang="en-US" dirty="0">
                <a:solidFill>
                  <a:schemeClr val="accent5">
                    <a:lumMod val="75000"/>
                  </a:schemeClr>
                </a:solidFill>
              </a:rPr>
              <a:t>East Kentucky Power Cooperative</a:t>
            </a:r>
          </a:p>
          <a:p>
            <a:pPr marL="285750" indent="-285750">
              <a:buFont typeface="Arial" panose="020B0604020202020204" pitchFamily="34" charset="0"/>
              <a:buChar char="•"/>
            </a:pPr>
            <a:r>
              <a:rPr lang="en-US" dirty="0">
                <a:solidFill>
                  <a:schemeClr val="accent5">
                    <a:lumMod val="75000"/>
                  </a:schemeClr>
                </a:solidFill>
              </a:rPr>
              <a:t>Duke Energy Kentucky</a:t>
            </a:r>
          </a:p>
          <a:p>
            <a:pPr marL="285750" indent="-285750">
              <a:buFont typeface="Arial" panose="020B0604020202020204" pitchFamily="34" charset="0"/>
              <a:buChar char="•"/>
            </a:pPr>
            <a:r>
              <a:rPr lang="en-US" dirty="0">
                <a:solidFill>
                  <a:schemeClr val="accent5">
                    <a:lumMod val="75000"/>
                  </a:schemeClr>
                </a:solidFill>
              </a:rPr>
              <a:t>Kentucky Power</a:t>
            </a:r>
          </a:p>
          <a:p>
            <a:endParaRPr lang="en-US" dirty="0">
              <a:solidFill>
                <a:schemeClr val="accent5">
                  <a:lumMod val="75000"/>
                </a:schemeClr>
              </a:solidFill>
            </a:endParaRPr>
          </a:p>
          <a:p>
            <a:r>
              <a:rPr lang="en-US" dirty="0">
                <a:solidFill>
                  <a:schemeClr val="accent5">
                    <a:lumMod val="75000"/>
                  </a:schemeClr>
                </a:solidFill>
              </a:rPr>
              <a:t>Over at least the past decade—PJM and MISO have been assessing operational, planning, and market impacts of adding increasing amounts of wind and solar power. </a:t>
            </a:r>
          </a:p>
          <a:p>
            <a:endParaRPr lang="en-US" dirty="0">
              <a:solidFill>
                <a:schemeClr val="accent5">
                  <a:lumMod val="75000"/>
                </a:schemeClr>
              </a:solidFill>
            </a:endParaRPr>
          </a:p>
        </p:txBody>
      </p:sp>
      <p:pic>
        <p:nvPicPr>
          <p:cNvPr id="11" name="Picture 6" descr="Wholesale Electricity Market Design for Rapid Decarbonization - Energy  Innovation: Policy and Technology"/>
          <p:cNvPicPr>
            <a:picLocks noChangeAspect="1" noChangeArrowheads="1"/>
          </p:cNvPicPr>
          <p:nvPr/>
        </p:nvPicPr>
        <p:blipFill rotWithShape="1">
          <a:blip r:embed="rId2">
            <a:extLst>
              <a:ext uri="{28A0092B-C50C-407E-A947-70E740481C1C}">
                <a14:useLocalDpi xmlns:a14="http://schemas.microsoft.com/office/drawing/2010/main" val="0"/>
              </a:ext>
            </a:extLst>
          </a:blip>
          <a:srcRect r="138" b="3042"/>
          <a:stretch/>
        </p:blipFill>
        <p:spPr bwMode="auto">
          <a:xfrm>
            <a:off x="332241" y="2324943"/>
            <a:ext cx="7605920" cy="4150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45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Matters Complicating Resource Adequacy</a:t>
            </a:r>
          </a:p>
        </p:txBody>
      </p:sp>
      <p:sp>
        <p:nvSpPr>
          <p:cNvPr id="11" name="Content Placeholder 10"/>
          <p:cNvSpPr>
            <a:spLocks noGrp="1"/>
          </p:cNvSpPr>
          <p:nvPr>
            <p:ph idx="1"/>
          </p:nvPr>
        </p:nvSpPr>
        <p:spPr>
          <a:xfrm>
            <a:off x="838200" y="1571625"/>
            <a:ext cx="10515600" cy="5089525"/>
          </a:xfrm>
        </p:spPr>
        <p:txBody>
          <a:bodyPr>
            <a:normAutofit lnSpcReduction="10000"/>
          </a:bodyPr>
          <a:lstStyle/>
          <a:p>
            <a:r>
              <a:rPr lang="en-US" dirty="0"/>
              <a:t>Technological &amp; Economic—technological advancements combined with declining costs of some resource options</a:t>
            </a:r>
          </a:p>
          <a:p>
            <a:pPr lvl="1"/>
            <a:r>
              <a:rPr lang="en-US" dirty="0"/>
              <a:t>Wind, solar, storage, smart thermostats, distributed resources, demand response, etc.</a:t>
            </a:r>
          </a:p>
          <a:p>
            <a:r>
              <a:rPr lang="en-US" dirty="0"/>
              <a:t>States’ policies—Renewable standards; carbon policies; enhancing resource strengths (e.g., states with wind resources); electricity restructuring; resilience planning</a:t>
            </a:r>
          </a:p>
          <a:p>
            <a:r>
              <a:rPr lang="en-US" dirty="0"/>
              <a:t>Economic development, corporate drivers</a:t>
            </a:r>
          </a:p>
          <a:p>
            <a:r>
              <a:rPr lang="en-US" dirty="0"/>
              <a:t>Federal policies—including decades’-long FERC policies to increase competitiveness of wholesale electricity markets and reduce barriers to entry via access to markets</a:t>
            </a:r>
          </a:p>
          <a:p>
            <a:r>
              <a:rPr lang="en-US" dirty="0"/>
              <a:t>Other market forces—growth of RTOs/ISOs; utility </a:t>
            </a:r>
            <a:r>
              <a:rPr lang="en-US" dirty="0" smtClean="0"/>
              <a:t>decision-making</a:t>
            </a:r>
            <a:endParaRPr lang="en-US" dirty="0"/>
          </a:p>
          <a:p>
            <a:endParaRPr lang="en-US" dirty="0"/>
          </a:p>
        </p:txBody>
      </p:sp>
      <p:sp>
        <p:nvSpPr>
          <p:cNvPr id="2" name="Slide Number Placeholder 1"/>
          <p:cNvSpPr>
            <a:spLocks noGrp="1"/>
          </p:cNvSpPr>
          <p:nvPr>
            <p:ph type="sldNum" sz="quarter" idx="12"/>
          </p:nvPr>
        </p:nvSpPr>
        <p:spPr/>
        <p:txBody>
          <a:bodyPr/>
          <a:lstStyle/>
          <a:p>
            <a:fld id="{64D25607-309F-4D30-9ECA-33A53AAAC199}" type="slidenum">
              <a:rPr lang="en-US" smtClean="0"/>
              <a:t>7</a:t>
            </a:fld>
            <a:endParaRPr lang="en-US"/>
          </a:p>
        </p:txBody>
      </p:sp>
    </p:spTree>
    <p:extLst>
      <p:ext uri="{BB962C8B-B14F-4D97-AF65-F5344CB8AC3E}">
        <p14:creationId xmlns:p14="http://schemas.microsoft.com/office/powerpoint/2010/main" val="177307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452"/>
            <a:ext cx="10515600" cy="1325563"/>
          </a:xfrm>
        </p:spPr>
        <p:txBody>
          <a:bodyPr/>
          <a:lstStyle/>
          <a:p>
            <a:r>
              <a:rPr lang="en-US" dirty="0"/>
              <a:t>Resource Adequacy – Retail/PSC Regulation</a:t>
            </a:r>
          </a:p>
        </p:txBody>
      </p:sp>
      <p:sp>
        <p:nvSpPr>
          <p:cNvPr id="3" name="Content Placeholder 2"/>
          <p:cNvSpPr>
            <a:spLocks noGrp="1"/>
          </p:cNvSpPr>
          <p:nvPr>
            <p:ph idx="1"/>
          </p:nvPr>
        </p:nvSpPr>
        <p:spPr>
          <a:xfrm>
            <a:off x="792192" y="1676100"/>
            <a:ext cx="10515600" cy="5045375"/>
          </a:xfrm>
        </p:spPr>
        <p:txBody>
          <a:bodyPr>
            <a:normAutofit lnSpcReduction="10000"/>
          </a:bodyPr>
          <a:lstStyle/>
          <a:p>
            <a:r>
              <a:rPr lang="en-US" dirty="0"/>
              <a:t>Integrated Resource Planning (807 KAR 5:058)—prescribes rules for regular reporting and commission review of load forecasts and resource plans of electric utilities to meet future demand with an adequate, reliable supply of power within their service areas.</a:t>
            </a:r>
          </a:p>
          <a:p>
            <a:r>
              <a:rPr lang="en-US" dirty="0"/>
              <a:t>Each utility files triennially—includes historical and projected demand, resource, and financial data, and other operating performance and system information. </a:t>
            </a:r>
          </a:p>
          <a:p>
            <a:r>
              <a:rPr lang="en-US" dirty="0"/>
              <a:t>IRPs contain a 15-year planning horizon.</a:t>
            </a:r>
          </a:p>
          <a:p>
            <a:r>
              <a:rPr lang="en-US" dirty="0"/>
              <a:t>IRPs include summary of forecasts of energy and peak demand; economic and demographic assumptions; planned resource acquisitions,  new power plants, transmission improvements, etc. </a:t>
            </a:r>
          </a:p>
          <a:p>
            <a:r>
              <a:rPr lang="en-US" dirty="0"/>
              <a:t>Intervenors; Formal Hearing</a:t>
            </a:r>
          </a:p>
        </p:txBody>
      </p:sp>
      <p:sp>
        <p:nvSpPr>
          <p:cNvPr id="4" name="Slide Number Placeholder 3"/>
          <p:cNvSpPr>
            <a:spLocks noGrp="1"/>
          </p:cNvSpPr>
          <p:nvPr>
            <p:ph type="sldNum" sz="quarter" idx="12"/>
          </p:nvPr>
        </p:nvSpPr>
        <p:spPr/>
        <p:txBody>
          <a:bodyPr/>
          <a:lstStyle/>
          <a:p>
            <a:fld id="{B5B60515-9764-43B8-B3EB-AA7427414835}" type="slidenum">
              <a:rPr lang="en-US" smtClean="0"/>
              <a:pPr/>
              <a:t>8</a:t>
            </a:fld>
            <a:endParaRPr lang="en-US" dirty="0"/>
          </a:p>
        </p:txBody>
      </p:sp>
    </p:spTree>
    <p:extLst>
      <p:ext uri="{BB962C8B-B14F-4D97-AF65-F5344CB8AC3E}">
        <p14:creationId xmlns:p14="http://schemas.microsoft.com/office/powerpoint/2010/main" val="113386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900" y="136142"/>
            <a:ext cx="10515600" cy="1325563"/>
          </a:xfrm>
        </p:spPr>
        <p:txBody>
          <a:bodyPr/>
          <a:lstStyle/>
          <a:p>
            <a:r>
              <a:rPr lang="en-US" dirty="0"/>
              <a:t>PJM &amp; MISO – Resource Adequacy &amp; Reliability</a:t>
            </a:r>
          </a:p>
        </p:txBody>
      </p:sp>
      <p:sp>
        <p:nvSpPr>
          <p:cNvPr id="5" name="Content Placeholder 4"/>
          <p:cNvSpPr>
            <a:spLocks noGrp="1"/>
          </p:cNvSpPr>
          <p:nvPr>
            <p:ph idx="1"/>
          </p:nvPr>
        </p:nvSpPr>
        <p:spPr>
          <a:xfrm>
            <a:off x="838200" y="1733357"/>
            <a:ext cx="10515600" cy="4529419"/>
          </a:xfrm>
        </p:spPr>
        <p:txBody>
          <a:bodyPr>
            <a:normAutofit fontScale="85000" lnSpcReduction="10000"/>
          </a:bodyPr>
          <a:lstStyle/>
          <a:p>
            <a:r>
              <a:rPr lang="en-US" dirty="0"/>
              <a:t>Effective load carrying capability (ELCC):</a:t>
            </a:r>
          </a:p>
          <a:p>
            <a:pPr lvl="1"/>
            <a:r>
              <a:rPr lang="en-US" dirty="0"/>
              <a:t>Measurement of a generating resource’s ability to produce energy when the grid is most likely to experience electricity shortfalls; expressed as a percentage of a resource’s capacity. </a:t>
            </a:r>
          </a:p>
          <a:p>
            <a:pPr lvl="1"/>
            <a:r>
              <a:rPr lang="en-US" dirty="0"/>
              <a:t>Accurate ELCC calculations = enhanced </a:t>
            </a:r>
            <a:r>
              <a:rPr lang="en-US" dirty="0" smtClean="0"/>
              <a:t>reliability</a:t>
            </a:r>
            <a:endParaRPr lang="en-US" dirty="0"/>
          </a:p>
          <a:p>
            <a:pPr lvl="1"/>
            <a:r>
              <a:rPr lang="en-US" dirty="0"/>
              <a:t>Diminishing reliability as certain resources are added</a:t>
            </a:r>
          </a:p>
          <a:p>
            <a:r>
              <a:rPr lang="en-US" dirty="0"/>
              <a:t>Capacity Markets—“ensures long-term grid reliability by procuring the appropriate amount of power supply resources needed to meet predicted energy demand three years in the future.” – PJM’s is much more useful to ensure resource adequacy than MISO’s</a:t>
            </a:r>
          </a:p>
          <a:p>
            <a:r>
              <a:rPr lang="en-US" dirty="0"/>
              <a:t>PJM has Capacity Performance—requirement that generators must meet commitments to deliver electricity whenever PJM determines they are needed to meet system emergencies (incentives &amp; penalties)</a:t>
            </a:r>
          </a:p>
          <a:p>
            <a:r>
              <a:rPr lang="en-US" dirty="0"/>
              <a:t>Reserve Pricing—increases markets prices as scarcity increases, driving reserves</a:t>
            </a:r>
          </a:p>
          <a:p>
            <a:endParaRPr lang="en-US" u="sng"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9</a:t>
            </a:fld>
            <a:endParaRPr lang="en-US" dirty="0"/>
          </a:p>
        </p:txBody>
      </p:sp>
    </p:spTree>
    <p:extLst>
      <p:ext uri="{BB962C8B-B14F-4D97-AF65-F5344CB8AC3E}">
        <p14:creationId xmlns:p14="http://schemas.microsoft.com/office/powerpoint/2010/main" val="842619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11111</TotalTime>
  <Words>1329</Words>
  <Application>Microsoft Office PowerPoint</Application>
  <PresentationFormat>Widescreen</PresentationFormat>
  <Paragraphs>124</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Resource Adequacy: Kentucky &amp; the U.S.</vt:lpstr>
      <vt:lpstr>Public Service Commission</vt:lpstr>
      <vt:lpstr>Reliability—Service and Rates</vt:lpstr>
      <vt:lpstr>Ensuring Reliability </vt:lpstr>
      <vt:lpstr>Who Is Responsible for Resource Adequacy?</vt:lpstr>
      <vt:lpstr>RTOs/ISOs</vt:lpstr>
      <vt:lpstr>Matters Complicating Resource Adequacy</vt:lpstr>
      <vt:lpstr>Resource Adequacy – Retail/PSC Regulation</vt:lpstr>
      <vt:lpstr>PJM &amp; MISO – Resource Adequacy &amp; Reliability</vt:lpstr>
      <vt:lpstr>PJM &amp; MISO – Resource Adequacy &amp; Reliability continued...</vt:lpstr>
      <vt:lpstr>What changes are necessary to adapt?</vt:lpstr>
      <vt:lpstr>Supply Side Resources- what is available?</vt:lpstr>
      <vt:lpstr>A Few Key Take-Aways &amp; Considerations </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Wilson, Karen L (PSC)</dc:creator>
  <cp:lastModifiedBy>Wilson, Karen L (PSC)</cp:lastModifiedBy>
  <cp:revision>257</cp:revision>
  <cp:lastPrinted>2021-11-15T15:24:48Z</cp:lastPrinted>
  <dcterms:created xsi:type="dcterms:W3CDTF">2019-07-31T13:15:07Z</dcterms:created>
  <dcterms:modified xsi:type="dcterms:W3CDTF">2021-11-15T18:48:37Z</dcterms:modified>
</cp:coreProperties>
</file>