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64" r:id="rId3"/>
    <p:sldId id="276" r:id="rId4"/>
    <p:sldId id="265" r:id="rId5"/>
    <p:sldId id="277" r:id="rId6"/>
    <p:sldId id="278" r:id="rId7"/>
    <p:sldId id="283" r:id="rId8"/>
    <p:sldId id="279" r:id="rId9"/>
    <p:sldId id="281" r:id="rId10"/>
    <p:sldId id="263" r:id="rId11"/>
    <p:sldId id="261" r:id="rId12"/>
    <p:sldId id="262" r:id="rId13"/>
    <p:sldId id="282" r:id="rId14"/>
    <p:sldId id="266" r:id="rId15"/>
    <p:sldId id="269" r:id="rId16"/>
    <p:sldId id="275" r:id="rId17"/>
    <p:sldId id="273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39"/>
    <p:restoredTop sz="96327"/>
  </p:normalViewPr>
  <p:slideViewPr>
    <p:cSldViewPr snapToGrid="0" snapToObjects="1">
      <p:cViewPr>
        <p:scale>
          <a:sx n="130" d="100"/>
          <a:sy n="130" d="100"/>
        </p:scale>
        <p:origin x="240" y="14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latin typeface="Avenir Next LT Pro 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AvenirNext LT Pro 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16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3854" y="1122363"/>
            <a:ext cx="684414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3854" y="3602038"/>
            <a:ext cx="684414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4379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2361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3744" y="1709738"/>
            <a:ext cx="770370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43744" y="4589463"/>
            <a:ext cx="770370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561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825625"/>
            <a:ext cx="3276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77200" y="1825625"/>
            <a:ext cx="3276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759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074" y="365125"/>
            <a:ext cx="869531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0073" y="1681163"/>
            <a:ext cx="33375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0073" y="2505075"/>
            <a:ext cx="33375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01450" y="1681163"/>
            <a:ext cx="33539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01450" y="2505075"/>
            <a:ext cx="33539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887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540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418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218" y="4572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4367" y="987425"/>
            <a:ext cx="426186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6218" y="2057400"/>
            <a:ext cx="4114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661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5572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35090" y="987425"/>
            <a:ext cx="42202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5572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596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9615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87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325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12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642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7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28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37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2B91-0BB5-DC43-9B51-50DC2D4868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089147" y="6507583"/>
            <a:ext cx="1264653" cy="2138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38200" y="6401639"/>
            <a:ext cx="1828800" cy="4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Avenir Next Bold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11927" y="365125"/>
            <a:ext cx="8610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1927" y="1825625"/>
            <a:ext cx="8610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45016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7625" y="1641475"/>
            <a:ext cx="2485417" cy="22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5400000">
            <a:off x="-399890" y="5697637"/>
            <a:ext cx="1264653" cy="2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7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000000"/>
          </a:solidFill>
          <a:latin typeface="Avenir LT Std 95 Black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rgbClr val="000000"/>
          </a:solidFill>
          <a:latin typeface="Avenir LT Std 55 Roman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venir LT Std 55 Roman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venir LT Std 55 Roman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venir LT Std 55 Roman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venir LT Std 55 Roman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2A368-BCFD-5E66-1E31-DBA566020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Emerging Trends in Energy Markets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C77D4-BC5C-44E0-16F7-427BECBC7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7228"/>
            <a:ext cx="9144000" cy="1655762"/>
          </a:xfrm>
        </p:spPr>
        <p:txBody>
          <a:bodyPr>
            <a:normAutofit/>
          </a:bodyPr>
          <a:lstStyle/>
          <a:p>
            <a:r>
              <a:rPr lang="en-US" sz="1600" dirty="0"/>
              <a:t>Rodney Andrews PhD PE</a:t>
            </a:r>
          </a:p>
          <a:p>
            <a:r>
              <a:rPr lang="en-US" sz="1600" dirty="0"/>
              <a:t>Director</a:t>
            </a:r>
          </a:p>
          <a:p>
            <a:r>
              <a:rPr lang="en-US" sz="1600" dirty="0"/>
              <a:t>Center for Applied Energy Research</a:t>
            </a:r>
          </a:p>
          <a:p>
            <a:r>
              <a:rPr lang="en-US" sz="1600" dirty="0"/>
              <a:t>University of Kentucky</a:t>
            </a:r>
          </a:p>
        </p:txBody>
      </p:sp>
    </p:spTree>
    <p:extLst>
      <p:ext uri="{BB962C8B-B14F-4D97-AF65-F5344CB8AC3E}">
        <p14:creationId xmlns:p14="http://schemas.microsoft.com/office/powerpoint/2010/main" val="390228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F2BCA794-572F-0245-6E44-C92198368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295" y="1096380"/>
            <a:ext cx="4209705" cy="2824317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0669241-1739-D983-097B-673E8BA57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1" y="1471961"/>
            <a:ext cx="7958624" cy="391407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C130037-0089-F782-FCA7-AD0713C2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52" y="6620"/>
            <a:ext cx="11281882" cy="1325563"/>
          </a:xfrm>
        </p:spPr>
        <p:txBody>
          <a:bodyPr/>
          <a:lstStyle/>
          <a:p>
            <a:r>
              <a:rPr lang="en-US" dirty="0"/>
              <a:t>Natural gas exports continue to increase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6575CD-F73F-8CD8-18B2-F92CE6DF6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295" y="3920696"/>
            <a:ext cx="4019154" cy="19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1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10915E3-FCBB-F419-9CD5-EC0B3D676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803756" cy="418085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E02E2DE-E9AB-73E6-0D89-1A8FD4825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6512" y="3429000"/>
            <a:ext cx="6255488" cy="3429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D71B5DC-EC5E-C0E3-BAC3-AC950B3CF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49" y="108654"/>
            <a:ext cx="4782361" cy="3211692"/>
          </a:xfrm>
        </p:spPr>
        <p:txBody>
          <a:bodyPr/>
          <a:lstStyle/>
          <a:p>
            <a:r>
              <a:rPr lang="en-US" dirty="0"/>
              <a:t>Natural gas prices ease in 2023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DCD19572-3DE3-DCCB-F679-BF75E2440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80851"/>
            <a:ext cx="3368501" cy="2677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2AB625-6434-C8C9-A589-13EBB637E004}"/>
              </a:ext>
            </a:extLst>
          </p:cNvPr>
          <p:cNvSpPr txBox="1"/>
          <p:nvPr/>
        </p:nvSpPr>
        <p:spPr>
          <a:xfrm>
            <a:off x="3368501" y="6611779"/>
            <a:ext cx="1449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2"/>
                </a:solidFill>
              </a:rPr>
              <a:t>Knoema.com</a:t>
            </a:r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47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F780B-F316-4B4E-DCBC-6EA95B528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14BEF-F2DB-E0B6-4FE8-FBCBF7A4E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44" y="1091463"/>
            <a:ext cx="5850608" cy="5386829"/>
          </a:xfrm>
        </p:spPr>
        <p:txBody>
          <a:bodyPr>
            <a:normAutofit/>
          </a:bodyPr>
          <a:lstStyle/>
          <a:p>
            <a:r>
              <a:rPr lang="en-US" dirty="0"/>
              <a:t>U.S. coal production forecast</a:t>
            </a:r>
          </a:p>
          <a:p>
            <a:pPr lvl="1"/>
            <a:r>
              <a:rPr lang="en-US" dirty="0"/>
              <a:t>increases by 23 million short tons (</a:t>
            </a:r>
            <a:r>
              <a:rPr lang="en-US" dirty="0" err="1"/>
              <a:t>MMst</a:t>
            </a:r>
            <a:r>
              <a:rPr lang="en-US" dirty="0"/>
              <a:t>) (3.9%) in 2022 to 601 </a:t>
            </a:r>
            <a:r>
              <a:rPr lang="en-US" dirty="0" err="1"/>
              <a:t>MMst</a:t>
            </a:r>
            <a:endParaRPr lang="en-US" dirty="0"/>
          </a:p>
          <a:p>
            <a:pPr lvl="2"/>
            <a:r>
              <a:rPr lang="en-US" dirty="0"/>
              <a:t>Primarily western coal</a:t>
            </a:r>
          </a:p>
          <a:p>
            <a:pPr lvl="1"/>
            <a:r>
              <a:rPr lang="en-US" dirty="0"/>
              <a:t>declines 13 </a:t>
            </a:r>
            <a:r>
              <a:rPr lang="en-US" dirty="0" err="1"/>
              <a:t>MMst</a:t>
            </a:r>
            <a:r>
              <a:rPr lang="en-US" dirty="0"/>
              <a:t> (2.1%) to 588 </a:t>
            </a:r>
            <a:r>
              <a:rPr lang="en-US" dirty="0" err="1"/>
              <a:t>MMst</a:t>
            </a:r>
            <a:r>
              <a:rPr lang="en-US" dirty="0"/>
              <a:t> in 2023</a:t>
            </a:r>
          </a:p>
          <a:p>
            <a:pPr lvl="2"/>
            <a:r>
              <a:rPr lang="en-US" dirty="0"/>
              <a:t>Primarily App and Interior</a:t>
            </a:r>
          </a:p>
          <a:p>
            <a:r>
              <a:rPr lang="en-US" dirty="0"/>
              <a:t>Factors affecting increase</a:t>
            </a:r>
          </a:p>
          <a:p>
            <a:pPr lvl="1"/>
            <a:r>
              <a:rPr lang="en-US" dirty="0"/>
              <a:t>coal use in the electric power sector will decline </a:t>
            </a:r>
          </a:p>
          <a:p>
            <a:pPr lvl="1"/>
            <a:r>
              <a:rPr lang="en-US" dirty="0"/>
              <a:t>replenish electric power sector inventories</a:t>
            </a:r>
          </a:p>
          <a:p>
            <a:pPr lvl="1"/>
            <a:r>
              <a:rPr lang="en-US" dirty="0"/>
              <a:t>coal exports</a:t>
            </a:r>
          </a:p>
          <a:p>
            <a:endParaRPr lang="en-US" dirty="0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20905F8C-0129-CF86-98A4-1F7A089F2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749" y="3557240"/>
            <a:ext cx="5434496" cy="33007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A708549-1DA7-BA43-F795-787C82397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4749" y="107138"/>
            <a:ext cx="5947251" cy="304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47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CFC35-ED0A-36F6-45F1-12997BC8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009" y="887530"/>
            <a:ext cx="411609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Low inventory and retirements in electric power prevent switching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853045-CD3A-C1DC-6E61-6D0D03D0B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9574"/>
            <a:ext cx="6531532" cy="330942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E58A61-5CF9-708E-457C-958A6C50E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2071" y="3084162"/>
            <a:ext cx="7179929" cy="3773837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C2147D2E-897C-1313-1A60-70E73C0A9FF9}"/>
              </a:ext>
            </a:extLst>
          </p:cNvPr>
          <p:cNvSpPr/>
          <p:nvPr/>
        </p:nvSpPr>
        <p:spPr>
          <a:xfrm>
            <a:off x="10276510" y="3004402"/>
            <a:ext cx="216976" cy="1736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n aerial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64CDFF7B-F58A-0BA0-EECB-2A8DF448F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9000"/>
            <a:ext cx="4528701" cy="2952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9E89C3-B27E-814A-A64F-971DDBF4A4D6}"/>
              </a:ext>
            </a:extLst>
          </p:cNvPr>
          <p:cNvSpPr txBox="1"/>
          <p:nvPr/>
        </p:nvSpPr>
        <p:spPr>
          <a:xfrm>
            <a:off x="68826" y="6134914"/>
            <a:ext cx="11700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EKPC</a:t>
            </a:r>
          </a:p>
        </p:txBody>
      </p:sp>
    </p:spTree>
    <p:extLst>
      <p:ext uri="{BB962C8B-B14F-4D97-AF65-F5344CB8AC3E}">
        <p14:creationId xmlns:p14="http://schemas.microsoft.com/office/powerpoint/2010/main" val="2627977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CFC35-ED0A-36F6-45F1-12997BC8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0"/>
            <a:ext cx="10515600" cy="1325563"/>
          </a:xfrm>
        </p:spPr>
        <p:txBody>
          <a:bodyPr/>
          <a:lstStyle/>
          <a:p>
            <a:r>
              <a:rPr lang="en-US" dirty="0"/>
              <a:t>Electric Power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5B82631-8C9B-47C0-B83A-8082F2804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4236"/>
          <a:stretch/>
        </p:blipFill>
        <p:spPr>
          <a:xfrm>
            <a:off x="848460" y="1041400"/>
            <a:ext cx="4854915" cy="531850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F8BC49E-E80F-8B97-A7BD-CCD0EF6592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000"/>
          <a:stretch/>
        </p:blipFill>
        <p:spPr>
          <a:xfrm>
            <a:off x="6397087" y="1041400"/>
            <a:ext cx="469265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16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9B423-63CF-F023-BDC7-4AC8D150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Mid-range trends in electricity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E1681-67EC-0868-9D31-B6E9A548D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/>
          <a:lstStyle/>
          <a:p>
            <a:r>
              <a:rPr lang="en-US" dirty="0"/>
              <a:t>Coal-fired closures continue, but Kentucky stable</a:t>
            </a:r>
          </a:p>
          <a:p>
            <a:pPr lvl="1"/>
            <a:r>
              <a:rPr lang="en-US" dirty="0"/>
              <a:t>Coal delivery contracts are short-term issue</a:t>
            </a:r>
          </a:p>
          <a:p>
            <a:pPr lvl="1"/>
            <a:endParaRPr lang="en-US" dirty="0"/>
          </a:p>
          <a:p>
            <a:r>
              <a:rPr lang="en-US" dirty="0"/>
              <a:t>Continued decrease in costs for solar</a:t>
            </a:r>
          </a:p>
          <a:p>
            <a:pPr lvl="1"/>
            <a:r>
              <a:rPr lang="en-US" dirty="0"/>
              <a:t>But constrained by lack of storage</a:t>
            </a:r>
          </a:p>
          <a:p>
            <a:pPr lvl="1"/>
            <a:endParaRPr lang="en-US" dirty="0"/>
          </a:p>
          <a:p>
            <a:r>
              <a:rPr lang="en-US" dirty="0"/>
              <a:t>Interest in nuclear continues to expand</a:t>
            </a:r>
          </a:p>
          <a:p>
            <a:pPr lvl="1"/>
            <a:r>
              <a:rPr lang="en-US" dirty="0"/>
              <a:t>Reliable, ‘carbon free’, base-load power to offset renewables</a:t>
            </a:r>
          </a:p>
          <a:p>
            <a:pPr lvl="1"/>
            <a:r>
              <a:rPr lang="en-US" dirty="0"/>
              <a:t>Small modular reactors improve economics</a:t>
            </a:r>
          </a:p>
          <a:p>
            <a:pPr lvl="1"/>
            <a:r>
              <a:rPr lang="en-US" dirty="0"/>
              <a:t>Federal investment encourage technology development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141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CFC35-ED0A-36F6-45F1-12997BC8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Generation options changing rapidly</a:t>
            </a:r>
          </a:p>
        </p:txBody>
      </p:sp>
      <p:pic>
        <p:nvPicPr>
          <p:cNvPr id="4" name="Picture 2" descr="Solar pv prices vs cumulative capacity">
            <a:extLst>
              <a:ext uri="{FF2B5EF4-FFF2-40B4-BE49-F238E27FC236}">
                <a16:creationId xmlns:a16="http://schemas.microsoft.com/office/drawing/2014/main" id="{5C58F91C-52AE-02B1-E2E8-FB37D8A42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3" y="1124085"/>
            <a:ext cx="5143984" cy="529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grass, lush&#10;&#10;Description automatically generated">
            <a:extLst>
              <a:ext uri="{FF2B5EF4-FFF2-40B4-BE49-F238E27FC236}">
                <a16:creationId xmlns:a16="http://schemas.microsoft.com/office/drawing/2014/main" id="{0ABE8E5A-8C7B-61A8-055C-C02989B4F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31194"/>
            <a:ext cx="4283245" cy="3145240"/>
          </a:xfrm>
          <a:prstGeom prst="rect">
            <a:avLst/>
          </a:prstGeom>
        </p:spPr>
      </p:pic>
      <p:pic>
        <p:nvPicPr>
          <p:cNvPr id="7" name="Picture 2" descr="Half View of a NuScale Power Module Mock-Up">
            <a:extLst>
              <a:ext uri="{FF2B5EF4-FFF2-40B4-BE49-F238E27FC236}">
                <a16:creationId xmlns:a16="http://schemas.microsoft.com/office/drawing/2014/main" id="{1967910C-0AB8-C9A8-B54F-C7551AEE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6179" y="1943787"/>
            <a:ext cx="2055821" cy="332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DFB154-56CA-AF0F-AA4D-3FB889CB090D}"/>
              </a:ext>
            </a:extLst>
          </p:cNvPr>
          <p:cNvSpPr txBox="1"/>
          <p:nvPr/>
        </p:nvSpPr>
        <p:spPr>
          <a:xfrm>
            <a:off x="6096000" y="1346086"/>
            <a:ext cx="5341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NRC approval of </a:t>
            </a:r>
            <a:r>
              <a:rPr lang="en-US" sz="2400" dirty="0" err="1"/>
              <a:t>NuScale</a:t>
            </a:r>
            <a:r>
              <a:rPr lang="en-US" sz="2400" dirty="0"/>
              <a:t> Small Modular Reactor Design</a:t>
            </a:r>
          </a:p>
        </p:txBody>
      </p:sp>
    </p:spTree>
    <p:extLst>
      <p:ext uri="{BB962C8B-B14F-4D97-AF65-F5344CB8AC3E}">
        <p14:creationId xmlns:p14="http://schemas.microsoft.com/office/powerpoint/2010/main" val="58843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8BE9C-B66C-020F-A88F-A8FD14EDB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B8B8D-6F42-C300-A423-ABBE1C78C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157"/>
            <a:ext cx="10515600" cy="4351338"/>
          </a:xfrm>
        </p:spPr>
        <p:txBody>
          <a:bodyPr/>
          <a:lstStyle/>
          <a:p>
            <a:r>
              <a:rPr lang="en-US" dirty="0"/>
              <a:t>Gasoline and diesel costs will ease somewhat but remain above $4/gal into early 2023</a:t>
            </a:r>
          </a:p>
          <a:p>
            <a:pPr lvl="1"/>
            <a:r>
              <a:rPr lang="en-US" dirty="0"/>
              <a:t>Downward adjustment expected mid-2023</a:t>
            </a:r>
          </a:p>
          <a:p>
            <a:r>
              <a:rPr lang="en-US" dirty="0"/>
              <a:t>Natural gas pricing likely to remain at or above current prices into 2023, but settle near $5/MMBtu</a:t>
            </a:r>
          </a:p>
          <a:p>
            <a:r>
              <a:rPr lang="en-US" dirty="0"/>
              <a:t>Coal remains at current demand and pricing</a:t>
            </a:r>
          </a:p>
          <a:p>
            <a:r>
              <a:rPr lang="en-US" dirty="0"/>
              <a:t>Natural gas pricing will drive overall electricity markets for near term, but lower solar and nuclear costs are expected</a:t>
            </a:r>
          </a:p>
          <a:p>
            <a:r>
              <a:rPr lang="en-US" dirty="0"/>
              <a:t>Uncertain will remain high in markets through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06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332CB-1519-F114-3006-8209B562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68" y="1111546"/>
            <a:ext cx="10460064" cy="3708427"/>
          </a:xfrm>
        </p:spPr>
        <p:txBody>
          <a:bodyPr>
            <a:normAutofit/>
          </a:bodyPr>
          <a:lstStyle/>
          <a:p>
            <a:r>
              <a:rPr lang="en-US" dirty="0"/>
              <a:t>Currently, the primary driver in energy markets is high-levels of uncertainty in petroleum and natural gas pricing and supply</a:t>
            </a:r>
          </a:p>
        </p:txBody>
      </p:sp>
    </p:spTree>
    <p:extLst>
      <p:ext uri="{BB962C8B-B14F-4D97-AF65-F5344CB8AC3E}">
        <p14:creationId xmlns:p14="http://schemas.microsoft.com/office/powerpoint/2010/main" val="2766198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8099796-AE4C-64E8-9861-11A4CF2BA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489" y="0"/>
            <a:ext cx="5118100" cy="1441450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D6C162D4-4DC2-6948-3654-B78588BE7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85" y="1092040"/>
            <a:ext cx="2959100" cy="5778500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967CD339-49CE-AF0B-1106-34A005838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465" y="1478510"/>
            <a:ext cx="2516432" cy="3350863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BB5A29-9DAC-6323-F13C-355299839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488" y="2476087"/>
            <a:ext cx="4779011" cy="245313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3F829C3E-35FE-ACCC-5BA9-2664861E7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877" y="5186212"/>
            <a:ext cx="4669082" cy="1438690"/>
          </a:xfrm>
          <a:prstGeom prst="rect">
            <a:avLst/>
          </a:prstGeom>
        </p:spPr>
      </p:pic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76C0B83-68FB-5BF0-0051-1207A5DF6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1447" y="353766"/>
            <a:ext cx="3838052" cy="18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2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9CD5-CFE7-8E8C-12A6-4B2F00FB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7" y="0"/>
            <a:ext cx="10515600" cy="1325563"/>
          </a:xfrm>
        </p:spPr>
        <p:txBody>
          <a:bodyPr/>
          <a:lstStyle/>
          <a:p>
            <a:r>
              <a:rPr lang="en-US" dirty="0"/>
              <a:t>Petroleum (and liquid hydrocarbons)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14C6C-91D3-0C5B-B5E9-056A2CCB4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118233"/>
            <a:ext cx="11353800" cy="542998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Factors driving energy supply uncertainty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sanctions on Russia’s oil production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the production decisions of OPEC+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the rate at which U.S. oil and natural gas producers increase drilling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Brent crude prices remain strong [but lower than 2008]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EIA forecasts Brent price at $108/b for remainder of 2022 (2H22)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Forecast crude price to fall to $97/b in 2023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Oil inventory levels are low, increasing potential for oil price volatility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Gasoline and diesel prices reflect refining margins at or near record highs amid low inventory levels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EIA expects wholesale margins* to fall from $1.17/gal (May) to $0.81 /gal in 3Q22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EIA forecasts retail gasoline prices to average $4.27/gal in 3Q22.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Diesel predicted to have similar trends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95BC6-2423-B17F-C693-0FB3C946274E}"/>
              </a:ext>
            </a:extLst>
          </p:cNvPr>
          <p:cNvSpPr txBox="1"/>
          <p:nvPr/>
        </p:nvSpPr>
        <p:spPr>
          <a:xfrm>
            <a:off x="4999284" y="6319871"/>
            <a:ext cx="4469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*the difference between the wholesale gasoline price and Brent crude oil price </a:t>
            </a:r>
          </a:p>
        </p:txBody>
      </p:sp>
    </p:spTree>
    <p:extLst>
      <p:ext uri="{BB962C8B-B14F-4D97-AF65-F5344CB8AC3E}">
        <p14:creationId xmlns:p14="http://schemas.microsoft.com/office/powerpoint/2010/main" val="1755895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1C0DB-79DA-4E59-ED2C-D57080F09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5" y="1155212"/>
            <a:ext cx="5993650" cy="489508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E519113-D4E1-46EE-FEFB-1D54FF9D5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32" y="10058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Brent futures and US pricing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1D40DD-BC97-A10B-D99B-70FB7F83B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55212"/>
            <a:ext cx="6094990" cy="3134566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9620967-2719-DDFF-48FD-78CE5B107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058" b="19662"/>
          <a:stretch/>
        </p:blipFill>
        <p:spPr>
          <a:xfrm>
            <a:off x="6909911" y="4531608"/>
            <a:ext cx="4562422" cy="162560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A7F31AF4-D18D-53B3-0F84-01B66687B573}"/>
              </a:ext>
            </a:extLst>
          </p:cNvPr>
          <p:cNvSpPr/>
          <p:nvPr/>
        </p:nvSpPr>
        <p:spPr>
          <a:xfrm>
            <a:off x="6191255" y="5646343"/>
            <a:ext cx="1135234" cy="2590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88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252D6-5670-41A9-9154-586C097DC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81" y="23360"/>
            <a:ext cx="5355074" cy="34056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F1A88B0-D386-0E59-E4A2-1D4DF7414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2036" y="3563018"/>
            <a:ext cx="6011001" cy="3294982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E9700C33-05ED-A2EB-B86C-3920D15BBB0F}"/>
              </a:ext>
            </a:extLst>
          </p:cNvPr>
          <p:cNvSpPr/>
          <p:nvPr/>
        </p:nvSpPr>
        <p:spPr>
          <a:xfrm>
            <a:off x="10534831" y="3429000"/>
            <a:ext cx="359350" cy="8459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D43CA76-B0CF-A9BA-DB5A-FB3D48E1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3" y="0"/>
            <a:ext cx="10515600" cy="1325563"/>
          </a:xfrm>
        </p:spPr>
        <p:txBody>
          <a:bodyPr/>
          <a:lstStyle/>
          <a:p>
            <a:r>
              <a:rPr lang="en-US" dirty="0"/>
              <a:t>Gasoline and distillates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A51E8-CED6-1454-53EC-B1C879BAB8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401"/>
          <a:stretch/>
        </p:blipFill>
        <p:spPr>
          <a:xfrm>
            <a:off x="359349" y="914400"/>
            <a:ext cx="51867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88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CE063-7C68-B091-E8B4-274D94E9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Natural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DF27D-3778-6771-B548-024B9F7FE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840"/>
            <a:ext cx="10515600" cy="5069410"/>
          </a:xfrm>
        </p:spPr>
        <p:txBody>
          <a:bodyPr>
            <a:normAutofit/>
          </a:bodyPr>
          <a:lstStyle/>
          <a:p>
            <a:r>
              <a:rPr lang="en-US" dirty="0"/>
              <a:t>Natural gas prices are rising mainly because</a:t>
            </a:r>
          </a:p>
          <a:p>
            <a:pPr lvl="1"/>
            <a:r>
              <a:rPr lang="en-US" dirty="0"/>
              <a:t>natural gas inventories that are below the five-year average</a:t>
            </a:r>
          </a:p>
          <a:p>
            <a:pPr lvl="1"/>
            <a:r>
              <a:rPr lang="en-US" dirty="0"/>
              <a:t>steady demand for U.S. liquefied natural gas (LNG) exports </a:t>
            </a:r>
          </a:p>
          <a:p>
            <a:pPr lvl="1"/>
            <a:r>
              <a:rPr lang="en-US" dirty="0"/>
              <a:t>high demand for natural gas from the electric power sector given limited opportunities for natural gas-to-coal switching</a:t>
            </a:r>
          </a:p>
          <a:p>
            <a:r>
              <a:rPr lang="en-US" dirty="0"/>
              <a:t>U.S. natural gas inventories ended at 5-yr low</a:t>
            </a:r>
          </a:p>
          <a:p>
            <a:pPr lvl="1"/>
            <a:r>
              <a:rPr lang="en-US" dirty="0"/>
              <a:t>May at 2.0 trillion cubic feet, 15% below the five-year average. </a:t>
            </a:r>
          </a:p>
          <a:p>
            <a:pPr lvl="1"/>
            <a:r>
              <a:rPr lang="en-US" dirty="0"/>
              <a:t>EIA forecast natural gas inventories will end the 2022 9% below the five-year average at 3.3 trillion cubic feet</a:t>
            </a:r>
          </a:p>
          <a:p>
            <a:r>
              <a:rPr lang="en-US" dirty="0"/>
              <a:t>US production forecast to increase 3% in remainder 2022 and further increases through 2023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77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16292-62E4-BA3D-225F-2D8FD5FCC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89" y="-33867"/>
            <a:ext cx="10515600" cy="1325563"/>
          </a:xfrm>
        </p:spPr>
        <p:txBody>
          <a:bodyPr/>
          <a:lstStyle/>
          <a:p>
            <a:r>
              <a:rPr lang="en-US" dirty="0"/>
              <a:t>Natural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F1566-3030-D065-A558-29D7A161D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89" y="1073702"/>
            <a:ext cx="10515600" cy="5026703"/>
          </a:xfrm>
        </p:spPr>
        <p:txBody>
          <a:bodyPr>
            <a:normAutofit/>
          </a:bodyPr>
          <a:lstStyle/>
          <a:p>
            <a:r>
              <a:rPr lang="en-US" dirty="0"/>
              <a:t>Demand increasing or steady</a:t>
            </a:r>
          </a:p>
          <a:p>
            <a:pPr lvl="1"/>
            <a:r>
              <a:rPr lang="en-US" dirty="0"/>
              <a:t>85 billion cubic feet / day</a:t>
            </a:r>
          </a:p>
          <a:p>
            <a:pPr lvl="1"/>
            <a:r>
              <a:rPr lang="en-US" dirty="0"/>
              <a:t>LNG exports around 11-12 billion cubic feet / day</a:t>
            </a:r>
          </a:p>
          <a:p>
            <a:r>
              <a:rPr lang="en-US" dirty="0"/>
              <a:t>Electric power generation continues strong demand</a:t>
            </a:r>
          </a:p>
          <a:p>
            <a:pPr lvl="1"/>
            <a:r>
              <a:rPr lang="en-US" dirty="0"/>
              <a:t>Coal plant closures</a:t>
            </a:r>
          </a:p>
          <a:p>
            <a:pPr lvl="1"/>
            <a:r>
              <a:rPr lang="en-US" dirty="0"/>
              <a:t>Renewables backup</a:t>
            </a:r>
          </a:p>
          <a:p>
            <a:pPr lvl="1"/>
            <a:r>
              <a:rPr lang="en-US" dirty="0"/>
              <a:t>Difficulty in gas-to-coal switching</a:t>
            </a:r>
          </a:p>
          <a:p>
            <a:r>
              <a:rPr lang="en-US" dirty="0"/>
              <a:t>Price remains strong through ~mid-2023</a:t>
            </a:r>
          </a:p>
          <a:p>
            <a:pPr lvl="1"/>
            <a:r>
              <a:rPr lang="en-US" dirty="0"/>
              <a:t>$8.70 per million Btu forecast through 3Q22</a:t>
            </a:r>
          </a:p>
          <a:p>
            <a:pPr lvl="1"/>
            <a:r>
              <a:rPr lang="en-US" dirty="0"/>
              <a:t>Dropping toward &lt;$5/MMBtu</a:t>
            </a:r>
          </a:p>
          <a:p>
            <a:pPr lvl="1"/>
            <a:r>
              <a:rPr lang="en-US" dirty="0"/>
              <a:t>Timing remains uncertain further 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9F7FF-0694-E75F-210C-D4C2D2163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422" y="2820982"/>
            <a:ext cx="4372563" cy="3279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165941-B357-B8B7-7B81-29C5B855C15D}"/>
              </a:ext>
            </a:extLst>
          </p:cNvPr>
          <p:cNvSpPr txBox="1"/>
          <p:nvPr/>
        </p:nvSpPr>
        <p:spPr>
          <a:xfrm>
            <a:off x="11325577" y="6100405"/>
            <a:ext cx="1049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U.S. DoE</a:t>
            </a:r>
          </a:p>
        </p:txBody>
      </p:sp>
    </p:spTree>
    <p:extLst>
      <p:ext uri="{BB962C8B-B14F-4D97-AF65-F5344CB8AC3E}">
        <p14:creationId xmlns:p14="http://schemas.microsoft.com/office/powerpoint/2010/main" val="3762339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30E187A-82CA-CF9F-FDC0-E1F16B58E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316" y="541472"/>
            <a:ext cx="11427887" cy="577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00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101516"/>
      </a:dk1>
      <a:lt1>
        <a:srgbClr val="ECEFF1"/>
      </a:lt1>
      <a:dk2>
        <a:srgbClr val="5E5F5F"/>
      </a:dk2>
      <a:lt2>
        <a:srgbClr val="ECEFF1"/>
      </a:lt2>
      <a:accent1>
        <a:srgbClr val="25367E"/>
      </a:accent1>
      <a:accent2>
        <a:srgbClr val="181F40"/>
      </a:accent2>
      <a:accent3>
        <a:srgbClr val="5E5F5F"/>
      </a:accent3>
      <a:accent4>
        <a:srgbClr val="848583"/>
      </a:accent4>
      <a:accent5>
        <a:srgbClr val="C3C1BC"/>
      </a:accent5>
      <a:accent6>
        <a:srgbClr val="268CC0"/>
      </a:accent6>
      <a:hlink>
        <a:srgbClr val="ECEFF1"/>
      </a:hlink>
      <a:folHlink>
        <a:srgbClr val="268C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ER PPT Template (White Background) OFFICIAL" id="{C6CED732-F40C-7B4B-8D40-66D50B79482D}" vid="{0F73D6FF-71D3-EE48-8171-C26562307C1D}"/>
    </a:ext>
  </a:extLst>
</a:theme>
</file>

<file path=ppt/theme/theme2.xml><?xml version="1.0" encoding="utf-8"?>
<a:theme xmlns:a="http://schemas.openxmlformats.org/drawingml/2006/main" name="Custom Design">
  <a:themeElements>
    <a:clrScheme name="Custom 2">
      <a:dk1>
        <a:srgbClr val="101516"/>
      </a:dk1>
      <a:lt1>
        <a:srgbClr val="101516"/>
      </a:lt1>
      <a:dk2>
        <a:srgbClr val="5E5F5F"/>
      </a:dk2>
      <a:lt2>
        <a:srgbClr val="FFFFFF"/>
      </a:lt2>
      <a:accent1>
        <a:srgbClr val="25367E"/>
      </a:accent1>
      <a:accent2>
        <a:srgbClr val="181F40"/>
      </a:accent2>
      <a:accent3>
        <a:srgbClr val="5E5F5F"/>
      </a:accent3>
      <a:accent4>
        <a:srgbClr val="848583"/>
      </a:accent4>
      <a:accent5>
        <a:srgbClr val="C3C1BC"/>
      </a:accent5>
      <a:accent6>
        <a:srgbClr val="268CC0"/>
      </a:accent6>
      <a:hlink>
        <a:srgbClr val="ECEFF1"/>
      </a:hlink>
      <a:folHlink>
        <a:srgbClr val="268C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ER PPT Template (White Background) OFFICIAL" id="{C6CED732-F40C-7B4B-8D40-66D50B79482D}" vid="{5391286B-4ED5-3549-8433-1EF36C15E5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4246</TotalTime>
  <Words>615</Words>
  <Application>Microsoft Macintosh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Avenir LT Std 55 Roman</vt:lpstr>
      <vt:lpstr>Avenir LT Std 95 Black</vt:lpstr>
      <vt:lpstr>Avenir Next</vt:lpstr>
      <vt:lpstr>Avenir Next Bold</vt:lpstr>
      <vt:lpstr>Avenir Next LT Pro Bold</vt:lpstr>
      <vt:lpstr>AvenirNext LT Pro Bold</vt:lpstr>
      <vt:lpstr>Calibri</vt:lpstr>
      <vt:lpstr>Office Theme</vt:lpstr>
      <vt:lpstr>Custom Design</vt:lpstr>
      <vt:lpstr>Emerging Trends in Energy Markets</vt:lpstr>
      <vt:lpstr>Currently, the primary driver in energy markets is high-levels of uncertainty in petroleum and natural gas pricing and supply</vt:lpstr>
      <vt:lpstr>PowerPoint Presentation</vt:lpstr>
      <vt:lpstr>Petroleum (and liquid hydrocarbons)</vt:lpstr>
      <vt:lpstr>Brent futures and US pricing</vt:lpstr>
      <vt:lpstr>Gasoline and distillates</vt:lpstr>
      <vt:lpstr>Natural Gas</vt:lpstr>
      <vt:lpstr>Natural Gas</vt:lpstr>
      <vt:lpstr>PowerPoint Presentation</vt:lpstr>
      <vt:lpstr>Natural gas exports continue to increase</vt:lpstr>
      <vt:lpstr>Natural gas prices ease in 2023</vt:lpstr>
      <vt:lpstr>Coal</vt:lpstr>
      <vt:lpstr>Low inventory and retirements in electric power prevent switching</vt:lpstr>
      <vt:lpstr>Electric Power</vt:lpstr>
      <vt:lpstr>Mid-range trends in electricity</vt:lpstr>
      <vt:lpstr>Generation options changing rapidly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Andrews, Rodney</dc:creator>
  <cp:keywords/>
  <dc:description/>
  <cp:lastModifiedBy>Andrews, Rodney</cp:lastModifiedBy>
  <cp:revision>17</cp:revision>
  <dcterms:created xsi:type="dcterms:W3CDTF">2022-06-06T15:18:06Z</dcterms:created>
  <dcterms:modified xsi:type="dcterms:W3CDTF">2022-06-09T14:04:21Z</dcterms:modified>
  <cp:category/>
</cp:coreProperties>
</file>