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330" r:id="rId3"/>
    <p:sldId id="281" r:id="rId4"/>
    <p:sldId id="324" r:id="rId5"/>
    <p:sldId id="326" r:id="rId6"/>
    <p:sldId id="332" r:id="rId7"/>
    <p:sldId id="338" r:id="rId8"/>
    <p:sldId id="331" r:id="rId9"/>
    <p:sldId id="335" r:id="rId10"/>
    <p:sldId id="337" r:id="rId11"/>
    <p:sldId id="329" r:id="rId12"/>
    <p:sldId id="334"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94643" autoAdjust="0"/>
  </p:normalViewPr>
  <p:slideViewPr>
    <p:cSldViewPr snapToGrid="0" showGuides="1">
      <p:cViewPr varScale="1">
        <p:scale>
          <a:sx n="108" d="100"/>
          <a:sy n="108" d="100"/>
        </p:scale>
        <p:origin x="600" y="96"/>
      </p:cViewPr>
      <p:guideLst>
        <p:guide orient="horz" pos="2160"/>
        <p:guide pos="3840"/>
      </p:guideLst>
    </p:cSldViewPr>
  </p:slideViewPr>
  <p:outlineViewPr>
    <p:cViewPr>
      <p:scale>
        <a:sx n="33" d="100"/>
        <a:sy n="33" d="100"/>
      </p:scale>
      <p:origin x="0" y="-65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400" b="1" dirty="0">
                <a:solidFill>
                  <a:schemeClr val="accent5"/>
                </a:solidFill>
              </a:rPr>
              <a:t>Kentucky's Current Electricity Generation Profile  </a:t>
            </a:r>
          </a:p>
        </c:rich>
      </c:tx>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20D-415C-A34D-17819BD13F6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20D-415C-A34D-17819BD13F6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20D-415C-A34D-17819BD13F6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20D-415C-A34D-17819BD13F64}"/>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Sheet1!$C$4:$C$7</c:f>
              <c:strCache>
                <c:ptCount val="4"/>
                <c:pt idx="0">
                  <c:v>Natural Gas</c:v>
                </c:pt>
                <c:pt idx="1">
                  <c:v>Coal</c:v>
                </c:pt>
                <c:pt idx="2">
                  <c:v>Hydro</c:v>
                </c:pt>
                <c:pt idx="3">
                  <c:v>RE</c:v>
                </c:pt>
              </c:strCache>
            </c:strRef>
          </c:cat>
          <c:val>
            <c:numRef>
              <c:f>Sheet1!$D$4:$D$7</c:f>
              <c:numCache>
                <c:formatCode>General</c:formatCode>
                <c:ptCount val="4"/>
                <c:pt idx="0">
                  <c:v>23.4</c:v>
                </c:pt>
                <c:pt idx="1">
                  <c:v>68.930000000000007</c:v>
                </c:pt>
                <c:pt idx="2">
                  <c:v>7</c:v>
                </c:pt>
                <c:pt idx="3">
                  <c:v>0.56000000000000005</c:v>
                </c:pt>
              </c:numCache>
            </c:numRef>
          </c:val>
          <c:extLst>
            <c:ext xmlns:c16="http://schemas.microsoft.com/office/drawing/2014/chart" uri="{C3380CC4-5D6E-409C-BE32-E72D297353CC}">
              <c16:uniqueId val="{00000008-320D-415C-A34D-17819BD13F6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74A90C22-FBE7-4216-B9D6-ABAA81A16EC1}" type="datetimeFigureOut">
              <a:rPr lang="en-US" smtClean="0"/>
              <a:t>6/3/2022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DD54BC1-E203-43D6-ADBC-7700A5EC775C}" type="slidenum">
              <a:rPr lang="en-US" smtClean="0"/>
              <a:t>‹#›</a:t>
            </a:fld>
            <a:endParaRPr lang="en-US"/>
          </a:p>
        </p:txBody>
      </p:sp>
    </p:spTree>
    <p:extLst>
      <p:ext uri="{BB962C8B-B14F-4D97-AF65-F5344CB8AC3E}">
        <p14:creationId xmlns:p14="http://schemas.microsoft.com/office/powerpoint/2010/main" val="4856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D54BC1-E203-43D6-ADBC-7700A5EC775C}" type="slidenum">
              <a:rPr lang="en-US" smtClean="0"/>
              <a:t>1</a:t>
            </a:fld>
            <a:endParaRPr lang="en-US"/>
          </a:p>
        </p:txBody>
      </p:sp>
    </p:spTree>
    <p:extLst>
      <p:ext uri="{BB962C8B-B14F-4D97-AF65-F5344CB8AC3E}">
        <p14:creationId xmlns:p14="http://schemas.microsoft.com/office/powerpoint/2010/main" val="327826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D54BC1-E203-43D6-ADBC-7700A5EC775C}" type="slidenum">
              <a:rPr lang="en-US" smtClean="0"/>
              <a:t>3</a:t>
            </a:fld>
            <a:endParaRPr lang="en-US"/>
          </a:p>
        </p:txBody>
      </p:sp>
    </p:spTree>
    <p:extLst>
      <p:ext uri="{BB962C8B-B14F-4D97-AF65-F5344CB8AC3E}">
        <p14:creationId xmlns:p14="http://schemas.microsoft.com/office/powerpoint/2010/main" val="1329959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5">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3C6C4E94-7198-4E1A-918C-A2727EA36087}" type="datetime1">
              <a:rPr lang="en-US" smtClean="0"/>
              <a:t>6/3/2022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34471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1C68C00-B2C7-441A-8459-CDF79BEE5009}" type="datetime1">
              <a:rPr lang="en-US" smtClean="0"/>
              <a:t>6/3/2022</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99380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57BD15-E2EA-4197-B3FF-9B9B52140524}" type="datetime1">
              <a:rPr lang="en-US" smtClean="0"/>
              <a:t>6/3/2022</a:t>
            </a:fld>
            <a:endParaRPr lang="en-US"/>
          </a:p>
        </p:txBody>
      </p:sp>
      <p:sp>
        <p:nvSpPr>
          <p:cNvPr id="5" name="Footer Placeholder 4"/>
          <p:cNvSpPr>
            <a:spLocks noGrp="1"/>
          </p:cNvSpPr>
          <p:nvPr>
            <p:ph type="ftr" sz="quarter" idx="11"/>
          </p:nvPr>
        </p:nvSpPr>
        <p:spPr/>
        <p:txBody>
          <a:bodyPr/>
          <a:lstStyle/>
          <a:p>
            <a:r>
              <a:rPr lang="en-US" dirty="0"/>
              <a:t>Kentucky Public Service Commission</a:t>
            </a:r>
          </a:p>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19420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86896" y="256912"/>
            <a:ext cx="10515600" cy="1325563"/>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F92AA55-B267-4AF6-A9DF-3C1594F387DC}" type="datetime1">
              <a:rPr lang="en-US" smtClean="0"/>
              <a:t>6/3/2022</a:t>
            </a:fld>
            <a:endParaRPr lang="en-US"/>
          </a:p>
        </p:txBody>
      </p:sp>
      <p:sp>
        <p:nvSpPr>
          <p:cNvPr id="5" name="Footer Placeholder 4"/>
          <p:cNvSpPr>
            <a:spLocks noGrp="1"/>
          </p:cNvSpPr>
          <p:nvPr>
            <p:ph type="ftr" sz="quarter" idx="11"/>
          </p:nvPr>
        </p:nvSpPr>
        <p:spPr/>
        <p:txBody>
          <a:bodyPr/>
          <a:lstStyle/>
          <a:p>
            <a:r>
              <a:rPr lang="en-US" dirty="0"/>
              <a:t>Kentucky Public Service Commission</a:t>
            </a:r>
          </a:p>
        </p:txBody>
      </p:sp>
      <p:sp>
        <p:nvSpPr>
          <p:cNvPr id="6" name="Slide Number Placeholder 5"/>
          <p:cNvSpPr>
            <a:spLocks noGrp="1"/>
          </p:cNvSpPr>
          <p:nvPr>
            <p:ph type="sldNum" sz="quarter" idx="12"/>
          </p:nvPr>
        </p:nvSpPr>
        <p:spPr/>
        <p:txBody>
          <a:bodyPr/>
          <a:lstStyle>
            <a:lvl1pPr>
              <a:defRPr/>
            </a:lvl1pPr>
          </a:lstStyle>
          <a:p>
            <a:fld id="{B5B60515-9764-43B8-B3EB-AA7427414835}" type="slidenum">
              <a:rPr lang="en-US" smtClean="0"/>
              <a:pPr/>
              <a:t>‹#›</a:t>
            </a:fld>
            <a:endParaRPr lang="en-US" dirty="0"/>
          </a:p>
        </p:txBody>
      </p:sp>
      <p:cxnSp>
        <p:nvCxnSpPr>
          <p:cNvPr id="7" name="Straight Connector 6"/>
          <p:cNvCxnSpPr/>
          <p:nvPr userDrawn="1"/>
        </p:nvCxnSpPr>
        <p:spPr>
          <a:xfrm flipV="1">
            <a:off x="886896" y="1367612"/>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55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5">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6DD7842-D92B-42FB-B04A-BE6F0B5D0E61}" type="datetime1">
              <a:rPr lang="en-US" smtClean="0"/>
              <a:t>6/3/2022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916842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35269"/>
            <a:ext cx="10515600" cy="1325563"/>
          </a:xfr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5">
                    <a:lumMod val="75000"/>
                  </a:schemeClr>
                </a:solidFill>
              </a:defRPr>
            </a:lvl1pPr>
            <a:lvl2pPr>
              <a:defRPr>
                <a:solidFill>
                  <a:schemeClr val="accent5">
                    <a:lumMod val="75000"/>
                  </a:schemeClr>
                </a:solidFill>
              </a:defRPr>
            </a:lvl2pPr>
            <a:lvl3pPr>
              <a:defRPr>
                <a:solidFill>
                  <a:schemeClr val="accent5">
                    <a:lumMod val="75000"/>
                  </a:schemeClr>
                </a:solidFill>
              </a:defRPr>
            </a:lvl3pPr>
            <a:lvl4pPr>
              <a:defRPr>
                <a:solidFill>
                  <a:schemeClr val="accent5">
                    <a:lumMod val="75000"/>
                  </a:schemeClr>
                </a:solidFill>
              </a:defRPr>
            </a:lvl4pPr>
            <a:lvl5pPr>
              <a:defRPr>
                <a:solidFill>
                  <a:schemeClr val="accent5">
                    <a:lumMod val="75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FECBF2A-A421-4AF5-A2A4-3849516E571B}" type="datetime1">
              <a:rPr lang="en-US" smtClean="0"/>
              <a:t>6/3/2022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dirty="0"/>
          </a:p>
        </p:txBody>
      </p:sp>
      <p:cxnSp>
        <p:nvCxnSpPr>
          <p:cNvPr id="8" name="Straight Connector 7"/>
          <p:cNvCxnSpPr/>
          <p:nvPr userDrawn="1"/>
        </p:nvCxnSpPr>
        <p:spPr>
          <a:xfrm flipV="1">
            <a:off x="838200" y="1378434"/>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42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4F6393-92EF-4D10-8DDC-9B3215B0B9A5}" type="datetime1">
              <a:rPr lang="en-US" smtClean="0"/>
              <a:t>6/3/2022</a:t>
            </a:fld>
            <a:endParaRPr lang="en-US"/>
          </a:p>
        </p:txBody>
      </p:sp>
      <p:sp>
        <p:nvSpPr>
          <p:cNvPr id="8" name="Footer Placeholder 7"/>
          <p:cNvSpPr>
            <a:spLocks noGrp="1"/>
          </p:cNvSpPr>
          <p:nvPr>
            <p:ph type="ftr" sz="quarter" idx="11"/>
          </p:nvPr>
        </p:nvSpPr>
        <p:spPr/>
        <p:txBody>
          <a:bodyPr/>
          <a:lstStyle/>
          <a:p>
            <a:r>
              <a:rPr lang="en-US" dirty="0"/>
              <a:t>Kentucky Public Service Commission</a:t>
            </a:r>
          </a:p>
          <a:p>
            <a:endParaRPr lang="en-US" dirty="0"/>
          </a:p>
        </p:txBody>
      </p:sp>
      <p:sp>
        <p:nvSpPr>
          <p:cNvPr id="9" name="Slide Number Placeholder 8"/>
          <p:cNvSpPr>
            <a:spLocks noGrp="1"/>
          </p:cNvSpPr>
          <p:nvPr>
            <p:ph type="sldNum" sz="quarter" idx="12"/>
          </p:nvPr>
        </p:nvSpPr>
        <p:spPr/>
        <p:txBody>
          <a:bodyPr/>
          <a:lstStyle/>
          <a:p>
            <a:fld id="{64D25607-309F-4D30-9ECA-33A53AAAC199}" type="slidenum">
              <a:rPr lang="en-US" smtClean="0"/>
              <a:t>‹#›</a:t>
            </a:fld>
            <a:endParaRPr lang="en-US"/>
          </a:p>
        </p:txBody>
      </p:sp>
      <p:cxnSp>
        <p:nvCxnSpPr>
          <p:cNvPr id="10" name="Straight Connector 9"/>
          <p:cNvCxnSpPr/>
          <p:nvPr userDrawn="1"/>
        </p:nvCxnSpPr>
        <p:spPr>
          <a:xfrm flipV="1">
            <a:off x="838200" y="1495623"/>
            <a:ext cx="10515600" cy="18853"/>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28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A020125-94CE-4358-A11B-69A0D5190046}" type="datetime1">
              <a:rPr lang="en-US" smtClean="0"/>
              <a:t>6/3/2022</a:t>
            </a:fld>
            <a:endParaRPr lang="en-US"/>
          </a:p>
        </p:txBody>
      </p:sp>
      <p:sp>
        <p:nvSpPr>
          <p:cNvPr id="4" name="Footer Placeholder 3"/>
          <p:cNvSpPr>
            <a:spLocks noGrp="1"/>
          </p:cNvSpPr>
          <p:nvPr>
            <p:ph type="ftr" sz="quarter" idx="11"/>
          </p:nvPr>
        </p:nvSpPr>
        <p:spPr/>
        <p:txBody>
          <a:bodyPr/>
          <a:lstStyle/>
          <a:p>
            <a:r>
              <a:rPr lang="en-US" dirty="0"/>
              <a:t>Kentucky Public Service Commission</a:t>
            </a:r>
          </a:p>
          <a:p>
            <a:endParaRPr lang="en-US" dirty="0"/>
          </a:p>
        </p:txBody>
      </p:sp>
      <p:sp>
        <p:nvSpPr>
          <p:cNvPr id="5" name="Slide Number Placeholder 4"/>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169771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C6B95-0E90-44C2-AA43-E91564549260}" type="datetime1">
              <a:rPr lang="en-US" smtClean="0"/>
              <a:t>6/3/2022</a:t>
            </a:fld>
            <a:endParaRPr lang="en-US"/>
          </a:p>
        </p:txBody>
      </p:sp>
      <p:sp>
        <p:nvSpPr>
          <p:cNvPr id="3" name="Footer Placeholder 2"/>
          <p:cNvSpPr>
            <a:spLocks noGrp="1"/>
          </p:cNvSpPr>
          <p:nvPr>
            <p:ph type="ftr" sz="quarter" idx="11"/>
          </p:nvPr>
        </p:nvSpPr>
        <p:spPr/>
        <p:txBody>
          <a:bodyPr/>
          <a:lstStyle/>
          <a:p>
            <a:r>
              <a:rPr lang="en-US" dirty="0"/>
              <a:t>Kentucky Public Service Commission</a:t>
            </a:r>
          </a:p>
          <a:p>
            <a:endParaRPr lang="en-US" dirty="0"/>
          </a:p>
        </p:txBody>
      </p:sp>
      <p:sp>
        <p:nvSpPr>
          <p:cNvPr id="4" name="Slide Number Placeholder 3"/>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2529727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5">
                    <a:lumMod val="75000"/>
                  </a:schemeClr>
                </a:solidFill>
              </a:defRPr>
            </a:lvl1pPr>
            <a:lvl2pPr>
              <a:defRPr sz="2800">
                <a:solidFill>
                  <a:schemeClr val="accent5">
                    <a:lumMod val="75000"/>
                  </a:schemeClr>
                </a:solidFill>
              </a:defRPr>
            </a:lvl2pPr>
            <a:lvl3pPr>
              <a:defRPr sz="2400">
                <a:solidFill>
                  <a:schemeClr val="accent5">
                    <a:lumMod val="75000"/>
                  </a:schemeClr>
                </a:solidFill>
              </a:defRPr>
            </a:lvl3pPr>
            <a:lvl4pPr>
              <a:defRPr sz="2000">
                <a:solidFill>
                  <a:schemeClr val="accent5">
                    <a:lumMod val="75000"/>
                  </a:schemeClr>
                </a:solidFill>
              </a:defRPr>
            </a:lvl4pPr>
            <a:lvl5pPr>
              <a:defRPr sz="2000">
                <a:solidFill>
                  <a:schemeClr val="accent5">
                    <a:lumMod val="75000"/>
                  </a:schemeClr>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BC84307-D69E-401F-BFFB-F7067FC579D3}" type="datetime1">
              <a:rPr lang="en-US" smtClean="0"/>
              <a:t>6/3/2022</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45480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accent5">
                    <a:lumMod val="75000"/>
                  </a:schemeClr>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5">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34A67798-E148-4D5A-AD7F-BE95205C2B4B}" type="datetime1">
              <a:rPr lang="en-US" smtClean="0"/>
              <a:t>6/3/2022</a:t>
            </a:fld>
            <a:endParaRPr lang="en-US"/>
          </a:p>
        </p:txBody>
      </p:sp>
      <p:sp>
        <p:nvSpPr>
          <p:cNvPr id="6" name="Footer Placeholder 5"/>
          <p:cNvSpPr>
            <a:spLocks noGrp="1"/>
          </p:cNvSpPr>
          <p:nvPr>
            <p:ph type="ftr" sz="quarter" idx="11"/>
          </p:nvPr>
        </p:nvSpPr>
        <p:spPr/>
        <p:txBody>
          <a:bodyPr/>
          <a:lstStyle/>
          <a:p>
            <a:r>
              <a:rPr lang="en-US" dirty="0"/>
              <a:t>Kentucky Public Service Commission</a:t>
            </a:r>
          </a:p>
          <a:p>
            <a:endParaRPr lang="en-US" dirty="0"/>
          </a:p>
        </p:txBody>
      </p:sp>
      <p:sp>
        <p:nvSpPr>
          <p:cNvPr id="7" name="Slide Number Placeholder 6"/>
          <p:cNvSpPr>
            <a:spLocks noGrp="1"/>
          </p:cNvSpPr>
          <p:nvPr>
            <p:ph type="sldNum" sz="quarter" idx="12"/>
          </p:nvPr>
        </p:nvSpPr>
        <p:spPr/>
        <p:txBody>
          <a:bodyPr/>
          <a:lstStyle/>
          <a:p>
            <a:fld id="{64D25607-309F-4D30-9ECA-33A53AAAC199}" type="slidenum">
              <a:rPr lang="en-US" smtClean="0"/>
              <a:t>‹#›</a:t>
            </a:fld>
            <a:endParaRPr lang="en-US"/>
          </a:p>
        </p:txBody>
      </p:sp>
    </p:spTree>
    <p:extLst>
      <p:ext uri="{BB962C8B-B14F-4D97-AF65-F5344CB8AC3E}">
        <p14:creationId xmlns:p14="http://schemas.microsoft.com/office/powerpoint/2010/main" val="306111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9CE0D-2DA6-4A8B-B032-34753A510C0F}" type="datetime1">
              <a:rPr lang="en-US" smtClean="0"/>
              <a:t>6/3/2022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25607-309F-4D30-9ECA-33A53AAAC199}" type="slidenum">
              <a:rPr lang="en-US" smtClean="0"/>
              <a:t>‹#›</a:t>
            </a:fld>
            <a:endParaRPr lang="en-US"/>
          </a:p>
        </p:txBody>
      </p:sp>
    </p:spTree>
    <p:extLst>
      <p:ext uri="{BB962C8B-B14F-4D97-AF65-F5344CB8AC3E}">
        <p14:creationId xmlns:p14="http://schemas.microsoft.com/office/powerpoint/2010/main" val="1075289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latin typeface="+mn-lt"/>
              </a:rPr>
              <a:t>Implications of Energy Market Trends on Utility Regulation</a:t>
            </a:r>
          </a:p>
        </p:txBody>
      </p:sp>
      <p:sp>
        <p:nvSpPr>
          <p:cNvPr id="4" name="Subtitle 3"/>
          <p:cNvSpPr>
            <a:spLocks noGrp="1"/>
          </p:cNvSpPr>
          <p:nvPr>
            <p:ph type="subTitle" idx="1"/>
          </p:nvPr>
        </p:nvSpPr>
        <p:spPr>
          <a:xfrm>
            <a:off x="1524000" y="3657697"/>
            <a:ext cx="9144000" cy="1655762"/>
          </a:xfrm>
        </p:spPr>
        <p:txBody>
          <a:bodyPr>
            <a:normAutofit lnSpcReduction="10000"/>
          </a:bodyPr>
          <a:lstStyle/>
          <a:p>
            <a:r>
              <a:rPr lang="en-US" dirty="0"/>
              <a:t>Kent Chandler, Chairman</a:t>
            </a:r>
          </a:p>
          <a:p>
            <a:r>
              <a:rPr lang="en-US" dirty="0"/>
              <a:t>Kentucky Public Service Commission</a:t>
            </a:r>
          </a:p>
          <a:p>
            <a:r>
              <a:rPr lang="en-US" dirty="0"/>
              <a:t>Presentation: Natural Resources and Energy Interim Joint Committee</a:t>
            </a:r>
          </a:p>
          <a:p>
            <a:r>
              <a:rPr lang="en-US" dirty="0"/>
              <a:t>June 9, 2022</a:t>
            </a:r>
          </a:p>
        </p:txBody>
      </p:sp>
      <p:sp>
        <p:nvSpPr>
          <p:cNvPr id="3" name="TextBox 2"/>
          <p:cNvSpPr txBox="1"/>
          <p:nvPr/>
        </p:nvSpPr>
        <p:spPr>
          <a:xfrm>
            <a:off x="0" y="6119336"/>
            <a:ext cx="12191999" cy="738664"/>
          </a:xfrm>
          <a:prstGeom prst="rect">
            <a:avLst/>
          </a:prstGeom>
          <a:solidFill>
            <a:schemeClr val="accent5">
              <a:lumMod val="75000"/>
            </a:schemeClr>
          </a:solidFill>
        </p:spPr>
        <p:txBody>
          <a:bodyPr wrap="square" rtlCol="0">
            <a:spAutoFit/>
          </a:bodyPr>
          <a:lstStyle/>
          <a:p>
            <a:pPr algn="ctr"/>
            <a:endParaRPr lang="en-US" sz="1400" dirty="0">
              <a:solidFill>
                <a:schemeClr val="accent5">
                  <a:lumMod val="75000"/>
                </a:schemeClr>
              </a:solidFill>
            </a:endParaRPr>
          </a:p>
          <a:p>
            <a:pPr algn="ctr"/>
            <a:r>
              <a:rPr lang="en-US" sz="1400" b="1" dirty="0">
                <a:solidFill>
                  <a:schemeClr val="bg1"/>
                </a:solidFill>
              </a:rPr>
              <a:t>Any views expressed in this presentation are those of the presenter and do not reflect official positions of the PSC.</a:t>
            </a:r>
          </a:p>
          <a:p>
            <a:pPr algn="ctr"/>
            <a:endParaRPr lang="en-US" sz="1400" dirty="0">
              <a:solidFill>
                <a:schemeClr val="accent5">
                  <a:lumMod val="75000"/>
                </a:schemeClr>
              </a:solidFill>
            </a:endParaRPr>
          </a:p>
        </p:txBody>
      </p:sp>
    </p:spTree>
    <p:extLst>
      <p:ext uri="{BB962C8B-B14F-4D97-AF65-F5344CB8AC3E}">
        <p14:creationId xmlns:p14="http://schemas.microsoft.com/office/powerpoint/2010/main" val="3578188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112"/>
            <a:ext cx="11051104" cy="1325563"/>
          </a:xfrm>
        </p:spPr>
        <p:txBody>
          <a:bodyPr/>
          <a:lstStyle/>
          <a:p>
            <a:r>
              <a:rPr lang="en-US" dirty="0"/>
              <a:t>Regulatory Considerations</a:t>
            </a:r>
          </a:p>
        </p:txBody>
      </p:sp>
      <p:sp>
        <p:nvSpPr>
          <p:cNvPr id="3" name="Content Placeholder 2"/>
          <p:cNvSpPr>
            <a:spLocks noGrp="1"/>
          </p:cNvSpPr>
          <p:nvPr>
            <p:ph idx="1"/>
          </p:nvPr>
        </p:nvSpPr>
        <p:spPr/>
        <p:txBody>
          <a:bodyPr/>
          <a:lstStyle/>
          <a:p>
            <a:pPr lvl="1"/>
            <a:r>
              <a:rPr lang="en-US" dirty="0"/>
              <a:t>Plant retirements—end of “useful” life; cost of continuing to operate is more expensive than replacement generation</a:t>
            </a:r>
          </a:p>
          <a:p>
            <a:pPr lvl="1"/>
            <a:r>
              <a:rPr lang="en-US" dirty="0"/>
              <a:t>Reliability and Resource Adequacy</a:t>
            </a:r>
          </a:p>
          <a:p>
            <a:pPr lvl="1"/>
            <a:r>
              <a:rPr lang="en-US" dirty="0"/>
              <a:t>Effective date and impact of anticipated environmental regulations (uncertainties—court challenges, administration changes, etc.).</a:t>
            </a:r>
          </a:p>
          <a:p>
            <a:pPr lvl="1"/>
            <a:r>
              <a:rPr lang="en-US" dirty="0"/>
              <a:t>Technical viability and costs of emerging technologies</a:t>
            </a:r>
          </a:p>
          <a:p>
            <a:pPr lvl="1"/>
            <a:r>
              <a:rPr lang="en-US" dirty="0"/>
              <a:t>Impact of demand response and other distributed energy resources (customer-sited generation)</a:t>
            </a:r>
          </a:p>
          <a:p>
            <a:pPr lvl="1"/>
            <a:r>
              <a:rPr lang="en-US" dirty="0"/>
              <a:t>Purchased power versus “steel in the ground”</a:t>
            </a:r>
          </a:p>
          <a:p>
            <a:pPr lvl="1"/>
            <a:r>
              <a:rPr lang="en-US" dirty="0"/>
              <a:t>Wholesale markets</a:t>
            </a:r>
          </a:p>
          <a:p>
            <a:pPr lvl="1"/>
            <a:r>
              <a:rPr lang="en-US" dirty="0"/>
              <a:t>Distribution System Planning</a:t>
            </a:r>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10</a:t>
            </a:fld>
            <a:endParaRPr lang="en-US" dirty="0"/>
          </a:p>
        </p:txBody>
      </p:sp>
    </p:spTree>
    <p:extLst>
      <p:ext uri="{BB962C8B-B14F-4D97-AF65-F5344CB8AC3E}">
        <p14:creationId xmlns:p14="http://schemas.microsoft.com/office/powerpoint/2010/main" val="3065537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8404-3F91-48FC-A76B-F80E83FACD66}"/>
              </a:ext>
            </a:extLst>
          </p:cNvPr>
          <p:cNvSpPr>
            <a:spLocks noGrp="1"/>
          </p:cNvSpPr>
          <p:nvPr>
            <p:ph type="title"/>
          </p:nvPr>
        </p:nvSpPr>
        <p:spPr>
          <a:xfrm>
            <a:off x="838200" y="153395"/>
            <a:ext cx="10515600" cy="1325563"/>
          </a:xfrm>
        </p:spPr>
        <p:txBody>
          <a:bodyPr/>
          <a:lstStyle/>
          <a:p>
            <a:r>
              <a:rPr lang="en-US" dirty="0"/>
              <a:t>Emerging Trends—Generation Options. What is available?</a:t>
            </a:r>
          </a:p>
        </p:txBody>
      </p:sp>
      <p:sp>
        <p:nvSpPr>
          <p:cNvPr id="3" name="Content Placeholder 2">
            <a:extLst>
              <a:ext uri="{FF2B5EF4-FFF2-40B4-BE49-F238E27FC236}">
                <a16:creationId xmlns:a16="http://schemas.microsoft.com/office/drawing/2014/main" id="{B82D8815-9D71-454E-B0EF-E4E43B979035}"/>
              </a:ext>
            </a:extLst>
          </p:cNvPr>
          <p:cNvSpPr>
            <a:spLocks noGrp="1"/>
          </p:cNvSpPr>
          <p:nvPr>
            <p:ph idx="1"/>
          </p:nvPr>
        </p:nvSpPr>
        <p:spPr/>
        <p:txBody>
          <a:bodyPr>
            <a:normAutofit fontScale="77500" lnSpcReduction="20000"/>
          </a:bodyPr>
          <a:lstStyle/>
          <a:p>
            <a:r>
              <a:rPr lang="en-US" dirty="0"/>
              <a:t>Wind—Few places in Kentucky have adequate wind speeds and topography</a:t>
            </a:r>
          </a:p>
          <a:p>
            <a:r>
              <a:rPr lang="en-US" dirty="0"/>
              <a:t>Solar—Requires about 6-10 acres per MW, less reliability contribution in winter months </a:t>
            </a:r>
          </a:p>
          <a:p>
            <a:r>
              <a:rPr lang="en-US" dirty="0"/>
              <a:t>Nuclear—Currently unlikely, however emerging, advanced technologies could alter viability</a:t>
            </a:r>
          </a:p>
          <a:p>
            <a:r>
              <a:rPr lang="en-US" dirty="0"/>
              <a:t>Coal—New units unable to be built, primarily because of NSR requirements</a:t>
            </a:r>
          </a:p>
          <a:p>
            <a:r>
              <a:rPr lang="en-US" dirty="0"/>
              <a:t>Natural Gas—Often chosen by generation modeling as least-cost resource, but risks exist around ability to site infrastructure and actual useful life</a:t>
            </a:r>
          </a:p>
          <a:p>
            <a:r>
              <a:rPr lang="en-US" dirty="0"/>
              <a:t>Energy Efficiency/Demand Side Management—plenty of cost-effective amounts available, but inability to actually produce electricity</a:t>
            </a:r>
          </a:p>
          <a:p>
            <a:r>
              <a:rPr lang="en-US" dirty="0"/>
              <a:t>Batteries—limited duration (4 to 8 hours) and relatively expensive</a:t>
            </a:r>
          </a:p>
          <a:p>
            <a:r>
              <a:rPr lang="en-US" dirty="0"/>
              <a:t>Hybrid Resources—Promising, but relatively new</a:t>
            </a:r>
          </a:p>
          <a:p>
            <a:r>
              <a:rPr lang="en-US" dirty="0"/>
              <a:t>Hydrogen—Not yet proven to be cost-effective or readily available</a:t>
            </a:r>
          </a:p>
        </p:txBody>
      </p:sp>
      <p:sp>
        <p:nvSpPr>
          <p:cNvPr id="4" name="Slide Number Placeholder 3">
            <a:extLst>
              <a:ext uri="{FF2B5EF4-FFF2-40B4-BE49-F238E27FC236}">
                <a16:creationId xmlns:a16="http://schemas.microsoft.com/office/drawing/2014/main" id="{BEE4F088-D1B3-4970-80D7-A89D3ABFD257}"/>
              </a:ext>
            </a:extLst>
          </p:cNvPr>
          <p:cNvSpPr>
            <a:spLocks noGrp="1"/>
          </p:cNvSpPr>
          <p:nvPr>
            <p:ph type="sldNum" sz="quarter" idx="12"/>
          </p:nvPr>
        </p:nvSpPr>
        <p:spPr/>
        <p:txBody>
          <a:bodyPr/>
          <a:lstStyle/>
          <a:p>
            <a:fld id="{B5B60515-9764-43B8-B3EB-AA7427414835}" type="slidenum">
              <a:rPr lang="en-US" smtClean="0"/>
              <a:pPr/>
              <a:t>11</a:t>
            </a:fld>
            <a:endParaRPr lang="en-US" dirty="0"/>
          </a:p>
        </p:txBody>
      </p:sp>
    </p:spTree>
    <p:extLst>
      <p:ext uri="{BB962C8B-B14F-4D97-AF65-F5344CB8AC3E}">
        <p14:creationId xmlns:p14="http://schemas.microsoft.com/office/powerpoint/2010/main" val="1457748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4D25607-309F-4D30-9ECA-33A53AAAC199}" type="slidenum">
              <a:rPr lang="en-US" smtClean="0"/>
              <a:t>12</a:t>
            </a:fld>
            <a:endParaRPr lang="en-US"/>
          </a:p>
        </p:txBody>
      </p:sp>
      <p:graphicFrame>
        <p:nvGraphicFramePr>
          <p:cNvPr id="3" name="Chart 2"/>
          <p:cNvGraphicFramePr>
            <a:graphicFrameLocks/>
          </p:cNvGraphicFramePr>
          <p:nvPr>
            <p:extLst>
              <p:ext uri="{D42A27DB-BD31-4B8C-83A1-F6EECF244321}">
                <p14:modId xmlns:p14="http://schemas.microsoft.com/office/powerpoint/2010/main" val="1195001179"/>
              </p:ext>
            </p:extLst>
          </p:nvPr>
        </p:nvGraphicFramePr>
        <p:xfrm>
          <a:off x="2379062" y="692150"/>
          <a:ext cx="8754569" cy="56045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678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4D25607-309F-4D30-9ECA-33A53AAAC199}" type="slidenum">
              <a:rPr lang="en-US" smtClean="0"/>
              <a:t>2</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1" y="-112295"/>
            <a:ext cx="12194004" cy="4939645"/>
          </a:xfrm>
          <a:prstGeom prst="rect">
            <a:avLst/>
          </a:prstGeom>
        </p:spPr>
      </p:pic>
      <p:sp>
        <p:nvSpPr>
          <p:cNvPr id="4" name="TextBox 3"/>
          <p:cNvSpPr txBox="1"/>
          <p:nvPr/>
        </p:nvSpPr>
        <p:spPr>
          <a:xfrm>
            <a:off x="0" y="5002346"/>
            <a:ext cx="12183979" cy="1601745"/>
          </a:xfrm>
          <a:prstGeom prst="rect">
            <a:avLst/>
          </a:prstGeom>
          <a:noFill/>
        </p:spPr>
        <p:txBody>
          <a:bodyPr wrap="square" rtlCol="0">
            <a:spAutoFit/>
          </a:bodyPr>
          <a:lstStyle/>
          <a:p>
            <a:r>
              <a:rPr lang="en-US" sz="2400" b="1" dirty="0">
                <a:solidFill>
                  <a:schemeClr val="accent5">
                    <a:lumMod val="75000"/>
                  </a:schemeClr>
                </a:solidFill>
              </a:rPr>
              <a:t>PSC Mission</a:t>
            </a:r>
          </a:p>
          <a:p>
            <a:r>
              <a:rPr lang="en-US" sz="2400" dirty="0">
                <a:solidFill>
                  <a:schemeClr val="accent5">
                    <a:lumMod val="75000"/>
                  </a:schemeClr>
                </a:solidFill>
              </a:rPr>
              <a:t>To foster the provision of safe and reliable service at a reasonable price to the customers of jurisdictional utilities while providing for the financial stability of those utilities by setting fair and just rates, and supporting their operational competence by overseeing regulated activities. </a:t>
            </a:r>
            <a:endParaRPr lang="en-US" sz="2400" dirty="0"/>
          </a:p>
        </p:txBody>
      </p:sp>
    </p:spTree>
    <p:extLst>
      <p:ext uri="{BB962C8B-B14F-4D97-AF65-F5344CB8AC3E}">
        <p14:creationId xmlns:p14="http://schemas.microsoft.com/office/powerpoint/2010/main" val="311850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Service Commission</a:t>
            </a:r>
          </a:p>
        </p:txBody>
      </p:sp>
      <p:sp>
        <p:nvSpPr>
          <p:cNvPr id="3" name="Content Placeholder 2"/>
          <p:cNvSpPr>
            <a:spLocks noGrp="1"/>
          </p:cNvSpPr>
          <p:nvPr>
            <p:ph idx="1"/>
          </p:nvPr>
        </p:nvSpPr>
        <p:spPr/>
        <p:txBody>
          <a:bodyPr>
            <a:normAutofit fontScale="92500" lnSpcReduction="10000"/>
          </a:bodyPr>
          <a:lstStyle/>
          <a:p>
            <a:r>
              <a:rPr lang="en-US" dirty="0"/>
              <a:t>Independent Regulatory Agency</a:t>
            </a:r>
          </a:p>
          <a:p>
            <a:r>
              <a:rPr lang="en-US" dirty="0"/>
              <a:t>Three-member Commission </a:t>
            </a:r>
          </a:p>
          <a:p>
            <a:r>
              <a:rPr lang="en-US" dirty="0"/>
              <a:t>Quasi-judicial function</a:t>
            </a:r>
          </a:p>
          <a:p>
            <a:r>
              <a:rPr lang="en-US" dirty="0"/>
              <a:t>Regulates rates and service provided by jurisdictional utilities:</a:t>
            </a:r>
          </a:p>
          <a:p>
            <a:pPr lvl="1"/>
            <a:r>
              <a:rPr lang="en-US" dirty="0"/>
              <a:t>1,100 jurisdictional utilities</a:t>
            </a:r>
          </a:p>
          <a:p>
            <a:pPr lvl="1"/>
            <a:r>
              <a:rPr lang="en-US" dirty="0"/>
              <a:t>Water and sewer utilities </a:t>
            </a:r>
            <a:r>
              <a:rPr lang="en-US" b="1" dirty="0"/>
              <a:t>(small systems comprise the bulk of regulated utilities)</a:t>
            </a:r>
          </a:p>
          <a:p>
            <a:pPr lvl="1"/>
            <a:r>
              <a:rPr lang="en-US" dirty="0"/>
              <a:t>Natural gas distribution systems and intrastate pipelines</a:t>
            </a:r>
          </a:p>
          <a:p>
            <a:pPr lvl="1"/>
            <a:r>
              <a:rPr lang="en-US" dirty="0"/>
              <a:t>Electric utilities (investor-owned and jurisdictional cooperatives)</a:t>
            </a:r>
          </a:p>
          <a:p>
            <a:pPr lvl="1"/>
            <a:r>
              <a:rPr lang="en-US" dirty="0"/>
              <a:t>Telecommunications (small number) </a:t>
            </a:r>
          </a:p>
          <a:p>
            <a:pPr lvl="1"/>
            <a:r>
              <a:rPr lang="en-US" dirty="0"/>
              <a:t>Does not regulate municipal utilities except for gas pipeline safety.</a:t>
            </a:r>
          </a:p>
          <a:p>
            <a:pPr lvl="1"/>
            <a:r>
              <a:rPr lang="en-US" dirty="0"/>
              <a:t>Does not regulate cooperatives served by TVA.</a:t>
            </a:r>
          </a:p>
          <a:p>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3</a:t>
            </a:fld>
            <a:endParaRPr lang="en-US" dirty="0"/>
          </a:p>
        </p:txBody>
      </p:sp>
    </p:spTree>
    <p:extLst>
      <p:ext uri="{BB962C8B-B14F-4D97-AF65-F5344CB8AC3E}">
        <p14:creationId xmlns:p14="http://schemas.microsoft.com/office/powerpoint/2010/main" val="2622622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Reliability—Service and Rates</a:t>
            </a:r>
          </a:p>
        </p:txBody>
      </p:sp>
      <p:sp>
        <p:nvSpPr>
          <p:cNvPr id="11" name="Content Placeholder 10"/>
          <p:cNvSpPr>
            <a:spLocks noGrp="1"/>
          </p:cNvSpPr>
          <p:nvPr>
            <p:ph idx="1"/>
          </p:nvPr>
        </p:nvSpPr>
        <p:spPr>
          <a:xfrm>
            <a:off x="838200" y="1571625"/>
            <a:ext cx="10515600" cy="5089525"/>
          </a:xfrm>
        </p:spPr>
        <p:txBody>
          <a:bodyPr>
            <a:normAutofit/>
          </a:bodyPr>
          <a:lstStyle/>
          <a:p>
            <a:r>
              <a:rPr lang="en-US" sz="3200" dirty="0"/>
              <a:t>Since 1934, the primary statutory directive of utility regulation in Kentucky revolves around:</a:t>
            </a:r>
          </a:p>
          <a:p>
            <a:pPr lvl="1"/>
            <a:r>
              <a:rPr lang="en-US" sz="2800" dirty="0"/>
              <a:t>Rates</a:t>
            </a:r>
          </a:p>
          <a:p>
            <a:pPr lvl="2"/>
            <a:r>
              <a:rPr lang="en-US" sz="2800" dirty="0"/>
              <a:t>Fair, just and reasonable</a:t>
            </a:r>
          </a:p>
          <a:p>
            <a:pPr lvl="1"/>
            <a:r>
              <a:rPr lang="en-US" sz="2800" dirty="0"/>
              <a:t>Service</a:t>
            </a:r>
          </a:p>
          <a:p>
            <a:pPr lvl="2"/>
            <a:r>
              <a:rPr lang="en-US" sz="2800" dirty="0"/>
              <a:t>Adequate, efficient and reasonable</a:t>
            </a:r>
          </a:p>
          <a:p>
            <a:r>
              <a:rPr lang="en-US" dirty="0"/>
              <a:t>Most everything in retail utility regulation comes back to one or both of these principles. </a:t>
            </a:r>
          </a:p>
        </p:txBody>
      </p:sp>
      <p:sp>
        <p:nvSpPr>
          <p:cNvPr id="2" name="Slide Number Placeholder 1"/>
          <p:cNvSpPr>
            <a:spLocks noGrp="1"/>
          </p:cNvSpPr>
          <p:nvPr>
            <p:ph type="sldNum" sz="quarter" idx="12"/>
          </p:nvPr>
        </p:nvSpPr>
        <p:spPr/>
        <p:txBody>
          <a:bodyPr/>
          <a:lstStyle/>
          <a:p>
            <a:fld id="{64D25607-309F-4D30-9ECA-33A53AAAC199}" type="slidenum">
              <a:rPr lang="en-US" smtClean="0"/>
              <a:t>4</a:t>
            </a:fld>
            <a:endParaRPr lang="en-US"/>
          </a:p>
        </p:txBody>
      </p:sp>
    </p:spTree>
    <p:extLst>
      <p:ext uri="{BB962C8B-B14F-4D97-AF65-F5344CB8AC3E}">
        <p14:creationId xmlns:p14="http://schemas.microsoft.com/office/powerpoint/2010/main" val="3542613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92" y="0"/>
            <a:ext cx="10960100" cy="1325563"/>
          </a:xfrm>
        </p:spPr>
        <p:txBody>
          <a:bodyPr/>
          <a:lstStyle/>
          <a:p>
            <a:r>
              <a:rPr lang="en-US" dirty="0"/>
              <a:t>Energy Market Trends: Implications on Utility Regulation</a:t>
            </a:r>
          </a:p>
        </p:txBody>
      </p:sp>
      <p:sp>
        <p:nvSpPr>
          <p:cNvPr id="3" name="Content Placeholder 2"/>
          <p:cNvSpPr>
            <a:spLocks noGrp="1"/>
          </p:cNvSpPr>
          <p:nvPr>
            <p:ph idx="1"/>
          </p:nvPr>
        </p:nvSpPr>
        <p:spPr>
          <a:xfrm>
            <a:off x="792192" y="1676100"/>
            <a:ext cx="10515600" cy="5045375"/>
          </a:xfrm>
        </p:spPr>
        <p:txBody>
          <a:bodyPr>
            <a:normAutofit/>
          </a:bodyPr>
          <a:lstStyle/>
          <a:p>
            <a:pPr marL="0" indent="0">
              <a:buNone/>
            </a:pPr>
            <a:r>
              <a:rPr lang="en-US" dirty="0"/>
              <a:t>Current and emerging trends make each of these more complex relative to prior decades:</a:t>
            </a:r>
          </a:p>
          <a:p>
            <a:r>
              <a:rPr lang="en-US" dirty="0"/>
              <a:t>Fuel Adjustment Clause(“FAC”) (807 KAR 5:056)</a:t>
            </a:r>
          </a:p>
          <a:p>
            <a:r>
              <a:rPr lang="en-US" dirty="0"/>
              <a:t>Integrated Resource Planning (807 KAR 5:058)</a:t>
            </a:r>
          </a:p>
          <a:p>
            <a:r>
              <a:rPr lang="en-US" dirty="0"/>
              <a:t>Certificate of Public Convenience and Necessity (KRS 278.020(1))</a:t>
            </a:r>
          </a:p>
          <a:p>
            <a:r>
              <a:rPr lang="en-US" dirty="0"/>
              <a:t>Rate Cases</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5B60515-9764-43B8-B3EB-AA7427414835}" type="slidenum">
              <a:rPr lang="en-US" smtClean="0"/>
              <a:pPr/>
              <a:t>5</a:t>
            </a:fld>
            <a:endParaRPr lang="en-US" dirty="0"/>
          </a:p>
        </p:txBody>
      </p:sp>
    </p:spTree>
    <p:extLst>
      <p:ext uri="{BB962C8B-B14F-4D97-AF65-F5344CB8AC3E}">
        <p14:creationId xmlns:p14="http://schemas.microsoft.com/office/powerpoint/2010/main" val="1133861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Fuel Adjustment Clause (“FAC”)</a:t>
            </a:r>
          </a:p>
        </p:txBody>
      </p:sp>
      <p:sp>
        <p:nvSpPr>
          <p:cNvPr id="3" name="Content Placeholder 2"/>
          <p:cNvSpPr>
            <a:spLocks noGrp="1"/>
          </p:cNvSpPr>
          <p:nvPr>
            <p:ph idx="1"/>
          </p:nvPr>
        </p:nvSpPr>
        <p:spPr>
          <a:xfrm>
            <a:off x="831850" y="1533524"/>
            <a:ext cx="11074400" cy="5324475"/>
          </a:xfrm>
        </p:spPr>
        <p:txBody>
          <a:bodyPr>
            <a:noAutofit/>
          </a:bodyPr>
          <a:lstStyle/>
          <a:p>
            <a:r>
              <a:rPr lang="en-US" sz="2400" dirty="0"/>
              <a:t>The FAC regulation has been in effect for 40 years.</a:t>
            </a:r>
          </a:p>
          <a:p>
            <a:r>
              <a:rPr lang="en-US" sz="2400" dirty="0"/>
              <a:t>The FAC regulation allows jurisdictional utilities to reflect, through a line item on customers’ bills, the incremental or decremental cost of purchased power and/or fuel. Expenses incurred in a particular month appear in a subsequent month. </a:t>
            </a:r>
          </a:p>
          <a:p>
            <a:r>
              <a:rPr lang="en-US" sz="2400" dirty="0"/>
              <a:t>Fuel costs make up a significant portion of the cost of providing electricity.</a:t>
            </a:r>
          </a:p>
          <a:p>
            <a:pPr lvl="1"/>
            <a:r>
              <a:rPr lang="en-US" dirty="0"/>
              <a:t>For instance, in 2021, Kentucky Utilities, the largest utility in the Commonwealth, had approximately $1.64B in retail sales, while of that, $500M, or almost 1/3 of sales, was a pass through of fuel costs. </a:t>
            </a:r>
          </a:p>
          <a:p>
            <a:r>
              <a:rPr lang="en-US" sz="2400" dirty="0"/>
              <a:t>As we’ve seen in the last year, fuel expenses can fluctuate widely. </a:t>
            </a:r>
          </a:p>
          <a:p>
            <a:r>
              <a:rPr lang="en-US" sz="2400" dirty="0"/>
              <a:t>Compared to the past 10 years, all electric and natural gas utilities have experienced higher fuel and purchased power costs in recent months. </a:t>
            </a:r>
          </a:p>
        </p:txBody>
      </p:sp>
      <p:sp>
        <p:nvSpPr>
          <p:cNvPr id="4" name="Slide Number Placeholder 3"/>
          <p:cNvSpPr>
            <a:spLocks noGrp="1"/>
          </p:cNvSpPr>
          <p:nvPr>
            <p:ph type="sldNum" sz="quarter" idx="12"/>
          </p:nvPr>
        </p:nvSpPr>
        <p:spPr/>
        <p:txBody>
          <a:bodyPr/>
          <a:lstStyle/>
          <a:p>
            <a:fld id="{B5B60515-9764-43B8-B3EB-AA7427414835}" type="slidenum">
              <a:rPr lang="en-US" smtClean="0"/>
              <a:pPr/>
              <a:t>6</a:t>
            </a:fld>
            <a:endParaRPr lang="en-US" dirty="0"/>
          </a:p>
        </p:txBody>
      </p:sp>
    </p:spTree>
    <p:extLst>
      <p:ext uri="{BB962C8B-B14F-4D97-AF65-F5344CB8AC3E}">
        <p14:creationId xmlns:p14="http://schemas.microsoft.com/office/powerpoint/2010/main" val="2205823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1A610-972E-416A-B3C2-18E8B4179528}"/>
              </a:ext>
            </a:extLst>
          </p:cNvPr>
          <p:cNvSpPr>
            <a:spLocks noGrp="1"/>
          </p:cNvSpPr>
          <p:nvPr>
            <p:ph type="title"/>
          </p:nvPr>
        </p:nvSpPr>
        <p:spPr/>
        <p:txBody>
          <a:bodyPr/>
          <a:lstStyle/>
          <a:p>
            <a:r>
              <a:rPr lang="en-US" dirty="0"/>
              <a:t>Fuel Adjustment Clause- How it works</a:t>
            </a:r>
          </a:p>
        </p:txBody>
      </p:sp>
      <p:sp>
        <p:nvSpPr>
          <p:cNvPr id="3" name="Content Placeholder 2">
            <a:extLst>
              <a:ext uri="{FF2B5EF4-FFF2-40B4-BE49-F238E27FC236}">
                <a16:creationId xmlns:a16="http://schemas.microsoft.com/office/drawing/2014/main" id="{EF869EE9-0939-45B2-8CAD-8F1BAE191F27}"/>
              </a:ext>
            </a:extLst>
          </p:cNvPr>
          <p:cNvSpPr>
            <a:spLocks noGrp="1"/>
          </p:cNvSpPr>
          <p:nvPr>
            <p:ph idx="1"/>
          </p:nvPr>
        </p:nvSpPr>
        <p:spPr/>
        <p:txBody>
          <a:bodyPr>
            <a:normAutofit fontScale="70000" lnSpcReduction="20000"/>
          </a:bodyPr>
          <a:lstStyle/>
          <a:p>
            <a:r>
              <a:rPr lang="en-US" sz="3400" dirty="0"/>
              <a:t>The incremental or decremental amount of the FAC is set against a baseline fuel cost that is otherwise recovered through base rates- e.g. the customer and kWh charge.</a:t>
            </a:r>
          </a:p>
          <a:p>
            <a:r>
              <a:rPr lang="en-US" sz="3400" dirty="0"/>
              <a:t>If the utility’s fuel costs in a given month are above the baseline, the FAC appears as a per-kilowatt-hour surcharge (increment). </a:t>
            </a:r>
          </a:p>
          <a:p>
            <a:r>
              <a:rPr lang="en-US" sz="3400" dirty="0"/>
              <a:t>If fuel costs fall below the baseline, the FAC appears as a per-kilowatt-hour credit (decrement).</a:t>
            </a:r>
          </a:p>
          <a:p>
            <a:r>
              <a:rPr lang="en-US" sz="3400" dirty="0"/>
              <a:t>Utilities are required to fully document all of their fuel costs, including submitting fuel purchase contracts, fuel bid sheets and other materials to the PSC. </a:t>
            </a:r>
          </a:p>
          <a:p>
            <a:r>
              <a:rPr lang="en-US" sz="3400" dirty="0"/>
              <a:t>The PSC reviews a utility’s FAC filings, including conducting a detailed review every six months and then a final review, which occurs at two-year intervals.</a:t>
            </a:r>
          </a:p>
          <a:p>
            <a:r>
              <a:rPr lang="en-US" sz="3400" dirty="0"/>
              <a:t>During its review, if the PSC determines costs to be unjustified due to improper calculation or application of the charge or improper fuel procurement practices, the PSC may disallow recovery of those costs and order a refund to customers. </a:t>
            </a:r>
          </a:p>
          <a:p>
            <a:endParaRPr lang="en-US" dirty="0"/>
          </a:p>
        </p:txBody>
      </p:sp>
      <p:sp>
        <p:nvSpPr>
          <p:cNvPr id="4" name="Slide Number Placeholder 3">
            <a:extLst>
              <a:ext uri="{FF2B5EF4-FFF2-40B4-BE49-F238E27FC236}">
                <a16:creationId xmlns:a16="http://schemas.microsoft.com/office/drawing/2014/main" id="{CDCF67C3-6C97-4CE6-9D63-A6A62C9A00E0}"/>
              </a:ext>
            </a:extLst>
          </p:cNvPr>
          <p:cNvSpPr>
            <a:spLocks noGrp="1"/>
          </p:cNvSpPr>
          <p:nvPr>
            <p:ph type="sldNum" sz="quarter" idx="12"/>
          </p:nvPr>
        </p:nvSpPr>
        <p:spPr/>
        <p:txBody>
          <a:bodyPr/>
          <a:lstStyle/>
          <a:p>
            <a:fld id="{B5B60515-9764-43B8-B3EB-AA7427414835}" type="slidenum">
              <a:rPr lang="en-US" smtClean="0"/>
              <a:pPr/>
              <a:t>7</a:t>
            </a:fld>
            <a:endParaRPr lang="en-US" dirty="0"/>
          </a:p>
        </p:txBody>
      </p:sp>
    </p:spTree>
    <p:extLst>
      <p:ext uri="{BB962C8B-B14F-4D97-AF65-F5344CB8AC3E}">
        <p14:creationId xmlns:p14="http://schemas.microsoft.com/office/powerpoint/2010/main" val="740577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452"/>
            <a:ext cx="10515600" cy="1325563"/>
          </a:xfrm>
        </p:spPr>
        <p:txBody>
          <a:bodyPr/>
          <a:lstStyle/>
          <a:p>
            <a:r>
              <a:rPr lang="en-US" dirty="0"/>
              <a:t>Integrated Resource Planning</a:t>
            </a:r>
          </a:p>
        </p:txBody>
      </p:sp>
      <p:sp>
        <p:nvSpPr>
          <p:cNvPr id="3" name="Content Placeholder 2"/>
          <p:cNvSpPr>
            <a:spLocks noGrp="1"/>
          </p:cNvSpPr>
          <p:nvPr>
            <p:ph idx="1"/>
          </p:nvPr>
        </p:nvSpPr>
        <p:spPr>
          <a:xfrm>
            <a:off x="792192" y="1657350"/>
            <a:ext cx="10515600" cy="5064125"/>
          </a:xfrm>
        </p:spPr>
        <p:txBody>
          <a:bodyPr>
            <a:normAutofit/>
          </a:bodyPr>
          <a:lstStyle/>
          <a:p>
            <a:r>
              <a:rPr lang="en-US" dirty="0"/>
              <a:t>Integrated Resource Planning (807 KAR 5:058)—prescribes rules for regular reporting and commission review of load forecasts and resource plans of electric utilities to meet future demand with an adequate, reliable supply of power within their service areas.</a:t>
            </a:r>
          </a:p>
          <a:p>
            <a:r>
              <a:rPr lang="en-US" dirty="0"/>
              <a:t>Filed every three years —15-year planning horizon—includes historical and projected usage, resource, and financial data, and other operating performance and system information. </a:t>
            </a:r>
          </a:p>
          <a:p>
            <a:r>
              <a:rPr lang="en-US" dirty="0"/>
              <a:t>IRPs include summary of planned resource acquisitions, new power plants, transmission improvements, etc. </a:t>
            </a:r>
          </a:p>
          <a:p>
            <a:r>
              <a:rPr lang="en-US" dirty="0"/>
              <a:t>Plans are reflective of expected data- fuel, environmental and operational costs play a huge role in resource choices to serve load</a:t>
            </a:r>
          </a:p>
        </p:txBody>
      </p:sp>
      <p:sp>
        <p:nvSpPr>
          <p:cNvPr id="4" name="Slide Number Placeholder 3"/>
          <p:cNvSpPr>
            <a:spLocks noGrp="1"/>
          </p:cNvSpPr>
          <p:nvPr>
            <p:ph type="sldNum" sz="quarter" idx="12"/>
          </p:nvPr>
        </p:nvSpPr>
        <p:spPr/>
        <p:txBody>
          <a:bodyPr/>
          <a:lstStyle/>
          <a:p>
            <a:fld id="{B5B60515-9764-43B8-B3EB-AA7427414835}" type="slidenum">
              <a:rPr lang="en-US" smtClean="0"/>
              <a:pPr/>
              <a:t>8</a:t>
            </a:fld>
            <a:endParaRPr lang="en-US" dirty="0"/>
          </a:p>
        </p:txBody>
      </p:sp>
    </p:spTree>
    <p:extLst>
      <p:ext uri="{BB962C8B-B14F-4D97-AF65-F5344CB8AC3E}">
        <p14:creationId xmlns:p14="http://schemas.microsoft.com/office/powerpoint/2010/main" val="902685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362"/>
            <a:ext cx="10841554" cy="1325563"/>
          </a:xfrm>
        </p:spPr>
        <p:txBody>
          <a:bodyPr>
            <a:normAutofit/>
          </a:bodyPr>
          <a:lstStyle/>
          <a:p>
            <a:r>
              <a:rPr lang="en-US" dirty="0"/>
              <a:t>Certificate of Public Convenience and Necessity</a:t>
            </a:r>
          </a:p>
        </p:txBody>
      </p:sp>
      <p:sp>
        <p:nvSpPr>
          <p:cNvPr id="3" name="Content Placeholder 2"/>
          <p:cNvSpPr>
            <a:spLocks noGrp="1"/>
          </p:cNvSpPr>
          <p:nvPr>
            <p:ph idx="1"/>
          </p:nvPr>
        </p:nvSpPr>
        <p:spPr/>
        <p:txBody>
          <a:bodyPr>
            <a:normAutofit fontScale="92500" lnSpcReduction="20000"/>
          </a:bodyPr>
          <a:lstStyle/>
          <a:p>
            <a:r>
              <a:rPr lang="en-US" dirty="0"/>
              <a:t>Prior to construction or acquisition of any major facility, a utility must apply for a CPCN. </a:t>
            </a:r>
          </a:p>
          <a:p>
            <a:r>
              <a:rPr lang="en-US" dirty="0"/>
              <a:t>Burden of proof lies with the applicant. Must show need for the proposed facility and an absence of wasteful duplication.</a:t>
            </a:r>
          </a:p>
          <a:p>
            <a:r>
              <a:rPr lang="en-US" dirty="0"/>
              <a:t>Utility must show it has reviewed all reasonable options, such as various types of new facilities. </a:t>
            </a:r>
          </a:p>
          <a:p>
            <a:r>
              <a:rPr lang="en-US" dirty="0"/>
              <a:t>“Least cost” principle flows from the absence of wasteful duplication. Long-term costs also must be considered. </a:t>
            </a:r>
          </a:p>
          <a:p>
            <a:r>
              <a:rPr lang="en-US" dirty="0"/>
              <a:t>Cost of fuel is a direct input into the calculation of operating cost of resources. If fuel cost for a particular resource is expected to increase relative to other types of resources, models may not choose that resource based on fuel cost and fuel risk. </a:t>
            </a:r>
          </a:p>
        </p:txBody>
      </p:sp>
      <p:sp>
        <p:nvSpPr>
          <p:cNvPr id="4" name="Slide Number Placeholder 3"/>
          <p:cNvSpPr>
            <a:spLocks noGrp="1"/>
          </p:cNvSpPr>
          <p:nvPr>
            <p:ph type="sldNum" sz="quarter" idx="12"/>
          </p:nvPr>
        </p:nvSpPr>
        <p:spPr/>
        <p:txBody>
          <a:bodyPr/>
          <a:lstStyle/>
          <a:p>
            <a:fld id="{B5B60515-9764-43B8-B3EB-AA7427414835}" type="slidenum">
              <a:rPr lang="en-US" smtClean="0"/>
              <a:pPr/>
              <a:t>9</a:t>
            </a:fld>
            <a:endParaRPr lang="en-US" dirty="0"/>
          </a:p>
        </p:txBody>
      </p:sp>
    </p:spTree>
    <p:extLst>
      <p:ext uri="{BB962C8B-B14F-4D97-AF65-F5344CB8AC3E}">
        <p14:creationId xmlns:p14="http://schemas.microsoft.com/office/powerpoint/2010/main" val="3081465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12629</TotalTime>
  <Words>1092</Words>
  <Application>Microsoft Office PowerPoint</Application>
  <PresentationFormat>Widescreen</PresentationFormat>
  <Paragraphs>96</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Implications of Energy Market Trends on Utility Regulation</vt:lpstr>
      <vt:lpstr>PowerPoint Presentation</vt:lpstr>
      <vt:lpstr>Public Service Commission</vt:lpstr>
      <vt:lpstr>Reliability—Service and Rates</vt:lpstr>
      <vt:lpstr>Energy Market Trends: Implications on Utility Regulation</vt:lpstr>
      <vt:lpstr>Fuel Adjustment Clause (“FAC”)</vt:lpstr>
      <vt:lpstr>Fuel Adjustment Clause- How it works</vt:lpstr>
      <vt:lpstr>Integrated Resource Planning</vt:lpstr>
      <vt:lpstr>Certificate of Public Convenience and Necessity</vt:lpstr>
      <vt:lpstr>Regulatory Considerations</vt:lpstr>
      <vt:lpstr>Emerging Trends—Generation Options. What is available?</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Wilson, Karen L (PSC)</dc:creator>
  <cp:lastModifiedBy>Chandler, Kent (PSC)</cp:lastModifiedBy>
  <cp:revision>293</cp:revision>
  <cp:lastPrinted>2021-11-15T15:24:48Z</cp:lastPrinted>
  <dcterms:created xsi:type="dcterms:W3CDTF">2019-07-31T13:15:07Z</dcterms:created>
  <dcterms:modified xsi:type="dcterms:W3CDTF">2022-06-03T15:05:23Z</dcterms:modified>
</cp:coreProperties>
</file>