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png" ContentType="image/png"/>
  <Override PartName="/customXML/item.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Aspose.Slides for .NET 8.4.2.0--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r:id="rId1" id="2147483648"/>
    <p:sldMasterId r:id="rId2" id="2147483660"/>
  </p:sldMasterIdLst>
  <p:sldIdLst>
    <p:sldId r:id="rId3" id="407"/>
    <p:sldId r:id="rId4" id="465"/>
    <p:sldId r:id="rId5" id="466"/>
    <p:sldId r:id="rId6" id="467"/>
    <p:sldId r:id="rId7" id="468"/>
    <p:sldId r:id="rId8" id="469"/>
    <p:sldId r:id="rId9" id="470"/>
    <p:sldId r:id="rId10" id="471"/>
    <p:sldId r:id="rId11" id="472"/>
    <p:sldId r:id="rId12" id="473"/>
    <p:sldId r:id="rId13" id="474"/>
    <p:sldId r:id="rId14" id="4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2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&#65279;<?xml version="1.0" encoding="utf-8" standalone="yes"?><Relationships xmlns="http://schemas.openxmlformats.org/package/2006/relationships"><Relationship Id="imanage.xml" Type="http://schemas.openxmlformats.org/officeDocument/2006/relationships/customXml" Target="../customXML/item.xml" /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2.xml" /><Relationship Id="rId18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5.png" /><Relationship Id="rId3" Type="http://schemas.openxmlformats.org/officeDocument/2006/relationships/image" Target="../media/image4.png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6.png" /><Relationship Id="rId3" Type="http://schemas.openxmlformats.org/officeDocument/2006/relationships/image" Target="../media/image4.png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7.png" /><Relationship Id="rId3" Type="http://schemas.openxmlformats.org/officeDocument/2006/relationships/image" Target="../media/image4.png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8.png" /><Relationship Id="rId3" Type="http://schemas.openxmlformats.org/officeDocument/2006/relationships/image" Target="../media/image4.png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9.png" /><Relationship Id="rId3" Type="http://schemas.openxmlformats.org/officeDocument/2006/relationships/image" Target="../media/image4.png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0.png" /><Relationship Id="rId3" Type="http://schemas.openxmlformats.org/officeDocument/2006/relationships/image" Target="../media/image4.png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1.png" /><Relationship Id="rId3" Type="http://schemas.openxmlformats.org/officeDocument/2006/relationships/image" Target="../media/image4.png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2.png" /><Relationship Id="rId3" Type="http://schemas.openxmlformats.org/officeDocument/2006/relationships/image" Target="../media/image4.png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3.png" /><Relationship Id="rId3" Type="http://schemas.openxmlformats.org/officeDocument/2006/relationships/image" Target="../media/image4.png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4.png" /><Relationship Id="rId3" Type="http://schemas.openxmlformats.org/officeDocument/2006/relationships/image" Target="../media/image4.png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5.png" /><Relationship Id="rId3" Type="http://schemas.openxmlformats.org/officeDocument/2006/relationships/image" Target="../media/image2.png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6.png" /><Relationship Id="rId3" Type="http://schemas.openxmlformats.org/officeDocument/2006/relationships/image" Target="../media/image4.png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7.png" /><Relationship Id="rId3" Type="http://schemas.openxmlformats.org/officeDocument/2006/relationships/image" Target="../media/image4.png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8.png" /><Relationship Id="rId3" Type="http://schemas.openxmlformats.org/officeDocument/2006/relationships/image" Target="../media/image4.png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19.png" /><Relationship Id="rId3" Type="http://schemas.openxmlformats.org/officeDocument/2006/relationships/image" Target="../media/image4.png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Relationship Id="rId2" Type="http://schemas.openxmlformats.org/officeDocument/2006/relationships/image" Target="../media/image20.png" /><Relationship Id="rId3" Type="http://schemas.openxmlformats.org/officeDocument/2006/relationships/image" Target="../media/image4.png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9725-5291-4A58-88AA-323D3814B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C884E-4CAF-4B7A-9822-57B9DAAB6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B35C2-5594-4BD4-8590-295D7160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03EE-E302-4ADC-AE7B-234D7F3D9EC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FCFD5-1D8F-4410-81E7-5BC4819B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7975C-393A-4653-A8BF-AB7A0B49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F7FA-5887-4091-89AC-ED24A711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8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DC0F-ED50-422A-93AC-5FE678FEB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35933-3E26-40B1-88B3-45904BCD2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ABDF8-09E0-496F-B9CA-5BAF890D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03EE-E302-4ADC-AE7B-234D7F3D9EC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9E146-AE68-47CF-9D1F-14A2446C4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B85DF-02F1-4483-B54E-FC6AF1B4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F7FA-5887-4091-89AC-ED24A711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9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BC5C20-CB09-4DC3-B54F-B64BC0DC5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4A4E4-D208-45FC-9C93-D87BC1783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65882-D43B-463E-9AA8-9F230C16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03EE-E302-4ADC-AE7B-234D7F3D9EC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051CB-C885-4597-BB3F-22B99463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B0D5C-9CB0-48BF-9CBB-50BC4EAA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F7FA-5887-4091-89AC-ED24A711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3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0B6B096-5B8E-4013-AC5B-C7008CC9663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76000" y="5994000"/>
            <a:ext cx="11041200" cy="288000"/>
          </a:xfrm>
        </p:spPr>
        <p:txBody>
          <a:bodyPr anchor="b" anchorCtr="0"/>
          <a:lstStyle>
            <a:lvl1pPr marL="0" indent="0" algn="l">
              <a:spcBef>
                <a:spcPct val="0"/>
              </a:spcBef>
              <a:buFont typeface="Arial" panose="020b0604020202020204" pitchFamily="34" charset="0"/>
              <a:buChar char="​"/>
              <a:defRPr sz="800" i="1">
                <a:solidFill>
                  <a:srgbClr val="545859"/>
                </a:solidFill>
              </a:defRPr>
            </a:lvl1pPr>
            <a:lvl2pPr marL="0" indent="0" algn="l">
              <a:buFont typeface="Arial" panose="020b0604020202020204" pitchFamily="34" charset="0"/>
              <a:buChar char="​"/>
              <a:defRPr sz="800"/>
            </a:lvl2pPr>
            <a:lvl3pPr marL="0" indent="0" algn="l">
              <a:buFont typeface="Arial" panose="020b0604020202020204" pitchFamily="34" charset="0"/>
              <a:buChar char="​"/>
              <a:defRPr sz="800"/>
            </a:lvl3pPr>
            <a:lvl4pPr marL="0" indent="0" algn="l">
              <a:buFont typeface="Arial" panose="020b0604020202020204" pitchFamily="34" charset="0"/>
              <a:buChar char="​"/>
              <a:defRPr sz="800"/>
            </a:lvl4pPr>
            <a:lvl5pPr marL="0" indent="0" algn="l">
              <a:buFont typeface="Arial" panose="020b0604020202020204" pitchFamily="34" charset="0"/>
              <a:buChar char="​"/>
              <a:defRPr sz="800"/>
            </a:lvl5pPr>
            <a:lvl6pPr marL="0" indent="0" algn="l">
              <a:buFont typeface="Arial" panose="020b0604020202020204" pitchFamily="34" charset="0"/>
              <a:buChar char="​"/>
              <a:defRPr sz="800"/>
            </a:lvl6pPr>
            <a:lvl7pPr marL="0" indent="0" algn="l">
              <a:buFont typeface="Arial" panose="020b0604020202020204" pitchFamily="34" charset="0"/>
              <a:buChar char="​"/>
              <a:defRPr sz="800"/>
            </a:lvl7pPr>
            <a:lvl8pPr marL="0" indent="0" algn="l">
              <a:buFont typeface="Arial" panose="020b0604020202020204" pitchFamily="34" charset="0"/>
              <a:buChar char="​"/>
              <a:defRPr sz="800"/>
            </a:lvl8pPr>
            <a:lvl9pPr marL="0" indent="0" algn="l">
              <a:buFont typeface="Arial" panose="020b0604020202020204" pitchFamily="34" charset="0"/>
              <a:buChar char="​"/>
              <a:defRPr sz="800"/>
            </a:lvl9pPr>
          </a:lstStyle>
          <a:p>
            <a:r>
              <a:rPr lang="en-GB" dirty="1"/>
              <a:t>Click to add notes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7102C-1386-440C-B5CD-1CAC13E2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D27BF-9414-4297-9820-80B6A874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27B37-92E3-4205-B47B-D97A4676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50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F8403-29D9-3D4A-94FD-FFEABD446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>
            <a:off x="0" y="0"/>
            <a:ext cx="10672763" cy="5776272"/>
          </a:xfrm>
          <a:prstGeom prst="rect"/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EC978A2-9FF6-154E-95D0-3DD313DD27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109347"/>
            <a:ext cx="6321425" cy="1375189"/>
          </a:xfrm>
          <a:prstGeom prst="rect"/>
        </p:spPr>
        <p:txBody>
          <a:bodyPr lIns="0" tIns="0" rIns="0" bIns="0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1"/>
              <a:t>Click to add subtitle</a:t>
            </a:r>
            <a:endParaRPr lang="en-US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75CDD57-79F6-874E-BEE1-C6BB3E1F158A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576000"/>
            <a:ext cx="1980000" cy="381600"/>
          </a:xfrm>
          <a:prstGeom prst="rect"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E032291-1F15-B94E-BAA6-981169A1E9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400" y="1745536"/>
            <a:ext cx="6320700" cy="1497600"/>
          </a:xfrm>
          <a:prstGeom prst="rect"/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1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85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40789-2C35-C742-A3AB-329ED2CE6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>
            <a:off x="0" y="0"/>
            <a:ext cx="10672763" cy="5776272"/>
          </a:xfrm>
          <a:prstGeom prst="rect"/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A2A22AFB-B9B1-3E47-BCAF-C7DC05CCC95D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576000"/>
            <a:ext cx="1980000" cy="381600"/>
          </a:xfrm>
          <a:prstGeom prst="rect"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C5E71FB-006F-5441-B797-1D3185FF19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400" y="1745536"/>
            <a:ext cx="6320700" cy="1497600"/>
          </a:xfrm>
          <a:prstGeom prst="rect"/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1"/>
              <a:t>Click to add title</a:t>
            </a:r>
            <a:endParaRPr lang="en-GB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2F9BEC2-6484-CC46-A4F7-D5E22AD4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109347"/>
            <a:ext cx="6321425" cy="1375189"/>
          </a:xfrm>
          <a:prstGeom prst="rect"/>
        </p:spPr>
        <p:txBody>
          <a:bodyPr lIns="0" tIns="0" rIns="0" bIns="0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1"/>
              <a:t>Click to add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0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309B14-F3B3-0240-9FAA-A5C85692E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>
            <a:off x="0" y="-29433"/>
            <a:ext cx="10672763" cy="5776272"/>
          </a:xfrm>
          <a:prstGeom prst="rect"/>
        </p:spPr>
      </p:pic>
      <p:pic>
        <p:nvPicPr>
          <p:cNvPr id="9" name="Logo">
            <a:extLst>
              <a:ext uri="{FF2B5EF4-FFF2-40B4-BE49-F238E27FC236}">
                <a16:creationId xmlns:a16="http://schemas.microsoft.com/office/drawing/2014/main" id="{AB7E2EFE-451C-0542-BB78-574E78B665EB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576000"/>
            <a:ext cx="1980000" cy="381600"/>
          </a:xfrm>
          <a:prstGeom prst="rect"/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6586ECC-FABA-D848-82B2-C3B428B809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109347"/>
            <a:ext cx="6321425" cy="1375189"/>
          </a:xfrm>
          <a:prstGeom prst="rect"/>
        </p:spPr>
        <p:txBody>
          <a:bodyPr lIns="0" tIns="0" rIns="0" bIns="0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1"/>
              <a:t>Click to add subtitle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DA6D53-9AF2-014C-B6E5-C0D47100F0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400" y="1745536"/>
            <a:ext cx="6320700" cy="1497600"/>
          </a:xfrm>
          <a:prstGeom prst="rect"/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1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8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F87F4B-E510-B143-8E48-9F67FC138E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>
            <a:off x="0" y="0"/>
            <a:ext cx="10672763" cy="5776272"/>
          </a:xfrm>
          <a:prstGeom prst="rect"/>
        </p:spPr>
      </p:pic>
      <p:pic>
        <p:nvPicPr>
          <p:cNvPr id="9" name="Logo">
            <a:extLst>
              <a:ext uri="{FF2B5EF4-FFF2-40B4-BE49-F238E27FC236}">
                <a16:creationId xmlns:a16="http://schemas.microsoft.com/office/drawing/2014/main" id="{D79C5E06-3B65-1441-B3E1-17FD260A5492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576000"/>
            <a:ext cx="1980000" cy="381600"/>
          </a:xfrm>
          <a:prstGeom prst="rect"/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16E01C19-C697-F34A-A7EF-7C3AB8F7D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109347"/>
            <a:ext cx="6321425" cy="1375189"/>
          </a:xfrm>
          <a:prstGeom prst="rect"/>
        </p:spPr>
        <p:txBody>
          <a:bodyPr lIns="0" tIns="0" rIns="0" bIns="0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1"/>
              <a:t>Click to add subtitle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AD8789-C57D-3940-860C-888A2D1886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400" y="1745536"/>
            <a:ext cx="6320700" cy="1497600"/>
          </a:xfrm>
          <a:prstGeom prst="rect"/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1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3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4A5C96-971E-094C-A794-DD0C9C763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>
            <a:off x="0" y="0"/>
            <a:ext cx="10672763" cy="5776272"/>
          </a:xfrm>
          <a:prstGeom prst="rect"/>
        </p:spPr>
      </p:pic>
      <p:pic>
        <p:nvPicPr>
          <p:cNvPr id="9" name="Logo">
            <a:extLst>
              <a:ext uri="{FF2B5EF4-FFF2-40B4-BE49-F238E27FC236}">
                <a16:creationId xmlns:a16="http://schemas.microsoft.com/office/drawing/2014/main" id="{D79C5E06-3B65-1441-B3E1-17FD260A5492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576000"/>
            <a:ext cx="1980000" cy="381600"/>
          </a:xfrm>
          <a:prstGeom prst="rect"/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4BCC1AB9-A39C-A044-9F6A-0F8100CED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109347"/>
            <a:ext cx="6321425" cy="1375189"/>
          </a:xfrm>
          <a:prstGeom prst="rect"/>
        </p:spPr>
        <p:txBody>
          <a:bodyPr lIns="0" tIns="0" rIns="0" bIns="0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1"/>
              <a:t>Click to add subtitle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3166B2-15B8-3841-9D66-9BBC9C25F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400" y="1745536"/>
            <a:ext cx="6320700" cy="1497600"/>
          </a:xfrm>
          <a:prstGeom prst="rect"/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1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393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91F990-F80F-B241-8D00-B4EB8B311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>
            <a:off x="0" y="0"/>
            <a:ext cx="10672763" cy="5776272"/>
          </a:xfrm>
          <a:prstGeom prst="rect"/>
        </p:spPr>
      </p:pic>
      <p:pic>
        <p:nvPicPr>
          <p:cNvPr id="9" name="Logo">
            <a:extLst>
              <a:ext uri="{FF2B5EF4-FFF2-40B4-BE49-F238E27FC236}">
                <a16:creationId xmlns:a16="http://schemas.microsoft.com/office/drawing/2014/main" id="{D79C5E06-3B65-1441-B3E1-17FD260A5492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576000"/>
            <a:ext cx="1980000" cy="381600"/>
          </a:xfrm>
          <a:prstGeom prst="rect"/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BA7779C7-697B-7E48-BEDF-5312385116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109347"/>
            <a:ext cx="6321425" cy="1375189"/>
          </a:xfrm>
          <a:prstGeom prst="rect"/>
        </p:spPr>
        <p:txBody>
          <a:bodyPr lIns="0" tIns="0" rIns="0" bIns="0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1"/>
              <a:t>Click to add subtitle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E2A515-14FD-5E4E-A095-ECACD94EAE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400" y="1745536"/>
            <a:ext cx="6320700" cy="1497600"/>
          </a:xfrm>
          <a:prstGeom prst="rect"/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1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48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5D9BC-0AAC-6446-BF9C-D97D53409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 flipV="1">
            <a:off x="0" y="0"/>
            <a:ext cx="12192000" cy="6213414"/>
          </a:xfrm>
          <a:prstGeom prst="rect"/>
        </p:spPr>
      </p:pic>
      <p:pic>
        <p:nvPicPr>
          <p:cNvPr id="9" name="Logo">
            <a:extLst>
              <a:ext uri="{FF2B5EF4-FFF2-40B4-BE49-F238E27FC236}">
                <a16:creationId xmlns:a16="http://schemas.microsoft.com/office/drawing/2014/main" id="{B1B272BE-0802-E44A-B982-A97F2A7F2636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576000"/>
            <a:ext cx="1980000" cy="381600"/>
          </a:xfrm>
          <a:prstGeom prst="rect"/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2EDAD72-4527-6F4C-97E3-A252153B07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109347"/>
            <a:ext cx="6321425" cy="1375189"/>
          </a:xfrm>
          <a:prstGeom prst="rect"/>
        </p:spPr>
        <p:txBody>
          <a:bodyPr lIns="0" tIns="0" rIns="0" bIns="0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1"/>
              <a:t>Click to add subtitle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A32C75-0E35-9148-818A-D87488890F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400" y="1745536"/>
            <a:ext cx="6320700" cy="1497600"/>
          </a:xfrm>
          <a:prstGeom prst="rect"/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1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69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79D5-F4C2-482C-B5DF-65DDC22CF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6250F-BFA0-4E23-8957-14DE113E7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BBE09-9FE6-4A91-AFD2-5CDEFB31A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03EE-E302-4ADC-AE7B-234D7F3D9EC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76A7D-7740-4E31-8C5E-C811DC07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C5CE5-5A16-4594-8FB0-481B9763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F7FA-5887-4091-89AC-ED24A711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D5B9B8-FF9B-8E46-9D2F-32E3D6CFAC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 flipV="1">
            <a:off x="0" y="0"/>
            <a:ext cx="12192000" cy="6213414"/>
          </a:xfrm>
          <a:prstGeom prst="rect"/>
        </p:spPr>
      </p:pic>
      <p:pic>
        <p:nvPicPr>
          <p:cNvPr id="9" name="Logo">
            <a:extLst>
              <a:ext uri="{FF2B5EF4-FFF2-40B4-BE49-F238E27FC236}">
                <a16:creationId xmlns:a16="http://schemas.microsoft.com/office/drawing/2014/main" id="{4F4A88A6-ABBE-FA43-8C01-0212358AFC50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576000"/>
            <a:ext cx="1980000" cy="381600"/>
          </a:xfrm>
          <a:prstGeom prst="rect"/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445DF901-8714-DB4E-BB61-9DE38CD9C1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109347"/>
            <a:ext cx="6321425" cy="1375189"/>
          </a:xfrm>
          <a:prstGeom prst="rect"/>
        </p:spPr>
        <p:txBody>
          <a:bodyPr lIns="0" tIns="0" rIns="0" bIns="0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1"/>
              <a:t>Click to add subtitle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D2E293-5FEE-704D-8E86-E440865D8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400" y="1745536"/>
            <a:ext cx="6320700" cy="1497600"/>
          </a:xfrm>
          <a:prstGeom prst="rect"/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1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1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5F0F3-1CB9-8E43-895D-F7DFECA01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 flipV="1">
            <a:off x="0" y="0"/>
            <a:ext cx="12192000" cy="6213414"/>
          </a:xfrm>
          <a:prstGeom prst="rect"/>
        </p:spPr>
      </p:pic>
      <p:pic>
        <p:nvPicPr>
          <p:cNvPr id="9" name="Logo">
            <a:extLst>
              <a:ext uri="{FF2B5EF4-FFF2-40B4-BE49-F238E27FC236}">
                <a16:creationId xmlns:a16="http://schemas.microsoft.com/office/drawing/2014/main" id="{77DECDBA-23BF-0C4F-A584-B78F4E142EA7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576000"/>
            <a:ext cx="1980000" cy="381600"/>
          </a:xfrm>
          <a:prstGeom prst="rect"/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59E985DA-AFE0-6C4F-A72C-F4099C1305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109347"/>
            <a:ext cx="6321425" cy="1375189"/>
          </a:xfrm>
          <a:prstGeom prst="rect"/>
        </p:spPr>
        <p:txBody>
          <a:bodyPr lIns="0" tIns="0" rIns="0" bIns="0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1"/>
              <a:t>Click to add subtitle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12E204-E362-FF49-9D32-3557DE6BAA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400" y="1745536"/>
            <a:ext cx="6320700" cy="1497600"/>
          </a:xfrm>
          <a:prstGeom prst="rect"/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1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07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CA9C2C-27A3-A048-A41F-9F1FFAE9A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 flipV="1">
            <a:off x="0" y="0"/>
            <a:ext cx="12192000" cy="6213414"/>
          </a:xfrm>
          <a:prstGeom prst="rect"/>
        </p:spPr>
      </p:pic>
      <p:pic>
        <p:nvPicPr>
          <p:cNvPr id="9" name="Logo">
            <a:extLst>
              <a:ext uri="{FF2B5EF4-FFF2-40B4-BE49-F238E27FC236}">
                <a16:creationId xmlns:a16="http://schemas.microsoft.com/office/drawing/2014/main" id="{70C86BC7-435F-F143-BCC2-B23AA9257565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576000"/>
            <a:ext cx="1980000" cy="381600"/>
          </a:xfrm>
          <a:prstGeom prst="rect"/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9A2ECF4E-2961-3D43-9875-F4FD48CB80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109347"/>
            <a:ext cx="6321425" cy="1375189"/>
          </a:xfrm>
          <a:prstGeom prst="rect"/>
        </p:spPr>
        <p:txBody>
          <a:bodyPr lIns="0" tIns="0" rIns="0" bIns="0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1"/>
              <a:t>Click to add subtitle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60A784-1E65-6946-A621-2D0978C3AA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400" y="1745536"/>
            <a:ext cx="6320700" cy="1497600"/>
          </a:xfrm>
          <a:prstGeom prst="rect"/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1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58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9F540C-95D9-354F-823F-E3AED41E8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 flipV="1">
            <a:off x="0" y="0"/>
            <a:ext cx="12192000" cy="6213414"/>
          </a:xfrm>
          <a:prstGeom prst="rect"/>
        </p:spPr>
      </p:pic>
      <p:pic>
        <p:nvPicPr>
          <p:cNvPr id="9" name="Logo">
            <a:extLst>
              <a:ext uri="{FF2B5EF4-FFF2-40B4-BE49-F238E27FC236}">
                <a16:creationId xmlns:a16="http://schemas.microsoft.com/office/drawing/2014/main" id="{70C86BC7-435F-F143-BCC2-B23AA9257565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576000"/>
            <a:ext cx="1980000" cy="381600"/>
          </a:xfrm>
          <a:prstGeom prst="rect"/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3D3FA995-FDE0-1E48-9FA2-28DA8F2DB4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109347"/>
            <a:ext cx="6321425" cy="1375189"/>
          </a:xfrm>
          <a:prstGeom prst="rect"/>
        </p:spPr>
        <p:txBody>
          <a:bodyPr lIns="0" tIns="0" rIns="0" bIns="0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1"/>
              <a:t>Click to add subtitle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1213E2-3940-534A-861F-F7D85B7E9B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400" y="1745536"/>
            <a:ext cx="6320700" cy="1497600"/>
          </a:xfrm>
          <a:prstGeom prst="rect"/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1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4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A99231-1822-3B47-8AB2-AEBA6DC076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 flipV="1">
            <a:off x="0" y="0"/>
            <a:ext cx="12192000" cy="6213414"/>
          </a:xfrm>
          <a:prstGeom prst="rect"/>
        </p:spPr>
      </p:pic>
      <p:pic>
        <p:nvPicPr>
          <p:cNvPr id="9" name="Logo">
            <a:extLst>
              <a:ext uri="{FF2B5EF4-FFF2-40B4-BE49-F238E27FC236}">
                <a16:creationId xmlns:a16="http://schemas.microsoft.com/office/drawing/2014/main" id="{70C86BC7-435F-F143-BCC2-B23AA9257565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576000"/>
            <a:ext cx="1980000" cy="381600"/>
          </a:xfrm>
          <a:prstGeom prst="rect"/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E14011C5-9355-2648-9886-10D1098B6A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109347"/>
            <a:ext cx="6321425" cy="1375189"/>
          </a:xfrm>
          <a:prstGeom prst="rect"/>
        </p:spPr>
        <p:txBody>
          <a:bodyPr lIns="0" tIns="0" rIns="0" bIns="0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1"/>
              <a:t>Click to add subtitle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0A0E39-63C9-B441-967B-7F85C97D25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400" y="1745536"/>
            <a:ext cx="6320700" cy="1497600"/>
          </a:xfrm>
          <a:prstGeom prst="rect"/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1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9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5D9BC-0AAC-6446-BF9C-D97D53409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>
            <a:off x="0" y="740839"/>
            <a:ext cx="12192000" cy="6117161"/>
          </a:xfrm>
          <a:prstGeom prst="rect"/>
        </p:spPr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B76169A-D5DD-3C49-A11B-8ACE8C4675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880624"/>
            <a:ext cx="6321425" cy="1375189"/>
          </a:xfrm>
          <a:prstGeom prst="rect"/>
        </p:spPr>
        <p:txBody>
          <a:bodyPr lIns="0" tIns="0" rIns="0" bIns="0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1"/>
              <a:t>Click to add subtitle</a:t>
            </a:r>
            <a:endParaRPr lang="en-US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DCEEAAC1-171C-624E-BAA5-93456064C9B4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1345600"/>
            <a:ext cx="1980000" cy="381600"/>
          </a:xfrm>
          <a:prstGeom prst="rect"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D9AB4C-9F15-3341-AF8D-E79816042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400" y="2515136"/>
            <a:ext cx="6320700" cy="1497600"/>
          </a:xfrm>
          <a:prstGeom prst="rect"/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1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9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D5B9B8-FF9B-8E46-9D2F-32E3D6CFAC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>
            <a:off x="0" y="764693"/>
            <a:ext cx="12192000" cy="6093307"/>
          </a:xfrm>
          <a:prstGeom prst="rect"/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E0F2B534-F43D-5645-936C-245FACFDEA63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1345600"/>
            <a:ext cx="1980000" cy="381600"/>
          </a:xfrm>
          <a:prstGeom prst="rect"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1E6FAEB-A5AA-0641-AC55-0338215BB7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400" y="2515136"/>
            <a:ext cx="6320700" cy="1497600"/>
          </a:xfrm>
          <a:prstGeom prst="rect"/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1"/>
              <a:t>Click to add title</a:t>
            </a:r>
            <a:endParaRPr lang="en-GB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5895BCD0-F8F7-9940-82A4-4AB9C45B2D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880624"/>
            <a:ext cx="6321425" cy="1375189"/>
          </a:xfrm>
          <a:prstGeom prst="rect"/>
        </p:spPr>
        <p:txBody>
          <a:bodyPr lIns="0" tIns="0" rIns="0" bIns="0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1"/>
              <a:t>Click to add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31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5F0F3-1CB9-8E43-895D-F7DFECA01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>
            <a:off x="0" y="763856"/>
            <a:ext cx="12192000" cy="6094144"/>
          </a:xfrm>
          <a:prstGeom prst="rect"/>
        </p:spPr>
      </p:pic>
      <p:pic>
        <p:nvPicPr>
          <p:cNvPr id="4" name="Logo">
            <a:extLst>
              <a:ext uri="{FF2B5EF4-FFF2-40B4-BE49-F238E27FC236}">
                <a16:creationId xmlns:a16="http://schemas.microsoft.com/office/drawing/2014/main" id="{31143AA1-6C9D-624B-9D8F-23E012DB3482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1345600"/>
            <a:ext cx="1980000" cy="381600"/>
          </a:xfrm>
          <a:prstGeom prst="rect"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37AAB5-BFB4-B44F-A734-11D3C127F3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400" y="2515136"/>
            <a:ext cx="6320700" cy="1497600"/>
          </a:xfrm>
          <a:prstGeom prst="rect"/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1"/>
              <a:t>Click to add title</a:t>
            </a:r>
            <a:endParaRPr lang="en-GB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5C1328D6-A6DB-C14D-9418-2ECC505BC8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880624"/>
            <a:ext cx="6321425" cy="1375189"/>
          </a:xfrm>
          <a:prstGeom prst="rect"/>
        </p:spPr>
        <p:txBody>
          <a:bodyPr lIns="0" tIns="0" rIns="0" bIns="0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1"/>
              <a:t>Click to add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7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CA9C2C-27A3-A048-A41F-9F1FFAE9A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>
            <a:off x="0" y="755904"/>
            <a:ext cx="12192000" cy="6102096"/>
          </a:xfrm>
          <a:prstGeom prst="rect"/>
        </p:spPr>
      </p:pic>
      <p:pic>
        <p:nvPicPr>
          <p:cNvPr id="3" name="Logo">
            <a:extLst>
              <a:ext uri="{FF2B5EF4-FFF2-40B4-BE49-F238E27FC236}">
                <a16:creationId xmlns:a16="http://schemas.microsoft.com/office/drawing/2014/main" id="{962D3D9B-5077-664A-9F0C-437B80867706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1345600"/>
            <a:ext cx="1980000" cy="381600"/>
          </a:xfrm>
          <a:prstGeom prst="rect"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1AAE1D-06B0-2A49-BB1C-79645EF548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400" y="2515136"/>
            <a:ext cx="6320700" cy="1497600"/>
          </a:xfrm>
          <a:prstGeom prst="rect"/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1"/>
              <a:t>Click to add title</a:t>
            </a:r>
            <a:endParaRPr lang="en-GB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757B91E8-A239-774E-A6EB-F7C03A71A2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880624"/>
            <a:ext cx="6321425" cy="1375189"/>
          </a:xfrm>
          <a:prstGeom prst="rect"/>
        </p:spPr>
        <p:txBody>
          <a:bodyPr lIns="0" tIns="0" rIns="0" bIns="0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1"/>
              <a:t>Click to add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4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094AC-24C5-6D43-A154-4B45A370A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>
            <a:off x="0" y="759615"/>
            <a:ext cx="12192000" cy="6098385"/>
          </a:xfrm>
          <a:prstGeom prst="rect"/>
        </p:spPr>
      </p:pic>
      <p:pic>
        <p:nvPicPr>
          <p:cNvPr id="3" name="Logo">
            <a:extLst>
              <a:ext uri="{FF2B5EF4-FFF2-40B4-BE49-F238E27FC236}">
                <a16:creationId xmlns:a16="http://schemas.microsoft.com/office/drawing/2014/main" id="{962D3D9B-5077-664A-9F0C-437B80867706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1345600"/>
            <a:ext cx="1980000" cy="381600"/>
          </a:xfrm>
          <a:prstGeom prst="rect"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592F17-FE7D-6345-B5C5-10A9881C76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400" y="2515136"/>
            <a:ext cx="6320700" cy="1497600"/>
          </a:xfrm>
          <a:prstGeom prst="rect"/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1"/>
              <a:t>Click to add title</a:t>
            </a:r>
            <a:endParaRPr lang="en-GB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B784C1E-DD52-5445-A704-7B689432D7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880624"/>
            <a:ext cx="6321425" cy="1375189"/>
          </a:xfrm>
          <a:prstGeom prst="rect"/>
        </p:spPr>
        <p:txBody>
          <a:bodyPr lIns="0" tIns="0" rIns="0" bIns="0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1"/>
              <a:t>Click to add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0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87716-FD86-4514-B72A-778E04D3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07721-3CC9-4673-A142-69B2C3462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51C64-3792-4D2D-B2B2-FBACBC6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03EE-E302-4ADC-AE7B-234D7F3D9EC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7B595-A71D-4A7D-A9F1-1E0AE632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EFE9E-E8F5-4AF6-BF00-89BF08A0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F7FA-5887-4091-89AC-ED24A711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6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 with Footer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6C4344-DD4D-D445-A842-FB91E5B79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rcRect/>
          <a:stretch>
            <a:fillRect/>
          </a:stretch>
        </p:blipFill>
        <p:spPr>
          <a:xfrm>
            <a:off x="0" y="759614"/>
            <a:ext cx="12192000" cy="6098386"/>
          </a:xfrm>
          <a:prstGeom prst="rect"/>
        </p:spPr>
      </p:pic>
      <p:pic>
        <p:nvPicPr>
          <p:cNvPr id="3" name="Logo">
            <a:extLst>
              <a:ext uri="{FF2B5EF4-FFF2-40B4-BE49-F238E27FC236}">
                <a16:creationId xmlns:a16="http://schemas.microsoft.com/office/drawing/2014/main" id="{962D3D9B-5077-664A-9F0C-437B80867706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76000" y="1345600"/>
            <a:ext cx="1980000" cy="381600"/>
          </a:xfrm>
          <a:prstGeom prst="rect"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846CD65-621D-A849-9F7D-D902297C4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5400" y="2515136"/>
            <a:ext cx="6320700" cy="1497600"/>
          </a:xfrm>
          <a:prstGeom prst="rect"/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noProof="0" dirty="1"/>
              <a:t>Click to add title</a:t>
            </a:r>
            <a:endParaRPr lang="en-GB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378EA14-2091-4C44-BAFA-3B5178B80C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3880624"/>
            <a:ext cx="6321425" cy="1375189"/>
          </a:xfrm>
          <a:prstGeom prst="rect"/>
        </p:spPr>
        <p:txBody>
          <a:bodyPr lIns="0" tIns="0" rIns="0" bIns="0"/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1"/>
              <a:t>Click to add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0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/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/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/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/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/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/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755"/>
              </a:buClr>
              <a:buSzTx/>
              <a:buFontTx/>
              <a:buNone/>
            </a:pPr>
            <a:r>
              <a:rPr lang="en-GB" sz="4400" b="0" noProof="0" dirty="1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1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1">
                <a:solidFill>
                  <a:schemeClr val="bg1"/>
                </a:solidFill>
              </a:rPr>
              <a:t>one</a:t>
            </a:r>
            <a:r>
              <a:rPr lang="en-GB" sz="4400" b="1" i="1" noProof="0" dirty="1">
                <a:solidFill>
                  <a:schemeClr val="bg1"/>
                </a:solidFill>
              </a:rPr>
              <a:t>,</a:t>
            </a:r>
            <a:br>
              <a:rPr lang="en-GB" sz="4400" b="0" i="0" noProof="0" dirty="1">
                <a:solidFill>
                  <a:schemeClr val="bg1"/>
                </a:solidFill>
              </a:rPr>
            </a:br>
            <a:r>
              <a:rPr lang="en-GB" sz="4400" b="0" noProof="0" dirty="1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1">
                <a:solidFill>
                  <a:schemeClr val="bg1"/>
                </a:solidFill>
              </a:rPr>
              <a:t>are not </a:t>
            </a:r>
            <a:r>
              <a:rPr lang="en-GB" sz="4400" b="0" noProof="0" dirty="1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1">
                <a:solidFill>
                  <a:schemeClr val="bg1"/>
                </a:solidFill>
              </a:rPr>
            </a:br>
            <a:br>
              <a:rPr lang="en-GB" sz="2800" b="0" noProof="0" dirty="1">
                <a:solidFill>
                  <a:schemeClr val="bg1"/>
                </a:solidFill>
              </a:rPr>
            </a:b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/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/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/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/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/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1">
                <a:solidFill>
                  <a:schemeClr val="bg1"/>
                </a:solidFill>
              </a:rPr>
              <a:t>Do not use </a:t>
            </a:r>
            <a:endParaRPr lang="en-GB" sz="2400" b="1" i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/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755"/>
              </a:buClr>
              <a:buSzTx/>
              <a:buFontTx/>
              <a:buNone/>
            </a:pPr>
            <a:r>
              <a:rPr lang="en-GB" sz="2000" b="0" noProof="0" dirty="1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755"/>
              </a:buClr>
              <a:buSzTx/>
              <a:buFontTx/>
              <a:buNone/>
            </a:pPr>
            <a:r>
              <a:rPr lang="en-GB" sz="2000" b="0" noProof="0" dirty="1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1">
                <a:solidFill>
                  <a:schemeClr val="bg1"/>
                </a:solidFill>
              </a:rPr>
            </a:br>
          </a:p>
        </p:txBody>
      </p:sp>
    </p:spTree>
    <p:extLst>
      <p:ext uri="{BB962C8B-B14F-4D97-AF65-F5344CB8AC3E}">
        <p14:creationId xmlns:p14="http://schemas.microsoft.com/office/powerpoint/2010/main" val="233807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7ECD-6D24-4468-B766-E1EE7F41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DD092-F2FC-41CF-94A0-DB0065FC8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92392-AF3B-4194-86DD-1A7B7E6FD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AE59D-6932-4D4C-B9B0-6155FC11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03EE-E302-4ADC-AE7B-234D7F3D9EC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02E1F-B377-46A0-A339-DA512498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64CB1-1C44-468D-B9B4-4ECAC750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F7FA-5887-4091-89AC-ED24A711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9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B3ED-A297-41B4-8A27-71E9F2C5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9C97A-BC72-4087-A022-39A972DC2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D986B-9564-40C2-ABD2-32F284C83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57761-D9E7-459E-8F36-8FC9B3ADF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B60C46-D4AA-4439-AC53-A3EB39D41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6671D-D26C-4EB8-A46B-3B6E9643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03EE-E302-4ADC-AE7B-234D7F3D9EC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5FC6F6-1D95-464F-A786-1C1923C3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3EC58-3CD3-4FB4-B259-41DD5D4E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F7FA-5887-4091-89AC-ED24A711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7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8953-EFDC-424F-A458-BDB0D19C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76AC1-1270-4781-A3FF-24D50C27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03EE-E302-4ADC-AE7B-234D7F3D9EC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08FA9-9B1D-4777-84E4-F8277D6B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FB36B-AD67-402B-83BB-330F931A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F7FA-5887-4091-89AC-ED24A711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7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034591-57C5-413A-A950-BA554FD7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03EE-E302-4ADC-AE7B-234D7F3D9EC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DA954-24D4-4888-B818-EBF60916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759EB-90BA-4CF3-833B-BE2CF51E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F7FA-5887-4091-89AC-ED24A711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15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09C2C-C215-412C-BE78-80913ED2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0CBDB-AF13-4886-962D-7E8141C43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094BA-F873-461E-81CA-AE610EDC4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5221C-930D-458E-BF8D-58F02803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03EE-E302-4ADC-AE7B-234D7F3D9EC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3E019-19BD-45B6-BEE2-37A49C1C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E1DCD-0297-4793-A2DE-6C9C3D93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F7FA-5887-4091-89AC-ED24A711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607E-F9B5-4604-AABB-E3F434537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1B9528-9C87-4F75-9684-67A929E9F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D0FCA-548F-411F-8AA9-E74528DBA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1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8A924-8BBA-4621-8679-F95E41489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03EE-E302-4ADC-AE7B-234D7F3D9EC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B4811-841E-4AE0-93A1-B8DECD0D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1C441-E48C-43E4-BFC3-FFF828B0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F7FA-5887-4091-89AC-ED24A711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0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slideLayout" Target="../slideLayouts/slideLayout24.xml" /><Relationship Id="rId13" Type="http://schemas.openxmlformats.org/officeDocument/2006/relationships/slideLayout" Target="../slideLayouts/slideLayout25.xml" /><Relationship Id="rId14" Type="http://schemas.openxmlformats.org/officeDocument/2006/relationships/slideLayout" Target="../slideLayouts/slideLayout26.xml" /><Relationship Id="rId15" Type="http://schemas.openxmlformats.org/officeDocument/2006/relationships/slideLayout" Target="../slideLayouts/slideLayout27.xml" /><Relationship Id="rId16" Type="http://schemas.openxmlformats.org/officeDocument/2006/relationships/slideLayout" Target="../slideLayouts/slideLayout28.xml" /><Relationship Id="rId17" Type="http://schemas.openxmlformats.org/officeDocument/2006/relationships/slideLayout" Target="../slideLayouts/slideLayout29.xml" /><Relationship Id="rId18" Type="http://schemas.openxmlformats.org/officeDocument/2006/relationships/slideLayout" Target="../slideLayouts/slideLayout30.xml" /><Relationship Id="rId19" Type="http://schemas.openxmlformats.org/officeDocument/2006/relationships/slideLayout" Target="../slideLayouts/slideLayout31.xml" /><Relationship Id="rId2" Type="http://schemas.openxmlformats.org/officeDocument/2006/relationships/slideLayout" Target="../slideLayouts/slideLayout14.xml" /><Relationship Id="rId20" Type="http://schemas.openxmlformats.org/officeDocument/2006/relationships/theme" Target="../theme/theme1.xml" /><Relationship Id="rId21" Type="http://schemas.openxmlformats.org/officeDocument/2006/relationships/tags" Target="../tags/tag11.xml" /><Relationship Id="rId22" Type="http://schemas.openxmlformats.org/officeDocument/2006/relationships/tags" Target="../tags/tag13.xml" /><Relationship Id="rId23" Type="http://schemas.openxmlformats.org/officeDocument/2006/relationships/tags" Target="../tags/tag15.xml" /><Relationship Id="rId24" Type="http://schemas.openxmlformats.org/officeDocument/2006/relationships/tags" Target="../tags/tag3.xml" /><Relationship Id="rId25" Type="http://schemas.openxmlformats.org/officeDocument/2006/relationships/tags" Target="../tags/tag8.xml" /><Relationship Id="rId26" Type="http://schemas.openxmlformats.org/officeDocument/2006/relationships/tags" Target="../tags/tag4.xml" /><Relationship Id="rId27" Type="http://schemas.openxmlformats.org/officeDocument/2006/relationships/tags" Target="../tags/tag9.xml" /><Relationship Id="rId28" Type="http://schemas.openxmlformats.org/officeDocument/2006/relationships/tags" Target="../tags/tag10.xml" /><Relationship Id="rId29" Type="http://schemas.openxmlformats.org/officeDocument/2006/relationships/tags" Target="../tags/tag6.xml" /><Relationship Id="rId3" Type="http://schemas.openxmlformats.org/officeDocument/2006/relationships/slideLayout" Target="../slideLayouts/slideLayout15.xml" /><Relationship Id="rId30" Type="http://schemas.openxmlformats.org/officeDocument/2006/relationships/tags" Target="../tags/tag5.xml" /><Relationship Id="rId31" Type="http://schemas.openxmlformats.org/officeDocument/2006/relationships/tags" Target="../tags/tag1.xml" /><Relationship Id="rId32" Type="http://schemas.openxmlformats.org/officeDocument/2006/relationships/tags" Target="../tags/tag7.xml" /><Relationship Id="rId33" Type="http://schemas.openxmlformats.org/officeDocument/2006/relationships/tags" Target="../tags/tag12.xml" /><Relationship Id="rId34" Type="http://schemas.openxmlformats.org/officeDocument/2006/relationships/tags" Target="../tags/tag14.xml" /><Relationship Id="rId35" Type="http://schemas.openxmlformats.org/officeDocument/2006/relationships/tags" Target="../tags/tag2.xml" /><Relationship Id="rId36" Type="http://schemas.openxmlformats.org/officeDocument/2006/relationships/image" Target="../media/image21.jpeg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96A513-A3A7-47BB-B89A-E2ABA3B2E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6DB63-5D4E-42B2-BBD6-C2459E6B0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1"/>
              <a:t>Click to 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0A641-2531-4F19-844A-10DA321F9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A03EE-E302-4ADC-AE7B-234D7F3D9EC6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9F813-4F48-448A-B13B-EA00D2E75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EAE7F-2EF7-4A5D-AE63-86A9D83CD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F7FA-5887-4091-89AC-ED24A711C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5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32B5C9C-EDE4-1E43-AFAE-ED2228EC122E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grpSp>
        <p:nvGrpSpPr>
          <p:cNvPr id="10" name="Group guide" hidden="1">
            <a:extLst>
              <a:ext uri="{FF2B5EF4-FFF2-40B4-BE49-F238E27FC236}">
                <a16:creationId xmlns:a16="http://schemas.microsoft.com/office/drawing/2014/main" id="{FED3DC1F-6EDD-4AFC-8429-68AD2C72A611}"/>
              </a:ext>
            </a:extLst>
          </p:cNvPr>
          <p:cNvGrpSpPr/>
          <p:nvPr userDrawn="1"/>
        </p:nvGrpSpPr>
        <p:grpSpPr>
          <a:xfrm>
            <a:off x="574410" y="575999"/>
            <a:ext cx="11042791" cy="5994001"/>
            <a:chOff x="574410" y="575999"/>
            <a:chExt cx="11042791" cy="5994001"/>
          </a:xfrm>
        </p:grpSpPr>
        <p:sp>
          <p:nvSpPr>
            <p:cNvPr id="11" name="S6">
              <a:extLst>
                <a:ext uri="{FF2B5EF4-FFF2-40B4-BE49-F238E27FC236}">
                  <a16:creationId xmlns:a16="http://schemas.microsoft.com/office/drawing/2014/main" id="{B35FD085-677B-4481-8D47-5ABCECB0F2D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76001" y="6282000"/>
              <a:ext cx="11041200" cy="288000"/>
            </a:xfrm>
            <a:prstGeom prst="rect"/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dirty="1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S6">
              <a:extLst>
                <a:ext uri="{FF2B5EF4-FFF2-40B4-BE49-F238E27FC236}">
                  <a16:creationId xmlns:a16="http://schemas.microsoft.com/office/drawing/2014/main" id="{E8A52E1C-48DC-401C-9306-3E0F7413AB3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74410" y="3716469"/>
              <a:ext cx="11041201" cy="288000"/>
            </a:xfrm>
            <a:prstGeom prst="rect"/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dirty="1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S6">
              <a:extLst>
                <a:ext uri="{FF2B5EF4-FFF2-40B4-BE49-F238E27FC236}">
                  <a16:creationId xmlns:a16="http://schemas.microsoft.com/office/drawing/2014/main" id="{18617E3D-F17C-47A6-A9FF-3C1D7DFFC0E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76000" y="576000"/>
              <a:ext cx="11039611" cy="1152000"/>
            </a:xfrm>
            <a:prstGeom prst="rect"/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dirty="1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" name="S11">
              <a:extLst>
                <a:ext uri="{FF2B5EF4-FFF2-40B4-BE49-F238E27FC236}">
                  <a16:creationId xmlns:a16="http://schemas.microsoft.com/office/drawing/2014/main" id="{9FC31626-354D-4843-93D2-B68323141ED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 flipH="1">
              <a:off x="1231200" y="575999"/>
              <a:ext cx="288000" cy="5418001"/>
            </a:xfrm>
            <a:prstGeom prst="rect"/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dirty="1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" name="S11">
              <a:extLst>
                <a:ext uri="{FF2B5EF4-FFF2-40B4-BE49-F238E27FC236}">
                  <a16:creationId xmlns:a16="http://schemas.microsoft.com/office/drawing/2014/main" id="{83E9C906-3B6B-4C48-9DBD-3AD9C113E4B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flipH="1">
              <a:off x="2175480" y="575999"/>
              <a:ext cx="288000" cy="5418001"/>
            </a:xfrm>
            <a:prstGeom prst="rect"/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dirty="1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" name="S11">
              <a:extLst>
                <a:ext uri="{FF2B5EF4-FFF2-40B4-BE49-F238E27FC236}">
                  <a16:creationId xmlns:a16="http://schemas.microsoft.com/office/drawing/2014/main" id="{653373A0-257C-42A2-B208-BBC0F9EF891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 flipH="1">
              <a:off x="3119760" y="575999"/>
              <a:ext cx="288000" cy="5418001"/>
            </a:xfrm>
            <a:prstGeom prst="rect"/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dirty="1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7" name="S11">
              <a:extLst>
                <a:ext uri="{FF2B5EF4-FFF2-40B4-BE49-F238E27FC236}">
                  <a16:creationId xmlns:a16="http://schemas.microsoft.com/office/drawing/2014/main" id="{E0B38116-3A33-4BD1-969E-D8D16DDF008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 flipH="1">
              <a:off x="4064040" y="575999"/>
              <a:ext cx="288000" cy="5418001"/>
            </a:xfrm>
            <a:prstGeom prst="rect"/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dirty="1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8" name="S11">
              <a:extLst>
                <a:ext uri="{FF2B5EF4-FFF2-40B4-BE49-F238E27FC236}">
                  <a16:creationId xmlns:a16="http://schemas.microsoft.com/office/drawing/2014/main" id="{13220C9B-97B9-4F71-A52C-749E7952343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 flipH="1">
              <a:off x="5008320" y="575999"/>
              <a:ext cx="288000" cy="5418001"/>
            </a:xfrm>
            <a:prstGeom prst="rect"/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dirty="1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9" name="S11">
              <a:extLst>
                <a:ext uri="{FF2B5EF4-FFF2-40B4-BE49-F238E27FC236}">
                  <a16:creationId xmlns:a16="http://schemas.microsoft.com/office/drawing/2014/main" id="{286E0E09-9F91-4AD5-A585-B4B6AC5798C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 flipH="1">
              <a:off x="5952600" y="575999"/>
              <a:ext cx="288000" cy="5418001"/>
            </a:xfrm>
            <a:prstGeom prst="rect"/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dirty="1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0" name="S11">
              <a:extLst>
                <a:ext uri="{FF2B5EF4-FFF2-40B4-BE49-F238E27FC236}">
                  <a16:creationId xmlns:a16="http://schemas.microsoft.com/office/drawing/2014/main" id="{52E49D3D-1C59-4539-822F-39FDF315B8E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 flipH="1">
              <a:off x="6896880" y="575999"/>
              <a:ext cx="288000" cy="5418001"/>
            </a:xfrm>
            <a:prstGeom prst="rect"/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dirty="1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1" name="S11">
              <a:extLst>
                <a:ext uri="{FF2B5EF4-FFF2-40B4-BE49-F238E27FC236}">
                  <a16:creationId xmlns:a16="http://schemas.microsoft.com/office/drawing/2014/main" id="{D015E50B-CFFC-4416-BE0E-CD22B28FCC8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 flipH="1">
              <a:off x="7841160" y="575999"/>
              <a:ext cx="288000" cy="5418001"/>
            </a:xfrm>
            <a:prstGeom prst="rect"/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dirty="1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2" name="S11">
              <a:extLst>
                <a:ext uri="{FF2B5EF4-FFF2-40B4-BE49-F238E27FC236}">
                  <a16:creationId xmlns:a16="http://schemas.microsoft.com/office/drawing/2014/main" id="{D34E1CE3-3748-4C47-9B06-9F67D4C72B2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 flipH="1">
              <a:off x="8785440" y="575999"/>
              <a:ext cx="288000" cy="5418001"/>
            </a:xfrm>
            <a:prstGeom prst="rect"/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dirty="1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3" name="S11">
              <a:extLst>
                <a:ext uri="{FF2B5EF4-FFF2-40B4-BE49-F238E27FC236}">
                  <a16:creationId xmlns:a16="http://schemas.microsoft.com/office/drawing/2014/main" id="{57330365-6113-4A1C-8161-63E6C28208E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 flipH="1">
              <a:off x="9729720" y="575999"/>
              <a:ext cx="288000" cy="5418001"/>
            </a:xfrm>
            <a:prstGeom prst="rect"/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dirty="1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4" name="S11">
              <a:extLst>
                <a:ext uri="{FF2B5EF4-FFF2-40B4-BE49-F238E27FC236}">
                  <a16:creationId xmlns:a16="http://schemas.microsoft.com/office/drawing/2014/main" id="{A6C07624-E096-4120-87AA-ADB0125A77E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 flipH="1">
              <a:off x="10674000" y="575999"/>
              <a:ext cx="288000" cy="5418001"/>
            </a:xfrm>
            <a:prstGeom prst="rect"/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dirty="1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S6">
              <a:extLst>
                <a:ext uri="{FF2B5EF4-FFF2-40B4-BE49-F238E27FC236}">
                  <a16:creationId xmlns:a16="http://schemas.microsoft.com/office/drawing/2014/main" id="{9A11174D-DEE6-48B8-B2C1-A9B5A66BFA6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76001" y="5994000"/>
              <a:ext cx="11041200" cy="288000"/>
            </a:xfrm>
            <a:prstGeom prst="rect"/>
            <a:noFill/>
            <a:ln w="31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00" dirty="1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90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545859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545859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545859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​"/>
        <a:defRPr sz="1400" b="1" kern="1200">
          <a:solidFill>
            <a:srgbClr val="545859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​"/>
        <a:defRPr sz="1400" kern="1200">
          <a:solidFill>
            <a:srgbClr val="545859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rgbClr val="545859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​"/>
        <a:defRPr sz="2000" b="0" kern="1200" baseline="0">
          <a:solidFill>
            <a:srgbClr val="545859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​"/>
        <a:defRPr sz="1000" kern="1200">
          <a:solidFill>
            <a:srgbClr val="545859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​"/>
        <a:defRPr sz="4800" kern="1200" baseline="0">
          <a:solidFill>
            <a:srgbClr val="545859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341">
          <p15:clr>
            <a:srgbClr val="A4A3A4"/>
          </p15:clr>
        </p15:guide>
        <p15:guide id="4" orient="horz" pos="2522">
          <p15:clr>
            <a:srgbClr val="A4A3A4"/>
          </p15:clr>
        </p15:guide>
        <p15:guide id="5" pos="362">
          <p15:clr>
            <a:srgbClr val="F26B43"/>
          </p15:clr>
        </p15:guide>
        <p15:guide id="6" orient="horz" pos="362">
          <p15:clr>
            <a:srgbClr val="F26B43"/>
          </p15:clr>
        </p15:guide>
        <p15:guide id="7" orient="horz" pos="1088">
          <p15:clr>
            <a:srgbClr val="F26B43"/>
          </p15:clr>
        </p15:guide>
        <p15:guide id="8" pos="775">
          <p15:clr>
            <a:srgbClr val="A4A3A4"/>
          </p15:clr>
        </p15:guide>
        <p15:guide id="9" pos="956">
          <p15:clr>
            <a:srgbClr val="A4A3A4"/>
          </p15:clr>
        </p15:guide>
        <p15:guide id="10" orient="horz" pos="3775">
          <p15:clr>
            <a:srgbClr val="F26B43"/>
          </p15:clr>
        </p15:guide>
        <p15:guide id="11" pos="1370">
          <p15:clr>
            <a:srgbClr val="A4A3A4"/>
          </p15:clr>
        </p15:guide>
        <p15:guide id="12" pos="1551">
          <p15:clr>
            <a:srgbClr val="A4A3A4"/>
          </p15:clr>
        </p15:guide>
        <p15:guide id="13" pos="1965">
          <p15:clr>
            <a:srgbClr val="A4A3A4"/>
          </p15:clr>
        </p15:guide>
        <p15:guide id="14" pos="2146">
          <p15:clr>
            <a:srgbClr val="A4A3A4"/>
          </p15:clr>
        </p15:guide>
        <p15:guide id="15" pos="2560">
          <p15:clr>
            <a:srgbClr val="A4A3A4"/>
          </p15:clr>
        </p15:guide>
        <p15:guide id="16" pos="2741">
          <p15:clr>
            <a:srgbClr val="A4A3A4"/>
          </p15:clr>
        </p15:guide>
        <p15:guide id="17" pos="3154">
          <p15:clr>
            <a:srgbClr val="A4A3A4"/>
          </p15:clr>
        </p15:guide>
        <p15:guide id="18" pos="3336">
          <p15:clr>
            <a:srgbClr val="A4A3A4"/>
          </p15:clr>
        </p15:guide>
        <p15:guide id="19" pos="3749">
          <p15:clr>
            <a:srgbClr val="A4A3A4"/>
          </p15:clr>
        </p15:guide>
        <p15:guide id="20" pos="3931">
          <p15:clr>
            <a:srgbClr val="A4A3A4"/>
          </p15:clr>
        </p15:guide>
        <p15:guide id="21" pos="4344">
          <p15:clr>
            <a:srgbClr val="A4A3A4"/>
          </p15:clr>
        </p15:guide>
        <p15:guide id="22" pos="4525">
          <p15:clr>
            <a:srgbClr val="A4A3A4"/>
          </p15:clr>
        </p15:guide>
        <p15:guide id="23" pos="4939">
          <p15:clr>
            <a:srgbClr val="A4A3A4"/>
          </p15:clr>
        </p15:guide>
        <p15:guide id="24" pos="5120">
          <p15:clr>
            <a:srgbClr val="A4A3A4"/>
          </p15:clr>
        </p15:guide>
        <p15:guide id="25" pos="5534">
          <p15:clr>
            <a:srgbClr val="A4A3A4"/>
          </p15:clr>
        </p15:guide>
        <p15:guide id="26" pos="5715">
          <p15:clr>
            <a:srgbClr val="A4A3A4"/>
          </p15:clr>
        </p15:guide>
        <p15:guide id="27" pos="6128">
          <p15:clr>
            <a:srgbClr val="A4A3A4"/>
          </p15:clr>
        </p15:guide>
        <p15:guide id="28" pos="6310">
          <p15:clr>
            <a:srgbClr val="A4A3A4"/>
          </p15:clr>
        </p15:guide>
        <p15:guide id="29" pos="6723">
          <p15:clr>
            <a:srgbClr val="A4A3A4"/>
          </p15:clr>
        </p15:guide>
        <p15:guide id="30" pos="6905">
          <p15:clr>
            <a:srgbClr val="A4A3A4"/>
          </p15:clr>
        </p15:guide>
        <p15:guide id="31" pos="7317">
          <p15:clr>
            <a:srgbClr val="F26B43"/>
          </p15:clr>
        </p15:guide>
        <p15:guide id="32" orient="horz" pos="3957">
          <p15:clr>
            <a:srgbClr val="F26B43"/>
          </p15:clr>
        </p15:guide>
        <p15:guide id="33" orient="horz" pos="4138">
          <p15:clr>
            <a:srgbClr val="A4A3A4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2.jpeg" /><Relationship Id="rId3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2.jpeg" /><Relationship Id="rId3" Type="http://schemas.openxmlformats.org/officeDocument/2006/relationships/image" Target="../media/image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2.jpeg" /><Relationship Id="rId3" Type="http://schemas.openxmlformats.org/officeDocument/2006/relationships/image" Target="../media/image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3.jpeg" /><Relationship Id="rId3" Type="http://schemas.openxmlformats.org/officeDocument/2006/relationships/image" Target="../media/image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3.jpeg" /><Relationship Id="rId3" Type="http://schemas.openxmlformats.org/officeDocument/2006/relationships/image" Target="../media/image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3.jpeg" /><Relationship Id="rId3" Type="http://schemas.openxmlformats.org/officeDocument/2006/relationships/image" Target="../media/image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3.jpeg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4.jpeg" /><Relationship Id="rId3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4.jpeg" /><Relationship Id="rId3" Type="http://schemas.openxmlformats.org/officeDocument/2006/relationships/image" Target="../media/image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5.jpeg" /><Relationship Id="rId3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2.jpeg" /><Relationship Id="rId3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CBAB0DA-8564-BB45-89B3-23D0B95283FA}"/>
              </a:ext>
            </a:extLst>
          </p:cNvPr>
          <p:cNvSpPr txBox="1"/>
          <p:nvPr/>
        </p:nvSpPr>
        <p:spPr>
          <a:xfrm>
            <a:off x="575400" y="4627775"/>
            <a:ext cx="4968552" cy="984885"/>
          </a:xfrm>
          <a:prstGeom prst="rect"/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Frankfort, KY</a:t>
            </a:r>
          </a:p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September 22, 2022</a:t>
            </a:r>
          </a:p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600" dirty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R. Clay Larkin</a:t>
            </a:r>
            <a:r>
              <a:rPr kumimoji="0" lang="en-US" sz="1600" b="0" i="0" u="none" strike="noStrike" kern="1200" cap="none" spc="0" normalizeH="0" baseline="0" noProof="0" dirty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| </a:t>
            </a:r>
            <a:r>
              <a:rPr lang="en-US" sz="1600" dirty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Dentons Bingham </a:t>
            </a:r>
            <a:r>
              <a:rPr lang="en-US" sz="1600" dirty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Greenebaum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7DA177-D967-204B-B447-18CE50825333}"/>
              </a:ext>
            </a:extLst>
          </p:cNvPr>
          <p:cNvSpPr txBox="1"/>
          <p:nvPr/>
        </p:nvSpPr>
        <p:spPr>
          <a:xfrm>
            <a:off x="575400" y="1663240"/>
            <a:ext cx="10882032" cy="1497600"/>
          </a:xfrm>
          <a:prstGeom prst="rect"/>
        </p:spPr>
        <p:txBody>
          <a:bodyPr lIns="0" tIns="0" rIns="0" b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fontAlgn="auto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Discussion of the United States Supreme Court’s Decision in</a:t>
            </a:r>
            <a:br>
              <a:rPr kumimoji="0" lang="en-US" sz="4000" b="0" i="0" u="none" strike="noStrike" kern="1200" cap="none" spc="0" normalizeH="0" baseline="0" noProof="0" dirty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en-US" sz="4000" b="0" i="1" u="none" strike="noStrike" kern="1200" cap="none" spc="0" normalizeH="0" baseline="0" noProof="0" dirty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West Virginia v. U.S. EPA</a:t>
            </a:r>
            <a:endParaRPr kumimoji="0" lang="en-GB" sz="4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06B1826-E092-1345-B666-BAD6C52DA8F2}"/>
              </a:ext>
            </a:extLst>
          </p:cNvPr>
          <p:cNvSpPr txBox="1"/>
          <p:nvPr/>
        </p:nvSpPr>
        <p:spPr>
          <a:xfrm>
            <a:off x="575400" y="3150704"/>
            <a:ext cx="7736496" cy="1193088"/>
          </a:xfrm>
          <a:prstGeom prst="rect"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marR="0" lvl="0" indent="0" algn="l" defTabSz="914400" fontAlgn="auto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​"/>
              <a:defRPr/>
            </a:pPr>
            <a:r>
              <a:rPr kumimoji="0" lang="en-GB" sz="3200" b="0" i="0" u="none" strike="noStrike" kern="1200" cap="none" spc="0" normalizeH="0" baseline="0" noProof="0" dirty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Interim Joint Committee on Natural Resources and Energy</a:t>
            </a:r>
          </a:p>
        </p:txBody>
      </p:sp>
    </p:spTree>
    <p:extLst>
      <p:ext uri="{BB962C8B-B14F-4D97-AF65-F5344CB8AC3E}">
        <p14:creationId xmlns:p14="http://schemas.microsoft.com/office/powerpoint/2010/main" val="16316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ping in a building in blue tone color">
            <a:extLst>
              <a:ext uri="{FF2B5EF4-FFF2-40B4-BE49-F238E27FC236}">
                <a16:creationId xmlns:a16="http://schemas.microsoft.com/office/drawing/2014/main" id="{12D149FA-DE85-4455-A3DF-0AA11EBC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5F98EA-C635-9249-B5AA-01C8EC2977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rcRect/>
          <a:stretch>
            <a:fillRect/>
          </a:stretch>
        </p:blipFill>
        <p:spPr>
          <a:xfrm>
            <a:off x="0" y="644586"/>
            <a:ext cx="12192000" cy="6213413"/>
          </a:xfrm>
          <a:prstGeom prst="rect"/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BB9FC08F-CB3F-C845-B759-5F20485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September 22, 2022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2D27BE26-4763-6141-BCCC-4B019D1C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Questions? Email clay.larkin@dentons.com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2ECA313-1DC2-9E46-88E4-6047269E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t>10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7E9F8D5-3E65-344F-98BF-34EE75B30E8C}"/>
              </a:ext>
            </a:extLst>
          </p:cNvPr>
          <p:cNvSpPr txBox="1"/>
          <p:nvPr/>
        </p:nvSpPr>
        <p:spPr>
          <a:xfrm>
            <a:off x="576000" y="865187"/>
            <a:ext cx="9441125" cy="855612"/>
          </a:xfrm>
          <a:prstGeom prst="rect"/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1">
                <a:latin typeface="Arial" panose="020b0604020202020204" pitchFamily="34" charset="0"/>
                <a:cs typeface="Arial" panose="020b0604020202020204" pitchFamily="34" charset="0"/>
              </a:rPr>
              <a:t>New Areas of Interest: ESG Pressure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D4A015-C34C-944C-922F-633D806F86F5}"/>
              </a:ext>
            </a:extLst>
          </p:cNvPr>
          <p:cNvSpPr txBox="1"/>
          <p:nvPr/>
        </p:nvSpPr>
        <p:spPr>
          <a:xfrm>
            <a:off x="576000" y="1770351"/>
            <a:ext cx="10385687" cy="3961882"/>
          </a:xfrm>
          <a:prstGeom prst="rect"/>
        </p:spPr>
        <p:txBody>
          <a:bodyPr lIns="0" tIns="0" rIns="0" bIns="0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4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ESG pressure continues to be a major concern for reliability and resiliency, as well as cost.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Kentucky took an important step last session with enactment of SB 205.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Litigation is likely. </a:t>
            </a:r>
          </a:p>
        </p:txBody>
      </p:sp>
    </p:spTree>
    <p:extLst>
      <p:ext uri="{BB962C8B-B14F-4D97-AF65-F5344CB8AC3E}">
        <p14:creationId xmlns:p14="http://schemas.microsoft.com/office/powerpoint/2010/main" val="7203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ping in a building in blue tone color">
            <a:extLst>
              <a:ext uri="{FF2B5EF4-FFF2-40B4-BE49-F238E27FC236}">
                <a16:creationId xmlns:a16="http://schemas.microsoft.com/office/drawing/2014/main" id="{12D149FA-DE85-4455-A3DF-0AA11EBC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5F98EA-C635-9249-B5AA-01C8EC2977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rcRect/>
          <a:stretch>
            <a:fillRect/>
          </a:stretch>
        </p:blipFill>
        <p:spPr>
          <a:xfrm>
            <a:off x="0" y="644586"/>
            <a:ext cx="12192000" cy="6213413"/>
          </a:xfrm>
          <a:prstGeom prst="rect"/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BB9FC08F-CB3F-C845-B759-5F20485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September 22, 2022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2D27BE26-4763-6141-BCCC-4B019D1C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Questions? Email clay.larkin@dentons.com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2ECA313-1DC2-9E46-88E4-6047269E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t>11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7E9F8D5-3E65-344F-98BF-34EE75B30E8C}"/>
              </a:ext>
            </a:extLst>
          </p:cNvPr>
          <p:cNvSpPr txBox="1"/>
          <p:nvPr/>
        </p:nvSpPr>
        <p:spPr>
          <a:xfrm>
            <a:off x="576000" y="865187"/>
            <a:ext cx="9441125" cy="855612"/>
          </a:xfrm>
          <a:prstGeom prst="rect"/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1">
                <a:latin typeface="Arial" panose="020b0604020202020204" pitchFamily="34" charset="0"/>
                <a:cs typeface="Arial" panose="020b0604020202020204" pitchFamily="34" charset="0"/>
              </a:rPr>
              <a:t>Continued Regulatory Pressure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D4A015-C34C-944C-922F-633D806F86F5}"/>
              </a:ext>
            </a:extLst>
          </p:cNvPr>
          <p:cNvSpPr txBox="1"/>
          <p:nvPr/>
        </p:nvSpPr>
        <p:spPr>
          <a:xfrm>
            <a:off x="576000" y="1770351"/>
            <a:ext cx="10385687" cy="3961882"/>
          </a:xfrm>
          <a:prstGeom prst="rect"/>
        </p:spPr>
        <p:txBody>
          <a:bodyPr lIns="0" tIns="0" rIns="0" bIns="0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4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EPA will continue to exert pressure on fossil fuel electricity sources under a variety of programs.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Much of the “generation shifting” that has occurred following the announcement of the Clean Power Plan has resulted from other EPA programs such as the Coal Combustion Residuals (</a:t>
            </a: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CCR</a:t>
            </a: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) Rule and the Clean Water Act Effluent limitation guidelines. </a:t>
            </a:r>
          </a:p>
          <a:p>
            <a:pPr lvl="2">
              <a:spcBef>
                <a:spcPts val="600"/>
              </a:spcBef>
            </a:pPr>
            <a:r>
              <a:rPr lang="en-US" sz="2200" dirty="1">
                <a:latin typeface="Arial" panose="020b0604020202020204" pitchFamily="34" charset="0"/>
                <a:cs typeface="Arial" panose="020b0604020202020204" pitchFamily="34" charset="0"/>
              </a:rPr>
              <a:t>There remain numerous open issues under these programs that will involve potential future litigation. </a:t>
            </a:r>
          </a:p>
          <a:p>
            <a:pPr lvl="2">
              <a:spcBef>
                <a:spcPts val="600"/>
              </a:spcBef>
            </a:pPr>
            <a:r>
              <a:rPr lang="en-US" sz="2200" dirty="1">
                <a:latin typeface="Arial" panose="020b0604020202020204" pitchFamily="34" charset="0"/>
                <a:cs typeface="Arial" panose="020b0604020202020204" pitchFamily="34" charset="0"/>
              </a:rPr>
              <a:t>Kentucky must be poised to participate on these regulatory matters and in litigation if necessary. </a:t>
            </a:r>
          </a:p>
        </p:txBody>
      </p:sp>
    </p:spTree>
    <p:extLst>
      <p:ext uri="{BB962C8B-B14F-4D97-AF65-F5344CB8AC3E}">
        <p14:creationId xmlns:p14="http://schemas.microsoft.com/office/powerpoint/2010/main" val="30440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ping in a building in blue tone color">
            <a:extLst>
              <a:ext uri="{FF2B5EF4-FFF2-40B4-BE49-F238E27FC236}">
                <a16:creationId xmlns:a16="http://schemas.microsoft.com/office/drawing/2014/main" id="{12D149FA-DE85-4455-A3DF-0AA11EBC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5F98EA-C635-9249-B5AA-01C8EC2977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rcRect/>
          <a:stretch>
            <a:fillRect/>
          </a:stretch>
        </p:blipFill>
        <p:spPr>
          <a:xfrm>
            <a:off x="0" y="644586"/>
            <a:ext cx="12192000" cy="6213413"/>
          </a:xfrm>
          <a:prstGeom prst="rect"/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BB9FC08F-CB3F-C845-B759-5F20485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September 22, 2022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2D27BE26-4763-6141-BCCC-4B019D1C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Questions? Email clay.larkin@dentons.com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2ECA313-1DC2-9E46-88E4-6047269E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t>12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7E9F8D5-3E65-344F-98BF-34EE75B30E8C}"/>
              </a:ext>
            </a:extLst>
          </p:cNvPr>
          <p:cNvSpPr txBox="1"/>
          <p:nvPr/>
        </p:nvSpPr>
        <p:spPr>
          <a:xfrm>
            <a:off x="576000" y="865187"/>
            <a:ext cx="9441125" cy="855612"/>
          </a:xfrm>
          <a:prstGeom prst="rect"/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1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D4A015-C34C-944C-922F-633D806F86F5}"/>
              </a:ext>
            </a:extLst>
          </p:cNvPr>
          <p:cNvSpPr txBox="1"/>
          <p:nvPr/>
        </p:nvSpPr>
        <p:spPr>
          <a:xfrm>
            <a:off x="576000" y="1770351"/>
            <a:ext cx="10385687" cy="3961882"/>
          </a:xfrm>
          <a:prstGeom prst="rect"/>
        </p:spPr>
        <p:txBody>
          <a:bodyPr lIns="0" tIns="0" rIns="0" bIns="0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4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Federal incentives for renewable and zero emission sources could provide opportunity for Kentucky, provided those investments are used wisely to create jobs and opportunity, and not in a manner that threatens reliability. 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Example: Kentucky can be a critical source of uranium from the former Gaseous Diffusion Plant in Paducah, and there is significant interest from Global Laser Enrichment in this project. 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Example: Potential rare earth element development at mining sites. </a:t>
            </a:r>
          </a:p>
        </p:txBody>
      </p:sp>
    </p:spTree>
    <p:extLst>
      <p:ext uri="{BB962C8B-B14F-4D97-AF65-F5344CB8AC3E}">
        <p14:creationId xmlns:p14="http://schemas.microsoft.com/office/powerpoint/2010/main" val="8659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s on wood">
            <a:extLst>
              <a:ext uri="{FF2B5EF4-FFF2-40B4-BE49-F238E27FC236}">
                <a16:creationId xmlns:a16="http://schemas.microsoft.com/office/drawing/2014/main" id="{D3AAA488-86F4-42E4-B157-8587D98DAD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89" y="0"/>
            <a:ext cx="12192000" cy="6858000"/>
          </a:xfrm>
          <a:prstGeom prst="rect"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5F98EA-C635-9249-B5AA-01C8EC2977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rcRect/>
          <a:stretch>
            <a:fillRect/>
          </a:stretch>
        </p:blipFill>
        <p:spPr>
          <a:xfrm>
            <a:off x="0" y="644586"/>
            <a:ext cx="12192000" cy="6213413"/>
          </a:xfrm>
          <a:prstGeom prst="rect"/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BB9FC08F-CB3F-C845-B759-5F20485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September 22, 2022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2D27BE26-4763-6141-BCCC-4B019D1C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Questions? Email clay.larkin@dentons.com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2ECA313-1DC2-9E46-88E4-6047269E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t>2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7E9F8D5-3E65-344F-98BF-34EE75B30E8C}"/>
              </a:ext>
            </a:extLst>
          </p:cNvPr>
          <p:cNvSpPr txBox="1"/>
          <p:nvPr/>
        </p:nvSpPr>
        <p:spPr>
          <a:xfrm>
            <a:off x="576000" y="865187"/>
            <a:ext cx="9441125" cy="855612"/>
          </a:xfrm>
          <a:prstGeom prst="rect"/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1">
                <a:latin typeface="Arial" panose="020b0604020202020204" pitchFamily="34" charset="0"/>
                <a:cs typeface="Arial" panose="020b0604020202020204" pitchFamily="34" charset="0"/>
              </a:rPr>
              <a:t>West Virginia v. U.S. EPA</a:t>
            </a:r>
            <a:r>
              <a:rPr lang="en-US" sz="3200" dirty="1">
                <a:latin typeface="Arial" panose="020b0604020202020204" pitchFamily="34" charset="0"/>
                <a:cs typeface="Arial" panose="020b0604020202020204" pitchFamily="34" charset="0"/>
              </a:rPr>
              <a:t>: Overview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D4A015-C34C-944C-922F-633D806F86F5}"/>
              </a:ext>
            </a:extLst>
          </p:cNvPr>
          <p:cNvSpPr txBox="1"/>
          <p:nvPr/>
        </p:nvSpPr>
        <p:spPr>
          <a:xfrm>
            <a:off x="576001" y="2069432"/>
            <a:ext cx="10385687" cy="3961882"/>
          </a:xfrm>
          <a:prstGeom prst="rect"/>
        </p:spPr>
        <p:txBody>
          <a:bodyPr lIns="0" tIns="0" rIns="0" bIns="0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4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On June 30, 2022, the United States Supreme Court held, in a 6-3 opinion, that the United States Environmental Protection Agency exceeded its statutory authority under the Clean Air Act in adopting the so-called “Clean Power Plan” that required electric generating utilities to shift from fossil fuels to other sources of generation. </a:t>
            </a:r>
          </a:p>
        </p:txBody>
      </p:sp>
    </p:spTree>
    <p:extLst>
      <p:ext uri="{BB962C8B-B14F-4D97-AF65-F5344CB8AC3E}">
        <p14:creationId xmlns:p14="http://schemas.microsoft.com/office/powerpoint/2010/main" val="10562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s on wood">
            <a:extLst>
              <a:ext uri="{FF2B5EF4-FFF2-40B4-BE49-F238E27FC236}">
                <a16:creationId xmlns:a16="http://schemas.microsoft.com/office/drawing/2014/main" id="{D3AAA488-86F4-42E4-B157-8587D98DAD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89" y="0"/>
            <a:ext cx="12192000" cy="6858000"/>
          </a:xfrm>
          <a:prstGeom prst="rect"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5F98EA-C635-9249-B5AA-01C8EC2977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rcRect/>
          <a:stretch>
            <a:fillRect/>
          </a:stretch>
        </p:blipFill>
        <p:spPr>
          <a:xfrm>
            <a:off x="0" y="644586"/>
            <a:ext cx="12192000" cy="6213413"/>
          </a:xfrm>
          <a:prstGeom prst="rect"/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BB9FC08F-CB3F-C845-B759-5F20485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September 22, 2022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2D27BE26-4763-6141-BCCC-4B019D1C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Questions? Email clay.larkin@dentons.com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2ECA313-1DC2-9E46-88E4-6047269E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t>3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7E9F8D5-3E65-344F-98BF-34EE75B30E8C}"/>
              </a:ext>
            </a:extLst>
          </p:cNvPr>
          <p:cNvSpPr txBox="1"/>
          <p:nvPr/>
        </p:nvSpPr>
        <p:spPr>
          <a:xfrm>
            <a:off x="576000" y="865187"/>
            <a:ext cx="9441125" cy="855612"/>
          </a:xfrm>
          <a:prstGeom prst="rect"/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1">
                <a:latin typeface="Arial" panose="020b0604020202020204" pitchFamily="34" charset="0"/>
                <a:cs typeface="Arial" panose="020b0604020202020204" pitchFamily="34" charset="0"/>
              </a:rPr>
              <a:t>Background: Clean Power Plan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D4A015-C34C-944C-922F-633D806F86F5}"/>
              </a:ext>
            </a:extLst>
          </p:cNvPr>
          <p:cNvSpPr txBox="1"/>
          <p:nvPr/>
        </p:nvSpPr>
        <p:spPr>
          <a:xfrm>
            <a:off x="576001" y="2069432"/>
            <a:ext cx="10385687" cy="3961882"/>
          </a:xfrm>
          <a:prstGeom prst="rect"/>
        </p:spPr>
        <p:txBody>
          <a:bodyPr lIns="0" tIns="0" rIns="0" bIns="0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4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“Clean Power Plan” promulgated by EPA in October 2015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Aimed at reducing greenhouse gas emissions from steam electric generating plants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EPA relied on Section 111(d) of the Clean Air Act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Under Section 111, EPA can adopt “standards of performance” (emission standards) which represent the “best system of emission reduction…adequately demonstrated.” 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In the Clean Power Plan, EPA determined that the “best system of emission reduction” for coal-fired power plants was three “building blocks.”</a:t>
            </a:r>
          </a:p>
        </p:txBody>
      </p:sp>
    </p:spTree>
    <p:extLst>
      <p:ext uri="{BB962C8B-B14F-4D97-AF65-F5344CB8AC3E}">
        <p14:creationId xmlns:p14="http://schemas.microsoft.com/office/powerpoint/2010/main" val="22283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s on wood">
            <a:extLst>
              <a:ext uri="{FF2B5EF4-FFF2-40B4-BE49-F238E27FC236}">
                <a16:creationId xmlns:a16="http://schemas.microsoft.com/office/drawing/2014/main" id="{D3AAA488-86F4-42E4-B157-8587D98DAD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89" y="0"/>
            <a:ext cx="12192000" cy="6858000"/>
          </a:xfrm>
          <a:prstGeom prst="rect"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5F98EA-C635-9249-B5AA-01C8EC2977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rcRect/>
          <a:stretch>
            <a:fillRect/>
          </a:stretch>
        </p:blipFill>
        <p:spPr>
          <a:xfrm>
            <a:off x="0" y="644586"/>
            <a:ext cx="12192000" cy="6213413"/>
          </a:xfrm>
          <a:prstGeom prst="rect"/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BB9FC08F-CB3F-C845-B759-5F20485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September 22, 2022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2D27BE26-4763-6141-BCCC-4B019D1C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Questions? Email clay.larkin@dentons.com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2ECA313-1DC2-9E46-88E4-6047269E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t>4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7E9F8D5-3E65-344F-98BF-34EE75B30E8C}"/>
              </a:ext>
            </a:extLst>
          </p:cNvPr>
          <p:cNvSpPr txBox="1"/>
          <p:nvPr/>
        </p:nvSpPr>
        <p:spPr>
          <a:xfrm>
            <a:off x="576000" y="865187"/>
            <a:ext cx="9441125" cy="855612"/>
          </a:xfrm>
          <a:prstGeom prst="rect"/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1">
                <a:latin typeface="Arial" panose="020b0604020202020204" pitchFamily="34" charset="0"/>
                <a:cs typeface="Arial" panose="020b0604020202020204" pitchFamily="34" charset="0"/>
              </a:rPr>
              <a:t>Background: Clean Power Plan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D4A015-C34C-944C-922F-633D806F86F5}"/>
              </a:ext>
            </a:extLst>
          </p:cNvPr>
          <p:cNvSpPr txBox="1"/>
          <p:nvPr/>
        </p:nvSpPr>
        <p:spPr>
          <a:xfrm>
            <a:off x="576000" y="1770351"/>
            <a:ext cx="10385687" cy="3961882"/>
          </a:xfrm>
          <a:prstGeom prst="rect"/>
        </p:spPr>
        <p:txBody>
          <a:bodyPr lIns="0" tIns="0" rIns="0" bIns="0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4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“Building Blocks”</a:t>
            </a:r>
          </a:p>
          <a:p>
            <a:pPr marL="914400" indent="-457200">
              <a:spcBef>
                <a:spcPts val="600"/>
              </a:spcBef>
              <a:buFont typeface="+mj-lt"/>
              <a:buAutoNum type="arabicParenR" startAt="1"/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Improve heat rate of coal-fired power plants</a:t>
            </a:r>
          </a:p>
          <a:p>
            <a:pPr marL="1274400" lvl="2" indent="-457200">
              <a:spcBef>
                <a:spcPts val="600"/>
              </a:spcBef>
            </a:pPr>
            <a:r>
              <a:rPr lang="en-US" sz="2200" dirty="1">
                <a:latin typeface="Arial" panose="020b0604020202020204" pitchFamily="34" charset="0"/>
                <a:cs typeface="Arial" panose="020b0604020202020204" pitchFamily="34" charset="0"/>
              </a:rPr>
              <a:t>But EPA said this would not be sufficient, so…</a:t>
            </a:r>
          </a:p>
          <a:p>
            <a:pPr marL="914400" indent="-457200">
              <a:spcBef>
                <a:spcPts val="600"/>
              </a:spcBef>
              <a:buFont typeface="+mj-lt"/>
              <a:buAutoNum type="arabicParenR" startAt="1"/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“Generation shifting” from coal-fired to natural-gas-fired power plants</a:t>
            </a:r>
          </a:p>
          <a:p>
            <a:pPr marL="914400" indent="-457200">
              <a:spcBef>
                <a:spcPts val="600"/>
              </a:spcBef>
              <a:buFont typeface="+mj-lt"/>
              <a:buAutoNum type="arabicParenR" startAt="1"/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More “generation shifting” from all fossil fuels to zero emission sources, such as wind and solar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These building blocks were then translated into limitations so strict they could only be met by shifting generation from coal and natural gas to other sources of electricity.</a:t>
            </a:r>
          </a:p>
        </p:txBody>
      </p:sp>
    </p:spTree>
    <p:extLst>
      <p:ext uri="{BB962C8B-B14F-4D97-AF65-F5344CB8AC3E}">
        <p14:creationId xmlns:p14="http://schemas.microsoft.com/office/powerpoint/2010/main" val="27562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s on wood">
            <a:extLst>
              <a:ext uri="{FF2B5EF4-FFF2-40B4-BE49-F238E27FC236}">
                <a16:creationId xmlns:a16="http://schemas.microsoft.com/office/drawing/2014/main" id="{D3AAA488-86F4-42E4-B157-8587D98DAD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89" y="0"/>
            <a:ext cx="12192000" cy="6858000"/>
          </a:xfrm>
          <a:prstGeom prst="rect"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5F98EA-C635-9249-B5AA-01C8EC2977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rcRect/>
          <a:stretch>
            <a:fillRect/>
          </a:stretch>
        </p:blipFill>
        <p:spPr>
          <a:xfrm>
            <a:off x="0" y="644586"/>
            <a:ext cx="12192000" cy="6213413"/>
          </a:xfrm>
          <a:prstGeom prst="rect"/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BB9FC08F-CB3F-C845-B759-5F20485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September 22, 2022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2D27BE26-4763-6141-BCCC-4B019D1C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Questions? Email clay.larkin@dentons.com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2ECA313-1DC2-9E46-88E4-6047269E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t>5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7E9F8D5-3E65-344F-98BF-34EE75B30E8C}"/>
              </a:ext>
            </a:extLst>
          </p:cNvPr>
          <p:cNvSpPr txBox="1"/>
          <p:nvPr/>
        </p:nvSpPr>
        <p:spPr>
          <a:xfrm>
            <a:off x="576000" y="865187"/>
            <a:ext cx="9441125" cy="855612"/>
          </a:xfrm>
          <a:prstGeom prst="rect"/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1">
                <a:latin typeface="Arial" panose="020b0604020202020204" pitchFamily="34" charset="0"/>
                <a:cs typeface="Arial" panose="020b0604020202020204" pitchFamily="34" charset="0"/>
              </a:rPr>
              <a:t>Background: Clean Power Plan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D4A015-C34C-944C-922F-633D806F86F5}"/>
              </a:ext>
            </a:extLst>
          </p:cNvPr>
          <p:cNvSpPr txBox="1"/>
          <p:nvPr/>
        </p:nvSpPr>
        <p:spPr>
          <a:xfrm>
            <a:off x="576000" y="1770351"/>
            <a:ext cx="10385687" cy="3961882"/>
          </a:xfrm>
          <a:prstGeom prst="rect"/>
        </p:spPr>
        <p:txBody>
          <a:bodyPr lIns="0" tIns="0" rIns="0" bIns="0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4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Rule never went into effect. It was challenged by 27 states and other parties. 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The Supreme Court granted a stay preventing the rule from taking effect (2016). 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EPA, under the Trump administration, eventually repealed the rule and adopted a replacement, but that replacement rule, including its repeal of the Clean Power Plan, was struck down by the D.C. Circuit. 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So, the Supreme Court agreed to hear the case on the Clean Power Plan to resolve the issue for the states and EPA. </a:t>
            </a:r>
          </a:p>
        </p:txBody>
      </p:sp>
    </p:spTree>
    <p:extLst>
      <p:ext uri="{BB962C8B-B14F-4D97-AF65-F5344CB8AC3E}">
        <p14:creationId xmlns:p14="http://schemas.microsoft.com/office/powerpoint/2010/main" val="4921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plant leaves">
            <a:extLst>
              <a:ext uri="{FF2B5EF4-FFF2-40B4-BE49-F238E27FC236}">
                <a16:creationId xmlns:a16="http://schemas.microsoft.com/office/drawing/2014/main" id="{D4552A50-3323-40A8-8F4F-3FDF971FFE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5F98EA-C635-9249-B5AA-01C8EC2977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rcRect/>
          <a:stretch>
            <a:fillRect/>
          </a:stretch>
        </p:blipFill>
        <p:spPr>
          <a:xfrm>
            <a:off x="0" y="644586"/>
            <a:ext cx="12192000" cy="6213413"/>
          </a:xfrm>
          <a:prstGeom prst="rect"/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BB9FC08F-CB3F-C845-B759-5F20485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September 22, 2022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2D27BE26-4763-6141-BCCC-4B019D1C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Questions? Email clay.larkin@dentons.com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2ECA313-1DC2-9E46-88E4-6047269E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t>6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7E9F8D5-3E65-344F-98BF-34EE75B30E8C}"/>
              </a:ext>
            </a:extLst>
          </p:cNvPr>
          <p:cNvSpPr txBox="1"/>
          <p:nvPr/>
        </p:nvSpPr>
        <p:spPr>
          <a:xfrm>
            <a:off x="576000" y="865187"/>
            <a:ext cx="9441125" cy="855612"/>
          </a:xfrm>
          <a:prstGeom prst="rect"/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i="1" dirty="1">
                <a:latin typeface="Arial" panose="020b0604020202020204" pitchFamily="34" charset="0"/>
                <a:cs typeface="Arial" panose="020b0604020202020204" pitchFamily="34" charset="0"/>
              </a:rPr>
              <a:t>West Virginia v. EPA </a:t>
            </a:r>
            <a:r>
              <a:rPr lang="en-GB" sz="3200" dirty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D4A015-C34C-944C-922F-633D806F86F5}"/>
              </a:ext>
            </a:extLst>
          </p:cNvPr>
          <p:cNvSpPr txBox="1"/>
          <p:nvPr/>
        </p:nvSpPr>
        <p:spPr>
          <a:xfrm>
            <a:off x="576000" y="1770351"/>
            <a:ext cx="10385687" cy="3961882"/>
          </a:xfrm>
          <a:prstGeom prst="rect"/>
        </p:spPr>
        <p:txBody>
          <a:bodyPr lIns="0" tIns="0" rIns="0" bIns="0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4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Chief Justice Roberts wrote the majority opinion.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“The issue here is whether restructuring the Nation’s overall mix of electricity generation, to transition from 38% coal to 27% coal by 2030, can be the ‘best systems of emission reduction’ within the meaning of Section 111” of the Clean Air Act. 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Answer: No, it cannot. 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Applied the “major question doctrine” – where an agency adopts a rule with vast economic or political significance, it must point to a clear statement from Congress that it has such power. </a:t>
            </a:r>
          </a:p>
        </p:txBody>
      </p:sp>
    </p:spTree>
    <p:extLst>
      <p:ext uri="{BB962C8B-B14F-4D97-AF65-F5344CB8AC3E}">
        <p14:creationId xmlns:p14="http://schemas.microsoft.com/office/powerpoint/2010/main" val="42083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plant leaves">
            <a:extLst>
              <a:ext uri="{FF2B5EF4-FFF2-40B4-BE49-F238E27FC236}">
                <a16:creationId xmlns:a16="http://schemas.microsoft.com/office/drawing/2014/main" id="{D4552A50-3323-40A8-8F4F-3FDF971FFE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5F98EA-C635-9249-B5AA-01C8EC2977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rcRect/>
          <a:stretch>
            <a:fillRect/>
          </a:stretch>
        </p:blipFill>
        <p:spPr>
          <a:xfrm>
            <a:off x="0" y="644586"/>
            <a:ext cx="12192000" cy="6213413"/>
          </a:xfrm>
          <a:prstGeom prst="rect"/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BB9FC08F-CB3F-C845-B759-5F20485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September 22, 2022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2D27BE26-4763-6141-BCCC-4B019D1C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Questions? Email clay.larkin@dentons.com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2ECA313-1DC2-9E46-88E4-6047269E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t>7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7E9F8D5-3E65-344F-98BF-34EE75B30E8C}"/>
              </a:ext>
            </a:extLst>
          </p:cNvPr>
          <p:cNvSpPr txBox="1"/>
          <p:nvPr/>
        </p:nvSpPr>
        <p:spPr>
          <a:xfrm>
            <a:off x="576000" y="865187"/>
            <a:ext cx="9441125" cy="855612"/>
          </a:xfrm>
          <a:prstGeom prst="rect"/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i="1" dirty="1">
                <a:latin typeface="Arial" panose="020b0604020202020204" pitchFamily="34" charset="0"/>
                <a:cs typeface="Arial" panose="020b0604020202020204" pitchFamily="34" charset="0"/>
              </a:rPr>
              <a:t>West Virginia v. EPA </a:t>
            </a:r>
            <a:r>
              <a:rPr lang="en-GB" sz="3200" dirty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D4A015-C34C-944C-922F-633D806F86F5}"/>
              </a:ext>
            </a:extLst>
          </p:cNvPr>
          <p:cNvSpPr txBox="1"/>
          <p:nvPr/>
        </p:nvSpPr>
        <p:spPr>
          <a:xfrm>
            <a:off x="576000" y="1770351"/>
            <a:ext cx="10385687" cy="3961882"/>
          </a:xfrm>
          <a:prstGeom prst="rect"/>
        </p:spPr>
        <p:txBody>
          <a:bodyPr lIns="0" tIns="0" rIns="0" bIns="0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4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No statutory authority for EPA to “substantially restructure the American energy market.”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Prior to 2015, EPA had always considered “best system of emission reduction” to mean technology that can be applied “at the source,” and had never claimed it could force a change to different sources. 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EPA’s own statements demonstrated that Clean Power Plan was “not about pollution control” but intended to force states to invest in renewable energy.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Context is critical: Congress had consistently rejected changes to the statute that would have imposed a “cap and trade” scheme that required generation shifting. This indicates that Congress did not believe EPA had this power under the Clean Air Act. </a:t>
            </a:r>
          </a:p>
        </p:txBody>
      </p:sp>
    </p:spTree>
    <p:extLst>
      <p:ext uri="{BB962C8B-B14F-4D97-AF65-F5344CB8AC3E}">
        <p14:creationId xmlns:p14="http://schemas.microsoft.com/office/powerpoint/2010/main" val="29495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backtground of soap bubbles">
            <a:extLst>
              <a:ext uri="{FF2B5EF4-FFF2-40B4-BE49-F238E27FC236}">
                <a16:creationId xmlns:a16="http://schemas.microsoft.com/office/drawing/2014/main" id="{99411AA0-6210-48AB-A667-ACF9F5CF16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5F98EA-C635-9249-B5AA-01C8EC2977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rcRect/>
          <a:stretch>
            <a:fillRect/>
          </a:stretch>
        </p:blipFill>
        <p:spPr>
          <a:xfrm>
            <a:off x="0" y="644586"/>
            <a:ext cx="12192000" cy="6213413"/>
          </a:xfrm>
          <a:prstGeom prst="rect"/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BB9FC08F-CB3F-C845-B759-5F20485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September 22, 2022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2D27BE26-4763-6141-BCCC-4B019D1C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Questions? Email clay.larkin@dentons.com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2ECA313-1DC2-9E46-88E4-6047269E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t>8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7E9F8D5-3E65-344F-98BF-34EE75B30E8C}"/>
              </a:ext>
            </a:extLst>
          </p:cNvPr>
          <p:cNvSpPr txBox="1"/>
          <p:nvPr/>
        </p:nvSpPr>
        <p:spPr>
          <a:xfrm>
            <a:off x="576000" y="865187"/>
            <a:ext cx="9441125" cy="855612"/>
          </a:xfrm>
          <a:prstGeom prst="rect"/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i="1" dirty="1">
                <a:latin typeface="Arial" panose="020b0604020202020204" pitchFamily="34" charset="0"/>
                <a:cs typeface="Arial" panose="020b0604020202020204" pitchFamily="34" charset="0"/>
              </a:rPr>
              <a:t>West Virginia v. EPA </a:t>
            </a:r>
            <a:r>
              <a:rPr lang="en-GB" sz="3200" dirty="1">
                <a:latin typeface="Arial" panose="020b0604020202020204" pitchFamily="34" charset="0"/>
                <a:cs typeface="Arial" panose="020b0604020202020204" pitchFamily="34" charset="0"/>
              </a:rPr>
              <a:t>Impact and Implications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D4A015-C34C-944C-922F-633D806F86F5}"/>
              </a:ext>
            </a:extLst>
          </p:cNvPr>
          <p:cNvSpPr txBox="1"/>
          <p:nvPr/>
        </p:nvSpPr>
        <p:spPr>
          <a:xfrm>
            <a:off x="576000" y="1770351"/>
            <a:ext cx="10385687" cy="3961882"/>
          </a:xfrm>
          <a:prstGeom prst="rect"/>
        </p:spPr>
        <p:txBody>
          <a:bodyPr lIns="0" tIns="0" rIns="0" bIns="0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4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Does not resolve the policy issue about whether states can maintain their fossil fuel power fleets</a:t>
            </a:r>
          </a:p>
          <a:p>
            <a:pPr>
              <a:spcBef>
                <a:spcPts val="600"/>
              </a:spcBef>
            </a:pP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Only eliminates one possible option for EPA – it cannot use Section 111, and may not be able to phase out generation sources based on its authority to regulate greenhouse gases</a:t>
            </a:r>
          </a:p>
          <a:p>
            <a:pPr lvl="2">
              <a:spcBef>
                <a:spcPts val="600"/>
              </a:spcBef>
            </a:pPr>
            <a:r>
              <a:rPr lang="en-US" sz="2200" dirty="1">
                <a:latin typeface="Arial" panose="020b0604020202020204" pitchFamily="34" charset="0"/>
                <a:cs typeface="Arial" panose="020b0604020202020204" pitchFamily="34" charset="0"/>
              </a:rPr>
              <a:t>EPA is currently in discussions with certain groups concerning a more legally defensible way to address greenhouse gases under the Clean Air Act. </a:t>
            </a:r>
          </a:p>
        </p:txBody>
      </p:sp>
    </p:spTree>
    <p:extLst>
      <p:ext uri="{BB962C8B-B14F-4D97-AF65-F5344CB8AC3E}">
        <p14:creationId xmlns:p14="http://schemas.microsoft.com/office/powerpoint/2010/main" val="4430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ping in a building in blue tone color">
            <a:extLst>
              <a:ext uri="{FF2B5EF4-FFF2-40B4-BE49-F238E27FC236}">
                <a16:creationId xmlns:a16="http://schemas.microsoft.com/office/drawing/2014/main" id="{12D149FA-DE85-4455-A3DF-0AA11EBC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5F98EA-C635-9249-B5AA-01C8EC2977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rcRect/>
          <a:stretch>
            <a:fillRect/>
          </a:stretch>
        </p:blipFill>
        <p:spPr>
          <a:xfrm>
            <a:off x="0" y="644586"/>
            <a:ext cx="12192000" cy="6213413"/>
          </a:xfrm>
          <a:prstGeom prst="rect"/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BB9FC08F-CB3F-C845-B759-5F20485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September 22, 2022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2D27BE26-4763-6141-BCCC-4B019D1C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1">
                <a:latin typeface="Arial" panose="020b0604020202020204" pitchFamily="34" charset="0"/>
                <a:cs typeface="Arial" panose="020b0604020202020204" pitchFamily="34" charset="0"/>
              </a:rPr>
              <a:t>Questions? Email clay.larkin@dentons.com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2ECA313-1DC2-9E46-88E4-6047269E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t>9</a:t>
            </a:fld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7E9F8D5-3E65-344F-98BF-34EE75B30E8C}"/>
              </a:ext>
            </a:extLst>
          </p:cNvPr>
          <p:cNvSpPr txBox="1"/>
          <p:nvPr/>
        </p:nvSpPr>
        <p:spPr>
          <a:xfrm>
            <a:off x="576000" y="865187"/>
            <a:ext cx="9441125" cy="855612"/>
          </a:xfrm>
          <a:prstGeom prst="rect"/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1">
                <a:latin typeface="Arial" panose="020b0604020202020204" pitchFamily="34" charset="0"/>
                <a:cs typeface="Arial" panose="020b0604020202020204" pitchFamily="34" charset="0"/>
              </a:rPr>
              <a:t>New Areas of Interest: Good Neighbor </a:t>
            </a:r>
            <a:r>
              <a:rPr lang="en-US" sz="3200" dirty="1">
                <a:latin typeface="Arial" panose="020b0604020202020204" pitchFamily="34" charset="0"/>
                <a:cs typeface="Arial" panose="020b0604020202020204" pitchFamily="34" charset="0"/>
              </a:rPr>
              <a:t>FIP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D4A015-C34C-944C-922F-633D806F86F5}"/>
              </a:ext>
            </a:extLst>
          </p:cNvPr>
          <p:cNvSpPr txBox="1"/>
          <p:nvPr/>
        </p:nvSpPr>
        <p:spPr>
          <a:xfrm>
            <a:off x="576000" y="1770351"/>
            <a:ext cx="10385687" cy="3961882"/>
          </a:xfrm>
          <a:prstGeom prst="rect"/>
        </p:spPr>
        <p:txBody>
          <a:bodyPr lIns="0" tIns="0" rIns="0" bIns="0"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​"/>
              <a:defRPr sz="4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b="1" dirty="1">
                <a:latin typeface="Arial" panose="020b0604020202020204" pitchFamily="34" charset="0"/>
                <a:cs typeface="Arial" panose="020b0604020202020204" pitchFamily="34" charset="0"/>
              </a:rPr>
              <a:t>EPA’s “Good Neighbor </a:t>
            </a:r>
            <a:r>
              <a:rPr lang="en-US" sz="2400" b="1" dirty="1">
                <a:latin typeface="Arial" panose="020b0604020202020204" pitchFamily="34" charset="0"/>
                <a:cs typeface="Arial" panose="020b0604020202020204" pitchFamily="34" charset="0"/>
              </a:rPr>
              <a:t>FIP</a:t>
            </a:r>
            <a:r>
              <a:rPr lang="en-US" sz="2400" b="1" dirty="1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1">
                <a:latin typeface="Arial" panose="020b0604020202020204" pitchFamily="34" charset="0"/>
                <a:cs typeface="Arial" panose="020b0604020202020204" pitchFamily="34" charset="0"/>
              </a:rPr>
              <a:t>could force the closure of numerous fossil fuel units based on claimed need to reduce NOx emissions in distant states. </a:t>
            </a:r>
          </a:p>
          <a:p>
            <a:pPr lvl="2">
              <a:spcBef>
                <a:spcPts val="600"/>
              </a:spcBef>
            </a:pPr>
            <a:r>
              <a:rPr lang="en-US" sz="2200" dirty="1">
                <a:latin typeface="Arial" panose="020b0604020202020204" pitchFamily="34" charset="0"/>
                <a:cs typeface="Arial" panose="020b0604020202020204" pitchFamily="34" charset="0"/>
              </a:rPr>
              <a:t>Essentially based on the results of two air monitors next to an interstate highway in Connecticut </a:t>
            </a:r>
          </a:p>
          <a:p>
            <a:pPr lvl="2">
              <a:spcBef>
                <a:spcPts val="600"/>
              </a:spcBef>
            </a:pPr>
            <a:r>
              <a:rPr lang="en-US" sz="2200" dirty="1">
                <a:latin typeface="Arial" panose="020b0604020202020204" pitchFamily="34" charset="0"/>
                <a:cs typeface="Arial" panose="020b0604020202020204" pitchFamily="34" charset="0"/>
              </a:rPr>
              <a:t>Attempts to force the same type of “generation shifting” in certain states</a:t>
            </a:r>
          </a:p>
          <a:p>
            <a:pPr lvl="2">
              <a:spcBef>
                <a:spcPts val="600"/>
              </a:spcBef>
            </a:pPr>
            <a:r>
              <a:rPr lang="en-US" sz="2200" dirty="1">
                <a:latin typeface="Arial" panose="020b0604020202020204" pitchFamily="34" charset="0"/>
                <a:cs typeface="Arial" panose="020b0604020202020204" pitchFamily="34" charset="0"/>
              </a:rPr>
              <a:t>According to the Utility Information Exchange of Kentucky, could result in a 2,600 MW shortfall in Kentucky by as early as 2026.</a:t>
            </a:r>
          </a:p>
        </p:txBody>
      </p:sp>
    </p:spTree>
    <p:extLst>
      <p:ext uri="{BB962C8B-B14F-4D97-AF65-F5344CB8AC3E}">
        <p14:creationId xmlns:p14="http://schemas.microsoft.com/office/powerpoint/2010/main" val="42456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[SUBGRID]" val="[SubGrid]"/>
</p:tagLst>
</file>

<file path=ppt/tags/tag10.xml><?xml version="1.0" encoding="utf-8"?>
<p:tagLst xmlns:p="http://schemas.openxmlformats.org/presentationml/2006/main">
  <p:tag name="[SUBGRID]" val="[SubGrid]"/>
</p:tagLst>
</file>

<file path=ppt/tags/tag11.xml><?xml version="1.0" encoding="utf-8"?>
<p:tagLst xmlns:p="http://schemas.openxmlformats.org/presentationml/2006/main">
  <p:tag name="[SUBGRID]" val="[SubGrid]"/>
</p:tagLst>
</file>

<file path=ppt/tags/tag12.xml><?xml version="1.0" encoding="utf-8"?>
<p:tagLst xmlns:p="http://schemas.openxmlformats.org/presentationml/2006/main">
  <p:tag name="[SUBGRID]" val="[SubGrid]"/>
</p:tagLst>
</file>

<file path=ppt/tags/tag13.xml><?xml version="1.0" encoding="utf-8"?>
<p:tagLst xmlns:p="http://schemas.openxmlformats.org/presentationml/2006/main">
  <p:tag name="[SUBGRID]" val="[SubGrid]"/>
</p:tagLst>
</file>

<file path=ppt/tags/tag14.xml><?xml version="1.0" encoding="utf-8"?>
<p:tagLst xmlns:p="http://schemas.openxmlformats.org/presentationml/2006/main">
  <p:tag name="[SUBGRID]" val="[SubGrid]"/>
</p:tagLst>
</file>

<file path=ppt/tags/tag15.xml><?xml version="1.0" encoding="utf-8"?>
<p:tagLst xmlns:p="http://schemas.openxmlformats.org/presentationml/2006/main">
  <p:tag name="[SUBGRID]" val="[SubGrid]"/>
</p:tagLst>
</file>

<file path=ppt/tags/tag2.xml><?xml version="1.0" encoding="utf-8"?>
<p:tagLst xmlns:p="http://schemas.openxmlformats.org/presentationml/2006/main">
  <p:tag name="[SUBGRID]" val="[SubGrid]"/>
</p:tagLst>
</file>

<file path=ppt/tags/tag3.xml><?xml version="1.0" encoding="utf-8"?>
<p:tagLst xmlns:p="http://schemas.openxmlformats.org/presentationml/2006/main">
  <p:tag name="[SUBGRID]" val="[SubGrid]"/>
</p:tagLst>
</file>

<file path=ppt/tags/tag4.xml><?xml version="1.0" encoding="utf-8"?>
<p:tagLst xmlns:p="http://schemas.openxmlformats.org/presentationml/2006/main">
  <p:tag name="[SUBGRID]" val="[SubGrid]"/>
</p:tagLst>
</file>

<file path=ppt/tags/tag5.xml><?xml version="1.0" encoding="utf-8"?>
<p:tagLst xmlns:p="http://schemas.openxmlformats.org/presentationml/2006/main">
  <p:tag name="[SUBGRID]" val="[SubGrid]"/>
</p:tagLst>
</file>

<file path=ppt/tags/tag6.xml><?xml version="1.0" encoding="utf-8"?>
<p:tagLst xmlns:p="http://schemas.openxmlformats.org/presentationml/2006/main">
  <p:tag name="[SUBGRID]" val="[SubGrid]"/>
</p:tagLst>
</file>

<file path=ppt/tags/tag7.xml><?xml version="1.0" encoding="utf-8"?>
<p:tagLst xmlns:p="http://schemas.openxmlformats.org/presentationml/2006/main">
  <p:tag name="[SUBGRID]" val="[SubGrid]"/>
</p:tagLst>
</file>

<file path=ppt/tags/tag8.xml><?xml version="1.0" encoding="utf-8"?>
<p:tagLst xmlns:p="http://schemas.openxmlformats.org/presentationml/2006/main">
  <p:tag name="[SUBGRID]" val="[SubGrid]"/>
</p:tagLst>
</file>

<file path=ppt/tags/tag9.xml><?xml version="1.0" encoding="utf-8"?>
<p:tagLst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1_Dentons 16:9">
  <a:themeElements>
    <a:clrScheme name="Dentons">
      <a:dk1>
        <a:srgbClr val="000000"/>
      </a:dk1>
      <a:lt1>
        <a:srgbClr val="FFFFFF"/>
      </a:lt1>
      <a:dk2>
        <a:srgbClr val="545859"/>
      </a:dk2>
      <a:lt2>
        <a:srgbClr val="C7C9C7"/>
      </a:lt2>
      <a:accent1>
        <a:srgbClr val="702082"/>
      </a:accent1>
      <a:accent2>
        <a:srgbClr val="A05EB5"/>
      </a:accent2>
      <a:accent3>
        <a:srgbClr val="545859"/>
      </a:accent3>
      <a:accent4>
        <a:srgbClr val="707372"/>
      </a:accent4>
      <a:accent5>
        <a:srgbClr val="A8A2A2"/>
      </a:accent5>
      <a:accent6>
        <a:srgbClr val="C7C9C7"/>
      </a:accent6>
      <a:hlink>
        <a:srgbClr val="5F2167"/>
      </a:hlink>
      <a:folHlink>
        <a:srgbClr val="A05EB5"/>
      </a:folHlink>
    </a:clrScheme>
    <a:fontScheme name="Denton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14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80000" indent="-180000" algn="l">
          <a:spcAft>
            <a:spcPts val="600"/>
          </a:spcAft>
          <a:buFont typeface="Arial" panose="020B0604020202020204" pitchFamily="34" charset="0"/>
          <a:buChar char="•"/>
          <a:defRPr sz="1600" dirty="0" err="1" smtClean="0">
            <a:solidFill>
              <a:schemeClr val="tx2"/>
            </a:solidFill>
          </a:defRPr>
        </a:defPPr>
      </a:lstStyle>
    </a:txDef>
  </a:objectDefaul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 L E G A L D O C S ! 2 2 4 3 1 9 2 3 . 2 < / d o c u m e n t i d >  
     < s e n d e r i d > C L A R K I N < / s e n d e r i d >  
     < s e n d e r e m a i l > C L A Y . L A R K I N @ D E N T O N S . C O M < / s e n d e r e m a i l >  
     < l a s t m o d i f i e d > 2 0 2 2 - 0 9 - 2 0 T 1 4 : 2 1 : 4 3 . 0 0 0 0 0 0 0 - 0 4 : 0 0 < / l a s t m o d i f i e d >  
     < d a t a b a s e > L E G A L D O C S 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/>
  <Slides>12</Slide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1900-01-01T00:00:00Z</dcterms:created>
  <dcterms:modified xsi:type="dcterms:W3CDTF">1900-01-01T00:00:00Z</dcterms:modified>
  <cp:lastPrinted>1900-01-01T00:00:00Z</cp:lastPrinted>
</cp:coreProperties>
</file>