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9"/>
  </p:notesMasterIdLst>
  <p:sldIdLst>
    <p:sldId id="262" r:id="rId5"/>
    <p:sldId id="448" r:id="rId6"/>
    <p:sldId id="445" r:id="rId7"/>
    <p:sldId id="455" r:id="rId8"/>
    <p:sldId id="442" r:id="rId9"/>
    <p:sldId id="454" r:id="rId10"/>
    <p:sldId id="443" r:id="rId11"/>
    <p:sldId id="444" r:id="rId12"/>
    <p:sldId id="453" r:id="rId13"/>
    <p:sldId id="283" r:id="rId14"/>
    <p:sldId id="284" r:id="rId15"/>
    <p:sldId id="279" r:id="rId16"/>
    <p:sldId id="278" r:id="rId17"/>
    <p:sldId id="286" r:id="rId18"/>
    <p:sldId id="268" r:id="rId19"/>
    <p:sldId id="270" r:id="rId20"/>
    <p:sldId id="269" r:id="rId21"/>
    <p:sldId id="280" r:id="rId22"/>
    <p:sldId id="282" r:id="rId23"/>
    <p:sldId id="266" r:id="rId24"/>
    <p:sldId id="265" r:id="rId25"/>
    <p:sldId id="281" r:id="rId26"/>
    <p:sldId id="273" r:id="rId27"/>
    <p:sldId id="441" r:id="rId2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12C743-7BD5-54BE-48EA-528306F866A4}" name="Larry Taylor" initials="LT" userId="Larry Tayl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6E5E5"/>
    <a:srgbClr val="D6D5D5"/>
    <a:srgbClr val="A8A6A6"/>
    <a:srgbClr val="B3B1B1"/>
    <a:srgbClr val="BBB9B9"/>
    <a:srgbClr val="C5C3C3"/>
    <a:srgbClr val="CECCCC"/>
    <a:srgbClr val="D4D2D2"/>
    <a:srgbClr val="DA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3103" autoAdjust="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ylor_l\Documents\OneDrive%20-%20Commonwealth%20of%20Kentucky\KLR-Legislature\2022%20Session\IJC%20NRE%2010-20-22\Weekly%20Coal%20Production%2020-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ymsoffice-my.sharepoint.com/personal/larryc_taylor_ky_gov/Documents/KLR-Legislature/2022%20Session/IJC%20NRE%2010-10-22/Weekly%20Coal%20Production%2020-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ylor_l\AppData\Local\Microsoft\Windows\INetCache\Content.Outlook\59YDFJC8\PEM%202022%20Workb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Number of Coal Employees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Underground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  <c:extLst/>
            </c:numRef>
          </c:cat>
          <c:val>
            <c:numRef>
              <c:f>Sheet3!$C$2:$E$2</c:f>
              <c:numCache>
                <c:formatCode>#,##0</c:formatCode>
                <c:ptCount val="3"/>
                <c:pt idx="0">
                  <c:v>2353</c:v>
                </c:pt>
                <c:pt idx="1">
                  <c:v>2583</c:v>
                </c:pt>
                <c:pt idx="2">
                  <c:v>2793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B19-4958-80ED-FA68CC1DF5B9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Surface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  <c:extLst/>
            </c:numRef>
          </c:cat>
          <c:val>
            <c:numRef>
              <c:f>Sheet3!$C$3:$E$3</c:f>
              <c:numCache>
                <c:formatCode>#,##0</c:formatCode>
                <c:ptCount val="3"/>
                <c:pt idx="0">
                  <c:v>883</c:v>
                </c:pt>
                <c:pt idx="1">
                  <c:v>939</c:v>
                </c:pt>
                <c:pt idx="2">
                  <c:v>1004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B19-4958-80ED-FA68CC1DF5B9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Preparation Plant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  <c:extLst/>
            </c:numRef>
          </c:cat>
          <c:val>
            <c:numRef>
              <c:f>Sheet3!$C$4:$E$4</c:f>
              <c:numCache>
                <c:formatCode>#,##0</c:formatCode>
                <c:ptCount val="3"/>
                <c:pt idx="0">
                  <c:v>509</c:v>
                </c:pt>
                <c:pt idx="1">
                  <c:v>601</c:v>
                </c:pt>
                <c:pt idx="2">
                  <c:v>619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B19-4958-80ED-FA68CC1DF5B9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  <c:extLst/>
            </c:numRef>
          </c:cat>
          <c:val>
            <c:numRef>
              <c:f>Sheet3!$C$5:$E$5</c:f>
              <c:numCache>
                <c:formatCode>#,##0</c:formatCode>
                <c:ptCount val="3"/>
                <c:pt idx="0">
                  <c:v>169</c:v>
                </c:pt>
                <c:pt idx="1">
                  <c:v>170</c:v>
                </c:pt>
                <c:pt idx="2">
                  <c:v>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B19-4958-80ED-FA68CC1DF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663440"/>
        <c:axId val="658653600"/>
      </c:barChart>
      <c:catAx>
        <c:axId val="65866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53600"/>
        <c:crosses val="autoZero"/>
        <c:auto val="1"/>
        <c:lblAlgn val="ctr"/>
        <c:lblOffset val="100"/>
        <c:noMultiLvlLbl val="0"/>
      </c:catAx>
      <c:valAx>
        <c:axId val="65865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6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Coal Severance Tax</a:t>
            </a:r>
            <a:endParaRPr lang="en-US" sz="2000" b="1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Sheet1!$H$1:$M$1</c:f>
              <c:strCache>
                <c:ptCount val="6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</c:strCache>
            </c:strRef>
          </c:cat>
          <c:val>
            <c:numRef>
              <c:f>Sheet1!$H$2:$M$2</c:f>
              <c:numCache>
                <c:formatCode>"$"#,##0</c:formatCode>
                <c:ptCount val="6"/>
                <c:pt idx="0">
                  <c:v>100500000</c:v>
                </c:pt>
                <c:pt idx="1">
                  <c:v>89600000</c:v>
                </c:pt>
                <c:pt idx="2">
                  <c:v>92900000</c:v>
                </c:pt>
                <c:pt idx="3">
                  <c:v>58800000</c:v>
                </c:pt>
                <c:pt idx="4">
                  <c:v>56100000</c:v>
                </c:pt>
                <c:pt idx="5">
                  <c:v>70653865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1-4B17-B613-C0614A3CB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746072"/>
        <c:axId val="611746400"/>
      </c:barChart>
      <c:catAx>
        <c:axId val="6117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46400"/>
        <c:crosses val="autoZero"/>
        <c:auto val="1"/>
        <c:lblAlgn val="ctr"/>
        <c:lblOffset val="100"/>
        <c:noMultiLvlLbl val="0"/>
      </c:catAx>
      <c:valAx>
        <c:axId val="6117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4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Kentucky</a:t>
            </a:r>
            <a:r>
              <a:rPr lang="en-US" sz="1800" b="1" baseline="0" dirty="0"/>
              <a:t> Coal Production - 2002-2022 (Short Tons)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027790316019419E-2"/>
          <c:y val="9.835976947912127E-2"/>
          <c:w val="0.86690660609319858"/>
          <c:h val="0.74297390385183981"/>
        </c:manualLayout>
      </c:layout>
      <c:lineChart>
        <c:grouping val="standard"/>
        <c:varyColors val="0"/>
        <c:ser>
          <c:idx val="0"/>
          <c:order val="0"/>
          <c:tx>
            <c:strRef>
              <c:f>Sheet4!$G$1</c:f>
              <c:strCache>
                <c:ptCount val="1"/>
                <c:pt idx="0">
                  <c:v>Eastern Kentucky</c:v>
                </c:pt>
              </c:strCache>
            </c:strRef>
          </c:tx>
          <c:spPr>
            <a:ln w="31750" cap="rnd">
              <a:solidFill>
                <a:srgbClr val="B44122"/>
              </a:solidFill>
              <a:round/>
            </a:ln>
            <a:effectLst/>
          </c:spPr>
          <c:marker>
            <c:symbol val="none"/>
          </c:marker>
          <c:cat>
            <c:strRef>
              <c:f>Sheet4!$F$2:$F$22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 YTD*</c:v>
                </c:pt>
              </c:strCache>
            </c:strRef>
          </c:cat>
          <c:val>
            <c:numRef>
              <c:f>Sheet4!$G$2:$G$22</c:f>
              <c:numCache>
                <c:formatCode>#,##0</c:formatCode>
                <c:ptCount val="21"/>
                <c:pt idx="0">
                  <c:v>99617851</c:v>
                </c:pt>
                <c:pt idx="1">
                  <c:v>91621518</c:v>
                </c:pt>
                <c:pt idx="2">
                  <c:v>91313977</c:v>
                </c:pt>
                <c:pt idx="3" formatCode="###,###,##0">
                  <c:v>93601524</c:v>
                </c:pt>
                <c:pt idx="4" formatCode="###,###,##0">
                  <c:v>93856469</c:v>
                </c:pt>
                <c:pt idx="5" formatCode="###,###,##0">
                  <c:v>87262646</c:v>
                </c:pt>
                <c:pt idx="6" formatCode="###,###,##0">
                  <c:v>90607920</c:v>
                </c:pt>
                <c:pt idx="7" formatCode="###,###,##0">
                  <c:v>74849975</c:v>
                </c:pt>
                <c:pt idx="8" formatCode="###,###,##0">
                  <c:v>68272602</c:v>
                </c:pt>
                <c:pt idx="9" formatCode="###,###,##0">
                  <c:v>67984999</c:v>
                </c:pt>
                <c:pt idx="10" formatCode="###,###,##0">
                  <c:v>48878918</c:v>
                </c:pt>
                <c:pt idx="11" formatCode="#,###,###,###,###,###">
                  <c:v>39666963</c:v>
                </c:pt>
                <c:pt idx="12" formatCode="#,###,###,###,###,###">
                  <c:v>37523652</c:v>
                </c:pt>
                <c:pt idx="13">
                  <c:v>28109612</c:v>
                </c:pt>
                <c:pt idx="14" formatCode="#,###,###,###,###,###">
                  <c:v>16771886</c:v>
                </c:pt>
                <c:pt idx="15">
                  <c:v>18201657</c:v>
                </c:pt>
                <c:pt idx="16" formatCode="#,###,###,###,###,###">
                  <c:v>17081038</c:v>
                </c:pt>
                <c:pt idx="17" formatCode="#,###,###,###,###,###">
                  <c:v>13871286</c:v>
                </c:pt>
                <c:pt idx="18" formatCode="#,###,###,###,###,###">
                  <c:v>8304871</c:v>
                </c:pt>
                <c:pt idx="19" formatCode="#,###,###,###,###,###">
                  <c:v>10129603</c:v>
                </c:pt>
                <c:pt idx="20">
                  <c:v>9314000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77-4A95-8861-F94A4E9AEDC7}"/>
            </c:ext>
          </c:extLst>
        </c:ser>
        <c:ser>
          <c:idx val="1"/>
          <c:order val="1"/>
          <c:tx>
            <c:strRef>
              <c:f>Sheet4!$H$1</c:f>
              <c:strCache>
                <c:ptCount val="1"/>
                <c:pt idx="0">
                  <c:v>Western Kentucky</c:v>
                </c:pt>
              </c:strCache>
            </c:strRef>
          </c:tx>
          <c:spPr>
            <a:ln w="31750" cap="rnd">
              <a:solidFill>
                <a:srgbClr val="3864B2"/>
              </a:solidFill>
              <a:round/>
            </a:ln>
            <a:effectLst/>
          </c:spPr>
          <c:marker>
            <c:symbol val="none"/>
          </c:marker>
          <c:cat>
            <c:strRef>
              <c:f>Sheet4!$F$2:$F$22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 YTD*</c:v>
                </c:pt>
              </c:strCache>
            </c:strRef>
          </c:cat>
          <c:val>
            <c:numRef>
              <c:f>Sheet4!$H$2:$H$22</c:f>
              <c:numCache>
                <c:formatCode>#,##0</c:formatCode>
                <c:ptCount val="21"/>
                <c:pt idx="0">
                  <c:v>24770047</c:v>
                </c:pt>
                <c:pt idx="1">
                  <c:v>21504928</c:v>
                </c:pt>
                <c:pt idx="2">
                  <c:v>23429211</c:v>
                </c:pt>
                <c:pt idx="3" formatCode="###,###,##0">
                  <c:v>26427342</c:v>
                </c:pt>
                <c:pt idx="4" formatCode="###,###,##0">
                  <c:v>27270841</c:v>
                </c:pt>
                <c:pt idx="5" formatCode="###,###,##0">
                  <c:v>28267095</c:v>
                </c:pt>
                <c:pt idx="6" formatCode="###,###,##0">
                  <c:v>30169926</c:v>
                </c:pt>
                <c:pt idx="7" formatCode="###,###,##0">
                  <c:v>32952099</c:v>
                </c:pt>
                <c:pt idx="8" formatCode="###,###,##0">
                  <c:v>36994408</c:v>
                </c:pt>
                <c:pt idx="9" formatCode="###,###,##0">
                  <c:v>40985971</c:v>
                </c:pt>
                <c:pt idx="10" formatCode="###,###,##0">
                  <c:v>42063490</c:v>
                </c:pt>
                <c:pt idx="11" formatCode="#,###,###,###,###,###">
                  <c:v>40878963</c:v>
                </c:pt>
                <c:pt idx="12" formatCode="#,###,###,###,###,###">
                  <c:v>39944683</c:v>
                </c:pt>
                <c:pt idx="13">
                  <c:v>33324002</c:v>
                </c:pt>
                <c:pt idx="14" formatCode="#,###,###,###,###,###">
                  <c:v>26109055</c:v>
                </c:pt>
                <c:pt idx="15">
                  <c:v>23605558</c:v>
                </c:pt>
                <c:pt idx="16" formatCode="#,###,###,###,###,###">
                  <c:v>22659124</c:v>
                </c:pt>
                <c:pt idx="17" formatCode="#,###,###,###,###,###">
                  <c:v>22240137</c:v>
                </c:pt>
                <c:pt idx="18" formatCode="#,###,###,###,###,###">
                  <c:v>15911868</c:v>
                </c:pt>
                <c:pt idx="19" formatCode="#,###,###,###,###,###">
                  <c:v>16296184</c:v>
                </c:pt>
                <c:pt idx="20">
                  <c:v>12526000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77-4A95-8861-F94A4E9AEDC7}"/>
            </c:ext>
          </c:extLst>
        </c:ser>
        <c:ser>
          <c:idx val="2"/>
          <c:order val="2"/>
          <c:tx>
            <c:strRef>
              <c:f>Sheet4!$I$1</c:f>
              <c:strCache>
                <c:ptCount val="1"/>
                <c:pt idx="0">
                  <c:v>Kentucky Total</c:v>
                </c:pt>
              </c:strCache>
            </c:strRef>
          </c:tx>
          <c:spPr>
            <a:ln w="47625" cap="rnd" cmpd="sng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Sheet4!$F$2:$F$22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 YTD*</c:v>
                </c:pt>
              </c:strCache>
            </c:strRef>
          </c:cat>
          <c:val>
            <c:numRef>
              <c:f>Sheet4!$I$2:$I$22</c:f>
              <c:numCache>
                <c:formatCode>#,##0</c:formatCode>
                <c:ptCount val="21"/>
                <c:pt idx="0">
                  <c:v>124387898</c:v>
                </c:pt>
                <c:pt idx="1">
                  <c:v>113126446</c:v>
                </c:pt>
                <c:pt idx="2">
                  <c:v>114743188</c:v>
                </c:pt>
                <c:pt idx="3" formatCode="###,###,##0">
                  <c:v>120028866</c:v>
                </c:pt>
                <c:pt idx="4" formatCode="###,###,##0">
                  <c:v>121127310</c:v>
                </c:pt>
                <c:pt idx="5" formatCode="###,###,##0">
                  <c:v>115529741</c:v>
                </c:pt>
                <c:pt idx="6" formatCode="###,###,##0">
                  <c:v>120777846</c:v>
                </c:pt>
                <c:pt idx="7" formatCode="###,###,##0">
                  <c:v>107802074</c:v>
                </c:pt>
                <c:pt idx="8" formatCode="###,###,##0">
                  <c:v>105267010</c:v>
                </c:pt>
                <c:pt idx="9" formatCode="###,###,##0">
                  <c:v>108970970</c:v>
                </c:pt>
                <c:pt idx="10" formatCode="###,###,##0">
                  <c:v>90942408</c:v>
                </c:pt>
                <c:pt idx="11" formatCode="#,###,###,###,###,###">
                  <c:v>80545926</c:v>
                </c:pt>
                <c:pt idx="12" formatCode="#,###,###,###,###,###">
                  <c:v>77468335</c:v>
                </c:pt>
                <c:pt idx="13" formatCode="###,###,##0">
                  <c:v>61433614</c:v>
                </c:pt>
                <c:pt idx="14" formatCode="#,###,###,###,###,###">
                  <c:v>42880941</c:v>
                </c:pt>
                <c:pt idx="15">
                  <c:v>41807215</c:v>
                </c:pt>
                <c:pt idx="16" formatCode="#,###,###,###,###,###">
                  <c:v>39740162</c:v>
                </c:pt>
                <c:pt idx="17" formatCode="#,###,###,###,###,###">
                  <c:v>36111423</c:v>
                </c:pt>
                <c:pt idx="18" formatCode="#,###,###,###,###,###">
                  <c:v>24216739</c:v>
                </c:pt>
                <c:pt idx="19" formatCode="#,###,###,###,###,###">
                  <c:v>26425787</c:v>
                </c:pt>
                <c:pt idx="20">
                  <c:v>21840000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77-4A95-8861-F94A4E9AE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796336"/>
        <c:axId val="1892794672"/>
      </c:lineChart>
      <c:catAx>
        <c:axId val="18927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94672"/>
        <c:crosses val="autoZero"/>
        <c:auto val="1"/>
        <c:lblAlgn val="ctr"/>
        <c:lblOffset val="100"/>
        <c:tickMarkSkip val="10"/>
        <c:noMultiLvlLbl val="0"/>
      </c:catAx>
      <c:valAx>
        <c:axId val="189279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9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Weekly Kentucky</a:t>
            </a:r>
            <a:r>
              <a:rPr lang="en-US" sz="1800" b="1" baseline="0" dirty="0"/>
              <a:t> Coal Production - 2020-2022 (Short Tons)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027790316019419E-2"/>
          <c:y val="9.835976947912127E-2"/>
          <c:w val="0.86690660609319858"/>
          <c:h val="0.68196149393919625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Eastern KY</c:v>
                </c:pt>
              </c:strCache>
            </c:strRef>
          </c:tx>
          <c:spPr>
            <a:ln w="31750" cap="rnd">
              <a:solidFill>
                <a:srgbClr val="B44122"/>
              </a:solidFill>
              <a:round/>
            </a:ln>
            <a:effectLst/>
          </c:spPr>
          <c:marker>
            <c:symbol val="none"/>
          </c:marker>
          <c:cat>
            <c:numRef>
              <c:f>Sheet2!$A$2:$A$145</c:f>
              <c:numCache>
                <c:formatCode>m/d/yyyy</c:formatCode>
                <c:ptCount val="144"/>
                <c:pt idx="0">
                  <c:v>43834</c:v>
                </c:pt>
                <c:pt idx="1">
                  <c:v>43841</c:v>
                </c:pt>
                <c:pt idx="2">
                  <c:v>43848</c:v>
                </c:pt>
                <c:pt idx="3">
                  <c:v>43855</c:v>
                </c:pt>
                <c:pt idx="4">
                  <c:v>43862</c:v>
                </c:pt>
                <c:pt idx="5">
                  <c:v>43869</c:v>
                </c:pt>
                <c:pt idx="6">
                  <c:v>43876</c:v>
                </c:pt>
                <c:pt idx="7">
                  <c:v>43883</c:v>
                </c:pt>
                <c:pt idx="8">
                  <c:v>43890</c:v>
                </c:pt>
                <c:pt idx="9">
                  <c:v>43897</c:v>
                </c:pt>
                <c:pt idx="10">
                  <c:v>43904</c:v>
                </c:pt>
                <c:pt idx="11">
                  <c:v>43911</c:v>
                </c:pt>
                <c:pt idx="12">
                  <c:v>43918</c:v>
                </c:pt>
                <c:pt idx="13">
                  <c:v>43925</c:v>
                </c:pt>
                <c:pt idx="14">
                  <c:v>43932</c:v>
                </c:pt>
                <c:pt idx="15">
                  <c:v>43939</c:v>
                </c:pt>
                <c:pt idx="16">
                  <c:v>43946</c:v>
                </c:pt>
                <c:pt idx="17">
                  <c:v>43953</c:v>
                </c:pt>
                <c:pt idx="18">
                  <c:v>43960</c:v>
                </c:pt>
                <c:pt idx="19">
                  <c:v>43967</c:v>
                </c:pt>
                <c:pt idx="20">
                  <c:v>43974</c:v>
                </c:pt>
                <c:pt idx="21">
                  <c:v>43981</c:v>
                </c:pt>
                <c:pt idx="22">
                  <c:v>43988</c:v>
                </c:pt>
                <c:pt idx="23">
                  <c:v>43995</c:v>
                </c:pt>
                <c:pt idx="24">
                  <c:v>44002</c:v>
                </c:pt>
                <c:pt idx="25">
                  <c:v>44009</c:v>
                </c:pt>
                <c:pt idx="26">
                  <c:v>44016</c:v>
                </c:pt>
                <c:pt idx="27">
                  <c:v>44023</c:v>
                </c:pt>
                <c:pt idx="28">
                  <c:v>44030</c:v>
                </c:pt>
                <c:pt idx="29">
                  <c:v>44037</c:v>
                </c:pt>
                <c:pt idx="30">
                  <c:v>44044</c:v>
                </c:pt>
                <c:pt idx="31">
                  <c:v>44051</c:v>
                </c:pt>
                <c:pt idx="32">
                  <c:v>44058</c:v>
                </c:pt>
                <c:pt idx="33">
                  <c:v>44065</c:v>
                </c:pt>
                <c:pt idx="34">
                  <c:v>44072</c:v>
                </c:pt>
                <c:pt idx="35">
                  <c:v>44079</c:v>
                </c:pt>
                <c:pt idx="36">
                  <c:v>44086</c:v>
                </c:pt>
                <c:pt idx="37">
                  <c:v>44093</c:v>
                </c:pt>
                <c:pt idx="38">
                  <c:v>44100</c:v>
                </c:pt>
                <c:pt idx="39">
                  <c:v>44107</c:v>
                </c:pt>
                <c:pt idx="40">
                  <c:v>44114</c:v>
                </c:pt>
                <c:pt idx="41">
                  <c:v>44121</c:v>
                </c:pt>
                <c:pt idx="42">
                  <c:v>44128</c:v>
                </c:pt>
                <c:pt idx="43">
                  <c:v>44135</c:v>
                </c:pt>
                <c:pt idx="44">
                  <c:v>44142</c:v>
                </c:pt>
                <c:pt idx="45">
                  <c:v>44149</c:v>
                </c:pt>
                <c:pt idx="46">
                  <c:v>44156</c:v>
                </c:pt>
                <c:pt idx="47">
                  <c:v>44163</c:v>
                </c:pt>
                <c:pt idx="48">
                  <c:v>44170</c:v>
                </c:pt>
                <c:pt idx="49">
                  <c:v>44177</c:v>
                </c:pt>
                <c:pt idx="50">
                  <c:v>44184</c:v>
                </c:pt>
                <c:pt idx="51">
                  <c:v>44191</c:v>
                </c:pt>
                <c:pt idx="52">
                  <c:v>44198</c:v>
                </c:pt>
                <c:pt idx="53">
                  <c:v>44205</c:v>
                </c:pt>
                <c:pt idx="54">
                  <c:v>44212</c:v>
                </c:pt>
                <c:pt idx="55">
                  <c:v>44219</c:v>
                </c:pt>
                <c:pt idx="56">
                  <c:v>44226</c:v>
                </c:pt>
                <c:pt idx="57">
                  <c:v>44233</c:v>
                </c:pt>
                <c:pt idx="58">
                  <c:v>44240</c:v>
                </c:pt>
                <c:pt idx="59">
                  <c:v>44247</c:v>
                </c:pt>
                <c:pt idx="60">
                  <c:v>44254</c:v>
                </c:pt>
                <c:pt idx="61">
                  <c:v>44261</c:v>
                </c:pt>
                <c:pt idx="62">
                  <c:v>44268</c:v>
                </c:pt>
                <c:pt idx="63">
                  <c:v>44275</c:v>
                </c:pt>
                <c:pt idx="64">
                  <c:v>44282</c:v>
                </c:pt>
                <c:pt idx="65">
                  <c:v>44289</c:v>
                </c:pt>
                <c:pt idx="66">
                  <c:v>44296</c:v>
                </c:pt>
                <c:pt idx="67">
                  <c:v>44303</c:v>
                </c:pt>
                <c:pt idx="68">
                  <c:v>44310</c:v>
                </c:pt>
                <c:pt idx="69">
                  <c:v>44317</c:v>
                </c:pt>
                <c:pt idx="70">
                  <c:v>44324</c:v>
                </c:pt>
                <c:pt idx="71">
                  <c:v>44331</c:v>
                </c:pt>
                <c:pt idx="72">
                  <c:v>44338</c:v>
                </c:pt>
                <c:pt idx="73">
                  <c:v>44345</c:v>
                </c:pt>
                <c:pt idx="74">
                  <c:v>44352</c:v>
                </c:pt>
                <c:pt idx="75">
                  <c:v>44359</c:v>
                </c:pt>
                <c:pt idx="76">
                  <c:v>44366</c:v>
                </c:pt>
                <c:pt idx="77">
                  <c:v>44373</c:v>
                </c:pt>
                <c:pt idx="78">
                  <c:v>44380</c:v>
                </c:pt>
                <c:pt idx="79">
                  <c:v>44387</c:v>
                </c:pt>
                <c:pt idx="80">
                  <c:v>44394</c:v>
                </c:pt>
                <c:pt idx="81">
                  <c:v>44401</c:v>
                </c:pt>
                <c:pt idx="82">
                  <c:v>44408</c:v>
                </c:pt>
                <c:pt idx="83">
                  <c:v>44415</c:v>
                </c:pt>
                <c:pt idx="84">
                  <c:v>44422</c:v>
                </c:pt>
                <c:pt idx="85">
                  <c:v>44429</c:v>
                </c:pt>
                <c:pt idx="86">
                  <c:v>44436</c:v>
                </c:pt>
                <c:pt idx="87">
                  <c:v>44443</c:v>
                </c:pt>
                <c:pt idx="88">
                  <c:v>44450</c:v>
                </c:pt>
                <c:pt idx="89">
                  <c:v>44457</c:v>
                </c:pt>
                <c:pt idx="90">
                  <c:v>44464</c:v>
                </c:pt>
                <c:pt idx="91">
                  <c:v>44471</c:v>
                </c:pt>
                <c:pt idx="92">
                  <c:v>44478</c:v>
                </c:pt>
                <c:pt idx="93">
                  <c:v>44485</c:v>
                </c:pt>
                <c:pt idx="94">
                  <c:v>44492</c:v>
                </c:pt>
                <c:pt idx="95">
                  <c:v>44499</c:v>
                </c:pt>
                <c:pt idx="96">
                  <c:v>44506</c:v>
                </c:pt>
                <c:pt idx="97">
                  <c:v>44513</c:v>
                </c:pt>
                <c:pt idx="98">
                  <c:v>44520</c:v>
                </c:pt>
                <c:pt idx="99">
                  <c:v>44527</c:v>
                </c:pt>
                <c:pt idx="100">
                  <c:v>44534</c:v>
                </c:pt>
                <c:pt idx="101">
                  <c:v>44541</c:v>
                </c:pt>
                <c:pt idx="102">
                  <c:v>44548</c:v>
                </c:pt>
                <c:pt idx="103">
                  <c:v>44555</c:v>
                </c:pt>
                <c:pt idx="104">
                  <c:v>44562</c:v>
                </c:pt>
                <c:pt idx="105">
                  <c:v>44569</c:v>
                </c:pt>
                <c:pt idx="106">
                  <c:v>44576</c:v>
                </c:pt>
                <c:pt idx="107">
                  <c:v>44583</c:v>
                </c:pt>
                <c:pt idx="108">
                  <c:v>44590</c:v>
                </c:pt>
                <c:pt idx="109">
                  <c:v>44597</c:v>
                </c:pt>
                <c:pt idx="110">
                  <c:v>44604</c:v>
                </c:pt>
                <c:pt idx="111">
                  <c:v>44611</c:v>
                </c:pt>
                <c:pt idx="112">
                  <c:v>44618</c:v>
                </c:pt>
                <c:pt idx="113">
                  <c:v>44625</c:v>
                </c:pt>
                <c:pt idx="114">
                  <c:v>44632</c:v>
                </c:pt>
                <c:pt idx="115">
                  <c:v>44639</c:v>
                </c:pt>
                <c:pt idx="116">
                  <c:v>44646</c:v>
                </c:pt>
                <c:pt idx="117">
                  <c:v>44653</c:v>
                </c:pt>
                <c:pt idx="118">
                  <c:v>44660</c:v>
                </c:pt>
                <c:pt idx="119">
                  <c:v>44667</c:v>
                </c:pt>
                <c:pt idx="120">
                  <c:v>44674</c:v>
                </c:pt>
                <c:pt idx="121">
                  <c:v>44681</c:v>
                </c:pt>
                <c:pt idx="122">
                  <c:v>44688</c:v>
                </c:pt>
                <c:pt idx="123">
                  <c:v>44695</c:v>
                </c:pt>
                <c:pt idx="124">
                  <c:v>44702</c:v>
                </c:pt>
                <c:pt idx="125">
                  <c:v>44709</c:v>
                </c:pt>
                <c:pt idx="126">
                  <c:v>44716</c:v>
                </c:pt>
                <c:pt idx="127">
                  <c:v>44723</c:v>
                </c:pt>
                <c:pt idx="128">
                  <c:v>44730</c:v>
                </c:pt>
                <c:pt idx="129">
                  <c:v>44737</c:v>
                </c:pt>
                <c:pt idx="130">
                  <c:v>44744</c:v>
                </c:pt>
                <c:pt idx="131">
                  <c:v>44751</c:v>
                </c:pt>
                <c:pt idx="132">
                  <c:v>44758</c:v>
                </c:pt>
                <c:pt idx="133">
                  <c:v>44765</c:v>
                </c:pt>
                <c:pt idx="134">
                  <c:v>44772</c:v>
                </c:pt>
                <c:pt idx="135">
                  <c:v>44779</c:v>
                </c:pt>
                <c:pt idx="136">
                  <c:v>44786</c:v>
                </c:pt>
                <c:pt idx="137">
                  <c:v>44793</c:v>
                </c:pt>
                <c:pt idx="138">
                  <c:v>44800</c:v>
                </c:pt>
                <c:pt idx="139">
                  <c:v>44807</c:v>
                </c:pt>
                <c:pt idx="140">
                  <c:v>44814</c:v>
                </c:pt>
                <c:pt idx="141">
                  <c:v>44821</c:v>
                </c:pt>
                <c:pt idx="142">
                  <c:v>44828</c:v>
                </c:pt>
                <c:pt idx="143">
                  <c:v>44835</c:v>
                </c:pt>
              </c:numCache>
            </c:numRef>
          </c:cat>
          <c:val>
            <c:numRef>
              <c:f>Sheet2!$B$2:$B$145</c:f>
              <c:numCache>
                <c:formatCode>#,##0</c:formatCode>
                <c:ptCount val="144"/>
                <c:pt idx="0">
                  <c:v>197070</c:v>
                </c:pt>
                <c:pt idx="1">
                  <c:v>204527</c:v>
                </c:pt>
                <c:pt idx="2">
                  <c:v>203252</c:v>
                </c:pt>
                <c:pt idx="3">
                  <c:v>197206</c:v>
                </c:pt>
                <c:pt idx="4">
                  <c:v>199998</c:v>
                </c:pt>
                <c:pt idx="5">
                  <c:v>187680</c:v>
                </c:pt>
                <c:pt idx="6">
                  <c:v>182047</c:v>
                </c:pt>
                <c:pt idx="7">
                  <c:v>183474</c:v>
                </c:pt>
                <c:pt idx="8">
                  <c:v>179467</c:v>
                </c:pt>
                <c:pt idx="9">
                  <c:v>169380</c:v>
                </c:pt>
                <c:pt idx="10">
                  <c:v>160381</c:v>
                </c:pt>
                <c:pt idx="11">
                  <c:v>161973</c:v>
                </c:pt>
                <c:pt idx="12">
                  <c:v>176093</c:v>
                </c:pt>
                <c:pt idx="13">
                  <c:v>162915</c:v>
                </c:pt>
                <c:pt idx="14">
                  <c:v>146576</c:v>
                </c:pt>
                <c:pt idx="15">
                  <c:v>135279</c:v>
                </c:pt>
                <c:pt idx="16">
                  <c:v>134458</c:v>
                </c:pt>
                <c:pt idx="17">
                  <c:v>127967</c:v>
                </c:pt>
                <c:pt idx="18">
                  <c:v>129952</c:v>
                </c:pt>
                <c:pt idx="19">
                  <c:v>127827</c:v>
                </c:pt>
                <c:pt idx="20">
                  <c:v>130920</c:v>
                </c:pt>
                <c:pt idx="21">
                  <c:v>128913</c:v>
                </c:pt>
                <c:pt idx="22">
                  <c:v>136026</c:v>
                </c:pt>
                <c:pt idx="23">
                  <c:v>139780</c:v>
                </c:pt>
                <c:pt idx="24">
                  <c:v>146367</c:v>
                </c:pt>
                <c:pt idx="25">
                  <c:v>142372</c:v>
                </c:pt>
                <c:pt idx="26">
                  <c:v>131909</c:v>
                </c:pt>
                <c:pt idx="27">
                  <c:v>137779</c:v>
                </c:pt>
                <c:pt idx="28">
                  <c:v>149821</c:v>
                </c:pt>
                <c:pt idx="29">
                  <c:v>153999</c:v>
                </c:pt>
                <c:pt idx="30">
                  <c:v>158505</c:v>
                </c:pt>
                <c:pt idx="31">
                  <c:v>158153</c:v>
                </c:pt>
                <c:pt idx="32">
                  <c:v>156933</c:v>
                </c:pt>
                <c:pt idx="33">
                  <c:v>171940</c:v>
                </c:pt>
                <c:pt idx="34">
                  <c:v>167732</c:v>
                </c:pt>
                <c:pt idx="35">
                  <c:v>162193</c:v>
                </c:pt>
                <c:pt idx="36">
                  <c:v>156463</c:v>
                </c:pt>
                <c:pt idx="37">
                  <c:v>163827</c:v>
                </c:pt>
                <c:pt idx="38">
                  <c:v>155200</c:v>
                </c:pt>
                <c:pt idx="39">
                  <c:v>156213</c:v>
                </c:pt>
                <c:pt idx="40">
                  <c:v>165080</c:v>
                </c:pt>
                <c:pt idx="41">
                  <c:v>159114</c:v>
                </c:pt>
                <c:pt idx="42">
                  <c:v>152634</c:v>
                </c:pt>
                <c:pt idx="43">
                  <c:v>155419</c:v>
                </c:pt>
                <c:pt idx="44">
                  <c:v>156481</c:v>
                </c:pt>
                <c:pt idx="45">
                  <c:v>160272</c:v>
                </c:pt>
                <c:pt idx="46">
                  <c:v>167214</c:v>
                </c:pt>
                <c:pt idx="47">
                  <c:v>158573</c:v>
                </c:pt>
                <c:pt idx="48">
                  <c:v>172946</c:v>
                </c:pt>
                <c:pt idx="49">
                  <c:v>169187</c:v>
                </c:pt>
                <c:pt idx="50">
                  <c:v>164766</c:v>
                </c:pt>
                <c:pt idx="51">
                  <c:v>131069</c:v>
                </c:pt>
                <c:pt idx="52" formatCode="#,###,###,###,###,###">
                  <c:v>145688</c:v>
                </c:pt>
                <c:pt idx="53" formatCode="#,###,###,###,###,###">
                  <c:v>176793</c:v>
                </c:pt>
                <c:pt idx="54" formatCode="#,###,###,###,###,###">
                  <c:v>167734</c:v>
                </c:pt>
                <c:pt idx="55" formatCode="#,###,###,###,###,###">
                  <c:v>184632</c:v>
                </c:pt>
                <c:pt idx="56" formatCode="#,###,###,###,###,###">
                  <c:v>178613</c:v>
                </c:pt>
                <c:pt idx="57" formatCode="#,###,###,###,###,###">
                  <c:v>174728</c:v>
                </c:pt>
                <c:pt idx="58" formatCode="#,###,###,###,###,###">
                  <c:v>158514</c:v>
                </c:pt>
                <c:pt idx="59" formatCode="#,###,###,###,###,###">
                  <c:v>141786</c:v>
                </c:pt>
                <c:pt idx="60" formatCode="#,###,###,###,###,###">
                  <c:v>170552</c:v>
                </c:pt>
                <c:pt idx="61" formatCode="#,###,###,###,###,###">
                  <c:v>190906</c:v>
                </c:pt>
                <c:pt idx="62" formatCode="#,###,###,###,###,###">
                  <c:v>186454</c:v>
                </c:pt>
                <c:pt idx="63" formatCode="#,###,###,###,###,###">
                  <c:v>173987</c:v>
                </c:pt>
                <c:pt idx="64" formatCode="#,###,###,###,###,###">
                  <c:v>178814</c:v>
                </c:pt>
                <c:pt idx="65" formatCode="#,###,###,###,###,###">
                  <c:v>177526</c:v>
                </c:pt>
                <c:pt idx="66" formatCode="#,###,###,###,###,###">
                  <c:v>190407</c:v>
                </c:pt>
                <c:pt idx="67" formatCode="#,###,###,###,###,###">
                  <c:v>188767</c:v>
                </c:pt>
                <c:pt idx="68" formatCode="#,###,###,###,###,###">
                  <c:v>196893</c:v>
                </c:pt>
                <c:pt idx="69" formatCode="#,###,###,###,###,###">
                  <c:v>192967</c:v>
                </c:pt>
                <c:pt idx="70" formatCode="#,###,###,###,###,###">
                  <c:v>192060</c:v>
                </c:pt>
                <c:pt idx="71" formatCode="#,###,###,###,###,###">
                  <c:v>209381</c:v>
                </c:pt>
                <c:pt idx="72" formatCode="#,###,###,###,###,###">
                  <c:v>198086</c:v>
                </c:pt>
                <c:pt idx="73" formatCode="#,###,###,###,###,###">
                  <c:v>204246</c:v>
                </c:pt>
                <c:pt idx="74" formatCode="#,###,###,###,###,###">
                  <c:v>199493</c:v>
                </c:pt>
                <c:pt idx="75" formatCode="#,###,###,###,###,###">
                  <c:v>212247</c:v>
                </c:pt>
                <c:pt idx="76" formatCode="#,###,###,###,###,###">
                  <c:v>207826</c:v>
                </c:pt>
                <c:pt idx="77" formatCode="#,###,###,###,###,###">
                  <c:v>204074</c:v>
                </c:pt>
                <c:pt idx="78" formatCode="#,###,###,###,###,###">
                  <c:v>198384</c:v>
                </c:pt>
                <c:pt idx="79" formatCode="#,###,###,###,###,###">
                  <c:v>168799</c:v>
                </c:pt>
                <c:pt idx="80" formatCode="#,###,###,###,###,###">
                  <c:v>199735</c:v>
                </c:pt>
                <c:pt idx="81" formatCode="#,###,###,###,###,###">
                  <c:v>190380</c:v>
                </c:pt>
                <c:pt idx="82" formatCode="#,###,###,###,###,###">
                  <c:v>181774</c:v>
                </c:pt>
                <c:pt idx="83" formatCode="#,###,###,###,###,###">
                  <c:v>192953</c:v>
                </c:pt>
                <c:pt idx="84" formatCode="#,###,###,###,###,###">
                  <c:v>193580</c:v>
                </c:pt>
                <c:pt idx="85" formatCode="#,###,###,###,###,###">
                  <c:v>184702</c:v>
                </c:pt>
                <c:pt idx="86" formatCode="#,###,###,###,###,###">
                  <c:v>197260</c:v>
                </c:pt>
                <c:pt idx="87" formatCode="#,###,###,###,###,###">
                  <c:v>193279</c:v>
                </c:pt>
                <c:pt idx="88" formatCode="#,###,###,###,###,###">
                  <c:v>196570</c:v>
                </c:pt>
                <c:pt idx="89" formatCode="#,###,###,###,###,###">
                  <c:v>198680</c:v>
                </c:pt>
                <c:pt idx="90" formatCode="#,###,###,###,###,###">
                  <c:v>202093</c:v>
                </c:pt>
                <c:pt idx="91" formatCode="#,###,###,###,###,###">
                  <c:v>195586</c:v>
                </c:pt>
                <c:pt idx="92" formatCode="#,###,###,###,###,###">
                  <c:v>222827</c:v>
                </c:pt>
                <c:pt idx="93" formatCode="#,###,###,###,###,###">
                  <c:v>190212</c:v>
                </c:pt>
                <c:pt idx="94" formatCode="#,###,###,###,###,###">
                  <c:v>216347</c:v>
                </c:pt>
                <c:pt idx="95" formatCode="#,###,###,###,###,###">
                  <c:v>219988</c:v>
                </c:pt>
                <c:pt idx="96" formatCode="#,###,###,###,###,###">
                  <c:v>219748</c:v>
                </c:pt>
                <c:pt idx="97" formatCode="#,###,###,###,###,###">
                  <c:v>221327</c:v>
                </c:pt>
                <c:pt idx="98" formatCode="#,###,###,###,###,###">
                  <c:v>213080</c:v>
                </c:pt>
                <c:pt idx="99" formatCode="#,###,###,###,###,###">
                  <c:v>210540</c:v>
                </c:pt>
                <c:pt idx="100" formatCode="#,###,###,###,###,###">
                  <c:v>226301</c:v>
                </c:pt>
                <c:pt idx="101" formatCode="#,###,###,###,###,###">
                  <c:v>219807</c:v>
                </c:pt>
                <c:pt idx="102" formatCode="#,###,###,###,###,###">
                  <c:v>214073</c:v>
                </c:pt>
                <c:pt idx="103" formatCode="#,###,###,###,###,###">
                  <c:v>193730</c:v>
                </c:pt>
                <c:pt idx="104" formatCode="#,###,###,###,###,###">
                  <c:v>193820</c:v>
                </c:pt>
                <c:pt idx="105" formatCode="#,###,###,###,###,###">
                  <c:v>183933</c:v>
                </c:pt>
                <c:pt idx="106" formatCode="#,###,###,###,###,###">
                  <c:v>227313</c:v>
                </c:pt>
                <c:pt idx="107" formatCode="#,###,###,###,###,###">
                  <c:v>222106</c:v>
                </c:pt>
                <c:pt idx="108" formatCode="#,###,###,###,###,###">
                  <c:v>227168</c:v>
                </c:pt>
                <c:pt idx="109" formatCode="#,###,###,###,###,###">
                  <c:v>216307</c:v>
                </c:pt>
                <c:pt idx="110" formatCode="#,###,###,###,###,###">
                  <c:v>231179</c:v>
                </c:pt>
                <c:pt idx="111" formatCode="#,###,###,###,###,###">
                  <c:v>238786</c:v>
                </c:pt>
                <c:pt idx="112" formatCode="#,###,###,###,###,###">
                  <c:v>215312</c:v>
                </c:pt>
                <c:pt idx="113" formatCode="#,###,###,###,###,###">
                  <c:v>228773</c:v>
                </c:pt>
                <c:pt idx="114" formatCode="#,###,###,###,###,###">
                  <c:v>216329</c:v>
                </c:pt>
                <c:pt idx="115" formatCode="#,###,###,###,###,###">
                  <c:v>214120</c:v>
                </c:pt>
                <c:pt idx="116" formatCode="#,###,###,###,###,###">
                  <c:v>222740</c:v>
                </c:pt>
                <c:pt idx="117" formatCode="#,###,###,###,###,###">
                  <c:v>221959</c:v>
                </c:pt>
                <c:pt idx="118" formatCode="#,###,###,###,###,###">
                  <c:v>248847</c:v>
                </c:pt>
                <c:pt idx="119" formatCode="#,###,###,###,###,###">
                  <c:v>233040</c:v>
                </c:pt>
                <c:pt idx="120" formatCode="#,###,###,###,###,###">
                  <c:v>219195</c:v>
                </c:pt>
                <c:pt idx="121" formatCode="#,###,###,###,###,###">
                  <c:v>239167</c:v>
                </c:pt>
                <c:pt idx="122" formatCode="#,###,###,###,###,###">
                  <c:v>239593</c:v>
                </c:pt>
                <c:pt idx="123" formatCode="#,###,###,###,###,###">
                  <c:v>242373</c:v>
                </c:pt>
                <c:pt idx="124" formatCode="#,###,###,###,###,###">
                  <c:v>248407</c:v>
                </c:pt>
                <c:pt idx="125" formatCode="#,###,###,###,###,###">
                  <c:v>242074</c:v>
                </c:pt>
                <c:pt idx="126" formatCode="#,###,###,###,###,###">
                  <c:v>248467</c:v>
                </c:pt>
                <c:pt idx="127" formatCode="#,###,###,###,###,###">
                  <c:v>252186</c:v>
                </c:pt>
                <c:pt idx="128" formatCode="#,###,###,###,###,###">
                  <c:v>250953</c:v>
                </c:pt>
                <c:pt idx="129" formatCode="#,###,###,###,###,###">
                  <c:v>234900</c:v>
                </c:pt>
                <c:pt idx="130" formatCode="#,###,###,###,###,###">
                  <c:v>215160</c:v>
                </c:pt>
                <c:pt idx="131" formatCode="#,###,###,###,###,###">
                  <c:v>204739</c:v>
                </c:pt>
                <c:pt idx="132" formatCode="#,###,###,###,###,###">
                  <c:v>220332</c:v>
                </c:pt>
                <c:pt idx="133" formatCode="#,###,###,###,###,###">
                  <c:v>228739</c:v>
                </c:pt>
                <c:pt idx="134" formatCode="#,###,###,###,###,###">
                  <c:v>235729</c:v>
                </c:pt>
                <c:pt idx="135" formatCode="#,###,###,###,###,###">
                  <c:v>219539</c:v>
                </c:pt>
                <c:pt idx="136" formatCode="#,###,###,###,###,###">
                  <c:v>233289</c:v>
                </c:pt>
                <c:pt idx="137" formatCode="#,###,###,###,###,###">
                  <c:v>233964</c:v>
                </c:pt>
                <c:pt idx="138" formatCode="#,###,###,###,###,###">
                  <c:v>247296</c:v>
                </c:pt>
                <c:pt idx="139" formatCode="#,###,###,###,###,###">
                  <c:v>251954</c:v>
                </c:pt>
                <c:pt idx="140" formatCode="#,###,###,###,###,###">
                  <c:v>231538</c:v>
                </c:pt>
                <c:pt idx="141" formatCode="#,###,###,###,###,###">
                  <c:v>249040</c:v>
                </c:pt>
                <c:pt idx="142" formatCode="#,###,###,###,###,###">
                  <c:v>244335</c:v>
                </c:pt>
                <c:pt idx="143" formatCode="#,###,###,###,###,###">
                  <c:v>243206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B-4304-8302-2BB0DB5A5261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Western KY</c:v>
                </c:pt>
              </c:strCache>
            </c:strRef>
          </c:tx>
          <c:spPr>
            <a:ln w="31750" cap="rnd">
              <a:solidFill>
                <a:srgbClr val="3864B2"/>
              </a:solidFill>
              <a:round/>
            </a:ln>
            <a:effectLst/>
          </c:spPr>
          <c:marker>
            <c:symbol val="none"/>
          </c:marker>
          <c:cat>
            <c:numRef>
              <c:f>Sheet2!$A$2:$A$145</c:f>
              <c:numCache>
                <c:formatCode>m/d/yyyy</c:formatCode>
                <c:ptCount val="144"/>
                <c:pt idx="0">
                  <c:v>43834</c:v>
                </c:pt>
                <c:pt idx="1">
                  <c:v>43841</c:v>
                </c:pt>
                <c:pt idx="2">
                  <c:v>43848</c:v>
                </c:pt>
                <c:pt idx="3">
                  <c:v>43855</c:v>
                </c:pt>
                <c:pt idx="4">
                  <c:v>43862</c:v>
                </c:pt>
                <c:pt idx="5">
                  <c:v>43869</c:v>
                </c:pt>
                <c:pt idx="6">
                  <c:v>43876</c:v>
                </c:pt>
                <c:pt idx="7">
                  <c:v>43883</c:v>
                </c:pt>
                <c:pt idx="8">
                  <c:v>43890</c:v>
                </c:pt>
                <c:pt idx="9">
                  <c:v>43897</c:v>
                </c:pt>
                <c:pt idx="10">
                  <c:v>43904</c:v>
                </c:pt>
                <c:pt idx="11">
                  <c:v>43911</c:v>
                </c:pt>
                <c:pt idx="12">
                  <c:v>43918</c:v>
                </c:pt>
                <c:pt idx="13">
                  <c:v>43925</c:v>
                </c:pt>
                <c:pt idx="14">
                  <c:v>43932</c:v>
                </c:pt>
                <c:pt idx="15">
                  <c:v>43939</c:v>
                </c:pt>
                <c:pt idx="16">
                  <c:v>43946</c:v>
                </c:pt>
                <c:pt idx="17">
                  <c:v>43953</c:v>
                </c:pt>
                <c:pt idx="18">
                  <c:v>43960</c:v>
                </c:pt>
                <c:pt idx="19">
                  <c:v>43967</c:v>
                </c:pt>
                <c:pt idx="20">
                  <c:v>43974</c:v>
                </c:pt>
                <c:pt idx="21">
                  <c:v>43981</c:v>
                </c:pt>
                <c:pt idx="22">
                  <c:v>43988</c:v>
                </c:pt>
                <c:pt idx="23">
                  <c:v>43995</c:v>
                </c:pt>
                <c:pt idx="24">
                  <c:v>44002</c:v>
                </c:pt>
                <c:pt idx="25">
                  <c:v>44009</c:v>
                </c:pt>
                <c:pt idx="26">
                  <c:v>44016</c:v>
                </c:pt>
                <c:pt idx="27">
                  <c:v>44023</c:v>
                </c:pt>
                <c:pt idx="28">
                  <c:v>44030</c:v>
                </c:pt>
                <c:pt idx="29">
                  <c:v>44037</c:v>
                </c:pt>
                <c:pt idx="30">
                  <c:v>44044</c:v>
                </c:pt>
                <c:pt idx="31">
                  <c:v>44051</c:v>
                </c:pt>
                <c:pt idx="32">
                  <c:v>44058</c:v>
                </c:pt>
                <c:pt idx="33">
                  <c:v>44065</c:v>
                </c:pt>
                <c:pt idx="34">
                  <c:v>44072</c:v>
                </c:pt>
                <c:pt idx="35">
                  <c:v>44079</c:v>
                </c:pt>
                <c:pt idx="36">
                  <c:v>44086</c:v>
                </c:pt>
                <c:pt idx="37">
                  <c:v>44093</c:v>
                </c:pt>
                <c:pt idx="38">
                  <c:v>44100</c:v>
                </c:pt>
                <c:pt idx="39">
                  <c:v>44107</c:v>
                </c:pt>
                <c:pt idx="40">
                  <c:v>44114</c:v>
                </c:pt>
                <c:pt idx="41">
                  <c:v>44121</c:v>
                </c:pt>
                <c:pt idx="42">
                  <c:v>44128</c:v>
                </c:pt>
                <c:pt idx="43">
                  <c:v>44135</c:v>
                </c:pt>
                <c:pt idx="44">
                  <c:v>44142</c:v>
                </c:pt>
                <c:pt idx="45">
                  <c:v>44149</c:v>
                </c:pt>
                <c:pt idx="46">
                  <c:v>44156</c:v>
                </c:pt>
                <c:pt idx="47">
                  <c:v>44163</c:v>
                </c:pt>
                <c:pt idx="48">
                  <c:v>44170</c:v>
                </c:pt>
                <c:pt idx="49">
                  <c:v>44177</c:v>
                </c:pt>
                <c:pt idx="50">
                  <c:v>44184</c:v>
                </c:pt>
                <c:pt idx="51">
                  <c:v>44191</c:v>
                </c:pt>
                <c:pt idx="52">
                  <c:v>44198</c:v>
                </c:pt>
                <c:pt idx="53">
                  <c:v>44205</c:v>
                </c:pt>
                <c:pt idx="54">
                  <c:v>44212</c:v>
                </c:pt>
                <c:pt idx="55">
                  <c:v>44219</c:v>
                </c:pt>
                <c:pt idx="56">
                  <c:v>44226</c:v>
                </c:pt>
                <c:pt idx="57">
                  <c:v>44233</c:v>
                </c:pt>
                <c:pt idx="58">
                  <c:v>44240</c:v>
                </c:pt>
                <c:pt idx="59">
                  <c:v>44247</c:v>
                </c:pt>
                <c:pt idx="60">
                  <c:v>44254</c:v>
                </c:pt>
                <c:pt idx="61">
                  <c:v>44261</c:v>
                </c:pt>
                <c:pt idx="62">
                  <c:v>44268</c:v>
                </c:pt>
                <c:pt idx="63">
                  <c:v>44275</c:v>
                </c:pt>
                <c:pt idx="64">
                  <c:v>44282</c:v>
                </c:pt>
                <c:pt idx="65">
                  <c:v>44289</c:v>
                </c:pt>
                <c:pt idx="66">
                  <c:v>44296</c:v>
                </c:pt>
                <c:pt idx="67">
                  <c:v>44303</c:v>
                </c:pt>
                <c:pt idx="68">
                  <c:v>44310</c:v>
                </c:pt>
                <c:pt idx="69">
                  <c:v>44317</c:v>
                </c:pt>
                <c:pt idx="70">
                  <c:v>44324</c:v>
                </c:pt>
                <c:pt idx="71">
                  <c:v>44331</c:v>
                </c:pt>
                <c:pt idx="72">
                  <c:v>44338</c:v>
                </c:pt>
                <c:pt idx="73">
                  <c:v>44345</c:v>
                </c:pt>
                <c:pt idx="74">
                  <c:v>44352</c:v>
                </c:pt>
                <c:pt idx="75">
                  <c:v>44359</c:v>
                </c:pt>
                <c:pt idx="76">
                  <c:v>44366</c:v>
                </c:pt>
                <c:pt idx="77">
                  <c:v>44373</c:v>
                </c:pt>
                <c:pt idx="78">
                  <c:v>44380</c:v>
                </c:pt>
                <c:pt idx="79">
                  <c:v>44387</c:v>
                </c:pt>
                <c:pt idx="80">
                  <c:v>44394</c:v>
                </c:pt>
                <c:pt idx="81">
                  <c:v>44401</c:v>
                </c:pt>
                <c:pt idx="82">
                  <c:v>44408</c:v>
                </c:pt>
                <c:pt idx="83">
                  <c:v>44415</c:v>
                </c:pt>
                <c:pt idx="84">
                  <c:v>44422</c:v>
                </c:pt>
                <c:pt idx="85">
                  <c:v>44429</c:v>
                </c:pt>
                <c:pt idx="86">
                  <c:v>44436</c:v>
                </c:pt>
                <c:pt idx="87">
                  <c:v>44443</c:v>
                </c:pt>
                <c:pt idx="88">
                  <c:v>44450</c:v>
                </c:pt>
                <c:pt idx="89">
                  <c:v>44457</c:v>
                </c:pt>
                <c:pt idx="90">
                  <c:v>44464</c:v>
                </c:pt>
                <c:pt idx="91">
                  <c:v>44471</c:v>
                </c:pt>
                <c:pt idx="92">
                  <c:v>44478</c:v>
                </c:pt>
                <c:pt idx="93">
                  <c:v>44485</c:v>
                </c:pt>
                <c:pt idx="94">
                  <c:v>44492</c:v>
                </c:pt>
                <c:pt idx="95">
                  <c:v>44499</c:v>
                </c:pt>
                <c:pt idx="96">
                  <c:v>44506</c:v>
                </c:pt>
                <c:pt idx="97">
                  <c:v>44513</c:v>
                </c:pt>
                <c:pt idx="98">
                  <c:v>44520</c:v>
                </c:pt>
                <c:pt idx="99">
                  <c:v>44527</c:v>
                </c:pt>
                <c:pt idx="100">
                  <c:v>44534</c:v>
                </c:pt>
                <c:pt idx="101">
                  <c:v>44541</c:v>
                </c:pt>
                <c:pt idx="102">
                  <c:v>44548</c:v>
                </c:pt>
                <c:pt idx="103">
                  <c:v>44555</c:v>
                </c:pt>
                <c:pt idx="104">
                  <c:v>44562</c:v>
                </c:pt>
                <c:pt idx="105">
                  <c:v>44569</c:v>
                </c:pt>
                <c:pt idx="106">
                  <c:v>44576</c:v>
                </c:pt>
                <c:pt idx="107">
                  <c:v>44583</c:v>
                </c:pt>
                <c:pt idx="108">
                  <c:v>44590</c:v>
                </c:pt>
                <c:pt idx="109">
                  <c:v>44597</c:v>
                </c:pt>
                <c:pt idx="110">
                  <c:v>44604</c:v>
                </c:pt>
                <c:pt idx="111">
                  <c:v>44611</c:v>
                </c:pt>
                <c:pt idx="112">
                  <c:v>44618</c:v>
                </c:pt>
                <c:pt idx="113">
                  <c:v>44625</c:v>
                </c:pt>
                <c:pt idx="114">
                  <c:v>44632</c:v>
                </c:pt>
                <c:pt idx="115">
                  <c:v>44639</c:v>
                </c:pt>
                <c:pt idx="116">
                  <c:v>44646</c:v>
                </c:pt>
                <c:pt idx="117">
                  <c:v>44653</c:v>
                </c:pt>
                <c:pt idx="118">
                  <c:v>44660</c:v>
                </c:pt>
                <c:pt idx="119">
                  <c:v>44667</c:v>
                </c:pt>
                <c:pt idx="120">
                  <c:v>44674</c:v>
                </c:pt>
                <c:pt idx="121">
                  <c:v>44681</c:v>
                </c:pt>
                <c:pt idx="122">
                  <c:v>44688</c:v>
                </c:pt>
                <c:pt idx="123">
                  <c:v>44695</c:v>
                </c:pt>
                <c:pt idx="124">
                  <c:v>44702</c:v>
                </c:pt>
                <c:pt idx="125">
                  <c:v>44709</c:v>
                </c:pt>
                <c:pt idx="126">
                  <c:v>44716</c:v>
                </c:pt>
                <c:pt idx="127">
                  <c:v>44723</c:v>
                </c:pt>
                <c:pt idx="128">
                  <c:v>44730</c:v>
                </c:pt>
                <c:pt idx="129">
                  <c:v>44737</c:v>
                </c:pt>
                <c:pt idx="130">
                  <c:v>44744</c:v>
                </c:pt>
                <c:pt idx="131">
                  <c:v>44751</c:v>
                </c:pt>
                <c:pt idx="132">
                  <c:v>44758</c:v>
                </c:pt>
                <c:pt idx="133">
                  <c:v>44765</c:v>
                </c:pt>
                <c:pt idx="134">
                  <c:v>44772</c:v>
                </c:pt>
                <c:pt idx="135">
                  <c:v>44779</c:v>
                </c:pt>
                <c:pt idx="136">
                  <c:v>44786</c:v>
                </c:pt>
                <c:pt idx="137">
                  <c:v>44793</c:v>
                </c:pt>
                <c:pt idx="138">
                  <c:v>44800</c:v>
                </c:pt>
                <c:pt idx="139">
                  <c:v>44807</c:v>
                </c:pt>
                <c:pt idx="140">
                  <c:v>44814</c:v>
                </c:pt>
                <c:pt idx="141">
                  <c:v>44821</c:v>
                </c:pt>
                <c:pt idx="142">
                  <c:v>44828</c:v>
                </c:pt>
                <c:pt idx="143">
                  <c:v>44835</c:v>
                </c:pt>
              </c:numCache>
            </c:numRef>
          </c:cat>
          <c:val>
            <c:numRef>
              <c:f>Sheet2!$C$2:$C$145</c:f>
              <c:numCache>
                <c:formatCode>#,##0</c:formatCode>
                <c:ptCount val="144"/>
                <c:pt idx="0">
                  <c:v>376558</c:v>
                </c:pt>
                <c:pt idx="1">
                  <c:v>413552</c:v>
                </c:pt>
                <c:pt idx="2">
                  <c:v>410967</c:v>
                </c:pt>
                <c:pt idx="3">
                  <c:v>398745</c:v>
                </c:pt>
                <c:pt idx="4">
                  <c:v>404386</c:v>
                </c:pt>
                <c:pt idx="5">
                  <c:v>379486</c:v>
                </c:pt>
                <c:pt idx="6">
                  <c:v>368088</c:v>
                </c:pt>
                <c:pt idx="7">
                  <c:v>370981</c:v>
                </c:pt>
                <c:pt idx="8">
                  <c:v>362879</c:v>
                </c:pt>
                <c:pt idx="9">
                  <c:v>342481</c:v>
                </c:pt>
                <c:pt idx="10">
                  <c:v>324286</c:v>
                </c:pt>
                <c:pt idx="11">
                  <c:v>327505</c:v>
                </c:pt>
                <c:pt idx="12">
                  <c:v>356053</c:v>
                </c:pt>
                <c:pt idx="13">
                  <c:v>275337</c:v>
                </c:pt>
                <c:pt idx="14">
                  <c:v>211335</c:v>
                </c:pt>
                <c:pt idx="15">
                  <c:v>195046</c:v>
                </c:pt>
                <c:pt idx="16">
                  <c:v>193859</c:v>
                </c:pt>
                <c:pt idx="17">
                  <c:v>184505</c:v>
                </c:pt>
                <c:pt idx="18">
                  <c:v>187360</c:v>
                </c:pt>
                <c:pt idx="19">
                  <c:v>184305</c:v>
                </c:pt>
                <c:pt idx="20">
                  <c:v>188765</c:v>
                </c:pt>
                <c:pt idx="21">
                  <c:v>185865</c:v>
                </c:pt>
                <c:pt idx="22">
                  <c:v>196119</c:v>
                </c:pt>
                <c:pt idx="23">
                  <c:v>201533</c:v>
                </c:pt>
                <c:pt idx="24">
                  <c:v>211028</c:v>
                </c:pt>
                <c:pt idx="25">
                  <c:v>205267</c:v>
                </c:pt>
                <c:pt idx="26">
                  <c:v>243109</c:v>
                </c:pt>
                <c:pt idx="27">
                  <c:v>296486</c:v>
                </c:pt>
                <c:pt idx="28">
                  <c:v>322400</c:v>
                </c:pt>
                <c:pt idx="29">
                  <c:v>331393</c:v>
                </c:pt>
                <c:pt idx="30">
                  <c:v>341080</c:v>
                </c:pt>
                <c:pt idx="31">
                  <c:v>340333</c:v>
                </c:pt>
                <c:pt idx="32">
                  <c:v>337713</c:v>
                </c:pt>
                <c:pt idx="33">
                  <c:v>370005</c:v>
                </c:pt>
                <c:pt idx="34">
                  <c:v>360939</c:v>
                </c:pt>
                <c:pt idx="35">
                  <c:v>349020</c:v>
                </c:pt>
                <c:pt idx="36">
                  <c:v>336695</c:v>
                </c:pt>
                <c:pt idx="37">
                  <c:v>352541</c:v>
                </c:pt>
                <c:pt idx="38">
                  <c:v>333979</c:v>
                </c:pt>
                <c:pt idx="39">
                  <c:v>323696</c:v>
                </c:pt>
                <c:pt idx="40">
                  <c:v>324566</c:v>
                </c:pt>
                <c:pt idx="41">
                  <c:v>312833</c:v>
                </c:pt>
                <c:pt idx="42">
                  <c:v>300092</c:v>
                </c:pt>
                <c:pt idx="43">
                  <c:v>305560</c:v>
                </c:pt>
                <c:pt idx="44">
                  <c:v>307660</c:v>
                </c:pt>
                <c:pt idx="45">
                  <c:v>315100</c:v>
                </c:pt>
                <c:pt idx="46">
                  <c:v>328754</c:v>
                </c:pt>
                <c:pt idx="47">
                  <c:v>311765</c:v>
                </c:pt>
                <c:pt idx="48">
                  <c:v>340021</c:v>
                </c:pt>
                <c:pt idx="49">
                  <c:v>332639</c:v>
                </c:pt>
                <c:pt idx="50">
                  <c:v>323946</c:v>
                </c:pt>
                <c:pt idx="51">
                  <c:v>257697</c:v>
                </c:pt>
                <c:pt idx="52" formatCode="#,###,###,###,###,###">
                  <c:v>284733</c:v>
                </c:pt>
                <c:pt idx="53" formatCode="#,###,###,###,###,###">
                  <c:v>340226</c:v>
                </c:pt>
                <c:pt idx="54" formatCode="#,###,###,###,###,###">
                  <c:v>322786</c:v>
                </c:pt>
                <c:pt idx="55" formatCode="#,###,###,###,###,###">
                  <c:v>355301</c:v>
                </c:pt>
                <c:pt idx="56" formatCode="#,###,###,###,###,###">
                  <c:v>343720</c:v>
                </c:pt>
                <c:pt idx="57" formatCode="#,###,###,###,###,###">
                  <c:v>336253</c:v>
                </c:pt>
                <c:pt idx="58" formatCode="#,###,###,###,###,###">
                  <c:v>305048</c:v>
                </c:pt>
                <c:pt idx="59" formatCode="#,###,###,###,###,###">
                  <c:v>272859</c:v>
                </c:pt>
                <c:pt idx="60" formatCode="#,###,###,###,###,###">
                  <c:v>328213</c:v>
                </c:pt>
                <c:pt idx="61" formatCode="#,###,###,###,###,###">
                  <c:v>367386</c:v>
                </c:pt>
                <c:pt idx="62" formatCode="#,###,###,###,###,###">
                  <c:v>358820</c:v>
                </c:pt>
                <c:pt idx="63" formatCode="#,###,###,###,###,###">
                  <c:v>334828</c:v>
                </c:pt>
                <c:pt idx="64" formatCode="#,###,###,###,###,###">
                  <c:v>344113</c:v>
                </c:pt>
                <c:pt idx="65" formatCode="#,###,###,###,###,###">
                  <c:v>313529</c:v>
                </c:pt>
                <c:pt idx="66" formatCode="#,###,###,###,###,###">
                  <c:v>298339</c:v>
                </c:pt>
                <c:pt idx="67" formatCode="#,###,###,###,###,###">
                  <c:v>295765</c:v>
                </c:pt>
                <c:pt idx="68" formatCode="#,###,###,###,###,###">
                  <c:v>308498</c:v>
                </c:pt>
                <c:pt idx="69" formatCode="#,###,###,###,###,###">
                  <c:v>302345</c:v>
                </c:pt>
                <c:pt idx="70" formatCode="#,###,###,###,###,###">
                  <c:v>300926</c:v>
                </c:pt>
                <c:pt idx="71" formatCode="#,###,###,###,###,###">
                  <c:v>328065</c:v>
                </c:pt>
                <c:pt idx="72" formatCode="#,###,###,###,###,###">
                  <c:v>310366</c:v>
                </c:pt>
                <c:pt idx="73" formatCode="#,###,###,###,###,###">
                  <c:v>320019</c:v>
                </c:pt>
                <c:pt idx="74" formatCode="#,###,###,###,###,###">
                  <c:v>312578</c:v>
                </c:pt>
                <c:pt idx="75" formatCode="#,###,###,###,###,###">
                  <c:v>332560</c:v>
                </c:pt>
                <c:pt idx="76" formatCode="#,###,###,###,###,###">
                  <c:v>325626</c:v>
                </c:pt>
                <c:pt idx="77" formatCode="#,###,###,###,###,###">
                  <c:v>319751</c:v>
                </c:pt>
                <c:pt idx="78" formatCode="#,###,###,###,###,###">
                  <c:v>307312</c:v>
                </c:pt>
                <c:pt idx="79" formatCode="#,###,###,###,###,###">
                  <c:v>257405</c:v>
                </c:pt>
                <c:pt idx="80" formatCode="#,###,###,###,###,###">
                  <c:v>304585</c:v>
                </c:pt>
                <c:pt idx="81" formatCode="#,###,###,###,###,###">
                  <c:v>290314</c:v>
                </c:pt>
                <c:pt idx="82" formatCode="#,###,###,###,###,###">
                  <c:v>277194</c:v>
                </c:pt>
                <c:pt idx="83" formatCode="#,###,###,###,###,###">
                  <c:v>294246</c:v>
                </c:pt>
                <c:pt idx="84" formatCode="#,###,###,###,###,###">
                  <c:v>295194</c:v>
                </c:pt>
                <c:pt idx="85" formatCode="#,###,###,###,###,###">
                  <c:v>281659</c:v>
                </c:pt>
                <c:pt idx="86" formatCode="#,###,###,###,###,###">
                  <c:v>300813</c:v>
                </c:pt>
                <c:pt idx="87" formatCode="#,###,###,###,###,###">
                  <c:v>294734</c:v>
                </c:pt>
                <c:pt idx="88" formatCode="#,###,###,###,###,###">
                  <c:v>299749</c:v>
                </c:pt>
                <c:pt idx="89" formatCode="#,###,###,###,###,###">
                  <c:v>302967</c:v>
                </c:pt>
                <c:pt idx="90" formatCode="#,###,###,###,###,###">
                  <c:v>308174</c:v>
                </c:pt>
                <c:pt idx="91" formatCode="#,###,###,###,###,###">
                  <c:v>295105</c:v>
                </c:pt>
                <c:pt idx="92" formatCode="#,###,###,###,###,###">
                  <c:v>328065</c:v>
                </c:pt>
                <c:pt idx="93" formatCode="#,###,###,###,###,###">
                  <c:v>280039</c:v>
                </c:pt>
                <c:pt idx="94" formatCode="#,###,###,###,###,###">
                  <c:v>318520</c:v>
                </c:pt>
                <c:pt idx="95" formatCode="#,###,###,###,###,###">
                  <c:v>323886</c:v>
                </c:pt>
                <c:pt idx="96" formatCode="#,###,###,###,###,###">
                  <c:v>323533</c:v>
                </c:pt>
                <c:pt idx="97" formatCode="#,###,###,###,###,###">
                  <c:v>325860</c:v>
                </c:pt>
                <c:pt idx="98" formatCode="#,###,###,###,###,###">
                  <c:v>313707</c:v>
                </c:pt>
                <c:pt idx="99" formatCode="#,###,###,###,###,###">
                  <c:v>309966</c:v>
                </c:pt>
                <c:pt idx="100" formatCode="#,###,###,###,###,###">
                  <c:v>333180</c:v>
                </c:pt>
                <c:pt idx="101" formatCode="#,###,###,###,###,###">
                  <c:v>323613</c:v>
                </c:pt>
                <c:pt idx="102" formatCode="#,###,###,###,###,###">
                  <c:v>315173</c:v>
                </c:pt>
                <c:pt idx="103" formatCode="#,###,###,###,###,###">
                  <c:v>285217</c:v>
                </c:pt>
                <c:pt idx="104" formatCode="#,###,###,###,###,###">
                  <c:v>286405</c:v>
                </c:pt>
                <c:pt idx="105" formatCode="#,###,###,###,###,###">
                  <c:v>278927</c:v>
                </c:pt>
                <c:pt idx="106" formatCode="#,###,###,###,###,###">
                  <c:v>344714</c:v>
                </c:pt>
                <c:pt idx="107" formatCode="#,###,###,###,###,###">
                  <c:v>336820</c:v>
                </c:pt>
                <c:pt idx="108" formatCode="#,###,###,###,###,###">
                  <c:v>344500</c:v>
                </c:pt>
                <c:pt idx="109" formatCode="#,###,###,###,###,###">
                  <c:v>328027</c:v>
                </c:pt>
                <c:pt idx="110" formatCode="#,###,###,###,###,###">
                  <c:v>350574</c:v>
                </c:pt>
                <c:pt idx="111" formatCode="#,###,###,###,###,###">
                  <c:v>362114</c:v>
                </c:pt>
                <c:pt idx="112" formatCode="#,###,###,###,###,###">
                  <c:v>326520</c:v>
                </c:pt>
                <c:pt idx="113" formatCode="#,###,###,###,###,###">
                  <c:v>346933</c:v>
                </c:pt>
                <c:pt idx="114" formatCode="#,###,###,###,###,###">
                  <c:v>328061</c:v>
                </c:pt>
                <c:pt idx="115" formatCode="#,###,###,###,###,###">
                  <c:v>324713</c:v>
                </c:pt>
                <c:pt idx="116" formatCode="#,###,###,###,###,###">
                  <c:v>337788</c:v>
                </c:pt>
                <c:pt idx="117" formatCode="#,###,###,###,###,###">
                  <c:v>320461</c:v>
                </c:pt>
                <c:pt idx="118" formatCode="#,###,###,###,###,###">
                  <c:v>318146</c:v>
                </c:pt>
                <c:pt idx="119" formatCode="#,###,###,###,###,###">
                  <c:v>297933</c:v>
                </c:pt>
                <c:pt idx="120" formatCode="#,###,###,###,###,###">
                  <c:v>280239</c:v>
                </c:pt>
                <c:pt idx="121" formatCode="#,###,###,###,###,###">
                  <c:v>305773</c:v>
                </c:pt>
                <c:pt idx="122" formatCode="#,###,###,###,###,###">
                  <c:v>306314</c:v>
                </c:pt>
                <c:pt idx="123" formatCode="#,###,###,###,###,###">
                  <c:v>309867</c:v>
                </c:pt>
                <c:pt idx="124" formatCode="#,###,###,###,###,###">
                  <c:v>317581</c:v>
                </c:pt>
                <c:pt idx="125" formatCode="#,###,###,###,###,###">
                  <c:v>309488</c:v>
                </c:pt>
                <c:pt idx="126" formatCode="#,###,###,###,###,###">
                  <c:v>317660</c:v>
                </c:pt>
                <c:pt idx="127" formatCode="#,###,###,###,###,###">
                  <c:v>322414</c:v>
                </c:pt>
                <c:pt idx="128" formatCode="#,###,###,###,###,###">
                  <c:v>320834</c:v>
                </c:pt>
                <c:pt idx="129" formatCode="#,###,###,###,###,###">
                  <c:v>300312</c:v>
                </c:pt>
                <c:pt idx="130" formatCode="#,###,###,###,###,###">
                  <c:v>284000</c:v>
                </c:pt>
                <c:pt idx="131" formatCode="#,###,###,###,###,###">
                  <c:v>253322</c:v>
                </c:pt>
                <c:pt idx="132" formatCode="#,###,###,###,###,###">
                  <c:v>276408</c:v>
                </c:pt>
                <c:pt idx="133" formatCode="#,###,###,###,###,###">
                  <c:v>286592</c:v>
                </c:pt>
                <c:pt idx="134" formatCode="#,###,###,###,###,###">
                  <c:v>291692</c:v>
                </c:pt>
                <c:pt idx="135" formatCode="#,###,###,###,###,###">
                  <c:v>274978</c:v>
                </c:pt>
                <c:pt idx="136" formatCode="#,###,###,###,###,###">
                  <c:v>291985</c:v>
                </c:pt>
                <c:pt idx="137" formatCode="#,###,###,###,###,###">
                  <c:v>289467</c:v>
                </c:pt>
                <c:pt idx="138" formatCode="#,###,###,###,###,###">
                  <c:v>309758</c:v>
                </c:pt>
                <c:pt idx="139" formatCode="#,###,###,###,###,###">
                  <c:v>325473</c:v>
                </c:pt>
                <c:pt idx="140" formatCode="#,###,###,###,###,###">
                  <c:v>295724</c:v>
                </c:pt>
                <c:pt idx="141" formatCode="#,###,###,###,###,###">
                  <c:v>321960</c:v>
                </c:pt>
                <c:pt idx="142" formatCode="#,###,###,###,###,###">
                  <c:v>315637</c:v>
                </c:pt>
                <c:pt idx="143" formatCode="#,###,###,###,###,###">
                  <c:v>310540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B-4304-8302-2BB0DB5A5261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Kentucky Total</c:v>
                </c:pt>
              </c:strCache>
            </c:strRef>
          </c:tx>
          <c:spPr>
            <a:ln w="47625" cap="rnd" cmpd="sng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Sheet2!$A$2:$A$145</c:f>
              <c:numCache>
                <c:formatCode>m/d/yyyy</c:formatCode>
                <c:ptCount val="144"/>
                <c:pt idx="0">
                  <c:v>43834</c:v>
                </c:pt>
                <c:pt idx="1">
                  <c:v>43841</c:v>
                </c:pt>
                <c:pt idx="2">
                  <c:v>43848</c:v>
                </c:pt>
                <c:pt idx="3">
                  <c:v>43855</c:v>
                </c:pt>
                <c:pt idx="4">
                  <c:v>43862</c:v>
                </c:pt>
                <c:pt idx="5">
                  <c:v>43869</c:v>
                </c:pt>
                <c:pt idx="6">
                  <c:v>43876</c:v>
                </c:pt>
                <c:pt idx="7">
                  <c:v>43883</c:v>
                </c:pt>
                <c:pt idx="8">
                  <c:v>43890</c:v>
                </c:pt>
                <c:pt idx="9">
                  <c:v>43897</c:v>
                </c:pt>
                <c:pt idx="10">
                  <c:v>43904</c:v>
                </c:pt>
                <c:pt idx="11">
                  <c:v>43911</c:v>
                </c:pt>
                <c:pt idx="12">
                  <c:v>43918</c:v>
                </c:pt>
                <c:pt idx="13">
                  <c:v>43925</c:v>
                </c:pt>
                <c:pt idx="14">
                  <c:v>43932</c:v>
                </c:pt>
                <c:pt idx="15">
                  <c:v>43939</c:v>
                </c:pt>
                <c:pt idx="16">
                  <c:v>43946</c:v>
                </c:pt>
                <c:pt idx="17">
                  <c:v>43953</c:v>
                </c:pt>
                <c:pt idx="18">
                  <c:v>43960</c:v>
                </c:pt>
                <c:pt idx="19">
                  <c:v>43967</c:v>
                </c:pt>
                <c:pt idx="20">
                  <c:v>43974</c:v>
                </c:pt>
                <c:pt idx="21">
                  <c:v>43981</c:v>
                </c:pt>
                <c:pt idx="22">
                  <c:v>43988</c:v>
                </c:pt>
                <c:pt idx="23">
                  <c:v>43995</c:v>
                </c:pt>
                <c:pt idx="24">
                  <c:v>44002</c:v>
                </c:pt>
                <c:pt idx="25">
                  <c:v>44009</c:v>
                </c:pt>
                <c:pt idx="26">
                  <c:v>44016</c:v>
                </c:pt>
                <c:pt idx="27">
                  <c:v>44023</c:v>
                </c:pt>
                <c:pt idx="28">
                  <c:v>44030</c:v>
                </c:pt>
                <c:pt idx="29">
                  <c:v>44037</c:v>
                </c:pt>
                <c:pt idx="30">
                  <c:v>44044</c:v>
                </c:pt>
                <c:pt idx="31">
                  <c:v>44051</c:v>
                </c:pt>
                <c:pt idx="32">
                  <c:v>44058</c:v>
                </c:pt>
                <c:pt idx="33">
                  <c:v>44065</c:v>
                </c:pt>
                <c:pt idx="34">
                  <c:v>44072</c:v>
                </c:pt>
                <c:pt idx="35">
                  <c:v>44079</c:v>
                </c:pt>
                <c:pt idx="36">
                  <c:v>44086</c:v>
                </c:pt>
                <c:pt idx="37">
                  <c:v>44093</c:v>
                </c:pt>
                <c:pt idx="38">
                  <c:v>44100</c:v>
                </c:pt>
                <c:pt idx="39">
                  <c:v>44107</c:v>
                </c:pt>
                <c:pt idx="40">
                  <c:v>44114</c:v>
                </c:pt>
                <c:pt idx="41">
                  <c:v>44121</c:v>
                </c:pt>
                <c:pt idx="42">
                  <c:v>44128</c:v>
                </c:pt>
                <c:pt idx="43">
                  <c:v>44135</c:v>
                </c:pt>
                <c:pt idx="44">
                  <c:v>44142</c:v>
                </c:pt>
                <c:pt idx="45">
                  <c:v>44149</c:v>
                </c:pt>
                <c:pt idx="46">
                  <c:v>44156</c:v>
                </c:pt>
                <c:pt idx="47">
                  <c:v>44163</c:v>
                </c:pt>
                <c:pt idx="48">
                  <c:v>44170</c:v>
                </c:pt>
                <c:pt idx="49">
                  <c:v>44177</c:v>
                </c:pt>
                <c:pt idx="50">
                  <c:v>44184</c:v>
                </c:pt>
                <c:pt idx="51">
                  <c:v>44191</c:v>
                </c:pt>
                <c:pt idx="52">
                  <c:v>44198</c:v>
                </c:pt>
                <c:pt idx="53">
                  <c:v>44205</c:v>
                </c:pt>
                <c:pt idx="54">
                  <c:v>44212</c:v>
                </c:pt>
                <c:pt idx="55">
                  <c:v>44219</c:v>
                </c:pt>
                <c:pt idx="56">
                  <c:v>44226</c:v>
                </c:pt>
                <c:pt idx="57">
                  <c:v>44233</c:v>
                </c:pt>
                <c:pt idx="58">
                  <c:v>44240</c:v>
                </c:pt>
                <c:pt idx="59">
                  <c:v>44247</c:v>
                </c:pt>
                <c:pt idx="60">
                  <c:v>44254</c:v>
                </c:pt>
                <c:pt idx="61">
                  <c:v>44261</c:v>
                </c:pt>
                <c:pt idx="62">
                  <c:v>44268</c:v>
                </c:pt>
                <c:pt idx="63">
                  <c:v>44275</c:v>
                </c:pt>
                <c:pt idx="64">
                  <c:v>44282</c:v>
                </c:pt>
                <c:pt idx="65">
                  <c:v>44289</c:v>
                </c:pt>
                <c:pt idx="66">
                  <c:v>44296</c:v>
                </c:pt>
                <c:pt idx="67">
                  <c:v>44303</c:v>
                </c:pt>
                <c:pt idx="68">
                  <c:v>44310</c:v>
                </c:pt>
                <c:pt idx="69">
                  <c:v>44317</c:v>
                </c:pt>
                <c:pt idx="70">
                  <c:v>44324</c:v>
                </c:pt>
                <c:pt idx="71">
                  <c:v>44331</c:v>
                </c:pt>
                <c:pt idx="72">
                  <c:v>44338</c:v>
                </c:pt>
                <c:pt idx="73">
                  <c:v>44345</c:v>
                </c:pt>
                <c:pt idx="74">
                  <c:v>44352</c:v>
                </c:pt>
                <c:pt idx="75">
                  <c:v>44359</c:v>
                </c:pt>
                <c:pt idx="76">
                  <c:v>44366</c:v>
                </c:pt>
                <c:pt idx="77">
                  <c:v>44373</c:v>
                </c:pt>
                <c:pt idx="78">
                  <c:v>44380</c:v>
                </c:pt>
                <c:pt idx="79">
                  <c:v>44387</c:v>
                </c:pt>
                <c:pt idx="80">
                  <c:v>44394</c:v>
                </c:pt>
                <c:pt idx="81">
                  <c:v>44401</c:v>
                </c:pt>
                <c:pt idx="82">
                  <c:v>44408</c:v>
                </c:pt>
                <c:pt idx="83">
                  <c:v>44415</c:v>
                </c:pt>
                <c:pt idx="84">
                  <c:v>44422</c:v>
                </c:pt>
                <c:pt idx="85">
                  <c:v>44429</c:v>
                </c:pt>
                <c:pt idx="86">
                  <c:v>44436</c:v>
                </c:pt>
                <c:pt idx="87">
                  <c:v>44443</c:v>
                </c:pt>
                <c:pt idx="88">
                  <c:v>44450</c:v>
                </c:pt>
                <c:pt idx="89">
                  <c:v>44457</c:v>
                </c:pt>
                <c:pt idx="90">
                  <c:v>44464</c:v>
                </c:pt>
                <c:pt idx="91">
                  <c:v>44471</c:v>
                </c:pt>
                <c:pt idx="92">
                  <c:v>44478</c:v>
                </c:pt>
                <c:pt idx="93">
                  <c:v>44485</c:v>
                </c:pt>
                <c:pt idx="94">
                  <c:v>44492</c:v>
                </c:pt>
                <c:pt idx="95">
                  <c:v>44499</c:v>
                </c:pt>
                <c:pt idx="96">
                  <c:v>44506</c:v>
                </c:pt>
                <c:pt idx="97">
                  <c:v>44513</c:v>
                </c:pt>
                <c:pt idx="98">
                  <c:v>44520</c:v>
                </c:pt>
                <c:pt idx="99">
                  <c:v>44527</c:v>
                </c:pt>
                <c:pt idx="100">
                  <c:v>44534</c:v>
                </c:pt>
                <c:pt idx="101">
                  <c:v>44541</c:v>
                </c:pt>
                <c:pt idx="102">
                  <c:v>44548</c:v>
                </c:pt>
                <c:pt idx="103">
                  <c:v>44555</c:v>
                </c:pt>
                <c:pt idx="104">
                  <c:v>44562</c:v>
                </c:pt>
                <c:pt idx="105">
                  <c:v>44569</c:v>
                </c:pt>
                <c:pt idx="106">
                  <c:v>44576</c:v>
                </c:pt>
                <c:pt idx="107">
                  <c:v>44583</c:v>
                </c:pt>
                <c:pt idx="108">
                  <c:v>44590</c:v>
                </c:pt>
                <c:pt idx="109">
                  <c:v>44597</c:v>
                </c:pt>
                <c:pt idx="110">
                  <c:v>44604</c:v>
                </c:pt>
                <c:pt idx="111">
                  <c:v>44611</c:v>
                </c:pt>
                <c:pt idx="112">
                  <c:v>44618</c:v>
                </c:pt>
                <c:pt idx="113">
                  <c:v>44625</c:v>
                </c:pt>
                <c:pt idx="114">
                  <c:v>44632</c:v>
                </c:pt>
                <c:pt idx="115">
                  <c:v>44639</c:v>
                </c:pt>
                <c:pt idx="116">
                  <c:v>44646</c:v>
                </c:pt>
                <c:pt idx="117">
                  <c:v>44653</c:v>
                </c:pt>
                <c:pt idx="118">
                  <c:v>44660</c:v>
                </c:pt>
                <c:pt idx="119">
                  <c:v>44667</c:v>
                </c:pt>
                <c:pt idx="120">
                  <c:v>44674</c:v>
                </c:pt>
                <c:pt idx="121">
                  <c:v>44681</c:v>
                </c:pt>
                <c:pt idx="122">
                  <c:v>44688</c:v>
                </c:pt>
                <c:pt idx="123">
                  <c:v>44695</c:v>
                </c:pt>
                <c:pt idx="124">
                  <c:v>44702</c:v>
                </c:pt>
                <c:pt idx="125">
                  <c:v>44709</c:v>
                </c:pt>
                <c:pt idx="126">
                  <c:v>44716</c:v>
                </c:pt>
                <c:pt idx="127">
                  <c:v>44723</c:v>
                </c:pt>
                <c:pt idx="128">
                  <c:v>44730</c:v>
                </c:pt>
                <c:pt idx="129">
                  <c:v>44737</c:v>
                </c:pt>
                <c:pt idx="130">
                  <c:v>44744</c:v>
                </c:pt>
                <c:pt idx="131">
                  <c:v>44751</c:v>
                </c:pt>
                <c:pt idx="132">
                  <c:v>44758</c:v>
                </c:pt>
                <c:pt idx="133">
                  <c:v>44765</c:v>
                </c:pt>
                <c:pt idx="134">
                  <c:v>44772</c:v>
                </c:pt>
                <c:pt idx="135">
                  <c:v>44779</c:v>
                </c:pt>
                <c:pt idx="136">
                  <c:v>44786</c:v>
                </c:pt>
                <c:pt idx="137">
                  <c:v>44793</c:v>
                </c:pt>
                <c:pt idx="138">
                  <c:v>44800</c:v>
                </c:pt>
                <c:pt idx="139">
                  <c:v>44807</c:v>
                </c:pt>
                <c:pt idx="140">
                  <c:v>44814</c:v>
                </c:pt>
                <c:pt idx="141">
                  <c:v>44821</c:v>
                </c:pt>
                <c:pt idx="142">
                  <c:v>44828</c:v>
                </c:pt>
                <c:pt idx="143">
                  <c:v>44835</c:v>
                </c:pt>
              </c:numCache>
            </c:numRef>
          </c:cat>
          <c:val>
            <c:numRef>
              <c:f>Sheet2!$D$2:$D$145</c:f>
              <c:numCache>
                <c:formatCode>#,##0</c:formatCode>
                <c:ptCount val="144"/>
                <c:pt idx="0">
                  <c:v>573628</c:v>
                </c:pt>
                <c:pt idx="1">
                  <c:v>618079</c:v>
                </c:pt>
                <c:pt idx="2">
                  <c:v>614219</c:v>
                </c:pt>
                <c:pt idx="3">
                  <c:v>595951</c:v>
                </c:pt>
                <c:pt idx="4">
                  <c:v>604384</c:v>
                </c:pt>
                <c:pt idx="5">
                  <c:v>567166</c:v>
                </c:pt>
                <c:pt idx="6">
                  <c:v>550135</c:v>
                </c:pt>
                <c:pt idx="7">
                  <c:v>554455</c:v>
                </c:pt>
                <c:pt idx="8">
                  <c:v>542346</c:v>
                </c:pt>
                <c:pt idx="9">
                  <c:v>511861</c:v>
                </c:pt>
                <c:pt idx="10">
                  <c:v>484667</c:v>
                </c:pt>
                <c:pt idx="11">
                  <c:v>489478</c:v>
                </c:pt>
                <c:pt idx="12">
                  <c:v>532146</c:v>
                </c:pt>
                <c:pt idx="13">
                  <c:v>438252</c:v>
                </c:pt>
                <c:pt idx="14">
                  <c:v>357911</c:v>
                </c:pt>
                <c:pt idx="15">
                  <c:v>330325</c:v>
                </c:pt>
                <c:pt idx="16">
                  <c:v>328317</c:v>
                </c:pt>
                <c:pt idx="17">
                  <c:v>312472</c:v>
                </c:pt>
                <c:pt idx="18">
                  <c:v>317312</c:v>
                </c:pt>
                <c:pt idx="19">
                  <c:v>312132</c:v>
                </c:pt>
                <c:pt idx="20">
                  <c:v>319685</c:v>
                </c:pt>
                <c:pt idx="21">
                  <c:v>314778</c:v>
                </c:pt>
                <c:pt idx="22">
                  <c:v>332145</c:v>
                </c:pt>
                <c:pt idx="23">
                  <c:v>341313</c:v>
                </c:pt>
                <c:pt idx="24">
                  <c:v>357395</c:v>
                </c:pt>
                <c:pt idx="25">
                  <c:v>347639</c:v>
                </c:pt>
                <c:pt idx="26">
                  <c:v>375018</c:v>
                </c:pt>
                <c:pt idx="27">
                  <c:v>434265</c:v>
                </c:pt>
                <c:pt idx="28">
                  <c:v>472221</c:v>
                </c:pt>
                <c:pt idx="29">
                  <c:v>485392</c:v>
                </c:pt>
                <c:pt idx="30">
                  <c:v>499585</c:v>
                </c:pt>
                <c:pt idx="31">
                  <c:v>498486</c:v>
                </c:pt>
                <c:pt idx="32">
                  <c:v>494646</c:v>
                </c:pt>
                <c:pt idx="33">
                  <c:v>541945</c:v>
                </c:pt>
                <c:pt idx="34">
                  <c:v>528671</c:v>
                </c:pt>
                <c:pt idx="35">
                  <c:v>511213</c:v>
                </c:pt>
                <c:pt idx="36">
                  <c:v>493158</c:v>
                </c:pt>
                <c:pt idx="37">
                  <c:v>516368</c:v>
                </c:pt>
                <c:pt idx="38">
                  <c:v>489179</c:v>
                </c:pt>
                <c:pt idx="39">
                  <c:v>479909</c:v>
                </c:pt>
                <c:pt idx="40">
                  <c:v>489646</c:v>
                </c:pt>
                <c:pt idx="41">
                  <c:v>471947</c:v>
                </c:pt>
                <c:pt idx="42">
                  <c:v>452726</c:v>
                </c:pt>
                <c:pt idx="43">
                  <c:v>460979</c:v>
                </c:pt>
                <c:pt idx="44">
                  <c:v>464141</c:v>
                </c:pt>
                <c:pt idx="45">
                  <c:v>475372</c:v>
                </c:pt>
                <c:pt idx="46">
                  <c:v>495968</c:v>
                </c:pt>
                <c:pt idx="47">
                  <c:v>470338</c:v>
                </c:pt>
                <c:pt idx="48">
                  <c:v>512967</c:v>
                </c:pt>
                <c:pt idx="49">
                  <c:v>501826</c:v>
                </c:pt>
                <c:pt idx="50">
                  <c:v>488712</c:v>
                </c:pt>
                <c:pt idx="51">
                  <c:v>388766</c:v>
                </c:pt>
                <c:pt idx="52" formatCode="#,###,###,###,###,###">
                  <c:v>430421</c:v>
                </c:pt>
                <c:pt idx="53" formatCode="#,###,###,###,###,###">
                  <c:v>517019</c:v>
                </c:pt>
                <c:pt idx="54" formatCode="#,###,###,###,###,###">
                  <c:v>490520</c:v>
                </c:pt>
                <c:pt idx="55" formatCode="#,###,###,###,###,###">
                  <c:v>539933</c:v>
                </c:pt>
                <c:pt idx="56" formatCode="#,###,###,###,###,###">
                  <c:v>522333</c:v>
                </c:pt>
                <c:pt idx="57" formatCode="#,###,###,###,###,###">
                  <c:v>510981</c:v>
                </c:pt>
                <c:pt idx="58" formatCode="#,###,###,###,###,###">
                  <c:v>463562</c:v>
                </c:pt>
                <c:pt idx="59" formatCode="#,###,###,###,###,###">
                  <c:v>414645</c:v>
                </c:pt>
                <c:pt idx="60" formatCode="#,###,###,###,###,###">
                  <c:v>498765</c:v>
                </c:pt>
                <c:pt idx="61" formatCode="#,###,###,###,###,###">
                  <c:v>558292</c:v>
                </c:pt>
                <c:pt idx="62" formatCode="#,###,###,###,###,###">
                  <c:v>545274</c:v>
                </c:pt>
                <c:pt idx="63" formatCode="#,###,###,###,###,###">
                  <c:v>508815</c:v>
                </c:pt>
                <c:pt idx="64" formatCode="#,###,###,###,###,###">
                  <c:v>522927</c:v>
                </c:pt>
                <c:pt idx="65" formatCode="#,###,###,###,###,###">
                  <c:v>491055</c:v>
                </c:pt>
                <c:pt idx="66" formatCode="#,###,###,###,###,###">
                  <c:v>488746</c:v>
                </c:pt>
                <c:pt idx="67" formatCode="#,###,###,###,###,###">
                  <c:v>484532</c:v>
                </c:pt>
                <c:pt idx="68" formatCode="#,###,###,###,###,###">
                  <c:v>505391</c:v>
                </c:pt>
                <c:pt idx="69" formatCode="#,###,###,###,###,###">
                  <c:v>495312</c:v>
                </c:pt>
                <c:pt idx="70" formatCode="#,###,###,###,###,###">
                  <c:v>492986</c:v>
                </c:pt>
                <c:pt idx="71" formatCode="#,###,###,###,###,###">
                  <c:v>537446</c:v>
                </c:pt>
                <c:pt idx="72" formatCode="#,###,###,###,###,###">
                  <c:v>508452</c:v>
                </c:pt>
                <c:pt idx="73" formatCode="#,###,###,###,###,###">
                  <c:v>524265</c:v>
                </c:pt>
                <c:pt idx="74" formatCode="#,###,###,###,###,###">
                  <c:v>512071</c:v>
                </c:pt>
                <c:pt idx="75" formatCode="#,###,###,###,###,###">
                  <c:v>544807</c:v>
                </c:pt>
                <c:pt idx="76" formatCode="#,###,###,###,###,###">
                  <c:v>533452</c:v>
                </c:pt>
                <c:pt idx="77" formatCode="#,###,###,###,###,###">
                  <c:v>523825</c:v>
                </c:pt>
                <c:pt idx="78" formatCode="#,###,###,###,###,###">
                  <c:v>505696</c:v>
                </c:pt>
                <c:pt idx="79" formatCode="#,###,###,###,###,###">
                  <c:v>426204</c:v>
                </c:pt>
                <c:pt idx="80" formatCode="#,###,###,###,###,###">
                  <c:v>504320</c:v>
                </c:pt>
                <c:pt idx="81" formatCode="#,###,###,###,###,###">
                  <c:v>480694</c:v>
                </c:pt>
                <c:pt idx="82" formatCode="#,###,###,###,###,###">
                  <c:v>458968</c:v>
                </c:pt>
                <c:pt idx="83" formatCode="#,###,###,###,###,###">
                  <c:v>487199</c:v>
                </c:pt>
                <c:pt idx="84" formatCode="#,###,###,###,###,###">
                  <c:v>488774</c:v>
                </c:pt>
                <c:pt idx="85" formatCode="#,###,###,###,###,###">
                  <c:v>466361</c:v>
                </c:pt>
                <c:pt idx="86" formatCode="#,###,###,###,###,###">
                  <c:v>498073</c:v>
                </c:pt>
                <c:pt idx="87" formatCode="#,###,###,###,###,###">
                  <c:v>488013</c:v>
                </c:pt>
                <c:pt idx="88" formatCode="#,###,###,###,###,###">
                  <c:v>496319</c:v>
                </c:pt>
                <c:pt idx="89" formatCode="#,###,###,###,###,###">
                  <c:v>501647</c:v>
                </c:pt>
                <c:pt idx="90" formatCode="#,###,###,###,###,###">
                  <c:v>510267</c:v>
                </c:pt>
                <c:pt idx="91" formatCode="#,###,###,###,###,###">
                  <c:v>490691</c:v>
                </c:pt>
                <c:pt idx="92" formatCode="#,###,###,###,###,###">
                  <c:v>550892</c:v>
                </c:pt>
                <c:pt idx="93" formatCode="#,###,###,###,###,###">
                  <c:v>470251</c:v>
                </c:pt>
                <c:pt idx="94" formatCode="#,###,###,###,###,###">
                  <c:v>534867</c:v>
                </c:pt>
                <c:pt idx="95" formatCode="#,###,###,###,###,###">
                  <c:v>543874</c:v>
                </c:pt>
                <c:pt idx="96" formatCode="#,###,###,###,###,###">
                  <c:v>543281</c:v>
                </c:pt>
                <c:pt idx="97" formatCode="#,###,###,###,###,###">
                  <c:v>547187</c:v>
                </c:pt>
                <c:pt idx="98" formatCode="#,###,###,###,###,###">
                  <c:v>526787</c:v>
                </c:pt>
                <c:pt idx="99" formatCode="#,###,###,###,###,###">
                  <c:v>520506</c:v>
                </c:pt>
                <c:pt idx="100" formatCode="#,###,###,###,###,###">
                  <c:v>559481</c:v>
                </c:pt>
                <c:pt idx="101" formatCode="#,###,###,###,###,###">
                  <c:v>543420</c:v>
                </c:pt>
                <c:pt idx="102" formatCode="#,###,###,###,###,###">
                  <c:v>529246</c:v>
                </c:pt>
                <c:pt idx="103" formatCode="#,###,###,###,###,###">
                  <c:v>478947</c:v>
                </c:pt>
                <c:pt idx="104" formatCode="#,###,###,###,###,###">
                  <c:v>480225</c:v>
                </c:pt>
                <c:pt idx="105" formatCode="#,###,###,###,###,###">
                  <c:v>462860</c:v>
                </c:pt>
                <c:pt idx="106" formatCode="#,###,###,###,###,###">
                  <c:v>572027</c:v>
                </c:pt>
                <c:pt idx="107" formatCode="#,###,###,###,###,###">
                  <c:v>558926</c:v>
                </c:pt>
                <c:pt idx="108" formatCode="#,###,###,###,###,###">
                  <c:v>571668</c:v>
                </c:pt>
                <c:pt idx="109" formatCode="#,###,###,###,###,###">
                  <c:v>544334</c:v>
                </c:pt>
                <c:pt idx="110" formatCode="#,###,###,###,###,###">
                  <c:v>581753</c:v>
                </c:pt>
                <c:pt idx="111" formatCode="#,###,###,###,###,###">
                  <c:v>600900</c:v>
                </c:pt>
                <c:pt idx="112" formatCode="#,###,###,###,###,###">
                  <c:v>541832</c:v>
                </c:pt>
                <c:pt idx="113" formatCode="#,###,###,###,###,###">
                  <c:v>575706</c:v>
                </c:pt>
                <c:pt idx="114" formatCode="#,###,###,###,###,###">
                  <c:v>544390</c:v>
                </c:pt>
                <c:pt idx="115" formatCode="#,###,###,###,###,###">
                  <c:v>538833</c:v>
                </c:pt>
                <c:pt idx="116" formatCode="#,###,###,###,###,###">
                  <c:v>560528</c:v>
                </c:pt>
                <c:pt idx="117" formatCode="#,###,###,###,###,###">
                  <c:v>542420</c:v>
                </c:pt>
                <c:pt idx="118" formatCode="#,###,###,###,###,###">
                  <c:v>566993</c:v>
                </c:pt>
                <c:pt idx="119" formatCode="#,###,###,###,###,###">
                  <c:v>530973</c:v>
                </c:pt>
                <c:pt idx="120" formatCode="#,###,###,###,###,###">
                  <c:v>499434</c:v>
                </c:pt>
                <c:pt idx="121" formatCode="#,###,###,###,###,###">
                  <c:v>544940</c:v>
                </c:pt>
                <c:pt idx="122" formatCode="#,###,###,###,###,###">
                  <c:v>545907</c:v>
                </c:pt>
                <c:pt idx="123" formatCode="#,###,###,###,###,###">
                  <c:v>552240</c:v>
                </c:pt>
                <c:pt idx="124" formatCode="#,###,###,###,###,###">
                  <c:v>565988</c:v>
                </c:pt>
                <c:pt idx="125" formatCode="#,###,###,###,###,###">
                  <c:v>551562</c:v>
                </c:pt>
                <c:pt idx="126" formatCode="#,###,###,###,###,###">
                  <c:v>566127</c:v>
                </c:pt>
                <c:pt idx="127" formatCode="#,###,###,###,###,###">
                  <c:v>574600</c:v>
                </c:pt>
                <c:pt idx="128" formatCode="#,###,###,###,###,###">
                  <c:v>571787</c:v>
                </c:pt>
                <c:pt idx="129" formatCode="#,###,###,###,###,###">
                  <c:v>535212</c:v>
                </c:pt>
                <c:pt idx="130" formatCode="#,###,###,###,###,###">
                  <c:v>499160</c:v>
                </c:pt>
                <c:pt idx="131" formatCode="#,###,###,###,###,###">
                  <c:v>458061</c:v>
                </c:pt>
                <c:pt idx="132" formatCode="#,###,###,###,###,###">
                  <c:v>496740</c:v>
                </c:pt>
                <c:pt idx="133" formatCode="#,###,###,###,###,###">
                  <c:v>515331</c:v>
                </c:pt>
                <c:pt idx="134" formatCode="#,###,###,###,###,###">
                  <c:v>527421</c:v>
                </c:pt>
                <c:pt idx="135" formatCode="#,###,###,###,###,###">
                  <c:v>494517</c:v>
                </c:pt>
                <c:pt idx="136" formatCode="#,###,###,###,###,###">
                  <c:v>525274</c:v>
                </c:pt>
                <c:pt idx="137" formatCode="#,###,###,###,###,###">
                  <c:v>523431</c:v>
                </c:pt>
                <c:pt idx="138" formatCode="#,###,###,###,###,###">
                  <c:v>557054</c:v>
                </c:pt>
                <c:pt idx="139" formatCode="#,###,###,###,###,###">
                  <c:v>577427</c:v>
                </c:pt>
                <c:pt idx="140" formatCode="#,###,###,###,###,###">
                  <c:v>527262</c:v>
                </c:pt>
                <c:pt idx="141" formatCode="#,###,###,###,###,###">
                  <c:v>571000</c:v>
                </c:pt>
                <c:pt idx="142" formatCode="#,###,###,###,###,###">
                  <c:v>559972</c:v>
                </c:pt>
                <c:pt idx="143" formatCode="#,###,###,###,###,###">
                  <c:v>553746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8B-4304-8302-2BB0DB5A5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796336"/>
        <c:axId val="1892794672"/>
      </c:lineChart>
      <c:dateAx>
        <c:axId val="18927963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94672"/>
        <c:crosses val="autoZero"/>
        <c:auto val="1"/>
        <c:lblOffset val="100"/>
        <c:baseTimeUnit val="days"/>
        <c:majorUnit val="2"/>
        <c:majorTimeUnit val="months"/>
        <c:minorUnit val="10"/>
      </c:dateAx>
      <c:valAx>
        <c:axId val="189279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9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Actively Producing (2006-2022)</a:t>
            </a:r>
            <a:r>
              <a:rPr lang="en-US" sz="1600" baseline="0" dirty="0"/>
              <a:t> 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97868311705136"/>
          <c:y val="0.13710835997359194"/>
          <c:w val="0.84381776898676886"/>
          <c:h val="0.61374101075694254"/>
        </c:manualLayout>
      </c:layout>
      <c:lineChart>
        <c:grouping val="standard"/>
        <c:varyColors val="0"/>
        <c:ser>
          <c:idx val="1"/>
          <c:order val="1"/>
          <c:tx>
            <c:strRef>
              <c:f>Yearly!$B$1</c:f>
              <c:strCache>
                <c:ptCount val="1"/>
                <c:pt idx="0">
                  <c:v>Actively Producing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Yearly!$A$2:$A$18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Yearly!$B$2:$B$18</c:f>
              <c:numCache>
                <c:formatCode>General</c:formatCode>
                <c:ptCount val="17"/>
                <c:pt idx="0">
                  <c:v>361</c:v>
                </c:pt>
                <c:pt idx="1">
                  <c:v>315</c:v>
                </c:pt>
                <c:pt idx="2">
                  <c:v>388</c:v>
                </c:pt>
                <c:pt idx="3">
                  <c:v>312</c:v>
                </c:pt>
                <c:pt idx="4">
                  <c:v>323</c:v>
                </c:pt>
                <c:pt idx="5">
                  <c:v>319</c:v>
                </c:pt>
                <c:pt idx="6">
                  <c:v>239</c:v>
                </c:pt>
                <c:pt idx="7">
                  <c:v>200</c:v>
                </c:pt>
                <c:pt idx="8">
                  <c:v>206</c:v>
                </c:pt>
                <c:pt idx="9">
                  <c:v>142</c:v>
                </c:pt>
                <c:pt idx="10">
                  <c:v>115</c:v>
                </c:pt>
                <c:pt idx="11">
                  <c:v>128</c:v>
                </c:pt>
                <c:pt idx="12">
                  <c:v>120</c:v>
                </c:pt>
                <c:pt idx="13">
                  <c:v>94</c:v>
                </c:pt>
                <c:pt idx="14">
                  <c:v>56</c:v>
                </c:pt>
                <c:pt idx="15">
                  <c:v>66</c:v>
                </c:pt>
                <c:pt idx="16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0-478C-ACA7-B8B027FA7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752160"/>
        <c:axId val="7147475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Yearly!$A$1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Yearly!$A$2:$A$18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</c:v>
                      </c:pt>
                      <c:pt idx="13">
                        <c:v>2019</c:v>
                      </c:pt>
                      <c:pt idx="14">
                        <c:v>2020</c:v>
                      </c:pt>
                      <c:pt idx="15">
                        <c:v>2021</c:v>
                      </c:pt>
                      <c:pt idx="16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Yearly!$A$2:$A$18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</c:v>
                      </c:pt>
                      <c:pt idx="13">
                        <c:v>2019</c:v>
                      </c:pt>
                      <c:pt idx="14">
                        <c:v>2020</c:v>
                      </c:pt>
                      <c:pt idx="15">
                        <c:v>2021</c:v>
                      </c:pt>
                      <c:pt idx="16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A980-478C-ACA7-B8B027FA7533}"/>
                  </c:ext>
                </c:extLst>
              </c15:ser>
            </c15:filteredLineSeries>
          </c:ext>
        </c:extLst>
      </c:lineChart>
      <c:catAx>
        <c:axId val="71475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747568"/>
        <c:crosses val="autoZero"/>
        <c:auto val="1"/>
        <c:lblAlgn val="ctr"/>
        <c:lblOffset val="100"/>
        <c:noMultiLvlLbl val="0"/>
      </c:catAx>
      <c:valAx>
        <c:axId val="71474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Number of Permits</a:t>
                </a:r>
              </a:p>
            </c:rich>
          </c:tx>
          <c:layout>
            <c:manualLayout>
              <c:xMode val="edge"/>
              <c:yMode val="edge"/>
              <c:x val="3.7535013591664862E-2"/>
              <c:y val="0.26185995062731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75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Coal</a:t>
            </a:r>
            <a:r>
              <a:rPr lang="en-US" sz="2000" b="1" baseline="0" dirty="0"/>
              <a:t> </a:t>
            </a:r>
            <a:r>
              <a:rPr lang="en-US" sz="2000" b="1" dirty="0"/>
              <a:t>Mine Licenses (2017-2022)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Surface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Sheet2!$B$1:$G$1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Sheet2!$B$2:$G$2</c:f>
              <c:numCache>
                <c:formatCode>General</c:formatCode>
                <c:ptCount val="6"/>
                <c:pt idx="0">
                  <c:v>122</c:v>
                </c:pt>
                <c:pt idx="1">
                  <c:v>127</c:v>
                </c:pt>
                <c:pt idx="2">
                  <c:v>132</c:v>
                </c:pt>
                <c:pt idx="3">
                  <c:v>97</c:v>
                </c:pt>
                <c:pt idx="4">
                  <c:v>88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E-48C1-8709-33B64621A6D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Underground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Sheet2!$B$1:$G$1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Sheet2!$B$3:$G$3</c:f>
              <c:numCache>
                <c:formatCode>General</c:formatCode>
                <c:ptCount val="6"/>
                <c:pt idx="0">
                  <c:v>79</c:v>
                </c:pt>
                <c:pt idx="1">
                  <c:v>84</c:v>
                </c:pt>
                <c:pt idx="2">
                  <c:v>87</c:v>
                </c:pt>
                <c:pt idx="3">
                  <c:v>60</c:v>
                </c:pt>
                <c:pt idx="4">
                  <c:v>58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E-48C1-8709-33B64621A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1396168"/>
        <c:axId val="631396496"/>
      </c:barChart>
      <c:catAx>
        <c:axId val="63139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96496"/>
        <c:crosses val="autoZero"/>
        <c:auto val="1"/>
        <c:lblAlgn val="ctr"/>
        <c:lblOffset val="100"/>
        <c:noMultiLvlLbl val="0"/>
      </c:catAx>
      <c:valAx>
        <c:axId val="63139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9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Applications Received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Sheet2!$L$9</c:f>
              <c:strCache>
                <c:ptCount val="1"/>
                <c:pt idx="0">
                  <c:v>Originals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Sheet2!$M$8:$N$8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Sheet2!$M$9:$N$9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8-40A9-A1C0-A3A51BCE8E76}"/>
            </c:ext>
          </c:extLst>
        </c:ser>
        <c:ser>
          <c:idx val="1"/>
          <c:order val="1"/>
          <c:tx>
            <c:strRef>
              <c:f>Sheet2!$L$10</c:f>
              <c:strCache>
                <c:ptCount val="1"/>
                <c:pt idx="0">
                  <c:v>Amendments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Sheet2!$M$8:$N$8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Sheet2!$M$10:$N$10</c:f>
              <c:numCache>
                <c:formatCode>General</c:formatCode>
                <c:ptCount val="2"/>
                <c:pt idx="0">
                  <c:v>13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8-40A9-A1C0-A3A51BCE8E76}"/>
            </c:ext>
          </c:extLst>
        </c:ser>
        <c:ser>
          <c:idx val="2"/>
          <c:order val="2"/>
          <c:tx>
            <c:strRef>
              <c:f>Sheet2!$L$11</c:f>
              <c:strCache>
                <c:ptCount val="1"/>
                <c:pt idx="0">
                  <c:v>Major Revisions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Sheet2!$M$8:$N$8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Sheet2!$M$11:$N$11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8-40A9-A1C0-A3A51BCE8E76}"/>
            </c:ext>
          </c:extLst>
        </c:ser>
        <c:ser>
          <c:idx val="3"/>
          <c:order val="3"/>
          <c:tx>
            <c:strRef>
              <c:f>Sheet2!$L$12</c:f>
              <c:strCache>
                <c:ptCount val="1"/>
                <c:pt idx="0">
                  <c:v>Minor Revisions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Sheet2!$M$8:$N$8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Sheet2!$M$12:$N$12</c:f>
              <c:numCache>
                <c:formatCode>General</c:formatCode>
                <c:ptCount val="2"/>
                <c:pt idx="0">
                  <c:v>159</c:v>
                </c:pt>
                <c:pt idx="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98-40A9-A1C0-A3A51BCE8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6720648"/>
        <c:axId val="576715072"/>
      </c:barChart>
      <c:catAx>
        <c:axId val="57672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715072"/>
        <c:crosses val="autoZero"/>
        <c:auto val="1"/>
        <c:lblAlgn val="ctr"/>
        <c:lblOffset val="100"/>
        <c:noMultiLvlLbl val="0"/>
      </c:catAx>
      <c:valAx>
        <c:axId val="5767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72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39819513754214"/>
          <c:y val="0.45818851952025008"/>
          <c:w val="0.24460180486245772"/>
          <c:h val="0.27013796288025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Permits Issued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Sheet2!$L$17</c:f>
              <c:strCache>
                <c:ptCount val="1"/>
                <c:pt idx="0">
                  <c:v>Originals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Sheet2!$M$16:$N$16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Sheet2!$M$17:$N$17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9-4DE2-99D5-D54A42CB130A}"/>
            </c:ext>
          </c:extLst>
        </c:ser>
        <c:ser>
          <c:idx val="1"/>
          <c:order val="1"/>
          <c:tx>
            <c:strRef>
              <c:f>Sheet2!$L$18</c:f>
              <c:strCache>
                <c:ptCount val="1"/>
                <c:pt idx="0">
                  <c:v>Amendments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Sheet2!$M$16:$N$16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Sheet2!$M$18:$N$18</c:f>
              <c:numCache>
                <c:formatCode>General</c:formatCode>
                <c:ptCount val="2"/>
                <c:pt idx="0">
                  <c:v>18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F9-4DE2-99D5-D54A42CB130A}"/>
            </c:ext>
          </c:extLst>
        </c:ser>
        <c:ser>
          <c:idx val="2"/>
          <c:order val="2"/>
          <c:tx>
            <c:strRef>
              <c:f>Sheet2!$L$19</c:f>
              <c:strCache>
                <c:ptCount val="1"/>
                <c:pt idx="0">
                  <c:v>Major Revisions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Sheet2!$M$16:$N$16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Sheet2!$M$19:$N$19</c:f>
              <c:numCache>
                <c:formatCode>General</c:formatCode>
                <c:ptCount val="2"/>
                <c:pt idx="0">
                  <c:v>13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F9-4DE2-99D5-D54A42CB130A}"/>
            </c:ext>
          </c:extLst>
        </c:ser>
        <c:ser>
          <c:idx val="3"/>
          <c:order val="3"/>
          <c:tx>
            <c:strRef>
              <c:f>Sheet2!$L$20</c:f>
              <c:strCache>
                <c:ptCount val="1"/>
                <c:pt idx="0">
                  <c:v>Minor Revisions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Sheet2!$M$16:$N$16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Sheet2!$M$20:$N$20</c:f>
              <c:numCache>
                <c:formatCode>General</c:formatCode>
                <c:ptCount val="2"/>
                <c:pt idx="0">
                  <c:v>161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F9-4DE2-99D5-D54A42CB13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6695392"/>
        <c:axId val="576698016"/>
      </c:barChart>
      <c:catAx>
        <c:axId val="5766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698016"/>
        <c:crosses val="autoZero"/>
        <c:auto val="1"/>
        <c:lblAlgn val="ctr"/>
        <c:lblOffset val="100"/>
        <c:noMultiLvlLbl val="0"/>
      </c:catAx>
      <c:valAx>
        <c:axId val="57669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6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D8B7C07B-FF2C-4802-AAAD-DA3CB493428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70CAA9B6-9A4F-40C2-8F82-CCCAA0BAC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U.S. coal production during the second quarter of 2022 totaled 145.7 million short tons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), which was 2.2% lower than the previous quarter and 2.1% higher than the second quarter of 2021. Production in the Western region, which represented about 54.6% of total U.S. coal production in the second quarter of 2022, totaled about 79.5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(0.7% lower than the second quarter of 2021).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United States continued to import coal primarily from Colombia (59.4%), Canada (33.4%), and Indonesia (3.6%). No imports from Australia were recorded for the second quarter of 2022. U.S. coal imports in the second quarter of 2022 totaled 1.6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The average price of U.S. coal imports during the second quarter of 2022 was $103.54 per short ton.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Steam coal exports totaled 9.9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(2.3% higher than the first quarter of 2022). Metallurgical coal exports totaled 13.1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(24.7% higher than the first quarter of 2022).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23AFD-544F-4A0B-A798-5BC3830BF7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5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2743"/>
          </a:xfrm>
          <a:gradFill>
            <a:gsLst>
              <a:gs pos="39000">
                <a:srgbClr val="CEE1F2"/>
              </a:gs>
              <a:gs pos="73000">
                <a:schemeClr val="accent5">
                  <a:lumMod val="40000"/>
                  <a:lumOff val="60000"/>
                </a:schemeClr>
              </a:gs>
              <a:gs pos="100000">
                <a:srgbClr val="688CCE"/>
              </a:gs>
            </a:gsLst>
            <a:lin ang="5400000" scaled="0"/>
          </a:gradFill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38210"/>
            <a:ext cx="6858000" cy="1646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60DE-7268-4441-A2AF-705C1EA146DC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Team Kentucky Energy and Environment Cabinet">
            <a:extLst>
              <a:ext uri="{FF2B5EF4-FFF2-40B4-BE49-F238E27FC236}">
                <a16:creationId xmlns:a16="http://schemas.microsoft.com/office/drawing/2014/main" id="{B3655976-B84E-39BC-BE78-BC6A1CD53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27" y="4538210"/>
            <a:ext cx="2576146" cy="13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0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C645-9652-4431-98B4-41D8F4549E34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D48E-3881-420E-8A44-0492C62DF2FE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C15F-3FDF-40D9-BCE8-552A84604A10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7207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Team Kentucky Energy and Environment Cabinet">
            <a:extLst>
              <a:ext uri="{FF2B5EF4-FFF2-40B4-BE49-F238E27FC236}">
                <a16:creationId xmlns:a16="http://schemas.microsoft.com/office/drawing/2014/main" id="{04456B4B-8988-BDCD-E00A-A735039B9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56" y="6051795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6DB8-5407-484E-A183-7D6F438219F3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3665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Team Kentucky Energy and Environment Cabinet">
            <a:extLst>
              <a:ext uri="{FF2B5EF4-FFF2-40B4-BE49-F238E27FC236}">
                <a16:creationId xmlns:a16="http://schemas.microsoft.com/office/drawing/2014/main" id="{631B9F64-6C9E-9816-4110-EF2978BBC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60" y="6248888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4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4D4-BD1E-4B40-907E-96968DA4EA57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3921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Team Kentucky Energy and Environment Cabinet">
            <a:extLst>
              <a:ext uri="{FF2B5EF4-FFF2-40B4-BE49-F238E27FC236}">
                <a16:creationId xmlns:a16="http://schemas.microsoft.com/office/drawing/2014/main" id="{73269CB1-A672-3537-DA23-0C046BB579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7" y="6112364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5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C663-1F21-421D-8681-64CDF1E9C825}" type="datetime1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84833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Team Kentucky Energy and Environment Cabinet">
            <a:extLst>
              <a:ext uri="{FF2B5EF4-FFF2-40B4-BE49-F238E27FC236}">
                <a16:creationId xmlns:a16="http://schemas.microsoft.com/office/drawing/2014/main" id="{43EE8776-DBED-5D4A-4725-7D812E4FD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7" y="6112364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8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A3F-22CC-4AF6-8C0D-EDC8012BAD4F}" type="datetime1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1636" y="6356350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Team Kentucky Energy and Environment Cabinet">
            <a:extLst>
              <a:ext uri="{FF2B5EF4-FFF2-40B4-BE49-F238E27FC236}">
                <a16:creationId xmlns:a16="http://schemas.microsoft.com/office/drawing/2014/main" id="{AB4A9D01-92E3-6F48-C9C2-78F082655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7" y="6112364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9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A390-7E4F-4157-94B2-7B975B5A1F54}" type="datetime1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5050" y="6356350"/>
            <a:ext cx="1630136" cy="365125"/>
          </a:xfrm>
        </p:spPr>
        <p:txBody>
          <a:bodyPr/>
          <a:lstStyle>
            <a:lvl1pPr>
              <a:defRPr sz="1600"/>
            </a:lvl1pPr>
          </a:lstStyle>
          <a:p>
            <a:fld id="{0B62D459-F165-4BBD-A877-E2F8961DEC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Team Kentucky Energy and Environment Cabinet">
            <a:extLst>
              <a:ext uri="{FF2B5EF4-FFF2-40B4-BE49-F238E27FC236}">
                <a16:creationId xmlns:a16="http://schemas.microsoft.com/office/drawing/2014/main" id="{D2943C9D-532E-9184-C14D-ED7EA7F63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7" y="6112364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0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85A4-208E-45AB-AB4C-6F553F72182D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70121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Team Kentucky Energy and Environment Cabinet">
            <a:extLst>
              <a:ext uri="{FF2B5EF4-FFF2-40B4-BE49-F238E27FC236}">
                <a16:creationId xmlns:a16="http://schemas.microsoft.com/office/drawing/2014/main" id="{1504A626-05C4-8E34-5E33-19E12EF327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7" y="6112364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2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39DF-A4DA-441D-AC74-D4BFF3F8B573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5821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Team Kentucky Energy and Environment Cabinet">
            <a:extLst>
              <a:ext uri="{FF2B5EF4-FFF2-40B4-BE49-F238E27FC236}">
                <a16:creationId xmlns:a16="http://schemas.microsoft.com/office/drawing/2014/main" id="{7FC51477-2FE3-CF1E-BC7F-C29E3CD7EC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97" y="6112364"/>
            <a:ext cx="1162905" cy="6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8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DE10-AAB3-403C-9887-08E6A4C3EB4F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W.Goodman@k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ya.Stump@ky.gov" TargetMode="External"/><Relationship Id="rId5" Type="http://schemas.openxmlformats.org/officeDocument/2006/relationships/hyperlink" Target="mailto:GordonR.Slone@ky.gov" TargetMode="External"/><Relationship Id="rId4" Type="http://schemas.openxmlformats.org/officeDocument/2006/relationships/hyperlink" Target="mailto:John.Lyons@ky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210937"/>
          </a:xfrm>
          <a:gradFill>
            <a:gsLst>
              <a:gs pos="0">
                <a:srgbClr val="CEE1F2"/>
              </a:gs>
              <a:gs pos="69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sz="4400" b="1" i="1" dirty="0">
                <a:effectLst/>
              </a:rPr>
              <a:t>Kentucky Energy Update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28912-2D5A-5B18-8E2E-BFD3D7D297A5}"/>
              </a:ext>
            </a:extLst>
          </p:cNvPr>
          <p:cNvSpPr txBox="1"/>
          <p:nvPr/>
        </p:nvSpPr>
        <p:spPr>
          <a:xfrm>
            <a:off x="369794" y="2644170"/>
            <a:ext cx="8404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Interim Joint Committee on Natural Resources and Energy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D23CA-1EDE-FD54-2555-F651167E90E4}"/>
              </a:ext>
            </a:extLst>
          </p:cNvPr>
          <p:cNvSpPr txBox="1"/>
          <p:nvPr/>
        </p:nvSpPr>
        <p:spPr>
          <a:xfrm>
            <a:off x="3153336" y="3508291"/>
            <a:ext cx="26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October 20, 2022</a:t>
            </a:r>
          </a:p>
        </p:txBody>
      </p:sp>
    </p:spTree>
    <p:extLst>
      <p:ext uri="{BB962C8B-B14F-4D97-AF65-F5344CB8AC3E}">
        <p14:creationId xmlns:p14="http://schemas.microsoft.com/office/powerpoint/2010/main" val="322286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D9A6-ADB3-7573-66E0-9DFB1C9C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Fuel Monitoring at the Office of Energy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75DE-28CD-52F0-9BBA-44794654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Office of Energy Policy is responsible for maintaining Kentucky’s Energy Assurance (Security) Plan.</a:t>
            </a:r>
          </a:p>
          <a:p>
            <a:r>
              <a:rPr lang="en-US" dirty="0"/>
              <a:t>The Energy Security Plan is the operations manual for maintaining situational awareness of electricity and fuels during normal and disruption events. </a:t>
            </a:r>
          </a:p>
          <a:p>
            <a:r>
              <a:rPr lang="en-US" dirty="0"/>
              <a:t>The Office of Energy Policy along with the Public Service Commission serves as the Emergency Support Function for Energy at the Emergency Operations Center during an event activation. </a:t>
            </a:r>
          </a:p>
          <a:p>
            <a:r>
              <a:rPr lang="en-US" dirty="0"/>
              <a:t>Our situational awareness is based on relationships with our private sector partners and access to a variety of data sources.</a:t>
            </a:r>
          </a:p>
          <a:p>
            <a:pPr lvl="1"/>
            <a:r>
              <a:rPr lang="en-US" dirty="0"/>
              <a:t>For example, The State Heating Oil and Propane Program (SHOPP).</a:t>
            </a:r>
          </a:p>
        </p:txBody>
      </p:sp>
    </p:spTree>
    <p:extLst>
      <p:ext uri="{BB962C8B-B14F-4D97-AF65-F5344CB8AC3E}">
        <p14:creationId xmlns:p14="http://schemas.microsoft.com/office/powerpoint/2010/main" val="86986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DF80-4097-4A16-4493-9232DE3B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13" y="1269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Situational Awareness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3EF25-8D14-0E07-F336-1562A324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48" y="1180076"/>
            <a:ext cx="6016900" cy="54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7B0A-2E33-9852-B0E9-7864E223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13612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Coal and Natural Gas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1B677-F812-CF8B-F2E2-034177342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45860"/>
            <a:ext cx="7886700" cy="1500187"/>
          </a:xfrm>
        </p:spPr>
        <p:txBody>
          <a:bodyPr/>
          <a:lstStyle/>
          <a:p>
            <a:r>
              <a:rPr lang="en-US" dirty="0"/>
              <a:t>Pricing, Consumption, and Exports</a:t>
            </a:r>
          </a:p>
        </p:txBody>
      </p:sp>
    </p:spTree>
    <p:extLst>
      <p:ext uri="{BB962C8B-B14F-4D97-AF65-F5344CB8AC3E}">
        <p14:creationId xmlns:p14="http://schemas.microsoft.com/office/powerpoint/2010/main" val="4393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14E4D-5E3A-4262-29D3-B361B69B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Kentucky Energy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DEBD6-8A8D-0EE1-4973-8242785F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3307"/>
            <a:ext cx="7886700" cy="4437528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5100" b="0" i="0" dirty="0">
                <a:solidFill>
                  <a:srgbClr val="333333"/>
                </a:solidFill>
                <a:effectLst/>
              </a:rPr>
              <a:t>About 95% of Kentucky's coal stays in the United States, with about two-fifths of that coal remaining in Kentucky and the rest sent to nearly 20 other states, where it is burned primarily by power plants to generate electricity.</a:t>
            </a:r>
          </a:p>
          <a:p>
            <a:pPr lvl="1"/>
            <a:r>
              <a:rPr lang="en-US" sz="5100" dirty="0">
                <a:solidFill>
                  <a:srgbClr val="333333"/>
                </a:solidFill>
              </a:rPr>
              <a:t>For 2021, according to U.S. Census data, foreign exports from Kentucky have increased to 5% of coal production and include Africa, Asia, Europe, South and Central America</a:t>
            </a:r>
            <a:endParaRPr lang="en-US" sz="5100" b="0" i="0" dirty="0">
              <a:solidFill>
                <a:srgbClr val="333333"/>
              </a:solidFill>
              <a:effectLst/>
            </a:endParaRPr>
          </a:p>
          <a:p>
            <a:r>
              <a:rPr lang="en-US" sz="5100" b="0" i="0" dirty="0">
                <a:solidFill>
                  <a:srgbClr val="333333"/>
                </a:solidFill>
                <a:effectLst/>
              </a:rPr>
              <a:t>About 42% of Kentucky's coal consumption is met with the state's own coal, and the remaining coal consumed in Kentucky is brought in from other states, primarily Illinois, Wyoming, and West Virginia.</a:t>
            </a:r>
          </a:p>
          <a:p>
            <a:r>
              <a:rPr lang="en-US" sz="5100" dirty="0">
                <a:solidFill>
                  <a:srgbClr val="333333"/>
                </a:solidFill>
              </a:rPr>
              <a:t>About 70% of Kentucky’s electricity generation is derived from coal and about 20% is derived from natural gas.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1915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E27F-0DE7-65E7-0C46-EB78922E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Kentucky Energy Facts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DC1E-CF30-9FFF-B9E7-51D6C47A3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Consumption of natural gas in Kentucky is almost five times greater than the state's production, and several interstate natural gas pipelines bring natural gas supplies to Kentucky consumers.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Kentucky has 22 underground natural gas storage facilities that can hold nearly 222 billion cubic feet of gas—about 2% of U.S. total storage capacity.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In 2021, Kentucky's industrial sector consumed record volumes of natural gas and accounted for almost two-fifths of the natural gas used in the state.</a:t>
            </a:r>
          </a:p>
          <a:p>
            <a:r>
              <a:rPr lang="en-US" dirty="0">
                <a:solidFill>
                  <a:srgbClr val="333333"/>
                </a:solidFill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</a:rPr>
              <a:t>lmost 4 out of 10 Kentucky households use natural gas for home heating.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170408"/>
            <a:ext cx="6365125" cy="532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FC958-58B3-0D4B-31DC-EBAA11AC47AD}"/>
              </a:ext>
            </a:extLst>
          </p:cNvPr>
          <p:cNvSpPr txBox="1"/>
          <p:nvPr/>
        </p:nvSpPr>
        <p:spPr>
          <a:xfrm>
            <a:off x="395785" y="191069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Natural Gas Exports</a:t>
            </a:r>
          </a:p>
        </p:txBody>
      </p:sp>
    </p:spTree>
    <p:extLst>
      <p:ext uri="{BB962C8B-B14F-4D97-AF65-F5344CB8AC3E}">
        <p14:creationId xmlns:p14="http://schemas.microsoft.com/office/powerpoint/2010/main" val="312581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2" y="1056045"/>
            <a:ext cx="7780358" cy="5192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924717-B252-FC81-4E6D-85CE6A3C727A}"/>
              </a:ext>
            </a:extLst>
          </p:cNvPr>
          <p:cNvSpPr txBox="1"/>
          <p:nvPr/>
        </p:nvSpPr>
        <p:spPr>
          <a:xfrm>
            <a:off x="395785" y="191069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Natural Gas in Storage</a:t>
            </a:r>
          </a:p>
        </p:txBody>
      </p:sp>
    </p:spTree>
    <p:extLst>
      <p:ext uri="{BB962C8B-B14F-4D97-AF65-F5344CB8AC3E}">
        <p14:creationId xmlns:p14="http://schemas.microsoft.com/office/powerpoint/2010/main" val="38132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D1BCF-91A3-B4F1-03D4-79E79D1C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431"/>
            <a:ext cx="9144000" cy="3211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B2C59-347D-840D-1522-A3EBD19CE6EC}"/>
              </a:ext>
            </a:extLst>
          </p:cNvPr>
          <p:cNvSpPr txBox="1"/>
          <p:nvPr/>
        </p:nvSpPr>
        <p:spPr>
          <a:xfrm>
            <a:off x="395785" y="191069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Natural Gas Spot Prices</a:t>
            </a:r>
          </a:p>
        </p:txBody>
      </p:sp>
    </p:spTree>
    <p:extLst>
      <p:ext uri="{BB962C8B-B14F-4D97-AF65-F5344CB8AC3E}">
        <p14:creationId xmlns:p14="http://schemas.microsoft.com/office/powerpoint/2010/main" val="213155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790-661D-7502-0389-F4F659DA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Coal Consumption and Stockpiles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A8C2-6B5F-4934-13E3-7B9505E6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U.S. coal consumption totaled 118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in the second quarter of 2022, which was 11.7% lower than the 133.7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reported in the first quarter of 2022 and 5.3% lower than the 124.6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reported in the second quarter of 2021. The electric power sector accounted for about 91% of the total U.S. coal consumption in the second quarter of 2022.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In the second quarter of 2022, coal stocks grew to 119.8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from 116.8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at the end of the first quarter of 2022 (a 2.6% increase). Stockpiles in the electric power sector increased to 87.3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from 86.2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MMst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at the end of the first quarter of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4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6251E-23E3-7791-C0A1-9ABF76AA2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3" y="1260462"/>
            <a:ext cx="6800123" cy="4529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C7D61-F5F9-C647-DFB5-0D99D212986C}"/>
              </a:ext>
            </a:extLst>
          </p:cNvPr>
          <p:cNvSpPr txBox="1"/>
          <p:nvPr/>
        </p:nvSpPr>
        <p:spPr>
          <a:xfrm>
            <a:off x="395785" y="191069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Coal Exports</a:t>
            </a:r>
          </a:p>
        </p:txBody>
      </p:sp>
    </p:spTree>
    <p:extLst>
      <p:ext uri="{BB962C8B-B14F-4D97-AF65-F5344CB8AC3E}">
        <p14:creationId xmlns:p14="http://schemas.microsoft.com/office/powerpoint/2010/main" val="27105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FCCD2-49A1-45CC-567F-DE661AC1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9CCD-9964-9F9A-1798-498872B4F796}"/>
              </a:ext>
            </a:extLst>
          </p:cNvPr>
          <p:cNvSpPr txBox="1"/>
          <p:nvPr/>
        </p:nvSpPr>
        <p:spPr>
          <a:xfrm>
            <a:off x="511791" y="477672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Coal Employment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193B83-6730-447A-A6E8-508CCE039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76946"/>
              </p:ext>
            </p:extLst>
          </p:nvPr>
        </p:nvGraphicFramePr>
        <p:xfrm>
          <a:off x="375867" y="1433514"/>
          <a:ext cx="7096126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516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0" y="1561458"/>
            <a:ext cx="5602628" cy="3735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781BA-A51B-5527-7D18-1B6D135BFD10}"/>
              </a:ext>
            </a:extLst>
          </p:cNvPr>
          <p:cNvSpPr txBox="1"/>
          <p:nvPr/>
        </p:nvSpPr>
        <p:spPr>
          <a:xfrm>
            <a:off x="5956024" y="2089920"/>
            <a:ext cx="310380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100" dirty="0">
                <a:solidFill>
                  <a:srgbClr val="333333"/>
                </a:solidFill>
              </a:rPr>
              <a:t>U.S. coal exports for the second quarter of 2022 (23 </a:t>
            </a:r>
            <a:r>
              <a:rPr lang="en-US" sz="2100" dirty="0" err="1">
                <a:solidFill>
                  <a:srgbClr val="333333"/>
                </a:solidFill>
              </a:rPr>
              <a:t>MMst</a:t>
            </a:r>
            <a:r>
              <a:rPr lang="en-US" sz="2100" dirty="0">
                <a:solidFill>
                  <a:srgbClr val="333333"/>
                </a:solidFill>
              </a:rPr>
              <a:t>) increased 13.9% from the first quarter of 2022. The average price of U.S. coal exports during the second quarter of 2022 was $231.68 per short ton.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70356-BEFF-52FE-02E6-B4B445A33F5A}"/>
              </a:ext>
            </a:extLst>
          </p:cNvPr>
          <p:cNvSpPr txBox="1"/>
          <p:nvPr/>
        </p:nvSpPr>
        <p:spPr>
          <a:xfrm>
            <a:off x="395785" y="191069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Monthly US Coal Exports</a:t>
            </a:r>
          </a:p>
        </p:txBody>
      </p:sp>
    </p:spTree>
    <p:extLst>
      <p:ext uri="{BB962C8B-B14F-4D97-AF65-F5344CB8AC3E}">
        <p14:creationId xmlns:p14="http://schemas.microsoft.com/office/powerpoint/2010/main" val="29725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55BC3-3B9E-A9BB-B867-C1B34AD0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830"/>
            <a:ext cx="9144000" cy="5618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204DA9-7998-8A18-6376-E0EBD72AAC1D}"/>
              </a:ext>
            </a:extLst>
          </p:cNvPr>
          <p:cNvSpPr txBox="1"/>
          <p:nvPr/>
        </p:nvSpPr>
        <p:spPr>
          <a:xfrm>
            <a:off x="341195" y="327546"/>
            <a:ext cx="81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Coal Prices By Region -2011 to Present</a:t>
            </a:r>
          </a:p>
        </p:txBody>
      </p:sp>
    </p:spTree>
    <p:extLst>
      <p:ext uri="{BB962C8B-B14F-4D97-AF65-F5344CB8AC3E}">
        <p14:creationId xmlns:p14="http://schemas.microsoft.com/office/powerpoint/2010/main" val="398341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45DA5-913F-5EDA-5AFA-F9C7F264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7" y="1155342"/>
            <a:ext cx="6619475" cy="5393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83510-9500-3DFD-8DA3-9EFA24E462C1}"/>
              </a:ext>
            </a:extLst>
          </p:cNvPr>
          <p:cNvSpPr txBox="1"/>
          <p:nvPr/>
        </p:nvSpPr>
        <p:spPr>
          <a:xfrm>
            <a:off x="5513384" y="1001453"/>
            <a:ext cx="337130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reference, the daily Henry Hub Natural Gas Spot Price for October 4, 2022 was</a:t>
            </a:r>
          </a:p>
          <a:p>
            <a:r>
              <a:rPr lang="en-US" sz="2000" b="1" dirty="0"/>
              <a:t>$5.4 per </a:t>
            </a:r>
            <a:r>
              <a:rPr lang="en-US" sz="2000" b="1" dirty="0" err="1"/>
              <a:t>mmbtu</a:t>
            </a:r>
            <a:r>
              <a:rPr lang="en-US" sz="2000" b="1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45F58-E504-B748-6F3A-AD50DECD8FD0}"/>
              </a:ext>
            </a:extLst>
          </p:cNvPr>
          <p:cNvSpPr txBox="1"/>
          <p:nvPr/>
        </p:nvSpPr>
        <p:spPr>
          <a:xfrm>
            <a:off x="259307" y="232012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Weekly Coal Spot Price</a:t>
            </a:r>
          </a:p>
        </p:txBody>
      </p:sp>
    </p:spTree>
    <p:extLst>
      <p:ext uri="{BB962C8B-B14F-4D97-AF65-F5344CB8AC3E}">
        <p14:creationId xmlns:p14="http://schemas.microsoft.com/office/powerpoint/2010/main" val="373412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39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958"/>
            <a:ext cx="7886700" cy="47030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Coal and natural gas are global commodities that face similar supply chain and market influences as other commodities.</a:t>
            </a:r>
          </a:p>
          <a:p>
            <a:r>
              <a:rPr lang="en-US" dirty="0"/>
              <a:t>Pandemics, weather events, world economic policies and geopolitical events impact demand, price, and production. </a:t>
            </a:r>
          </a:p>
          <a:p>
            <a:r>
              <a:rPr lang="en-US" dirty="0"/>
              <a:t>All data suggests that coal and gas prices will be lower in 2023 as supply and demand seek equilibrium; however prices are not anticipated to return to pre-pandemic levels. </a:t>
            </a:r>
          </a:p>
          <a:p>
            <a:r>
              <a:rPr lang="en-US" dirty="0"/>
              <a:t>Consumers will bear the additional fuel costs going into winter as associated fuel adjustment charges are expected to increase. </a:t>
            </a:r>
          </a:p>
          <a:p>
            <a:pPr lvl="1"/>
            <a:r>
              <a:rPr lang="en-US" dirty="0"/>
              <a:t>The Kentucky Energy Affordability Workgroup was formed to address these issues and identify long term solutions.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D6CD-8D06-4285-AA71-69A6C622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50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A2E5-64D5-4D0D-A55A-F82E82CF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571"/>
            <a:ext cx="7886700" cy="515792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dirty="0"/>
              <a:t>Rebecca Goodman, Secretary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Kentucky Energy and Environment Cabinet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hlinkClick r:id="rId3"/>
              </a:rPr>
              <a:t>RebeccaW.Goodman@ky.gov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600" b="1" dirty="0"/>
              <a:t>John Lyons, Deputy Secretary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Kentucky Energy and Environment Cabinet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hlinkClick r:id="rId4"/>
              </a:rPr>
              <a:t>John.Lyons@ky.gov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6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600" b="1" dirty="0"/>
              <a:t>Gordon Slone, Commissioner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Department for Natural Resources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Kentucky Energy and Environment Cabinet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hlinkClick r:id="rId5"/>
              </a:rPr>
              <a:t>GordonR.Slone@ky.gov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600" b="1" dirty="0"/>
              <a:t>Kenya Stump, Executive Director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Office of Energy Policy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Kentucky Energy and Environment Cabinet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hlinkClick r:id="rId6"/>
              </a:rPr>
              <a:t>Kenya.Stump@ky.gov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202A-3A40-44F6-A14F-AAAC9AB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5CEA1-4428-6124-8D79-63ED53E2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83504-B2B5-044F-FA50-F50DE73E86F5}"/>
              </a:ext>
            </a:extLst>
          </p:cNvPr>
          <p:cNvSpPr txBox="1"/>
          <p:nvPr/>
        </p:nvSpPr>
        <p:spPr>
          <a:xfrm>
            <a:off x="511791" y="477672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Coal Severance Taxes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1429F8-9E2D-4248-892D-F430128A6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949502"/>
              </p:ext>
            </p:extLst>
          </p:nvPr>
        </p:nvGraphicFramePr>
        <p:xfrm>
          <a:off x="511791" y="1510338"/>
          <a:ext cx="6896277" cy="476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C4EFFD-8B4E-233B-4D46-71236B5E575F}"/>
              </a:ext>
            </a:extLst>
          </p:cNvPr>
          <p:cNvSpPr txBox="1"/>
          <p:nvPr/>
        </p:nvSpPr>
        <p:spPr>
          <a:xfrm>
            <a:off x="511791" y="6356351"/>
            <a:ext cx="655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Note: first quarter FY23 Coal severance tax is up 72.2% over first quarter FY22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4C1E3-66B7-ACEB-F05A-7783F7E9DBCA}"/>
              </a:ext>
            </a:extLst>
          </p:cNvPr>
          <p:cNvSpPr txBox="1"/>
          <p:nvPr/>
        </p:nvSpPr>
        <p:spPr>
          <a:xfrm>
            <a:off x="7066625" y="5948529"/>
            <a:ext cx="22889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102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7152D-F9A4-2929-8A7B-24354FEB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6EE72E-0D33-E6B6-CC98-BEC388CE6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677041"/>
            <a:ext cx="78867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Historic Kentucky Coal Production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78CA4F-756D-490A-B74F-41B725C08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715633"/>
              </p:ext>
            </p:extLst>
          </p:nvPr>
        </p:nvGraphicFramePr>
        <p:xfrm>
          <a:off x="355107" y="1466529"/>
          <a:ext cx="8016536" cy="449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69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5143E-C521-21AD-CE71-3AFE8EEB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D53CB3-281C-3D03-A338-AD1E01601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13721"/>
              </p:ext>
            </p:extLst>
          </p:nvPr>
        </p:nvGraphicFramePr>
        <p:xfrm>
          <a:off x="442937" y="1012060"/>
          <a:ext cx="8258125" cy="483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4684C1-0AAB-5216-079B-E67DE30C495E}"/>
              </a:ext>
            </a:extLst>
          </p:cNvPr>
          <p:cNvSpPr txBox="1"/>
          <p:nvPr/>
        </p:nvSpPr>
        <p:spPr>
          <a:xfrm>
            <a:off x="442937" y="136524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Kentucky Coal Production</a:t>
            </a:r>
          </a:p>
        </p:txBody>
      </p:sp>
    </p:spTree>
    <p:extLst>
      <p:ext uri="{BB962C8B-B14F-4D97-AF65-F5344CB8AC3E}">
        <p14:creationId xmlns:p14="http://schemas.microsoft.com/office/powerpoint/2010/main" val="254034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FCCD2-49A1-45CC-567F-DE661AC1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9CCD-9964-9F9A-1798-498872B4F796}"/>
              </a:ext>
            </a:extLst>
          </p:cNvPr>
          <p:cNvSpPr txBox="1"/>
          <p:nvPr/>
        </p:nvSpPr>
        <p:spPr>
          <a:xfrm>
            <a:off x="511791" y="477672"/>
            <a:ext cx="812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Actively Producing Kentucky Permits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BC76B2-4E46-468D-BE89-7C8C5705E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8132"/>
              </p:ext>
            </p:extLst>
          </p:nvPr>
        </p:nvGraphicFramePr>
        <p:xfrm>
          <a:off x="511791" y="1597980"/>
          <a:ext cx="8120418" cy="389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20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733A4-148A-30B4-5329-9F5FFE1F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E45F1-B4E0-6D6D-646F-55B6C3BA87B4}"/>
              </a:ext>
            </a:extLst>
          </p:cNvPr>
          <p:cNvSpPr txBox="1"/>
          <p:nvPr/>
        </p:nvSpPr>
        <p:spPr>
          <a:xfrm>
            <a:off x="307075" y="327547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Mines Licensed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7E6AE0-9E31-4567-B528-2F5AF99E3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01504"/>
              </p:ext>
            </p:extLst>
          </p:nvPr>
        </p:nvGraphicFramePr>
        <p:xfrm>
          <a:off x="545975" y="1455938"/>
          <a:ext cx="7124331" cy="49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3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51992-4D5C-D565-C7C1-9A265B50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7483-CF38-90D2-EF0A-CA1564849DE1}"/>
              </a:ext>
            </a:extLst>
          </p:cNvPr>
          <p:cNvSpPr txBox="1"/>
          <p:nvPr/>
        </p:nvSpPr>
        <p:spPr>
          <a:xfrm>
            <a:off x="511791" y="436729"/>
            <a:ext cx="81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Coal Mining Permit Applications Received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61029"/>
              </p:ext>
            </p:extLst>
          </p:nvPr>
        </p:nvGraphicFramePr>
        <p:xfrm>
          <a:off x="511791" y="1405719"/>
          <a:ext cx="7049069" cy="501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6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51992-4D5C-D565-C7C1-9A265B50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7483-CF38-90D2-EF0A-CA1564849DE1}"/>
              </a:ext>
            </a:extLst>
          </p:cNvPr>
          <p:cNvSpPr txBox="1"/>
          <p:nvPr/>
        </p:nvSpPr>
        <p:spPr>
          <a:xfrm>
            <a:off x="511791" y="292265"/>
            <a:ext cx="812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Coal Mining Permits Issued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13421"/>
              </p:ext>
            </p:extLst>
          </p:nvPr>
        </p:nvGraphicFramePr>
        <p:xfrm>
          <a:off x="238125" y="1206170"/>
          <a:ext cx="7418269" cy="537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0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77229A91BE640963C7E500CC3FB7D" ma:contentTypeVersion="12" ma:contentTypeDescription="Create a new document." ma:contentTypeScope="" ma:versionID="7b04e2d3cdc297d6061bbc0ea3d1e6e3">
  <xsd:schema xmlns:xsd="http://www.w3.org/2001/XMLSchema" xmlns:xs="http://www.w3.org/2001/XMLSchema" xmlns:p="http://schemas.microsoft.com/office/2006/metadata/properties" xmlns:ns3="fab2f6f1-0821-4b71-8c0e-6b042c9ddd41" xmlns:ns4="8a9cb5dc-ad0b-4f4d-b7a4-05b6221d4e38" targetNamespace="http://schemas.microsoft.com/office/2006/metadata/properties" ma:root="true" ma:fieldsID="76859d9468c48127aaacff8eaff33efb" ns3:_="" ns4:_="">
    <xsd:import namespace="fab2f6f1-0821-4b71-8c0e-6b042c9ddd41"/>
    <xsd:import namespace="8a9cb5dc-ad0b-4f4d-b7a4-05b6221d4e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2f6f1-0821-4b71-8c0e-6b042c9dd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cb5dc-ad0b-4f4d-b7a4-05b6221d4e3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132ABD-B985-46B8-881D-5C2ADAD82ABA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a9cb5dc-ad0b-4f4d-b7a4-05b6221d4e38"/>
    <ds:schemaRef ds:uri="fab2f6f1-0821-4b71-8c0e-6b042c9ddd4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99BC1A-1EC6-4497-B093-B3CE31150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097082-AF14-46D1-97D9-65D1AF912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2f6f1-0821-4b71-8c0e-6b042c9ddd41"/>
    <ds:schemaRef ds:uri="8a9cb5dc-ad0b-4f4d-b7a4-05b6221d4e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7278</TotalTime>
  <Words>1093</Words>
  <Application>Microsoft Office PowerPoint</Application>
  <PresentationFormat>On-screen Show (4:3)</PresentationFormat>
  <Paragraphs>95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Kentucky Energy Update</vt:lpstr>
      <vt:lpstr>PowerPoint Presentation</vt:lpstr>
      <vt:lpstr>PowerPoint Presentation</vt:lpstr>
      <vt:lpstr>Historic Kentucky Coal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Fuel Monitoring at the Office of Energy Policy</vt:lpstr>
      <vt:lpstr>Situational Awareness Tools</vt:lpstr>
      <vt:lpstr>Coal and Natural Gas Markets</vt:lpstr>
      <vt:lpstr>Kentucky Energy Facts</vt:lpstr>
      <vt:lpstr>Kentucky Energy Facts – cont.</vt:lpstr>
      <vt:lpstr>PowerPoint Presentation</vt:lpstr>
      <vt:lpstr>PowerPoint Presentation</vt:lpstr>
      <vt:lpstr>PowerPoint Presentation</vt:lpstr>
      <vt:lpstr>Coal Consumption and Stockpiles</vt:lpstr>
      <vt:lpstr>PowerPoint Presentation</vt:lpstr>
      <vt:lpstr>PowerPoint Presentation</vt:lpstr>
      <vt:lpstr>PowerPoint Presentation</vt:lpstr>
      <vt:lpstr>PowerPoint Presentation</vt:lpstr>
      <vt:lpstr>Observations</vt:lpstr>
      <vt:lpstr>Contact Information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FY2018 Procedures</dc:title>
  <dc:creator>Taylor, Larry C  (EEC)</dc:creator>
  <cp:lastModifiedBy>Taylor, Larry C (EEC)</cp:lastModifiedBy>
  <cp:revision>68</cp:revision>
  <cp:lastPrinted>2022-10-13T17:09:22Z</cp:lastPrinted>
  <dcterms:created xsi:type="dcterms:W3CDTF">2018-07-19T13:41:45Z</dcterms:created>
  <dcterms:modified xsi:type="dcterms:W3CDTF">2022-10-19T18:29:27Z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0x0101004EA77229A91BE640963C7E500CC3FB7D</vt:lpwstr>
  </property>
</Properties>
</file>