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62" r:id="rId5"/>
    <p:sldId id="259" r:id="rId6"/>
    <p:sldId id="263" r:id="rId7"/>
    <p:sldId id="261" r:id="rId8"/>
    <p:sldId id="264" r:id="rId9"/>
    <p:sldId id="265" r:id="rId10"/>
    <p:sldId id="260" r:id="rId11"/>
    <p:sldId id="266" r:id="rId12"/>
    <p:sldId id="267" r:id="rId13"/>
    <p:sldId id="268" r:id="rId14"/>
    <p:sldId id="271" r:id="rId15"/>
    <p:sldId id="272" r:id="rId16"/>
    <p:sldId id="273" r:id="rId17"/>
    <p:sldId id="270" r:id="rId1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A18C3C-B9AB-A07E-4FB9-B9D0807ADE9F}" name="Midkiff, Jill E (Finance)" initials="MJE(" userId="S::Jill.Midkiff@ky.gov::4f24da4d-1bae-4b92-b243-f375bb32122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dkiff, Jill E (Finance)" initials="MJE(" lastIdx="1" clrIdx="0">
    <p:extLst>
      <p:ext uri="{19B8F6BF-5375-455C-9EA6-DF929625EA0E}">
        <p15:presenceInfo xmlns:p15="http://schemas.microsoft.com/office/powerpoint/2012/main" userId="S-1-5-21-1906223541-4118949281-2673098279-1070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8F843-22C0-4248-B581-CC69B49E9B1E}" v="23" dt="2022-10-13T20:53:39.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21" autoAdjust="0"/>
    <p:restoredTop sz="96012" autoAdjust="0"/>
  </p:normalViewPr>
  <p:slideViewPr>
    <p:cSldViewPr snapToGrid="0">
      <p:cViewPr varScale="1">
        <p:scale>
          <a:sx n="109" d="100"/>
          <a:sy n="109" d="100"/>
        </p:scale>
        <p:origin x="510"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BB69B34-6E53-4078-9DB0-63888E8EBCB9}" type="datetimeFigureOut">
              <a:rPr lang="en-US" smtClean="0"/>
              <a:t>10/19/2022</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66F58C3C-28F6-48CA-AD9F-D88C80917E01}" type="slidenum">
              <a:rPr lang="en-US" smtClean="0"/>
              <a:t>‹#›</a:t>
            </a:fld>
            <a:endParaRPr lang="en-US" dirty="0"/>
          </a:p>
        </p:txBody>
      </p:sp>
    </p:spTree>
    <p:extLst>
      <p:ext uri="{BB962C8B-B14F-4D97-AF65-F5344CB8AC3E}">
        <p14:creationId xmlns:p14="http://schemas.microsoft.com/office/powerpoint/2010/main" val="4259401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a:t>
            </a:fld>
            <a:endParaRPr lang="en-US" dirty="0"/>
          </a:p>
        </p:txBody>
      </p:sp>
    </p:spTree>
    <p:extLst>
      <p:ext uri="{BB962C8B-B14F-4D97-AF65-F5344CB8AC3E}">
        <p14:creationId xmlns:p14="http://schemas.microsoft.com/office/powerpoint/2010/main" val="1782744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10</a:t>
            </a:fld>
            <a:endParaRPr lang="en-US" dirty="0"/>
          </a:p>
        </p:txBody>
      </p:sp>
    </p:spTree>
    <p:extLst>
      <p:ext uri="{BB962C8B-B14F-4D97-AF65-F5344CB8AC3E}">
        <p14:creationId xmlns:p14="http://schemas.microsoft.com/office/powerpoint/2010/main" val="676248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11</a:t>
            </a:fld>
            <a:endParaRPr lang="en-US" dirty="0"/>
          </a:p>
        </p:txBody>
      </p:sp>
    </p:spTree>
    <p:extLst>
      <p:ext uri="{BB962C8B-B14F-4D97-AF65-F5344CB8AC3E}">
        <p14:creationId xmlns:p14="http://schemas.microsoft.com/office/powerpoint/2010/main" val="224095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12</a:t>
            </a:fld>
            <a:endParaRPr lang="en-US" dirty="0"/>
          </a:p>
        </p:txBody>
      </p:sp>
    </p:spTree>
    <p:extLst>
      <p:ext uri="{BB962C8B-B14F-4D97-AF65-F5344CB8AC3E}">
        <p14:creationId xmlns:p14="http://schemas.microsoft.com/office/powerpoint/2010/main" val="990690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13</a:t>
            </a:fld>
            <a:endParaRPr lang="en-US" dirty="0"/>
          </a:p>
        </p:txBody>
      </p:sp>
    </p:spTree>
    <p:extLst>
      <p:ext uri="{BB962C8B-B14F-4D97-AF65-F5344CB8AC3E}">
        <p14:creationId xmlns:p14="http://schemas.microsoft.com/office/powerpoint/2010/main" val="815995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14</a:t>
            </a:fld>
            <a:endParaRPr lang="en-US" dirty="0"/>
          </a:p>
        </p:txBody>
      </p:sp>
    </p:spTree>
    <p:extLst>
      <p:ext uri="{BB962C8B-B14F-4D97-AF65-F5344CB8AC3E}">
        <p14:creationId xmlns:p14="http://schemas.microsoft.com/office/powerpoint/2010/main" val="354167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15</a:t>
            </a:fld>
            <a:endParaRPr lang="en-US" dirty="0"/>
          </a:p>
        </p:txBody>
      </p:sp>
    </p:spTree>
    <p:extLst>
      <p:ext uri="{BB962C8B-B14F-4D97-AF65-F5344CB8AC3E}">
        <p14:creationId xmlns:p14="http://schemas.microsoft.com/office/powerpoint/2010/main" val="3551615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16</a:t>
            </a:fld>
            <a:endParaRPr lang="en-US" dirty="0"/>
          </a:p>
        </p:txBody>
      </p:sp>
    </p:spTree>
    <p:extLst>
      <p:ext uri="{BB962C8B-B14F-4D97-AF65-F5344CB8AC3E}">
        <p14:creationId xmlns:p14="http://schemas.microsoft.com/office/powerpoint/2010/main" val="2370790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17</a:t>
            </a:fld>
            <a:endParaRPr lang="en-US" dirty="0"/>
          </a:p>
        </p:txBody>
      </p:sp>
    </p:spTree>
    <p:extLst>
      <p:ext uri="{BB962C8B-B14F-4D97-AF65-F5344CB8AC3E}">
        <p14:creationId xmlns:p14="http://schemas.microsoft.com/office/powerpoint/2010/main" val="13436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2</a:t>
            </a:fld>
            <a:endParaRPr lang="en-US" dirty="0"/>
          </a:p>
        </p:txBody>
      </p:sp>
    </p:spTree>
    <p:extLst>
      <p:ext uri="{BB962C8B-B14F-4D97-AF65-F5344CB8AC3E}">
        <p14:creationId xmlns:p14="http://schemas.microsoft.com/office/powerpoint/2010/main" val="43867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3</a:t>
            </a:fld>
            <a:endParaRPr lang="en-US" dirty="0"/>
          </a:p>
        </p:txBody>
      </p:sp>
    </p:spTree>
    <p:extLst>
      <p:ext uri="{BB962C8B-B14F-4D97-AF65-F5344CB8AC3E}">
        <p14:creationId xmlns:p14="http://schemas.microsoft.com/office/powerpoint/2010/main" val="1044227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4</a:t>
            </a:fld>
            <a:endParaRPr lang="en-US" dirty="0"/>
          </a:p>
        </p:txBody>
      </p:sp>
    </p:spTree>
    <p:extLst>
      <p:ext uri="{BB962C8B-B14F-4D97-AF65-F5344CB8AC3E}">
        <p14:creationId xmlns:p14="http://schemas.microsoft.com/office/powerpoint/2010/main" val="299389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5</a:t>
            </a:fld>
            <a:endParaRPr lang="en-US" dirty="0"/>
          </a:p>
        </p:txBody>
      </p:sp>
    </p:spTree>
    <p:extLst>
      <p:ext uri="{BB962C8B-B14F-4D97-AF65-F5344CB8AC3E}">
        <p14:creationId xmlns:p14="http://schemas.microsoft.com/office/powerpoint/2010/main" val="358025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6</a:t>
            </a:fld>
            <a:endParaRPr lang="en-US" dirty="0"/>
          </a:p>
        </p:txBody>
      </p:sp>
    </p:spTree>
    <p:extLst>
      <p:ext uri="{BB962C8B-B14F-4D97-AF65-F5344CB8AC3E}">
        <p14:creationId xmlns:p14="http://schemas.microsoft.com/office/powerpoint/2010/main" val="604738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7</a:t>
            </a:fld>
            <a:endParaRPr lang="en-US" dirty="0"/>
          </a:p>
        </p:txBody>
      </p:sp>
    </p:spTree>
    <p:extLst>
      <p:ext uri="{BB962C8B-B14F-4D97-AF65-F5344CB8AC3E}">
        <p14:creationId xmlns:p14="http://schemas.microsoft.com/office/powerpoint/2010/main" val="99463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8</a:t>
            </a:fld>
            <a:endParaRPr lang="en-US" dirty="0"/>
          </a:p>
        </p:txBody>
      </p:sp>
    </p:spTree>
    <p:extLst>
      <p:ext uri="{BB962C8B-B14F-4D97-AF65-F5344CB8AC3E}">
        <p14:creationId xmlns:p14="http://schemas.microsoft.com/office/powerpoint/2010/main" val="1993372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9</a:t>
            </a:fld>
            <a:endParaRPr lang="en-US" dirty="0"/>
          </a:p>
        </p:txBody>
      </p:sp>
    </p:spTree>
    <p:extLst>
      <p:ext uri="{BB962C8B-B14F-4D97-AF65-F5344CB8AC3E}">
        <p14:creationId xmlns:p14="http://schemas.microsoft.com/office/powerpoint/2010/main" val="270072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146510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9568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84060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762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3656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60258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40918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9225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0275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30301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6600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04B23-B8CD-4670-99AD-DD0787A97E75}" type="datetimeFigureOut">
              <a:rPr lang="en-US" smtClean="0"/>
              <a:t>10/19/2022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45724-9AD5-4E02-9402-263404465895}" type="slidenum">
              <a:rPr lang="en-US" smtClean="0"/>
              <a:t>‹#›</a:t>
            </a:fld>
            <a:endParaRPr lang="en-US" dirty="0"/>
          </a:p>
        </p:txBody>
      </p:sp>
    </p:spTree>
    <p:extLst>
      <p:ext uri="{BB962C8B-B14F-4D97-AF65-F5344CB8AC3E}">
        <p14:creationId xmlns:p14="http://schemas.microsoft.com/office/powerpoint/2010/main" val="424125494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6513" y="537929"/>
            <a:ext cx="10618973" cy="2387600"/>
          </a:xfrm>
        </p:spPr>
        <p:txBody>
          <a:bodyPr>
            <a:normAutofit/>
          </a:bodyPr>
          <a:lstStyle/>
          <a:p>
            <a:r>
              <a:rPr lang="en-US" sz="6600" dirty="0"/>
              <a:t>Kentucky Blockchain </a:t>
            </a:r>
            <a:br>
              <a:rPr lang="en-US" sz="6600" dirty="0"/>
            </a:br>
            <a:r>
              <a:rPr lang="en-US" sz="6600" dirty="0"/>
              <a:t>Technology Working Group</a:t>
            </a:r>
            <a:endParaRPr lang="en-US" sz="6600" dirty="0">
              <a:solidFill>
                <a:schemeClr val="accent1"/>
              </a:solidFill>
            </a:endParaRPr>
          </a:p>
        </p:txBody>
      </p:sp>
      <p:sp>
        <p:nvSpPr>
          <p:cNvPr id="3" name="Subtitle 2"/>
          <p:cNvSpPr>
            <a:spLocks noGrp="1"/>
          </p:cNvSpPr>
          <p:nvPr>
            <p:ph type="subTitle" idx="1"/>
          </p:nvPr>
        </p:nvSpPr>
        <p:spPr>
          <a:xfrm>
            <a:off x="1524000" y="3602038"/>
            <a:ext cx="9144000" cy="820333"/>
          </a:xfrm>
        </p:spPr>
        <p:txBody>
          <a:bodyPr>
            <a:noAutofit/>
          </a:bodyPr>
          <a:lstStyle/>
          <a:p>
            <a:r>
              <a:rPr lang="en-US" sz="2800" i="1" dirty="0">
                <a:solidFill>
                  <a:schemeClr val="bg1">
                    <a:lumMod val="50000"/>
                    <a:lumOff val="50000"/>
                  </a:schemeClr>
                </a:solidFill>
                <a:effectLst>
                  <a:outerShdw blurRad="38100" dist="38100" dir="2700000" algn="tl">
                    <a:srgbClr val="000000">
                      <a:alpha val="43137"/>
                    </a:srgbClr>
                  </a:outerShdw>
                </a:effectLst>
              </a:rPr>
              <a:t>The Interim Joint Committee on Natural Resources and Energy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4" name="Rectangle 3"/>
          <p:cNvSpPr/>
          <p:nvPr/>
        </p:nvSpPr>
        <p:spPr>
          <a:xfrm>
            <a:off x="1524000" y="4791103"/>
            <a:ext cx="9144000" cy="892552"/>
          </a:xfrm>
          <a:prstGeom prst="rect">
            <a:avLst/>
          </a:prstGeom>
        </p:spPr>
        <p:txBody>
          <a:bodyPr wrap="square">
            <a:spAutoFit/>
          </a:bodyPr>
          <a:lstStyle/>
          <a:p>
            <a:pPr algn="ctr"/>
            <a:r>
              <a:rPr lang="en-US" b="1" i="1" dirty="0">
                <a:solidFill>
                  <a:schemeClr val="bg2">
                    <a:lumMod val="40000"/>
                    <a:lumOff val="60000"/>
                  </a:schemeClr>
                </a:solidFill>
                <a:effectLst>
                  <a:outerShdw blurRad="38100" dist="38100" dir="2700000" algn="tl">
                    <a:srgbClr val="000000">
                      <a:alpha val="43137"/>
                    </a:srgbClr>
                  </a:outerShdw>
                </a:effectLst>
              </a:rPr>
              <a:t>David Carter, Commonwealth Office of Technology</a:t>
            </a:r>
          </a:p>
          <a:p>
            <a:pPr algn="ctr"/>
            <a:r>
              <a:rPr lang="en-US" b="1" i="1" dirty="0">
                <a:solidFill>
                  <a:schemeClr val="bg2">
                    <a:lumMod val="40000"/>
                    <a:lumOff val="60000"/>
                  </a:schemeClr>
                </a:solidFill>
                <a:effectLst>
                  <a:outerShdw blurRad="38100" dist="38100" dir="2700000" algn="tl">
                    <a:srgbClr val="000000">
                      <a:alpha val="43137"/>
                    </a:srgbClr>
                  </a:outerShdw>
                </a:effectLst>
              </a:rPr>
              <a:t>Dr. Brian Houillion, University of the Cumberlands</a:t>
            </a:r>
          </a:p>
          <a:p>
            <a:pPr algn="ctr"/>
            <a:r>
              <a:rPr lang="en-US" sz="1600" dirty="0">
                <a:solidFill>
                  <a:schemeClr val="bg2">
                    <a:lumMod val="40000"/>
                    <a:lumOff val="60000"/>
                  </a:schemeClr>
                </a:solidFill>
                <a:effectLst>
                  <a:outerShdw blurRad="38100" dist="38100" dir="2700000" algn="tl">
                    <a:srgbClr val="000000">
                      <a:alpha val="43137"/>
                    </a:srgbClr>
                  </a:outerShdw>
                </a:effectLst>
              </a:rPr>
              <a:t>October 20, 2022</a:t>
            </a:r>
          </a:p>
        </p:txBody>
      </p:sp>
    </p:spTree>
    <p:extLst>
      <p:ext uri="{BB962C8B-B14F-4D97-AF65-F5344CB8AC3E}">
        <p14:creationId xmlns:p14="http://schemas.microsoft.com/office/powerpoint/2010/main" val="203976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386862" y="365125"/>
            <a:ext cx="11438792" cy="898577"/>
          </a:xfrm>
        </p:spPr>
        <p:txBody>
          <a:bodyPr>
            <a:normAutofit fontScale="90000"/>
          </a:bodyPr>
          <a:lstStyle/>
          <a:p>
            <a:pPr algn="ctr"/>
            <a:r>
              <a:rPr lang="en-US" dirty="0"/>
              <a:t>Case Study - </a:t>
            </a:r>
            <a:r>
              <a:rPr lang="en-US" sz="4000" b="0" i="0" u="none" strike="noStrike" baseline="0" dirty="0">
                <a:latin typeface="CIDFont+F4"/>
              </a:rPr>
              <a:t>IoT, Autonomous Agents, &amp; Smart Contracts</a:t>
            </a:r>
            <a:endParaRPr lang="en-US" dirty="0"/>
          </a:p>
        </p:txBody>
      </p:sp>
      <p:sp>
        <p:nvSpPr>
          <p:cNvPr id="3" name="Content Placeholder 2">
            <a:extLst>
              <a:ext uri="{FF2B5EF4-FFF2-40B4-BE49-F238E27FC236}">
                <a16:creationId xmlns:a16="http://schemas.microsoft.com/office/drawing/2014/main" id="{0929CC9D-B94B-A61C-2BF4-71090F8C52C7}"/>
              </a:ext>
            </a:extLst>
          </p:cNvPr>
          <p:cNvSpPr>
            <a:spLocks noGrp="1"/>
          </p:cNvSpPr>
          <p:nvPr>
            <p:ph idx="1"/>
          </p:nvPr>
        </p:nvSpPr>
        <p:spPr>
          <a:xfrm>
            <a:off x="1863969" y="3111464"/>
            <a:ext cx="8464062" cy="3006920"/>
          </a:xfrm>
        </p:spPr>
        <p:txBody>
          <a:bodyPr>
            <a:normAutofit/>
          </a:bodyPr>
          <a:lstStyle/>
          <a:p>
            <a:pPr marL="0" indent="0" algn="l">
              <a:buNone/>
            </a:pPr>
            <a:r>
              <a:rPr lang="en-US" sz="2000" b="0" i="0" u="none" strike="noStrike" baseline="0" dirty="0">
                <a:latin typeface="CIDFont+F2"/>
              </a:rPr>
              <a:t>The 2021 report included insights from a</a:t>
            </a:r>
            <a:r>
              <a:rPr lang="en-US" sz="2000" dirty="0">
                <a:latin typeface="CIDFont+F2"/>
              </a:rPr>
              <a:t>n article by Don and Alex Tapscott published in Fortune Magazine.  This article highlights the ability in the future for utility companies to leverage multipoint network, known as mesh networks, to speed restoration of services when there is a failure.  By making parts of the utility infrastructure ‘smart’ and able to communicate with each other, faults can be quickly pin pointed and restoration activities automatically triggered.  </a:t>
            </a:r>
          </a:p>
          <a:p>
            <a:pPr marL="0" indent="0" algn="l">
              <a:buNone/>
            </a:pPr>
            <a:r>
              <a:rPr lang="en-US" sz="2000" dirty="0">
                <a:latin typeface="CIDFont+F2"/>
              </a:rPr>
              <a:t>This would utilize devices that actively monitor the various points throughout the infrastructure and communicate over a blockchain empowered network to get the vital information back to the utility provider.  This adds layers of trust and security that are only possible through technologies such as blockchain.</a:t>
            </a:r>
          </a:p>
        </p:txBody>
      </p:sp>
      <p:pic>
        <p:nvPicPr>
          <p:cNvPr id="6" name="Graphic 5">
            <a:extLst>
              <a:ext uri="{FF2B5EF4-FFF2-40B4-BE49-F238E27FC236}">
                <a16:creationId xmlns:a16="http://schemas.microsoft.com/office/drawing/2014/main" id="{00D6C87C-A7D3-3DBE-A112-42793912490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672464" y="1393907"/>
            <a:ext cx="4996752" cy="1465322"/>
          </a:xfrm>
          <a:prstGeom prst="rect">
            <a:avLst/>
          </a:prstGeom>
        </p:spPr>
      </p:pic>
      <p:sp>
        <p:nvSpPr>
          <p:cNvPr id="7" name="TextBox 6">
            <a:extLst>
              <a:ext uri="{FF2B5EF4-FFF2-40B4-BE49-F238E27FC236}">
                <a16:creationId xmlns:a16="http://schemas.microsoft.com/office/drawing/2014/main" id="{D493FFF2-06FC-1674-C882-39674B225AAF}"/>
              </a:ext>
            </a:extLst>
          </p:cNvPr>
          <p:cNvSpPr txBox="1"/>
          <p:nvPr/>
        </p:nvSpPr>
        <p:spPr>
          <a:xfrm>
            <a:off x="98861" y="6411025"/>
            <a:ext cx="7555595" cy="369332"/>
          </a:xfrm>
          <a:prstGeom prst="rect">
            <a:avLst/>
          </a:prstGeom>
          <a:noFill/>
        </p:spPr>
        <p:txBody>
          <a:bodyPr wrap="none" rtlCol="0">
            <a:spAutoFit/>
          </a:bodyPr>
          <a:lstStyle/>
          <a:p>
            <a:r>
              <a:rPr lang="en-US" dirty="0"/>
              <a:t>Reference: https://fortune.com/2016/05/15/blockchain-reinvents-power-grid/</a:t>
            </a:r>
          </a:p>
        </p:txBody>
      </p:sp>
    </p:spTree>
    <p:extLst>
      <p:ext uri="{BB962C8B-B14F-4D97-AF65-F5344CB8AC3E}">
        <p14:creationId xmlns:p14="http://schemas.microsoft.com/office/powerpoint/2010/main" val="315512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a:bodyPr>
          <a:lstStyle/>
          <a:p>
            <a:r>
              <a:rPr lang="en-US" dirty="0"/>
              <a:t>2021 Report Highlights – Logistics</a:t>
            </a: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477328"/>
          </a:xfrm>
          <a:prstGeom prst="rect">
            <a:avLst/>
          </a:prstGeom>
          <a:noFill/>
        </p:spPr>
        <p:txBody>
          <a:bodyPr wrap="square" rtlCol="0">
            <a:spAutoFit/>
          </a:bodyPr>
          <a:lstStyle/>
          <a:p>
            <a:pPr algn="l"/>
            <a:r>
              <a:rPr lang="en-US" sz="1800" b="0" i="0" u="none" strike="noStrike" baseline="0" dirty="0">
                <a:latin typeface="CIDFont+F2"/>
              </a:rPr>
              <a:t>The Commonwealth is well positioned centrally to serve as a logistics center for the eastern united states making this a highly intriguing use case is the state and a potential draw for businesses within this sector. Modern logistics requires the close collaboration of suppliers, shippers, and receivers makings effective cross communication a vital need to ensure success. Through blockchain technology, these workflows and communications paths can be streamlined with enhanced integrity to ensure smooth operations.</a:t>
            </a:r>
            <a:endParaRPr lang="en-US" sz="2800" dirty="0"/>
          </a:p>
        </p:txBody>
      </p:sp>
    </p:spTree>
    <p:extLst>
      <p:ext uri="{BB962C8B-B14F-4D97-AF65-F5344CB8AC3E}">
        <p14:creationId xmlns:p14="http://schemas.microsoft.com/office/powerpoint/2010/main" val="124966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a:bodyPr>
          <a:lstStyle/>
          <a:p>
            <a:r>
              <a:rPr lang="en-US" dirty="0"/>
              <a:t>2021 Report Highlights – Healthcare</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2057400" y="3560482"/>
            <a:ext cx="7740715" cy="1679571"/>
          </a:xfrm>
        </p:spPr>
        <p:txBody>
          <a:bodyPr>
            <a:normAutofit/>
          </a:bodyPr>
          <a:lstStyle/>
          <a:p>
            <a:pPr algn="l"/>
            <a:r>
              <a:rPr lang="en-US" sz="1500" b="0" i="0" u="none" strike="noStrike" baseline="0" dirty="0">
                <a:latin typeface="CIDFont+F2"/>
              </a:rPr>
              <a:t>The Commonwealth of Kentucky should explore blockchain related grant and/or partnership opportunities with federal entities such as the Centers for Disease Control.</a:t>
            </a:r>
            <a:r>
              <a:rPr lang="en-US" sz="1500" dirty="0">
                <a:latin typeface="CIDFont+F2"/>
              </a:rPr>
              <a:t> </a:t>
            </a:r>
          </a:p>
          <a:p>
            <a:pPr algn="l"/>
            <a:r>
              <a:rPr lang="en-US" sz="1500" b="0" i="0" u="none" strike="noStrike" baseline="0" dirty="0">
                <a:latin typeface="CIDFont+F2"/>
              </a:rPr>
              <a:t>The Commonwealth should poll neighboring states to determine if sufficient appetite exists to work towards efforts that use the security and efficiency of Blockchain technology to enhance, or implement new, mechanisms to share controlled substance information to contribute to the national fight against substance abuse.</a:t>
            </a:r>
          </a:p>
          <a:p>
            <a:pPr>
              <a:spcBef>
                <a:spcPts val="0"/>
              </a:spcBef>
              <a:spcAft>
                <a:spcPts val="1000"/>
              </a:spcAft>
            </a:pPr>
            <a:endParaRPr lang="en-US" sz="2400" dirty="0">
              <a:solidFill>
                <a:schemeClr val="tx1"/>
              </a:solidFill>
            </a:endParaRP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477328"/>
          </a:xfrm>
          <a:prstGeom prst="rect">
            <a:avLst/>
          </a:prstGeom>
          <a:noFill/>
        </p:spPr>
        <p:txBody>
          <a:bodyPr wrap="square" rtlCol="0">
            <a:spAutoFit/>
          </a:bodyPr>
          <a:lstStyle/>
          <a:p>
            <a:pPr algn="l"/>
            <a:r>
              <a:rPr lang="en-US" sz="1800" b="0" i="0" u="none" strike="noStrike" baseline="0" dirty="0">
                <a:latin typeface="CIDFont+F2"/>
              </a:rPr>
              <a:t>The Commonwealth is already home to some of the most progressive and leading healthcare providers and research entities on the country. The need to share data among facilities and providers is key to facilitate effective and responsive treatment. In addition, as the nation works through the impacts of a global pandemic, the need to actively share data on a large scale for trending and research is more apparent than ever. Blockchain can serve as a empowering foundation for these use cases.</a:t>
            </a:r>
            <a:endParaRPr lang="en-US" sz="2800" dirty="0"/>
          </a:p>
        </p:txBody>
      </p:sp>
    </p:spTree>
    <p:extLst>
      <p:ext uri="{BB962C8B-B14F-4D97-AF65-F5344CB8AC3E}">
        <p14:creationId xmlns:p14="http://schemas.microsoft.com/office/powerpoint/2010/main" val="262017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fontScale="90000"/>
          </a:bodyPr>
          <a:lstStyle/>
          <a:p>
            <a:r>
              <a:rPr lang="en-US" dirty="0"/>
              <a:t>2021 Report Highlights – Other Recommendations</a:t>
            </a:r>
          </a:p>
        </p:txBody>
      </p:sp>
      <p:sp>
        <p:nvSpPr>
          <p:cNvPr id="2" name="TextBox 1">
            <a:extLst>
              <a:ext uri="{FF2B5EF4-FFF2-40B4-BE49-F238E27FC236}">
                <a16:creationId xmlns:a16="http://schemas.microsoft.com/office/drawing/2014/main" id="{5BF63812-DE8B-1C5F-FAF5-7497E8721A72}"/>
              </a:ext>
            </a:extLst>
          </p:cNvPr>
          <p:cNvSpPr txBox="1"/>
          <p:nvPr/>
        </p:nvSpPr>
        <p:spPr>
          <a:xfrm>
            <a:off x="1633904" y="2339710"/>
            <a:ext cx="8556382" cy="2308324"/>
          </a:xfrm>
          <a:prstGeom prst="rect">
            <a:avLst/>
          </a:prstGeom>
          <a:noFill/>
        </p:spPr>
        <p:txBody>
          <a:bodyPr wrap="square" rtlCol="0">
            <a:spAutoFit/>
          </a:bodyPr>
          <a:lstStyle/>
          <a:p>
            <a:pPr marL="285750" indent="-285750" algn="l">
              <a:buFont typeface="Arial" panose="020B0604020202020204" pitchFamily="34" charset="0"/>
              <a:buChar char="•"/>
            </a:pPr>
            <a:r>
              <a:rPr lang="en-US" sz="1800" b="0" i="0" u="none" strike="noStrike" baseline="0" dirty="0">
                <a:latin typeface="CIDFont+F2"/>
              </a:rPr>
              <a:t>Review the legislation to expand the role and mission of the Blockchain Working Group to encompass a broader field of view.</a:t>
            </a:r>
          </a:p>
          <a:p>
            <a:pPr marL="285750" indent="-285750" algn="l">
              <a:buFont typeface="Arial" panose="020B0604020202020204" pitchFamily="34" charset="0"/>
              <a:buChar char="•"/>
            </a:pPr>
            <a:endParaRPr lang="en-US" dirty="0">
              <a:latin typeface="CIDFont+F2"/>
            </a:endParaRPr>
          </a:p>
          <a:p>
            <a:pPr marL="285750" indent="-285750" algn="l">
              <a:buFont typeface="Arial" panose="020B0604020202020204" pitchFamily="34" charset="0"/>
              <a:buChar char="•"/>
            </a:pPr>
            <a:r>
              <a:rPr lang="en-US" sz="1800" b="0" i="0" u="none" strike="noStrike" baseline="0" dirty="0">
                <a:latin typeface="CIDFont+F2"/>
              </a:rPr>
              <a:t>Kentucky should explore the benefits of creating a state blockchain leadership position (officer, liaison, coordinator, etc.) to aid in the research and management of potential implementation of blockchain in the state government.</a:t>
            </a:r>
          </a:p>
          <a:p>
            <a:pPr marL="285750" indent="-285750" algn="l">
              <a:buFont typeface="Arial" panose="020B0604020202020204" pitchFamily="34" charset="0"/>
              <a:buChar char="•"/>
            </a:pPr>
            <a:endParaRPr lang="en-US" sz="1800" b="0" i="0" u="none" strike="noStrike" baseline="0" dirty="0">
              <a:latin typeface="CIDFont+F2"/>
            </a:endParaRPr>
          </a:p>
          <a:p>
            <a:pPr marL="285750" indent="-285750" algn="l">
              <a:buFont typeface="Arial" panose="020B0604020202020204" pitchFamily="34" charset="0"/>
              <a:buChar char="•"/>
            </a:pPr>
            <a:r>
              <a:rPr lang="en-US" sz="1800" b="0" i="0" u="none" strike="noStrike" baseline="0" dirty="0">
                <a:latin typeface="CIDFont+F2"/>
              </a:rPr>
              <a:t>Kentucky should review the legislation adopted or enacted in other states.</a:t>
            </a:r>
            <a:endParaRPr lang="en-US" sz="2800" dirty="0"/>
          </a:p>
        </p:txBody>
      </p:sp>
    </p:spTree>
    <p:extLst>
      <p:ext uri="{BB962C8B-B14F-4D97-AF65-F5344CB8AC3E}">
        <p14:creationId xmlns:p14="http://schemas.microsoft.com/office/powerpoint/2010/main" val="2023916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a:bodyPr>
          <a:lstStyle/>
          <a:p>
            <a:r>
              <a:rPr lang="en-US" dirty="0"/>
              <a:t>2022 Report Highlights - States</a:t>
            </a:r>
          </a:p>
        </p:txBody>
      </p:sp>
      <p:sp>
        <p:nvSpPr>
          <p:cNvPr id="2" name="TextBox 1">
            <a:extLst>
              <a:ext uri="{FF2B5EF4-FFF2-40B4-BE49-F238E27FC236}">
                <a16:creationId xmlns:a16="http://schemas.microsoft.com/office/drawing/2014/main" id="{5BF63812-DE8B-1C5F-FAF5-7497E8721A72}"/>
              </a:ext>
            </a:extLst>
          </p:cNvPr>
          <p:cNvSpPr txBox="1"/>
          <p:nvPr/>
        </p:nvSpPr>
        <p:spPr>
          <a:xfrm>
            <a:off x="1507156" y="1549775"/>
            <a:ext cx="8556382" cy="4247317"/>
          </a:xfrm>
          <a:prstGeom prst="rect">
            <a:avLst/>
          </a:prstGeom>
          <a:noFill/>
        </p:spPr>
        <p:txBody>
          <a:bodyPr wrap="square" rtlCol="0">
            <a:spAutoFit/>
          </a:bodyPr>
          <a:lstStyle/>
          <a:p>
            <a:pPr algn="l"/>
            <a:r>
              <a:rPr lang="en-US" sz="1800" b="0" i="0" u="none" strike="noStrike" baseline="0" dirty="0">
                <a:latin typeface="CIDFont+F2"/>
              </a:rPr>
              <a:t>Tennessee</a:t>
            </a:r>
          </a:p>
          <a:p>
            <a:pPr marL="285750" indent="-285750" algn="l">
              <a:buFont typeface="Arial" panose="020B0604020202020204" pitchFamily="34" charset="0"/>
              <a:buChar char="•"/>
            </a:pPr>
            <a:r>
              <a:rPr lang="en-US" sz="1800" b="0" i="0" u="none" strike="noStrike" baseline="0" dirty="0">
                <a:latin typeface="CIDFont+F2"/>
              </a:rPr>
              <a:t>Treasurer’s Office – RFP Unclaimed Property/Digital Assets</a:t>
            </a:r>
          </a:p>
          <a:p>
            <a:pPr marL="285750" indent="-285750" algn="l">
              <a:buFont typeface="Arial" panose="020B0604020202020204" pitchFamily="34" charset="0"/>
              <a:buChar char="•"/>
            </a:pPr>
            <a:endParaRPr lang="en-US" dirty="0">
              <a:latin typeface="CIDFont+F2"/>
            </a:endParaRPr>
          </a:p>
          <a:p>
            <a:pPr algn="l"/>
            <a:r>
              <a:rPr lang="en-US" sz="1800" b="0" i="0" u="none" strike="noStrike" baseline="0" dirty="0">
                <a:latin typeface="CIDFont+F2"/>
              </a:rPr>
              <a:t>Florida</a:t>
            </a:r>
          </a:p>
          <a:p>
            <a:pPr marL="285750" indent="-285750" algn="l">
              <a:buFont typeface="Arial" panose="020B0604020202020204" pitchFamily="34" charset="0"/>
              <a:buChar char="•"/>
            </a:pPr>
            <a:r>
              <a:rPr lang="en-US" dirty="0">
                <a:latin typeface="CIDFont+F2"/>
              </a:rPr>
              <a:t>Department of Financial Regulation – Blockchain Advisor (Budget $500,000)</a:t>
            </a:r>
          </a:p>
          <a:p>
            <a:pPr marL="285750" indent="-285750" algn="l">
              <a:buFont typeface="Arial" panose="020B0604020202020204" pitchFamily="34" charset="0"/>
              <a:buChar char="•"/>
            </a:pPr>
            <a:endParaRPr lang="en-US" sz="1800" b="0" i="0" u="none" strike="noStrike" baseline="0" dirty="0">
              <a:latin typeface="CIDFont+F2"/>
            </a:endParaRPr>
          </a:p>
          <a:p>
            <a:pPr algn="l"/>
            <a:r>
              <a:rPr lang="en-US" dirty="0">
                <a:latin typeface="CIDFont+F2"/>
              </a:rPr>
              <a:t>South Carolina</a:t>
            </a:r>
          </a:p>
          <a:p>
            <a:pPr marL="285750" indent="-285750" algn="l">
              <a:buFont typeface="Arial" panose="020B0604020202020204" pitchFamily="34" charset="0"/>
              <a:buChar char="•"/>
            </a:pPr>
            <a:r>
              <a:rPr lang="en-US" sz="1800" b="0" i="0" u="none" strike="noStrike" baseline="0" dirty="0">
                <a:latin typeface="CIDFont+F2"/>
              </a:rPr>
              <a:t>Treasurer</a:t>
            </a:r>
            <a:r>
              <a:rPr lang="en-US" dirty="0">
                <a:latin typeface="CIDFont+F2"/>
              </a:rPr>
              <a:t>’s Office - $500,000 – Blockchain Technology Education Office</a:t>
            </a:r>
          </a:p>
          <a:p>
            <a:pPr marL="285750" indent="-285750" algn="l">
              <a:buFont typeface="Arial" panose="020B0604020202020204" pitchFamily="34" charset="0"/>
              <a:buChar char="•"/>
            </a:pPr>
            <a:endParaRPr lang="en-US" sz="1800" b="0" i="0" u="none" strike="noStrike" baseline="0" dirty="0">
              <a:latin typeface="CIDFont+F2"/>
            </a:endParaRPr>
          </a:p>
          <a:p>
            <a:pPr algn="l"/>
            <a:r>
              <a:rPr lang="en-US" dirty="0">
                <a:latin typeface="CIDFont+F2"/>
              </a:rPr>
              <a:t>Virginia</a:t>
            </a:r>
          </a:p>
          <a:p>
            <a:pPr marL="285750" indent="-285750" algn="l">
              <a:buFont typeface="Arial" panose="020B0604020202020204" pitchFamily="34" charset="0"/>
              <a:buChar char="•"/>
            </a:pPr>
            <a:r>
              <a:rPr lang="en-US" dirty="0">
                <a:latin typeface="CIDFont+F2"/>
              </a:rPr>
              <a:t>Banking Legislation</a:t>
            </a:r>
          </a:p>
          <a:p>
            <a:pPr marL="285750" indent="-285750" algn="l">
              <a:buFont typeface="Arial" panose="020B0604020202020204" pitchFamily="34" charset="0"/>
              <a:buChar char="•"/>
            </a:pPr>
            <a:endParaRPr lang="en-US" sz="1800" b="0" i="0" u="none" strike="noStrike" baseline="0" dirty="0">
              <a:latin typeface="CIDFont+F2"/>
            </a:endParaRPr>
          </a:p>
          <a:p>
            <a:pPr algn="l"/>
            <a:r>
              <a:rPr lang="en-US" dirty="0">
                <a:latin typeface="CIDFont+F2"/>
              </a:rPr>
              <a:t>Catawba Tribal Nation (SC)</a:t>
            </a:r>
            <a:endParaRPr lang="en-US" sz="1800" b="0" i="0" u="none" strike="noStrike" baseline="0" dirty="0">
              <a:latin typeface="CIDFont+F2"/>
            </a:endParaRPr>
          </a:p>
          <a:p>
            <a:pPr marL="285750" indent="-285750" algn="l">
              <a:buFont typeface="Arial" panose="020B0604020202020204" pitchFamily="34" charset="0"/>
              <a:buChar char="•"/>
            </a:pPr>
            <a:r>
              <a:rPr lang="en-US" sz="1800" b="0" i="0" u="none" strike="noStrike" baseline="0" dirty="0">
                <a:latin typeface="CIDFont+F2"/>
              </a:rPr>
              <a:t>Created toe Catawba Digital Economic Zone – Quasi-state government build on and for Blockchain/Web 3.0</a:t>
            </a:r>
            <a:endParaRPr lang="en-US" sz="2800" dirty="0"/>
          </a:p>
        </p:txBody>
      </p:sp>
    </p:spTree>
    <p:extLst>
      <p:ext uri="{BB962C8B-B14F-4D97-AF65-F5344CB8AC3E}">
        <p14:creationId xmlns:p14="http://schemas.microsoft.com/office/powerpoint/2010/main" val="198844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a:bodyPr>
          <a:lstStyle/>
          <a:p>
            <a:r>
              <a:rPr lang="en-US" dirty="0"/>
              <a:t>2022 Report Highlights – Federal Government</a:t>
            </a:r>
          </a:p>
        </p:txBody>
      </p:sp>
      <p:sp>
        <p:nvSpPr>
          <p:cNvPr id="2" name="TextBox 1">
            <a:extLst>
              <a:ext uri="{FF2B5EF4-FFF2-40B4-BE49-F238E27FC236}">
                <a16:creationId xmlns:a16="http://schemas.microsoft.com/office/drawing/2014/main" id="{5BF63812-DE8B-1C5F-FAF5-7497E8721A72}"/>
              </a:ext>
            </a:extLst>
          </p:cNvPr>
          <p:cNvSpPr txBox="1"/>
          <p:nvPr/>
        </p:nvSpPr>
        <p:spPr>
          <a:xfrm>
            <a:off x="1507156" y="1513561"/>
            <a:ext cx="8556382" cy="4801314"/>
          </a:xfrm>
          <a:prstGeom prst="rect">
            <a:avLst/>
          </a:prstGeom>
          <a:noFill/>
        </p:spPr>
        <p:txBody>
          <a:bodyPr wrap="square" rtlCol="0">
            <a:spAutoFit/>
          </a:bodyPr>
          <a:lstStyle/>
          <a:p>
            <a:pPr algn="l"/>
            <a:r>
              <a:rPr lang="en-US" sz="1800" b="0" i="0" u="none" strike="noStrike" baseline="0" dirty="0">
                <a:latin typeface="CIDFont+F2"/>
              </a:rPr>
              <a:t>Legislation</a:t>
            </a:r>
          </a:p>
          <a:p>
            <a:pPr marL="285750" indent="-285750" algn="l">
              <a:buFont typeface="Arial" panose="020B0604020202020204" pitchFamily="34" charset="0"/>
              <a:buChar char="•"/>
            </a:pPr>
            <a:r>
              <a:rPr lang="en-US" sz="1800" b="0" i="0" u="none" strike="noStrike" baseline="0" dirty="0">
                <a:latin typeface="CIDFont+F2"/>
              </a:rPr>
              <a:t>H.R. 3639 Blockchain Innovation Act</a:t>
            </a:r>
          </a:p>
          <a:p>
            <a:pPr marL="285750" indent="-285750" algn="l">
              <a:buFont typeface="Arial" panose="020B0604020202020204" pitchFamily="34" charset="0"/>
              <a:buChar char="•"/>
            </a:pPr>
            <a:r>
              <a:rPr lang="en-US" dirty="0">
                <a:latin typeface="CIDFont+F2"/>
              </a:rPr>
              <a:t>H.R. Blockchain Regulatory Certainty Act</a:t>
            </a:r>
          </a:p>
          <a:p>
            <a:pPr marL="285750" indent="-285750" algn="l">
              <a:buFont typeface="Arial" panose="020B0604020202020204" pitchFamily="34" charset="0"/>
              <a:buChar char="•"/>
            </a:pPr>
            <a:r>
              <a:rPr lang="en-US" sz="1800" b="0" i="0" u="none" strike="noStrike" baseline="0" dirty="0">
                <a:latin typeface="CIDFont+F2"/>
              </a:rPr>
              <a:t>S. 410</a:t>
            </a:r>
            <a:r>
              <a:rPr lang="en-US" dirty="0">
                <a:latin typeface="CIDFont+F2"/>
              </a:rPr>
              <a:t>9 National R&amp;D Strategy for Distributed Ledger Technology</a:t>
            </a:r>
          </a:p>
          <a:p>
            <a:pPr marL="285750" indent="-285750" algn="l">
              <a:buFont typeface="Arial" panose="020B0604020202020204" pitchFamily="34" charset="0"/>
              <a:buChar char="•"/>
            </a:pPr>
            <a:r>
              <a:rPr lang="en-US" sz="1800" b="0" i="0" u="none" strike="noStrike" baseline="0" dirty="0">
                <a:latin typeface="CIDFont+F2"/>
              </a:rPr>
              <a:t>S. 4356 Responsible Financial Innovation Act </a:t>
            </a:r>
            <a:r>
              <a:rPr lang="en-US" dirty="0">
                <a:latin typeface="CIDFont+F2"/>
              </a:rPr>
              <a:t>(</a:t>
            </a:r>
            <a:r>
              <a:rPr lang="en-US" sz="1800" b="0" i="0" u="none" strike="noStrike" baseline="0" dirty="0">
                <a:latin typeface="CIDFont+F2"/>
              </a:rPr>
              <a:t>RFIA or Lummis –Gillibrand Crypto Bill)</a:t>
            </a:r>
          </a:p>
          <a:p>
            <a:pPr marL="285750" indent="-285750" algn="l">
              <a:buFont typeface="Arial" panose="020B0604020202020204" pitchFamily="34" charset="0"/>
              <a:buChar char="•"/>
            </a:pPr>
            <a:endParaRPr lang="en-US" dirty="0">
              <a:latin typeface="CIDFont+F2"/>
            </a:endParaRPr>
          </a:p>
          <a:p>
            <a:pPr algn="l"/>
            <a:r>
              <a:rPr lang="en-US" sz="1800" b="0" i="0" u="none" strike="noStrike" baseline="0" dirty="0">
                <a:latin typeface="CIDFont+F2"/>
              </a:rPr>
              <a:t>ULC</a:t>
            </a:r>
          </a:p>
          <a:p>
            <a:pPr marL="285750" indent="-285750" algn="l">
              <a:buFont typeface="Arial" panose="020B0604020202020204" pitchFamily="34" charset="0"/>
              <a:buChar char="•"/>
            </a:pPr>
            <a:r>
              <a:rPr lang="en-US" dirty="0">
                <a:latin typeface="CIDFont+F2"/>
              </a:rPr>
              <a:t>Emerging Technology Amendments approved for state promulgation</a:t>
            </a:r>
          </a:p>
          <a:p>
            <a:pPr marL="742950" lvl="1" indent="-285750">
              <a:buFont typeface="Arial" panose="020B0604020202020204" pitchFamily="34" charset="0"/>
              <a:buChar char="•"/>
            </a:pPr>
            <a:r>
              <a:rPr lang="en-US" dirty="0">
                <a:latin typeface="CIDFont+F2"/>
              </a:rPr>
              <a:t>2022 SB 67</a:t>
            </a:r>
          </a:p>
          <a:p>
            <a:pPr marL="285750" indent="-285750" algn="l">
              <a:buFont typeface="Arial" panose="020B0604020202020204" pitchFamily="34" charset="0"/>
              <a:buChar char="•"/>
            </a:pPr>
            <a:endParaRPr lang="en-US" sz="1800" b="0" i="0" u="none" strike="noStrike" baseline="0" dirty="0">
              <a:latin typeface="CIDFont+F2"/>
            </a:endParaRPr>
          </a:p>
          <a:p>
            <a:pPr algn="l"/>
            <a:r>
              <a:rPr lang="en-US" dirty="0">
                <a:latin typeface="CIDFont+F2"/>
              </a:rPr>
              <a:t>Banking</a:t>
            </a:r>
          </a:p>
          <a:p>
            <a:pPr marL="285750" indent="-285750" algn="l">
              <a:buFont typeface="Arial" panose="020B0604020202020204" pitchFamily="34" charset="0"/>
              <a:buChar char="•"/>
            </a:pPr>
            <a:r>
              <a:rPr lang="en-US" sz="1800" b="0" i="0" u="none" strike="noStrike" baseline="0" dirty="0">
                <a:latin typeface="CIDFont+F2"/>
              </a:rPr>
              <a:t>OCC Interpretive Letter 1179 (Dec 2021)</a:t>
            </a:r>
          </a:p>
          <a:p>
            <a:pPr marL="285750" indent="-285750" algn="l">
              <a:buFont typeface="Arial" panose="020B0604020202020204" pitchFamily="34" charset="0"/>
              <a:buChar char="•"/>
            </a:pPr>
            <a:r>
              <a:rPr lang="en-US" dirty="0">
                <a:latin typeface="CIDFont+F2"/>
              </a:rPr>
              <a:t>NCUA</a:t>
            </a:r>
          </a:p>
          <a:p>
            <a:pPr marL="285750" indent="-285750" algn="l">
              <a:buFont typeface="Arial" panose="020B0604020202020204" pitchFamily="34" charset="0"/>
              <a:buChar char="•"/>
            </a:pPr>
            <a:r>
              <a:rPr lang="en-US" dirty="0">
                <a:latin typeface="CIDFont+F2"/>
              </a:rPr>
              <a:t>KY Parity Laws</a:t>
            </a:r>
          </a:p>
          <a:p>
            <a:pPr marL="285750" indent="-285750" algn="l">
              <a:buFont typeface="Arial" panose="020B0604020202020204" pitchFamily="34" charset="0"/>
              <a:buChar char="•"/>
            </a:pPr>
            <a:endParaRPr lang="en-US" sz="1800" b="0" i="0" u="none" strike="noStrike" baseline="0" dirty="0">
              <a:latin typeface="CIDFont+F2"/>
            </a:endParaRPr>
          </a:p>
          <a:p>
            <a:pPr algn="l"/>
            <a:r>
              <a:rPr lang="en-US" dirty="0">
                <a:latin typeface="CIDFont+F2"/>
              </a:rPr>
              <a:t>SEC/CFTC</a:t>
            </a:r>
          </a:p>
          <a:p>
            <a:pPr marL="285750" indent="-285750" algn="l">
              <a:buFont typeface="Arial" panose="020B0604020202020204" pitchFamily="34" charset="0"/>
              <a:buChar char="•"/>
            </a:pPr>
            <a:r>
              <a:rPr lang="en-US" dirty="0">
                <a:latin typeface="CIDFont+F2"/>
              </a:rPr>
              <a:t>Regulatory Dispute/Regulatory Action</a:t>
            </a:r>
          </a:p>
        </p:txBody>
      </p:sp>
    </p:spTree>
    <p:extLst>
      <p:ext uri="{BB962C8B-B14F-4D97-AF65-F5344CB8AC3E}">
        <p14:creationId xmlns:p14="http://schemas.microsoft.com/office/powerpoint/2010/main" val="3501184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769545" y="365125"/>
            <a:ext cx="11054281" cy="898577"/>
          </a:xfrm>
        </p:spPr>
        <p:txBody>
          <a:bodyPr>
            <a:normAutofit fontScale="90000"/>
          </a:bodyPr>
          <a:lstStyle/>
          <a:p>
            <a:r>
              <a:rPr lang="en-US" dirty="0"/>
              <a:t>2022 Report Highlights – Potential Recommendations</a:t>
            </a:r>
          </a:p>
        </p:txBody>
      </p:sp>
      <p:sp>
        <p:nvSpPr>
          <p:cNvPr id="2" name="TextBox 1">
            <a:extLst>
              <a:ext uri="{FF2B5EF4-FFF2-40B4-BE49-F238E27FC236}">
                <a16:creationId xmlns:a16="http://schemas.microsoft.com/office/drawing/2014/main" id="{5BF63812-DE8B-1C5F-FAF5-7497E8721A72}"/>
              </a:ext>
            </a:extLst>
          </p:cNvPr>
          <p:cNvSpPr txBox="1"/>
          <p:nvPr/>
        </p:nvSpPr>
        <p:spPr>
          <a:xfrm>
            <a:off x="1507156" y="1513561"/>
            <a:ext cx="8556382" cy="4524315"/>
          </a:xfrm>
          <a:prstGeom prst="rect">
            <a:avLst/>
          </a:prstGeom>
          <a:noFill/>
        </p:spPr>
        <p:txBody>
          <a:bodyPr wrap="square" rtlCol="0">
            <a:spAutoFit/>
          </a:bodyPr>
          <a:lstStyle/>
          <a:p>
            <a:pPr algn="l"/>
            <a:r>
              <a:rPr lang="en-US" sz="1800" b="0" i="0" u="none" strike="noStrike" baseline="0" dirty="0">
                <a:latin typeface="CIDFont+F2"/>
              </a:rPr>
              <a:t>Legislation</a:t>
            </a:r>
          </a:p>
          <a:p>
            <a:pPr marL="285750" indent="-285750" algn="l">
              <a:buFont typeface="Arial" panose="020B0604020202020204" pitchFamily="34" charset="0"/>
              <a:buChar char="•"/>
            </a:pPr>
            <a:r>
              <a:rPr lang="en-US" sz="1800" b="0" i="0" u="none" strike="noStrike" baseline="0" dirty="0">
                <a:latin typeface="CIDFont+F2"/>
              </a:rPr>
              <a:t>Expanded scope of KBTWG</a:t>
            </a:r>
          </a:p>
          <a:p>
            <a:pPr marL="285750" indent="-285750" algn="l">
              <a:buFont typeface="Arial" panose="020B0604020202020204" pitchFamily="34" charset="0"/>
              <a:buChar char="•"/>
            </a:pPr>
            <a:r>
              <a:rPr lang="en-US" dirty="0">
                <a:latin typeface="CIDFont+F2"/>
              </a:rPr>
              <a:t>Amend Membership of KBTWG</a:t>
            </a:r>
          </a:p>
          <a:p>
            <a:pPr marL="285750" indent="-285750" algn="l">
              <a:buFont typeface="Arial" panose="020B0604020202020204" pitchFamily="34" charset="0"/>
              <a:buChar char="•"/>
            </a:pPr>
            <a:r>
              <a:rPr lang="en-US" dirty="0">
                <a:latin typeface="CIDFont+F2"/>
              </a:rPr>
              <a:t>UCC Emerging Technology</a:t>
            </a:r>
          </a:p>
          <a:p>
            <a:pPr marL="285750" indent="-285750" algn="l">
              <a:buFont typeface="Arial" panose="020B0604020202020204" pitchFamily="34" charset="0"/>
              <a:buChar char="•"/>
            </a:pPr>
            <a:r>
              <a:rPr lang="en-US" dirty="0">
                <a:latin typeface="CIDFont+F2"/>
              </a:rPr>
              <a:t>Banking/Financial Institutions </a:t>
            </a:r>
          </a:p>
          <a:p>
            <a:pPr marL="285750" indent="-285750" algn="l">
              <a:buFont typeface="Arial" panose="020B0604020202020204" pitchFamily="34" charset="0"/>
              <a:buChar char="•"/>
            </a:pPr>
            <a:endParaRPr lang="en-US" dirty="0">
              <a:latin typeface="CIDFont+F2"/>
            </a:endParaRPr>
          </a:p>
          <a:p>
            <a:pPr algn="l"/>
            <a:r>
              <a:rPr lang="en-US" dirty="0">
                <a:latin typeface="CIDFont+F2"/>
              </a:rPr>
              <a:t>Funding</a:t>
            </a:r>
          </a:p>
          <a:p>
            <a:pPr marL="285750" indent="-285750" algn="l">
              <a:buFont typeface="Arial" panose="020B0604020202020204" pitchFamily="34" charset="0"/>
              <a:buChar char="•"/>
            </a:pPr>
            <a:r>
              <a:rPr lang="en-US" dirty="0">
                <a:latin typeface="CIDFont+F2"/>
              </a:rPr>
              <a:t>Proactive/agile Working Group</a:t>
            </a:r>
          </a:p>
          <a:p>
            <a:pPr marL="285750" indent="-285750" algn="l">
              <a:buFont typeface="Arial" panose="020B0604020202020204" pitchFamily="34" charset="0"/>
              <a:buChar char="•"/>
            </a:pPr>
            <a:r>
              <a:rPr lang="en-US" dirty="0">
                <a:latin typeface="CIDFont+F2"/>
              </a:rPr>
              <a:t>State advisor office and/or Working Group Administrator</a:t>
            </a:r>
          </a:p>
          <a:p>
            <a:pPr marL="285750" indent="-285750" algn="l">
              <a:buFont typeface="Arial" panose="020B0604020202020204" pitchFamily="34" charset="0"/>
              <a:buChar char="•"/>
            </a:pPr>
            <a:r>
              <a:rPr lang="en-US" b="0" i="0" u="none" strike="noStrike" baseline="0" dirty="0">
                <a:latin typeface="CIDFont+F2"/>
              </a:rPr>
              <a:t>Educational opportunities/elected officials</a:t>
            </a:r>
          </a:p>
          <a:p>
            <a:pPr marL="285750" indent="-285750" algn="l">
              <a:buFont typeface="Arial" panose="020B0604020202020204" pitchFamily="34" charset="0"/>
              <a:buChar char="•"/>
            </a:pPr>
            <a:r>
              <a:rPr lang="en-US" dirty="0">
                <a:latin typeface="CIDFont+F2"/>
              </a:rPr>
              <a:t>Comprehensive statute/regulation review</a:t>
            </a:r>
          </a:p>
          <a:p>
            <a:pPr marL="285750" indent="-285750" algn="l">
              <a:buFont typeface="Arial" panose="020B0604020202020204" pitchFamily="34" charset="0"/>
              <a:buChar char="•"/>
            </a:pPr>
            <a:r>
              <a:rPr lang="en-US" dirty="0">
                <a:latin typeface="CIDFont+F2"/>
              </a:rPr>
              <a:t>Identify opportunities for development/adoption</a:t>
            </a:r>
          </a:p>
          <a:p>
            <a:pPr marL="742950" lvl="1" indent="-285750">
              <a:buFont typeface="Arial" panose="020B0604020202020204" pitchFamily="34" charset="0"/>
              <a:buChar char="•"/>
            </a:pPr>
            <a:r>
              <a:rPr lang="en-US" dirty="0">
                <a:latin typeface="CIDFont+F2"/>
              </a:rPr>
              <a:t>Efficiency/integrity/transparency</a:t>
            </a:r>
          </a:p>
          <a:p>
            <a:pPr marL="742950" lvl="1" indent="-285750">
              <a:buFont typeface="Arial" panose="020B0604020202020204" pitchFamily="34" charset="0"/>
              <a:buChar char="•"/>
            </a:pPr>
            <a:endParaRPr lang="en-US" b="0" i="0" u="none" strike="noStrike" baseline="0" dirty="0">
              <a:latin typeface="CIDFont+F2"/>
            </a:endParaRPr>
          </a:p>
          <a:p>
            <a:pPr marL="285750" indent="-285750" algn="l">
              <a:buFont typeface="Arial" panose="020B0604020202020204" pitchFamily="34" charset="0"/>
              <a:buChar char="•"/>
            </a:pPr>
            <a:endParaRPr lang="en-US" dirty="0">
              <a:latin typeface="CIDFont+F2"/>
            </a:endParaRPr>
          </a:p>
          <a:p>
            <a:pPr algn="l"/>
            <a:endParaRPr lang="en-US" dirty="0">
              <a:latin typeface="CIDFont+F2"/>
            </a:endParaRPr>
          </a:p>
        </p:txBody>
      </p:sp>
    </p:spTree>
    <p:extLst>
      <p:ext uri="{BB962C8B-B14F-4D97-AF65-F5344CB8AC3E}">
        <p14:creationId xmlns:p14="http://schemas.microsoft.com/office/powerpoint/2010/main" val="3717748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1837143"/>
            <a:ext cx="10515600" cy="898577"/>
          </a:xfrm>
        </p:spPr>
        <p:txBody>
          <a:bodyPr>
            <a:normAutofit/>
          </a:bodyPr>
          <a:lstStyle/>
          <a:p>
            <a:pPr algn="ctr"/>
            <a:r>
              <a:rPr lang="en-US" sz="4800" dirty="0"/>
              <a:t>Thank you!</a:t>
            </a:r>
          </a:p>
        </p:txBody>
      </p:sp>
      <p:sp>
        <p:nvSpPr>
          <p:cNvPr id="2" name="Title 9">
            <a:extLst>
              <a:ext uri="{FF2B5EF4-FFF2-40B4-BE49-F238E27FC236}">
                <a16:creationId xmlns:a16="http://schemas.microsoft.com/office/drawing/2014/main" id="{23F971F9-12B7-AC44-9CFC-526870D25CBD}"/>
              </a:ext>
            </a:extLst>
          </p:cNvPr>
          <p:cNvSpPr txBox="1">
            <a:spLocks/>
          </p:cNvSpPr>
          <p:nvPr/>
        </p:nvSpPr>
        <p:spPr>
          <a:xfrm>
            <a:off x="838200" y="3735510"/>
            <a:ext cx="10515600" cy="89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Questions?</a:t>
            </a:r>
          </a:p>
        </p:txBody>
      </p:sp>
    </p:spTree>
    <p:extLst>
      <p:ext uri="{BB962C8B-B14F-4D97-AF65-F5344CB8AC3E}">
        <p14:creationId xmlns:p14="http://schemas.microsoft.com/office/powerpoint/2010/main" val="290470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Working Group Overview</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1740877"/>
            <a:ext cx="10515600" cy="4436086"/>
          </a:xfrm>
        </p:spPr>
        <p:txBody>
          <a:bodyPr/>
          <a:lstStyle/>
          <a:p>
            <a:pPr>
              <a:spcAft>
                <a:spcPts val="1200"/>
              </a:spcAft>
            </a:pPr>
            <a:r>
              <a:rPr lang="en" dirty="0">
                <a:solidFill>
                  <a:schemeClr val="tx1"/>
                </a:solidFill>
              </a:rPr>
              <a:t>Nine (9) statutory members defined in KRS 42.747 &amp; subject matter experts proposed and voted on by the core team.</a:t>
            </a:r>
          </a:p>
          <a:p>
            <a:pPr>
              <a:spcAft>
                <a:spcPts val="1200"/>
              </a:spcAft>
            </a:pPr>
            <a:r>
              <a:rPr lang="en" dirty="0"/>
              <a:t>This year we have added advisory representation from Bluegrass Blockchain, a local organization focused on local opportunities for Blockchain in business and academia.</a:t>
            </a:r>
          </a:p>
          <a:p>
            <a:pPr>
              <a:spcAft>
                <a:spcPts val="1200"/>
              </a:spcAft>
            </a:pPr>
            <a:r>
              <a:rPr lang="en" dirty="0"/>
              <a:t>Open meetings are held monthly through the state virtual collaboration platform and are open to the public.</a:t>
            </a:r>
          </a:p>
          <a:p>
            <a:pPr>
              <a:spcAft>
                <a:spcPts val="1200"/>
              </a:spcAft>
            </a:pPr>
            <a:r>
              <a:rPr lang="en-US" dirty="0">
                <a:solidFill>
                  <a:schemeClr val="tx1"/>
                </a:solidFill>
              </a:rPr>
              <a:t>Report to be submitted annually on December 1</a:t>
            </a:r>
            <a:r>
              <a:rPr lang="en-US" baseline="30000" dirty="0">
                <a:solidFill>
                  <a:schemeClr val="tx1"/>
                </a:solidFill>
              </a:rPr>
              <a:t>st</a:t>
            </a:r>
            <a:r>
              <a:rPr lang="en-US" dirty="0">
                <a:solidFill>
                  <a:schemeClr val="tx1"/>
                </a:solidFill>
              </a:rPr>
              <a:t> of each year.</a:t>
            </a:r>
          </a:p>
        </p:txBody>
      </p:sp>
    </p:spTree>
    <p:extLst>
      <p:ext uri="{BB962C8B-B14F-4D97-AF65-F5344CB8AC3E}">
        <p14:creationId xmlns:p14="http://schemas.microsoft.com/office/powerpoint/2010/main" val="64551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Working Group Mission Statement</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2435469"/>
            <a:ext cx="10515600" cy="3741494"/>
          </a:xfrm>
        </p:spPr>
        <p:txBody>
          <a:bodyPr>
            <a:normAutofit/>
          </a:bodyPr>
          <a:lstStyle/>
          <a:p>
            <a:pPr marL="0" indent="0" algn="ctr">
              <a:buNone/>
            </a:pPr>
            <a:r>
              <a:rPr lang="en-US" i="0" u="none" strike="noStrike" baseline="0" dirty="0">
                <a:latin typeface="CIDFont+F2"/>
              </a:rPr>
              <a:t>‘The mission of the Kentucky Blockchain Technology Working Group is to evaluate the feasibility and efficacy of using blockchain technology to enhance the Commonwealth by identifying opportunities for the adoption, utilization, and/or regulation of blockchain technology.’</a:t>
            </a:r>
            <a:endParaRPr lang="en-US" sz="4000" dirty="0">
              <a:solidFill>
                <a:schemeClr val="tx1"/>
              </a:solidFill>
            </a:endParaRPr>
          </a:p>
        </p:txBody>
      </p:sp>
    </p:spTree>
    <p:extLst>
      <p:ext uri="{BB962C8B-B14F-4D97-AF65-F5344CB8AC3E}">
        <p14:creationId xmlns:p14="http://schemas.microsoft.com/office/powerpoint/2010/main" val="350428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What is Blockchain Technology</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2435469"/>
            <a:ext cx="10515600" cy="3741494"/>
          </a:xfrm>
        </p:spPr>
        <p:txBody>
          <a:bodyPr>
            <a:normAutofit/>
          </a:bodyPr>
          <a:lstStyle/>
          <a:p>
            <a:pPr marL="0" indent="0" algn="ctr">
              <a:buNone/>
            </a:pPr>
            <a:r>
              <a:rPr lang="en-US" sz="2400" b="0" i="0" u="none" strike="noStrike" baseline="0" dirty="0">
                <a:latin typeface="CIDFont+F4"/>
              </a:rPr>
              <a:t>‘Blockchain </a:t>
            </a:r>
            <a:r>
              <a:rPr lang="en-US" sz="2400" b="0" i="0" u="none" strike="noStrike" baseline="0" dirty="0">
                <a:latin typeface="CIDFont+F6"/>
              </a:rPr>
              <a:t>is an encrypted, secure distributed ledger (decentralized database) system that maintains a digital record of transactions. Individual records, called blocks, are linked together in a single list, called a chain. Blockchain is a scalable technology used for recording transactions made with cryptocurrencies, such as Bitcoin, and it has many other applications such as supply chain and logistics monitoring, data sharing, digital voting, real estate and auto title transfer tracking, equities and energy trading, and much more.’</a:t>
            </a:r>
            <a:endParaRPr lang="en-US" sz="4800" dirty="0"/>
          </a:p>
        </p:txBody>
      </p:sp>
    </p:spTree>
    <p:extLst>
      <p:ext uri="{BB962C8B-B14F-4D97-AF65-F5344CB8AC3E}">
        <p14:creationId xmlns:p14="http://schemas.microsoft.com/office/powerpoint/2010/main" val="224955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2021 Report Highlights</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2236177" y="3059835"/>
            <a:ext cx="7329854" cy="2303583"/>
          </a:xfrm>
        </p:spPr>
        <p:txBody>
          <a:bodyPr>
            <a:normAutofit fontScale="92500" lnSpcReduction="20000"/>
          </a:bodyPr>
          <a:lstStyle/>
          <a:p>
            <a:pPr>
              <a:spcBef>
                <a:spcPts val="0"/>
              </a:spcBef>
              <a:spcAft>
                <a:spcPts val="1000"/>
              </a:spcAft>
            </a:pPr>
            <a:r>
              <a:rPr lang="en-US" sz="3200" b="1" dirty="0"/>
              <a:t>Finance</a:t>
            </a:r>
          </a:p>
          <a:p>
            <a:pPr>
              <a:spcBef>
                <a:spcPts val="0"/>
              </a:spcBef>
              <a:spcAft>
                <a:spcPts val="1000"/>
              </a:spcAft>
            </a:pPr>
            <a:r>
              <a:rPr lang="en-US" sz="3200" b="1" dirty="0"/>
              <a:t>Records Management</a:t>
            </a:r>
          </a:p>
          <a:p>
            <a:pPr>
              <a:spcBef>
                <a:spcPts val="0"/>
              </a:spcBef>
              <a:spcAft>
                <a:spcPts val="1000"/>
              </a:spcAft>
            </a:pPr>
            <a:r>
              <a:rPr lang="en-US" sz="3200" b="1" dirty="0">
                <a:solidFill>
                  <a:schemeClr val="tx1"/>
                </a:solidFill>
              </a:rPr>
              <a:t>Public Utilities</a:t>
            </a:r>
          </a:p>
          <a:p>
            <a:pPr>
              <a:spcBef>
                <a:spcPts val="0"/>
              </a:spcBef>
              <a:spcAft>
                <a:spcPts val="1000"/>
              </a:spcAft>
            </a:pPr>
            <a:r>
              <a:rPr lang="en-US" sz="3200" b="1" dirty="0"/>
              <a:t>Logistics and Supply Chain Management</a:t>
            </a:r>
          </a:p>
          <a:p>
            <a:pPr>
              <a:spcBef>
                <a:spcPts val="0"/>
              </a:spcBef>
              <a:spcAft>
                <a:spcPts val="1000"/>
              </a:spcAft>
            </a:pPr>
            <a:r>
              <a:rPr lang="en-US" sz="3200" b="1" dirty="0"/>
              <a:t>Healthcare</a:t>
            </a:r>
            <a:endParaRPr lang="en-US" sz="3200" b="1" dirty="0">
              <a:solidFill>
                <a:schemeClr val="tx1"/>
              </a:solidFill>
            </a:endParaRP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384995"/>
          </a:xfrm>
          <a:prstGeom prst="rect">
            <a:avLst/>
          </a:prstGeom>
          <a:noFill/>
        </p:spPr>
        <p:txBody>
          <a:bodyPr wrap="square" rtlCol="0">
            <a:spAutoFit/>
          </a:bodyPr>
          <a:lstStyle/>
          <a:p>
            <a:r>
              <a:rPr lang="en-US" sz="2800" dirty="0">
                <a:solidFill>
                  <a:schemeClr val="tx1"/>
                </a:solidFill>
              </a:rPr>
              <a:t>The 2021 report provided insights into use cases spanning a number of sectors to include:</a:t>
            </a:r>
            <a:endParaRPr lang="en-US" sz="2800" dirty="0"/>
          </a:p>
          <a:p>
            <a:endParaRPr lang="en-US" sz="2800" dirty="0"/>
          </a:p>
        </p:txBody>
      </p:sp>
    </p:spTree>
    <p:extLst>
      <p:ext uri="{BB962C8B-B14F-4D97-AF65-F5344CB8AC3E}">
        <p14:creationId xmlns:p14="http://schemas.microsoft.com/office/powerpoint/2010/main" val="401389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2021 Report Highlights - Finance</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2057400" y="2989385"/>
            <a:ext cx="7740715" cy="3217984"/>
          </a:xfrm>
        </p:spPr>
        <p:txBody>
          <a:bodyPr>
            <a:normAutofit fontScale="85000" lnSpcReduction="10000"/>
          </a:bodyPr>
          <a:lstStyle/>
          <a:p>
            <a:pPr>
              <a:spcBef>
                <a:spcPts val="0"/>
              </a:spcBef>
              <a:spcAft>
                <a:spcPts val="1000"/>
              </a:spcAft>
            </a:pPr>
            <a:r>
              <a:rPr lang="en-US" sz="1900" dirty="0"/>
              <a:t>Explore the benefits of creating a new cryptocurrency for Kentucky.</a:t>
            </a:r>
          </a:p>
          <a:p>
            <a:pPr>
              <a:spcBef>
                <a:spcPts val="0"/>
              </a:spcBef>
              <a:spcAft>
                <a:spcPts val="1000"/>
              </a:spcAft>
            </a:pPr>
            <a:r>
              <a:rPr lang="en-US" sz="1900" dirty="0">
                <a:latin typeface="Calibri" panose="020F0502020204030204" pitchFamily="34" charset="0"/>
              </a:rPr>
              <a:t>P</a:t>
            </a:r>
            <a:r>
              <a:rPr lang="en-US" sz="1900" b="0" u="none" strike="noStrike" baseline="0" dirty="0">
                <a:latin typeface="Calibri" panose="020F0502020204030204" pitchFamily="34" charset="0"/>
              </a:rPr>
              <a:t>ursue legislation creating charters for special purpose depository institutions.</a:t>
            </a:r>
          </a:p>
          <a:p>
            <a:pPr>
              <a:spcBef>
                <a:spcPts val="0"/>
              </a:spcBef>
              <a:spcAft>
                <a:spcPts val="1000"/>
              </a:spcAft>
            </a:pPr>
            <a:r>
              <a:rPr lang="en-US" sz="1900" dirty="0">
                <a:latin typeface="Calibri" panose="020F0502020204030204" pitchFamily="34" charset="0"/>
              </a:rPr>
              <a:t>The Working Group should continue monitor the ongoing development of alternative currency.</a:t>
            </a:r>
            <a:r>
              <a:rPr lang="en-US" sz="1900" b="0" u="none" strike="noStrike" baseline="0" dirty="0">
                <a:latin typeface="Calibri" panose="020F0502020204030204" pitchFamily="34" charset="0"/>
              </a:rPr>
              <a:t> </a:t>
            </a:r>
          </a:p>
          <a:p>
            <a:pPr>
              <a:spcBef>
                <a:spcPts val="0"/>
              </a:spcBef>
              <a:spcAft>
                <a:spcPts val="1000"/>
              </a:spcAft>
            </a:pPr>
            <a:r>
              <a:rPr lang="en-US" sz="1900" dirty="0">
                <a:latin typeface="Calibri" panose="020F0502020204030204" pitchFamily="34" charset="0"/>
              </a:rPr>
              <a:t>Explore the use of blockchain based municipal bonds to fund future projects.</a:t>
            </a:r>
          </a:p>
          <a:p>
            <a:pPr>
              <a:spcBef>
                <a:spcPts val="0"/>
              </a:spcBef>
              <a:spcAft>
                <a:spcPts val="1000"/>
              </a:spcAft>
            </a:pPr>
            <a:r>
              <a:rPr lang="en-US" sz="1900" b="0" u="none" strike="noStrike" baseline="0" dirty="0">
                <a:latin typeface="Calibri" panose="020F0502020204030204" pitchFamily="34" charset="0"/>
              </a:rPr>
              <a:t>The Blockchain Technology Working Group should continue to define the risks and opportunities of Decentralized Finance for Kentucky.</a:t>
            </a:r>
          </a:p>
          <a:p>
            <a:pPr algn="l">
              <a:spcBef>
                <a:spcPts val="0"/>
              </a:spcBef>
              <a:spcAft>
                <a:spcPts val="1000"/>
              </a:spcAft>
            </a:pPr>
            <a:r>
              <a:rPr lang="en-US" sz="1900" b="0" i="0" u="none" strike="noStrike" baseline="0" dirty="0">
                <a:latin typeface="CIDFont+F2"/>
              </a:rPr>
              <a:t>A comprehensive investigation of the legislative amendments needed to fully recognize and account for digital assets, tokenization of assets, and digital securities is needed.</a:t>
            </a:r>
          </a:p>
          <a:p>
            <a:pPr algn="l">
              <a:spcBef>
                <a:spcPts val="0"/>
              </a:spcBef>
              <a:spcAft>
                <a:spcPts val="1000"/>
              </a:spcAft>
            </a:pPr>
            <a:r>
              <a:rPr lang="en-US" sz="1900" dirty="0">
                <a:latin typeface="CIDFont+F2"/>
              </a:rPr>
              <a:t>A</a:t>
            </a:r>
            <a:r>
              <a:rPr lang="en-US" sz="1900" b="0" i="0" u="none" strike="noStrike" baseline="0" dirty="0">
                <a:latin typeface="CIDFont+F2"/>
              </a:rPr>
              <a:t>dopt the ULC drafted proposal changes early with the anticipation that this is the path that most states will follow in the future.</a:t>
            </a:r>
            <a:endParaRPr lang="en-US" sz="1900" b="0" u="none" strike="noStrike" baseline="0" dirty="0">
              <a:latin typeface="Calibri" panose="020F0502020204030204" pitchFamily="34" charset="0"/>
            </a:endParaRPr>
          </a:p>
          <a:p>
            <a:pPr>
              <a:spcBef>
                <a:spcPts val="0"/>
              </a:spcBef>
              <a:spcAft>
                <a:spcPts val="1000"/>
              </a:spcAft>
            </a:pPr>
            <a:endParaRPr lang="en-US" sz="2400" dirty="0"/>
          </a:p>
          <a:p>
            <a:pPr>
              <a:spcBef>
                <a:spcPts val="0"/>
              </a:spcBef>
              <a:spcAft>
                <a:spcPts val="1000"/>
              </a:spcAft>
            </a:pPr>
            <a:endParaRPr lang="en-US" sz="2400" dirty="0">
              <a:solidFill>
                <a:schemeClr val="tx1"/>
              </a:solidFill>
            </a:endParaRP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200329"/>
          </a:xfrm>
          <a:prstGeom prst="rect">
            <a:avLst/>
          </a:prstGeom>
          <a:noFill/>
        </p:spPr>
        <p:txBody>
          <a:bodyPr wrap="square" rtlCol="0">
            <a:spAutoFit/>
          </a:bodyPr>
          <a:lstStyle/>
          <a:p>
            <a:pPr algn="l"/>
            <a:r>
              <a:rPr lang="en-US" sz="1800" b="0" i="0" u="none" strike="noStrike" baseline="0" dirty="0">
                <a:latin typeface="CIDFont+F2"/>
              </a:rPr>
              <a:t>The world of finance is entirely transaction driven. This is the ideal environment for blockchain to have a positive impact.  Highly transactional based systems have the highest level of benefit from blockchain and align with the core design and principles of blockchain. This enhances conducting transactions across or in financial institutions, and other sectors involved in commerce, with the highest level of security.</a:t>
            </a:r>
            <a:endParaRPr lang="en-US" sz="2800" dirty="0"/>
          </a:p>
        </p:txBody>
      </p:sp>
    </p:spTree>
    <p:extLst>
      <p:ext uri="{BB962C8B-B14F-4D97-AF65-F5344CB8AC3E}">
        <p14:creationId xmlns:p14="http://schemas.microsoft.com/office/powerpoint/2010/main" val="93902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386862" y="365125"/>
            <a:ext cx="11438792" cy="898577"/>
          </a:xfrm>
        </p:spPr>
        <p:txBody>
          <a:bodyPr>
            <a:normAutofit/>
          </a:bodyPr>
          <a:lstStyle/>
          <a:p>
            <a:pPr algn="ctr"/>
            <a:r>
              <a:rPr lang="en-US" dirty="0"/>
              <a:t>Case Study – </a:t>
            </a:r>
            <a:r>
              <a:rPr lang="en-US" sz="4000" b="0" i="0" u="none" strike="noStrike" baseline="0" dirty="0">
                <a:latin typeface="CIDFont+F4"/>
              </a:rPr>
              <a:t>Wave Financial</a:t>
            </a:r>
            <a:endParaRPr lang="en-US" dirty="0"/>
          </a:p>
        </p:txBody>
      </p:sp>
      <p:sp>
        <p:nvSpPr>
          <p:cNvPr id="3" name="Content Placeholder 2">
            <a:extLst>
              <a:ext uri="{FF2B5EF4-FFF2-40B4-BE49-F238E27FC236}">
                <a16:creationId xmlns:a16="http://schemas.microsoft.com/office/drawing/2014/main" id="{0929CC9D-B94B-A61C-2BF4-71090F8C52C7}"/>
              </a:ext>
            </a:extLst>
          </p:cNvPr>
          <p:cNvSpPr>
            <a:spLocks noGrp="1"/>
          </p:cNvSpPr>
          <p:nvPr>
            <p:ph idx="1"/>
          </p:nvPr>
        </p:nvSpPr>
        <p:spPr>
          <a:xfrm>
            <a:off x="1863969" y="2584939"/>
            <a:ext cx="8464062" cy="3586199"/>
          </a:xfrm>
        </p:spPr>
        <p:txBody>
          <a:bodyPr>
            <a:normAutofit/>
          </a:bodyPr>
          <a:lstStyle/>
          <a:p>
            <a:pPr marL="0" indent="0" algn="l">
              <a:buNone/>
            </a:pPr>
            <a:r>
              <a:rPr lang="en-US" sz="2000" b="0" i="0" u="none" strike="noStrike" baseline="0" dirty="0">
                <a:latin typeface="CIDFont+F2"/>
              </a:rPr>
              <a:t>Wave Financial launched the Kentucky Whiskey 2020 Digital Fund to capitalize on interest in whiskey as a collectible asset. It acquired the output of 2,700 barrels of whiskey being produced by Danville, Kentucky-based Wilderness Trail. Wave’s “Real Asset” fund is providing the capital to help Wilderness produce and then age the barrels of whiskey for an expected six (6) years. The fund will be tokenized to a create a secondary market to allow liquidity of investment to initial fund participants.</a:t>
            </a:r>
          </a:p>
          <a:p>
            <a:pPr marL="0" indent="0" algn="l">
              <a:buNone/>
            </a:pPr>
            <a:r>
              <a:rPr lang="en-US" sz="2000" b="0" i="0" u="none" strike="noStrike" baseline="0" dirty="0">
                <a:latin typeface="CIDFont+F2"/>
              </a:rPr>
              <a:t>Wave Financial provides both asset management and wealth advisory services, marrying traditional investment classes with an expertise in modern digital currencies and non-fungible tokens (NFTs). The firm was founded in 2018 and already manages more than $1 billion in crypto-based assets.</a:t>
            </a:r>
            <a:endParaRPr lang="en-US" sz="2400" dirty="0">
              <a:latin typeface="CIDFont+F2"/>
            </a:endParaRPr>
          </a:p>
        </p:txBody>
      </p:sp>
      <p:pic>
        <p:nvPicPr>
          <p:cNvPr id="6" name="Graphic 5">
            <a:extLst>
              <a:ext uri="{FF2B5EF4-FFF2-40B4-BE49-F238E27FC236}">
                <a16:creationId xmlns:a16="http://schemas.microsoft.com/office/drawing/2014/main" id="{00D6C87C-A7D3-3DBE-A112-4279391249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671840" y="1371921"/>
            <a:ext cx="2449929" cy="859624"/>
          </a:xfrm>
          <a:prstGeom prst="rect">
            <a:avLst/>
          </a:prstGeom>
        </p:spPr>
      </p:pic>
    </p:spTree>
    <p:extLst>
      <p:ext uri="{BB962C8B-B14F-4D97-AF65-F5344CB8AC3E}">
        <p14:creationId xmlns:p14="http://schemas.microsoft.com/office/powerpoint/2010/main" val="152530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fontScale="90000"/>
          </a:bodyPr>
          <a:lstStyle/>
          <a:p>
            <a:r>
              <a:rPr lang="en-US" dirty="0"/>
              <a:t>2021 Report Highlights – Records Management</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2057400" y="3068275"/>
            <a:ext cx="7740715" cy="3217984"/>
          </a:xfrm>
        </p:spPr>
        <p:txBody>
          <a:bodyPr>
            <a:normAutofit fontScale="85000" lnSpcReduction="10000"/>
          </a:bodyPr>
          <a:lstStyle/>
          <a:p>
            <a:pPr algn="l"/>
            <a:r>
              <a:rPr lang="en-US" sz="1800" b="0" i="0" u="none" strike="noStrike" baseline="0" dirty="0">
                <a:latin typeface="CIDFont+F2"/>
              </a:rPr>
              <a:t>The Kentucky Auditor’s Office should explore the benefits of implementing blockchain technology in their auditing processes, especially those that occur annually.</a:t>
            </a:r>
            <a:endParaRPr lang="en-US" sz="1900" b="0" u="none" strike="noStrike" baseline="0" dirty="0">
              <a:latin typeface="Calibri" panose="020F0502020204030204" pitchFamily="34" charset="0"/>
            </a:endParaRPr>
          </a:p>
          <a:p>
            <a:pPr algn="l"/>
            <a:r>
              <a:rPr lang="en-US" sz="1800" dirty="0">
                <a:latin typeface="CIDFont+F2"/>
              </a:rPr>
              <a:t>A</a:t>
            </a:r>
            <a:r>
              <a:rPr lang="en-US" sz="1800" b="0" i="0" u="none" strike="noStrike" baseline="0" dirty="0">
                <a:latin typeface="CIDFont+F2"/>
              </a:rPr>
              <a:t>mend legislation to include a member of the Blockchain Technology Working Group on the Task Force on Electronic Recording of Official Documents by County Clerks.</a:t>
            </a:r>
          </a:p>
          <a:p>
            <a:pPr algn="l"/>
            <a:r>
              <a:rPr lang="en-US" sz="1800" b="0" i="0" u="none" strike="noStrike" baseline="0" dirty="0">
                <a:latin typeface="CIDFont+F2"/>
              </a:rPr>
              <a:t>The Kentucky Secretary of State, as custodian of both elections and business filings, should research the benefits of blockchain in the issuance and/or management of these records.</a:t>
            </a:r>
          </a:p>
          <a:p>
            <a:pPr algn="l"/>
            <a:r>
              <a:rPr lang="en-US" sz="1800" b="0" i="0" u="none" strike="noStrike" baseline="0" dirty="0">
                <a:latin typeface="CIDFont+F2"/>
              </a:rPr>
              <a:t>The Commonwealth of Kentucky should continue to research opportunities that may benefit from blockchain technology in records and document management systems in the state government. </a:t>
            </a:r>
          </a:p>
          <a:p>
            <a:pPr algn="l"/>
            <a:r>
              <a:rPr lang="en-US" sz="1800" b="0" i="0" u="none" strike="noStrike" baseline="0" dirty="0">
                <a:latin typeface="CIDFont+F2"/>
              </a:rPr>
              <a:t>The Department for Professional Licensing, the Public Protection Cabinet (PPC) and the Commonwealth Office of Technology (COT) should research the opportunity provided by incorporating blockchain technology into Kentucky’s licensing systems.</a:t>
            </a:r>
            <a:endParaRPr lang="en-US" sz="2400" dirty="0"/>
          </a:p>
          <a:p>
            <a:pPr>
              <a:spcBef>
                <a:spcPts val="0"/>
              </a:spcBef>
              <a:spcAft>
                <a:spcPts val="1000"/>
              </a:spcAft>
            </a:pPr>
            <a:endParaRPr lang="en-US" sz="2400" dirty="0">
              <a:solidFill>
                <a:schemeClr val="tx1"/>
              </a:solidFill>
            </a:endParaRP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200329"/>
          </a:xfrm>
          <a:prstGeom prst="rect">
            <a:avLst/>
          </a:prstGeom>
          <a:noFill/>
        </p:spPr>
        <p:txBody>
          <a:bodyPr wrap="square" rtlCol="0">
            <a:spAutoFit/>
          </a:bodyPr>
          <a:lstStyle/>
          <a:p>
            <a:pPr algn="l"/>
            <a:r>
              <a:rPr lang="en-US" sz="1800" b="0" i="0" u="none" strike="noStrike" baseline="0" dirty="0">
                <a:latin typeface="CIDFont+F2"/>
              </a:rPr>
              <a:t>The security and integrity aspects of blockchain technology are well suited for various areas of records management. From the execution of legal contracts and agreement to professional and occupational licensing, the ability to protect, track, and validate these documents with tremendous levels of auditing and accountability through the use of blockchain technology makes this sector another ideal candidate.</a:t>
            </a:r>
            <a:endParaRPr lang="en-US" sz="2800" dirty="0"/>
          </a:p>
        </p:txBody>
      </p:sp>
    </p:spTree>
    <p:extLst>
      <p:ext uri="{BB962C8B-B14F-4D97-AF65-F5344CB8AC3E}">
        <p14:creationId xmlns:p14="http://schemas.microsoft.com/office/powerpoint/2010/main" val="942984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normAutofit/>
          </a:bodyPr>
          <a:lstStyle/>
          <a:p>
            <a:r>
              <a:rPr lang="en-US" dirty="0"/>
              <a:t>2021 Report Highlights – Public Utilities</a:t>
            </a: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477328"/>
          </a:xfrm>
          <a:prstGeom prst="rect">
            <a:avLst/>
          </a:prstGeom>
          <a:noFill/>
        </p:spPr>
        <p:txBody>
          <a:bodyPr wrap="square" rtlCol="0">
            <a:spAutoFit/>
          </a:bodyPr>
          <a:lstStyle/>
          <a:p>
            <a:pPr algn="l"/>
            <a:r>
              <a:rPr lang="en-US" sz="1800" b="0" i="0" u="none" strike="noStrike" baseline="0" dirty="0">
                <a:latin typeface="CIDFont+F2"/>
              </a:rPr>
              <a:t>Public utilities such as water and power are the backbone of modern society and represent a sector that is at the very heart of critical infrastructure. The model for the delivery of these services continues to grow in complexity and relies increasingly on geographically diverse and disparate technology. Through the efficiency and security gains available with the integration of blockchain technologies, the delivery and protection of these critical services can be greatly enhanced.</a:t>
            </a:r>
            <a:endParaRPr lang="en-US" sz="2800" dirty="0"/>
          </a:p>
        </p:txBody>
      </p:sp>
    </p:spTree>
    <p:extLst>
      <p:ext uri="{BB962C8B-B14F-4D97-AF65-F5344CB8AC3E}">
        <p14:creationId xmlns:p14="http://schemas.microsoft.com/office/powerpoint/2010/main" val="1955233926"/>
      </p:ext>
    </p:extLst>
  </p:cSld>
  <p:clrMapOvr>
    <a:masterClrMapping/>
  </p:clrMapOvr>
</p:sld>
</file>

<file path=ppt/theme/theme1.xml><?xml version="1.0" encoding="utf-8"?>
<a:theme xmlns:a="http://schemas.openxmlformats.org/drawingml/2006/main" name="Team Kentucky Theme">
  <a:themeElements>
    <a:clrScheme name="Team Kentucky">
      <a:dk1>
        <a:sysClr val="windowText" lastClr="000000"/>
      </a:dk1>
      <a:lt1>
        <a:sysClr val="window" lastClr="FFFFFF"/>
      </a:lt1>
      <a:dk2>
        <a:srgbClr val="093B60"/>
      </a:dk2>
      <a:lt2>
        <a:srgbClr val="FFFFFF"/>
      </a:lt2>
      <a:accent1>
        <a:srgbClr val="5EB3E4"/>
      </a:accent1>
      <a:accent2>
        <a:srgbClr val="F5831F"/>
      </a:accent2>
      <a:accent3>
        <a:srgbClr val="8C98A2"/>
      </a:accent3>
      <a:accent4>
        <a:srgbClr val="FED13F"/>
      </a:accent4>
      <a:accent5>
        <a:srgbClr val="2A58B4"/>
      </a:accent5>
      <a:accent6>
        <a:srgbClr val="009A4D"/>
      </a:accent6>
      <a:hlink>
        <a:srgbClr val="299BDB"/>
      </a:hlink>
      <a:folHlink>
        <a:srgbClr val="9680A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m Kentucky Theme" id="{5D6A283A-2A43-4BB5-9C96-D712EB0CE53F}" vid="{AD9AC136-AE88-4809-A42F-AF852193D9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Team Kentucky Theme</Template>
  <TotalTime>11951</TotalTime>
  <Words>1625</Words>
  <Application>Microsoft Office PowerPoint</Application>
  <PresentationFormat>Widescreen</PresentationFormat>
  <Paragraphs>125</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CIDFont+F2</vt:lpstr>
      <vt:lpstr>CIDFont+F4</vt:lpstr>
      <vt:lpstr>CIDFont+F6</vt:lpstr>
      <vt:lpstr>Team Kentucky Theme</vt:lpstr>
      <vt:lpstr>Kentucky Blockchain  Technology Working Group</vt:lpstr>
      <vt:lpstr>Working Group Overview</vt:lpstr>
      <vt:lpstr>Working Group Mission Statement</vt:lpstr>
      <vt:lpstr>What is Blockchain Technology</vt:lpstr>
      <vt:lpstr>2021 Report Highlights</vt:lpstr>
      <vt:lpstr>2021 Report Highlights - Finance</vt:lpstr>
      <vt:lpstr>Case Study – Wave Financial</vt:lpstr>
      <vt:lpstr>2021 Report Highlights – Records Management</vt:lpstr>
      <vt:lpstr>2021 Report Highlights – Public Utilities</vt:lpstr>
      <vt:lpstr>Case Study - IoT, Autonomous Agents, &amp; Smart Contracts</vt:lpstr>
      <vt:lpstr>2021 Report Highlights – Logistics</vt:lpstr>
      <vt:lpstr>2021 Report Highlights – Healthcare</vt:lpstr>
      <vt:lpstr>2021 Report Highlights – Other Recommendations</vt:lpstr>
      <vt:lpstr>2022 Report Highlights - States</vt:lpstr>
      <vt:lpstr>2022 Report Highlights – Federal Government</vt:lpstr>
      <vt:lpstr>2022 Report Highlights – Potential Recommendations</vt:lpstr>
      <vt:lpstr>Thank you!</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Mansfield, Kenneth F (Gov Office)</dc:creator>
  <cp:lastModifiedBy>Carter, David J (COT-CISO)</cp:lastModifiedBy>
  <cp:revision>234</cp:revision>
  <cp:lastPrinted>2020-11-06T14:00:41Z</cp:lastPrinted>
  <dcterms:created xsi:type="dcterms:W3CDTF">2020-09-25T16:15:25Z</dcterms:created>
  <dcterms:modified xsi:type="dcterms:W3CDTF">2022-10-19T23:05:27Z</dcterms:modified>
</cp:coreProperties>
</file>