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5" r:id="rId2"/>
    <p:sldId id="286" r:id="rId3"/>
    <p:sldId id="287" r:id="rId4"/>
    <p:sldId id="288" r:id="rId5"/>
    <p:sldId id="289" r:id="rId6"/>
    <p:sldId id="309" r:id="rId7"/>
    <p:sldId id="292" r:id="rId8"/>
    <p:sldId id="294" r:id="rId9"/>
    <p:sldId id="295" r:id="rId10"/>
    <p:sldId id="296" r:id="rId11"/>
    <p:sldId id="297" r:id="rId12"/>
    <p:sldId id="302" r:id="rId13"/>
    <p:sldId id="298" r:id="rId14"/>
    <p:sldId id="299" r:id="rId15"/>
    <p:sldId id="300" r:id="rId16"/>
    <p:sldId id="301" r:id="rId17"/>
    <p:sldId id="259" r:id="rId18"/>
    <p:sldId id="261" r:id="rId19"/>
    <p:sldId id="258" r:id="rId20"/>
    <p:sldId id="304" r:id="rId21"/>
    <p:sldId id="310" r:id="rId22"/>
    <p:sldId id="311" r:id="rId23"/>
    <p:sldId id="307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0610"/>
    <a:srgbClr val="278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4629" autoAdjust="0"/>
  </p:normalViewPr>
  <p:slideViewPr>
    <p:cSldViewPr>
      <p:cViewPr varScale="1">
        <p:scale>
          <a:sx n="77" d="100"/>
          <a:sy n="77" d="100"/>
        </p:scale>
        <p:origin x="6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2" y="1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r">
              <a:defRPr sz="1200"/>
            </a:lvl1pPr>
          </a:lstStyle>
          <a:p>
            <a:fld id="{5292CD85-8DA1-4709-8957-357CEEF656D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39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2" y="8841739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r">
              <a:defRPr sz="1200"/>
            </a:lvl1pPr>
          </a:lstStyle>
          <a:p>
            <a:fld id="{6CDF7BAE-CC0C-4AD0-92E1-22319721C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1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/>
          <a:lstStyle>
            <a:lvl1pPr algn="r">
              <a:defRPr sz="1200"/>
            </a:lvl1pPr>
          </a:lstStyle>
          <a:p>
            <a:fld id="{B4B823EE-1623-4115-99B9-B785374AECF6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2" tIns="46646" rIns="93292" bIns="466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292" tIns="46646" rIns="93292" bIns="466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 anchor="b"/>
          <a:lstStyle>
            <a:lvl1pPr algn="r">
              <a:defRPr sz="1200"/>
            </a:lvl1pPr>
          </a:lstStyle>
          <a:p>
            <a:fld id="{CCF99E1E-5533-47FF-A679-997EB01C2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1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78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69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1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59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65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4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74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6FB68-2575-4575-A3E9-F3288BCF7C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41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6FB68-2575-4575-A3E9-F3288BCF7C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32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87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06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0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9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1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6FB68-2575-4575-A3E9-F3288BCF7C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3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2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51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8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93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10800"/>
            <a:ext cx="83880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70113" y="6477000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8640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5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5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8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3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5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5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0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300724"/>
            <a:ext cx="685800" cy="4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flickr.com/photos/mr_t_in_dc/2561243705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house-home-red-start-button-36901/" TargetMode="Externa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stock.com/free-photos/customer-support-operator-laptop-computer-isolated-7181287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nio.com/science/data-collection-writting-data-on-pap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609601"/>
            <a:ext cx="5524500" cy="233625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281D018-A464-46EA-B34C-2AD405467E0F}"/>
              </a:ext>
            </a:extLst>
          </p:cNvPr>
          <p:cNvSpPr txBox="1">
            <a:spLocks/>
          </p:cNvSpPr>
          <p:nvPr/>
        </p:nvSpPr>
        <p:spPr>
          <a:xfrm>
            <a:off x="533400" y="3213795"/>
            <a:ext cx="8153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25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LIHEAP</a:t>
            </a:r>
            <a:br>
              <a:rPr lang="en-US" sz="2325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25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Preliminary State Plan</a:t>
            </a:r>
            <a:br>
              <a:rPr lang="en-US" sz="2325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25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Federal Fiscal Year (FFY)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2705C-936A-4CD9-9F22-69B401C55C26}"/>
              </a:ext>
            </a:extLst>
          </p:cNvPr>
          <p:cNvSpPr txBox="1"/>
          <p:nvPr/>
        </p:nvSpPr>
        <p:spPr>
          <a:xfrm>
            <a:off x="647700" y="4724400"/>
            <a:ext cx="7848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Jason Dunn, Director, Department for Community Based Services (DCBS)</a:t>
            </a:r>
          </a:p>
          <a:p>
            <a:pPr algn="ctr"/>
            <a:r>
              <a:rPr lang="en-US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Family Support </a:t>
            </a:r>
          </a:p>
          <a:p>
            <a:pPr algn="ctr"/>
            <a:r>
              <a:rPr lang="en-US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Roger McCann, Executive Director,</a:t>
            </a:r>
          </a:p>
          <a:p>
            <a:pPr algn="ctr"/>
            <a:r>
              <a:rPr lang="en-US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Action Kentucky, Inc. (CAK)</a:t>
            </a:r>
          </a:p>
          <a:p>
            <a:pPr algn="ctr"/>
            <a:endParaRPr lang="en-US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July 7, 2022</a:t>
            </a:r>
            <a:endParaRPr lang="en-US" sz="12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8D3E66-9493-4442-99A5-0D4EA26F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8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9937"/>
            <a:ext cx="7620000" cy="11430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Cooling Subsidy…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4497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LIHEAP Cooling Subsidy Component: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Offsets home cooling costs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Assistance amounts are structured according to a percentage of the household’s annual cooling costs and percentage of poverty level met by the household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Application period is open from May through June</a:t>
            </a:r>
          </a:p>
          <a:p>
            <a:pPr marL="0" indent="0">
              <a:buNone/>
            </a:pPr>
            <a:endParaRPr lang="en-US" sz="1350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5640388"/>
            <a:ext cx="6400800" cy="9715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i="1" spc="-113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025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9D149-EF2B-4DEC-BCBB-3D0D03F9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Cooling Subsidy and Crisis…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LIHEAP Cooling Subsidy and Crisis Components: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Funds made available for emergency cooling assistance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Recipients may apply more than once up to the maximum amount of $600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Application period is open from July through October</a:t>
            </a:r>
          </a:p>
          <a:p>
            <a:endParaRPr lang="en-US" sz="2100" dirty="0"/>
          </a:p>
          <a:p>
            <a:endParaRPr lang="en-US" sz="135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0" y="5715000"/>
            <a:ext cx="6400800" cy="9715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i="1" spc="-113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025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3E02F-2FE9-4516-9A6E-8C1FF9EF3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9771" y="4046722"/>
            <a:ext cx="2500858" cy="1787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CB4164-53D6-4396-AD53-77E3AB822309}"/>
              </a:ext>
            </a:extLst>
          </p:cNvPr>
          <p:cNvSpPr txBox="1"/>
          <p:nvPr/>
        </p:nvSpPr>
        <p:spPr>
          <a:xfrm>
            <a:off x="685800" y="6040755"/>
            <a:ext cx="193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hlinkClick r:id="rId4" tooltip="https://www.flickr.com/photos/mr_t_in_dc/2561243705/"/>
            </a:endParaRPr>
          </a:p>
          <a:p>
            <a:endParaRPr lang="en-US" sz="900" dirty="0">
              <a:hlinkClick r:id="rId4" tooltip="https://www.flickr.com/photos/mr_t_in_dc/2561243705/"/>
            </a:endParaRPr>
          </a:p>
          <a:p>
            <a:r>
              <a:rPr lang="en-US" sz="900" dirty="0">
                <a:hlinkClick r:id="rId4" tooltip="https://www.flickr.com/photos/mr_t_in_dc/2561243705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F2793-B447-44C2-813A-BFDA8A67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35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4625"/>
            <a:ext cx="7162800" cy="4422775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77,665 households received cooling subsidy assistance</a:t>
            </a:r>
          </a:p>
          <a:p>
            <a:pPr marL="457200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-Average assistance: $330.92</a:t>
            </a:r>
          </a:p>
          <a:p>
            <a:pPr marL="342900" lvl="1" indent="-34290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-Total of $25.7 million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59,886 households received cooling crisis assistance </a:t>
            </a:r>
          </a:p>
          <a:p>
            <a:pPr marL="342900" lvl="1" indent="-34290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-Average assistance: $263.31</a:t>
            </a:r>
          </a:p>
          <a:p>
            <a:pPr marL="342900" lvl="1" indent="-34290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-Total of $15.7 million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62,096 households received heating subsidy assistance</a:t>
            </a:r>
          </a:p>
          <a:p>
            <a:pPr marL="342900" lvl="1" indent="-34290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-Average assistance: $169.11</a:t>
            </a:r>
          </a:p>
          <a:p>
            <a:pPr marL="342900" lvl="1" indent="-34290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-Total of $10.5 million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104,734 households received heating crisis assistance</a:t>
            </a:r>
          </a:p>
          <a:p>
            <a:pPr marL="857250" lvl="3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-Average assistance: $234.21</a:t>
            </a:r>
          </a:p>
          <a:p>
            <a:pPr marL="857250" lvl="3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-Total of $24.5 million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5715000"/>
            <a:ext cx="6400800" cy="9715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i="1" spc="-113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025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736203"/>
            <a:ext cx="6172200" cy="7084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State Fiscal Year 2022…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35835F-69C2-4D43-B1AC-785B4A72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20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43077"/>
            <a:ext cx="7239000" cy="374332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home repairs related to energy efficiency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Serves low-income households if income does not exceed 200% of the Federal Poverty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394473"/>
            <a:ext cx="4648201" cy="148232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5709047"/>
            <a:ext cx="6400800" cy="9715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i="1" spc="-113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025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034655"/>
            <a:ext cx="6172200" cy="7084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Weatherization Program…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F367E2-2614-4F01-9FFC-1363978B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6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162800" cy="312420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 containing elderly, disabled, or children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 with young children at risk of removal from the home due to substandard conditions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burden households, where the energy costs exceed 15% or more of the household’s income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5638800"/>
            <a:ext cx="6400800" cy="9715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i="1" spc="-113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025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1017389"/>
            <a:ext cx="6172200" cy="7084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Weatherization Program…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C3D579-EB28-493E-96D0-2F1B04FD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4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81200"/>
            <a:ext cx="7239000" cy="321945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Weatherization Program includes activities to increase the energy efficiency and reduce heating costs of dwellings: </a:t>
            </a:r>
          </a:p>
          <a:p>
            <a:pPr algn="l"/>
            <a:r>
              <a:rPr lang="en-US" sz="2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-Installing insulation</a:t>
            </a:r>
          </a:p>
          <a:p>
            <a:pPr algn="l"/>
            <a:r>
              <a:rPr lang="en-US" sz="2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-Sealing air infiltration</a:t>
            </a:r>
          </a:p>
          <a:p>
            <a:pPr algn="l"/>
            <a:r>
              <a:rPr lang="en-US" sz="2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-Heating system or water heater repair or replacement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n-US" sz="1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33500" y="5715000"/>
            <a:ext cx="6400800" cy="9715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i="1" spc="-113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025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5900" y="1063228"/>
            <a:ext cx="6172200" cy="7084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Weatherization Program…</a:t>
            </a:r>
          </a:p>
        </p:txBody>
      </p:sp>
      <p:pic>
        <p:nvPicPr>
          <p:cNvPr id="6" name="Picture 5" descr="Energy Efficiency 101 | Topeka &amp; Shawnee County Public Library">
            <a:extLst>
              <a:ext uri="{FF2B5EF4-FFF2-40B4-BE49-F238E27FC236}">
                <a16:creationId xmlns:a16="http://schemas.microsoft.com/office/drawing/2014/main" id="{84223F47-EFE7-47A2-84FA-E16DFAB73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50" y="4267200"/>
            <a:ext cx="3365500" cy="15705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6D13DB-1AC1-47C4-94B3-C0FE8F3A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42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62710CC0-41AB-45D8-96A1-9D647D079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48400" y="2029680"/>
            <a:ext cx="2760135" cy="315239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47198"/>
            <a:ext cx="6172200" cy="3543300"/>
          </a:xfrm>
        </p:spPr>
        <p:txBody>
          <a:bodyPr>
            <a:noAutofit/>
          </a:bodyPr>
          <a:lstStyle/>
          <a:p>
            <a:pPr marL="403225" indent="-403225" algn="l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the health and safety of the dwelling and heating systems:</a:t>
            </a:r>
          </a:p>
          <a:p>
            <a:pPr marL="403225" indent="-403225" algn="l"/>
            <a:r>
              <a:rPr lang="en-US" sz="2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-Testing for gas leaks, carbon monoxide, and   other health and safety issues</a:t>
            </a:r>
          </a:p>
          <a:p>
            <a:pPr marL="403225" indent="-403225" algn="l"/>
            <a:r>
              <a:rPr lang="en-US" sz="2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-Checking combustible appliances, such as stoves, furnaces, and water heaters</a:t>
            </a:r>
          </a:p>
          <a:p>
            <a:pPr marL="403225" indent="-403225" algn="l"/>
            <a:r>
              <a:rPr lang="en-US" sz="2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-Installing smoke and carbon monoxide detectors</a:t>
            </a:r>
          </a:p>
          <a:p>
            <a:pPr marL="403225" indent="-403225" algn="l"/>
            <a:r>
              <a:rPr lang="en-US" sz="2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-Energy education, especially for households containing elderly, disabled, or children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5769270"/>
            <a:ext cx="6400800" cy="9715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i="1" spc="-113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025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5900" y="898128"/>
            <a:ext cx="6172200" cy="7084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Weatherization Program…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35B416-57B6-45B9-96BD-879B47746E07}"/>
              </a:ext>
            </a:extLst>
          </p:cNvPr>
          <p:cNvSpPr txBox="1"/>
          <p:nvPr/>
        </p:nvSpPr>
        <p:spPr>
          <a:xfrm>
            <a:off x="7162800" y="2438400"/>
            <a:ext cx="135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442 homes weatherized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Average benefit $7,000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C60F7-798D-4AD4-845A-CCE712E9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53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07472-4DA8-4565-9B8C-81F2C7796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05000"/>
            <a:ext cx="7543800" cy="4221163"/>
          </a:xfrm>
        </p:spPr>
        <p:txBody>
          <a:bodyPr>
            <a:normAutofit/>
          </a:bodyPr>
          <a:lstStyle/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Low Income Household Water Assistance Program (LIHWAP)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uthorized under 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American Rescue Plan Act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Consolidated Appropriations Act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part of an emergency effort to respond to COVID-19 </a:t>
            </a:r>
          </a:p>
          <a:p>
            <a:pPr marL="257175" indent="-257175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$18.6 million in program federal funding</a:t>
            </a:r>
          </a:p>
          <a:p>
            <a:pPr marL="257175" indent="-257175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Modeled off of LIHEAP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LIHWAP launched December 2021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35CC6D-7530-428C-9376-33E58A67295B}"/>
              </a:ext>
            </a:extLst>
          </p:cNvPr>
          <p:cNvSpPr txBox="1">
            <a:spLocks/>
          </p:cNvSpPr>
          <p:nvPr/>
        </p:nvSpPr>
        <p:spPr>
          <a:xfrm>
            <a:off x="2133600" y="891778"/>
            <a:ext cx="6172200" cy="7084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New LIHWAP Program…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5A314-9869-4990-A11B-0A42AA5D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523D9-EE72-42F7-B7BC-262461504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 indent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Households at or below 150 percent of the Federal Poverty Guidelines determined eligible</a:t>
            </a:r>
          </a:p>
          <a:p>
            <a:pPr indent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LIHWAP provides:</a:t>
            </a:r>
          </a:p>
          <a:p>
            <a:pPr lvl="1" indent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Bill payment assistance for water, wastewater, or a combination of both</a:t>
            </a:r>
          </a:p>
          <a:p>
            <a:pPr lvl="1" indent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Crisis assistance for water and/or wastewater disconnection or notification of pending disconnection</a:t>
            </a:r>
          </a:p>
          <a:p>
            <a:pPr lvl="1" indent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Subsidy assistance to pay water and/or wastewater invoices or arrearages</a:t>
            </a:r>
          </a:p>
          <a:p>
            <a:pPr lvl="1" indent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maximum benefit is $800 in crisis assistance and $400 in subsidy assistance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971961-2741-4EA5-A4AF-FB3C958723EE}"/>
              </a:ext>
            </a:extLst>
          </p:cNvPr>
          <p:cNvSpPr txBox="1">
            <a:spLocks/>
          </p:cNvSpPr>
          <p:nvPr/>
        </p:nvSpPr>
        <p:spPr>
          <a:xfrm>
            <a:off x="2209800" y="891778"/>
            <a:ext cx="6172200" cy="7084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LIHWAP Eligibility &amp; Assistance…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F3427E-0D6F-41F5-8DE3-DBBA79B2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F18B6-CE84-4E26-9ED5-25F4D613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0287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December 2021-June 2022…</a:t>
            </a:r>
            <a:b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9A6AB-3545-400A-BE87-4A7BF4BCB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LIHWAP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33,830 households received LIHWAP subsidy assistance 	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-Average assistance: $305.67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-Total of $10.3 million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19,571 households received LIHWAP crisis assistance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-Average assistance: $248.62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-Total of $4.9 million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14551-E1D5-4EA4-958F-13029A43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5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4500" y="1606885"/>
            <a:ext cx="5886450" cy="4572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3632101" y="2126696"/>
            <a:ext cx="3968849" cy="4572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le 6"/>
          <p:cNvSpPr/>
          <p:nvPr/>
        </p:nvSpPr>
        <p:spPr>
          <a:xfrm>
            <a:off x="3632101" y="2646506"/>
            <a:ext cx="3968849" cy="4572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ounded Rectangle 7"/>
          <p:cNvSpPr/>
          <p:nvPr/>
        </p:nvSpPr>
        <p:spPr>
          <a:xfrm>
            <a:off x="3632102" y="3166317"/>
            <a:ext cx="3968849" cy="4572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ounded Rectangle 9"/>
          <p:cNvSpPr/>
          <p:nvPr/>
        </p:nvSpPr>
        <p:spPr>
          <a:xfrm>
            <a:off x="3632101" y="3678992"/>
            <a:ext cx="3956540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1714500" y="1650826"/>
            <a:ext cx="627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113" dirty="0"/>
              <a:t>DCBS: Marta Miranda-Straub, Commissioner</a:t>
            </a:r>
          </a:p>
          <a:p>
            <a:pPr algn="ctr"/>
            <a:endParaRPr lang="en-US" spc="-113" dirty="0"/>
          </a:p>
        </p:txBody>
      </p:sp>
      <p:sp>
        <p:nvSpPr>
          <p:cNvPr id="12" name="TextBox 11"/>
          <p:cNvSpPr txBox="1"/>
          <p:nvPr/>
        </p:nvSpPr>
        <p:spPr>
          <a:xfrm>
            <a:off x="3803552" y="2178739"/>
            <a:ext cx="381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113" dirty="0"/>
              <a:t>Division of Service Regions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8141" y="3241715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113" dirty="0"/>
              <a:t>Division of Child Care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39243" y="2710227"/>
            <a:ext cx="577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113" dirty="0"/>
              <a:t>Division of Administration and Financial Mgmt.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03552" y="3748104"/>
            <a:ext cx="418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113" dirty="0"/>
              <a:t>Division of Family Support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32101" y="4170522"/>
            <a:ext cx="3986433" cy="4572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852350" y="4193153"/>
            <a:ext cx="392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113" dirty="0"/>
              <a:t>Division of Protection and Permanency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1F4B10-42C9-4E0E-BE89-644086A254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3" y="4316930"/>
            <a:ext cx="2718874" cy="178048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8E8F913-55D4-4414-A4DC-6EE79BBDEF71}"/>
              </a:ext>
            </a:extLst>
          </p:cNvPr>
          <p:cNvSpPr txBox="1">
            <a:spLocks/>
          </p:cNvSpPr>
          <p:nvPr/>
        </p:nvSpPr>
        <p:spPr>
          <a:xfrm>
            <a:off x="1446334" y="394809"/>
            <a:ext cx="6172200" cy="7084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DCBS Organization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CD2E6-4C6D-4604-8253-88EFDA2A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463191"/>
            <a:ext cx="21336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01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6743700" cy="331827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Partnership with Community Action Kentucky, Inc. (CAK) and the Kentucky Housing Corporation (KHC)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23 subcontracting agencies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Kentucky’s Community Action Agencies administer LIHEAP in all Kentucky counties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5900" y="5715000"/>
            <a:ext cx="6400800" cy="9715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i="1" spc="-113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025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200" y="1177528"/>
            <a:ext cx="6172200" cy="7084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Partnerships…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6F70D2-2D4E-45BB-B616-5B620042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1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1" y="1485901"/>
            <a:ext cx="5429249" cy="39659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70929B-CA01-4E7A-B8F4-E01A4832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51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5715000"/>
            <a:ext cx="6400800" cy="9715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i="1" spc="-113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025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96492"/>
            <a:ext cx="3398356" cy="3512064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945044" y="1469696"/>
            <a:ext cx="3398356" cy="34388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CAK employs continuous quality improvement processes, including:</a:t>
            </a:r>
          </a:p>
          <a:p>
            <a:pPr lvl="1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Change Committee</a:t>
            </a:r>
          </a:p>
          <a:p>
            <a:pPr lvl="1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Manual updates based on technical assistance and monitoring trends for prior year</a:t>
            </a:r>
          </a:p>
          <a:p>
            <a:pPr lvl="1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Data collection and analysis</a:t>
            </a:r>
          </a:p>
          <a:p>
            <a:pPr lvl="1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Training and technical assistance to the Community Action Network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EBA9D7-3A23-4C9E-A6B2-FF1397FE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21336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01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7263" y="685800"/>
            <a:ext cx="5829300" cy="2038350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D9E5B7-3376-4A14-86AF-9A5B5B17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Content Placeholder 4" descr="Principal's Point of View: The Three Questions">
            <a:extLst>
              <a:ext uri="{FF2B5EF4-FFF2-40B4-BE49-F238E27FC236}">
                <a16:creationId xmlns:a16="http://schemas.microsoft.com/office/drawing/2014/main" id="{E5B695B5-6BE4-436E-B326-AA1C372C3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124200"/>
            <a:ext cx="2758226" cy="23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5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063228"/>
            <a:ext cx="6172200" cy="708422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5951"/>
            <a:ext cx="7620000" cy="356592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Established in 1982</a:t>
            </a:r>
          </a:p>
          <a:p>
            <a:pPr>
              <a:buSzPct val="100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Safety net focusing on energy conservation and heating and cooling</a:t>
            </a:r>
          </a:p>
          <a:p>
            <a:pPr>
              <a:buSzPct val="100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Meet immediate home energy needs</a:t>
            </a:r>
          </a:p>
          <a:p>
            <a:pPr>
              <a:buSzPct val="100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households with the lowest incomes that pay a high proportion of income for home energy</a:t>
            </a:r>
          </a:p>
          <a:p>
            <a:pPr>
              <a:buSzPct val="100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LIHEAP funds spent to date FFY 2022 total $71.9M</a:t>
            </a:r>
          </a:p>
          <a:p>
            <a:pPr>
              <a:buSzPct val="100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Anticipated amount of funding for FFY 2023 $50M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100% federally funded </a:t>
            </a:r>
          </a:p>
          <a:p>
            <a:endParaRPr lang="en-US" dirty="0"/>
          </a:p>
          <a:p>
            <a:endParaRPr lang="en-US" sz="27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5900" y="5715000"/>
            <a:ext cx="6400800" cy="9715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i="1" spc="-113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025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5900" y="445890"/>
            <a:ext cx="6172200" cy="7084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LIHEAP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5BDA8-00E5-4A5A-85BD-7FD3B9DB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9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461070"/>
            <a:ext cx="6172200" cy="79236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802"/>
            <a:ext cx="7315200" cy="439459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90% of federal LIHEAP award assists Kentucky residents directly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$400,000 has been retained by DCBS for the Preventive Assistance Program to assist families receiving child protective services with a necessary energy payment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 to 15% of this amount can be allocated for weatherization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 to 10% of the award is used for administrative costs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5680472"/>
            <a:ext cx="6400800" cy="9715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i="1" spc="-113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025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1177528"/>
            <a:ext cx="6172200" cy="7084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Utilization…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CCC57-8EE0-460F-ACAA-1BC9B522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1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169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Service Delivery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5259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action agencies (CAAs) utilize various means to complete applications including: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electronically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mail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over the phone, and/or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office drop box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Additionally, some CAAs offer online scheduling for clients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09700" y="5640388"/>
            <a:ext cx="6400800" cy="9715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i="1" spc="-113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025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0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4685F5FD-E20B-4028-ACA4-8AA91B228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24637" y="4191000"/>
            <a:ext cx="2219325" cy="14795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F7D68-AD8A-4457-B1BE-86D374CB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5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67B5E-5A74-4D39-8AB3-56DEEDD6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21336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984745-C2F7-4074-BD7B-DFAAF6079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555468"/>
              </p:ext>
            </p:extLst>
          </p:nvPr>
        </p:nvGraphicFramePr>
        <p:xfrm>
          <a:off x="2514600" y="2133600"/>
          <a:ext cx="3917654" cy="3657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3174">
                  <a:extLst>
                    <a:ext uri="{9D8B030D-6E8A-4147-A177-3AD203B41FA5}">
                      <a16:colId xmlns:a16="http://schemas.microsoft.com/office/drawing/2014/main" val="2591811121"/>
                    </a:ext>
                  </a:extLst>
                </a:gridCol>
                <a:gridCol w="2004480">
                  <a:extLst>
                    <a:ext uri="{9D8B030D-6E8A-4147-A177-3AD203B41FA5}">
                      <a16:colId xmlns:a16="http://schemas.microsoft.com/office/drawing/2014/main" val="1106737584"/>
                    </a:ext>
                  </a:extLst>
                </a:gridCol>
              </a:tblGrid>
              <a:tr h="2313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 Size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Income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96142984"/>
                  </a:ext>
                </a:extLst>
              </a:tr>
              <a:tr h="305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1,610.00 </a:t>
                      </a:r>
                      <a:endParaRPr lang="en-US" sz="1400" u="none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553190908"/>
                  </a:ext>
                </a:extLst>
              </a:tr>
              <a:tr h="305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2,178.00 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296982267"/>
                  </a:ext>
                </a:extLst>
              </a:tr>
              <a:tr h="3443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2,745.00 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157584224"/>
                  </a:ext>
                </a:extLst>
              </a:tr>
              <a:tr h="305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3,313.00 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4287810805"/>
                  </a:ext>
                </a:extLst>
              </a:tr>
              <a:tr h="305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3,880.00 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206216493"/>
                  </a:ext>
                </a:extLst>
              </a:tr>
              <a:tr h="305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4,448.00 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152835679"/>
                  </a:ext>
                </a:extLst>
              </a:tr>
              <a:tr h="305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5,015.00 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029636"/>
                  </a:ext>
                </a:extLst>
              </a:tr>
              <a:tr h="305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5,583.00 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52064828"/>
                  </a:ext>
                </a:extLst>
              </a:tr>
              <a:tr h="9465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each additional household member above 8, add $568.00 to the monthly income limit.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81619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C8E2B6A-C449-44E8-82EF-4A74802E9D6F}"/>
              </a:ext>
            </a:extLst>
          </p:cNvPr>
          <p:cNvSpPr/>
          <p:nvPr/>
        </p:nvSpPr>
        <p:spPr>
          <a:xfrm>
            <a:off x="685800" y="1371600"/>
            <a:ext cx="7459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u="sng" dirty="0">
                <a:solidFill>
                  <a:srgbClr val="6E061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150% of the Federal Poverty Guidelines (percent of poverty)</a:t>
            </a:r>
            <a:endParaRPr lang="en-US" sz="2000" dirty="0">
              <a:solidFill>
                <a:srgbClr val="6E06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8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239000" cy="3775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LIHEAP offers the following types of assistance to Kentucky residents: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Bill payment assistance for heating and cooling:</a:t>
            </a:r>
          </a:p>
          <a:p>
            <a:pPr marL="3429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Subsidy component</a:t>
            </a:r>
          </a:p>
          <a:p>
            <a:pPr marL="3429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Crisis component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Emergency assistance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Weatherization activities to increase the energy efficiency, health, and safety of eligible low-income individuals’ dwellings 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3500" y="5715000"/>
            <a:ext cx="6400800" cy="9715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i="1" spc="-113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025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1063229"/>
            <a:ext cx="6172200" cy="7084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Assistance…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3FAC3-7C04-4791-8DB6-75A57DCB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0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162800" cy="385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LIHEAP Heating Subsidy Component: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Offsets home heating costs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Assistance amounts are structured according to a percentage of the household’s annual heating costs and  percentage of poverty level met by the household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Application period is open from early November through Mid-December</a:t>
            </a:r>
          </a:p>
          <a:p>
            <a:pPr marL="3429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Early applications occur in October for the elderly and those with disabilities  </a:t>
            </a:r>
          </a:p>
          <a:p>
            <a:pPr marL="3429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Appointments are available for working individuals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5638800"/>
            <a:ext cx="6400800" cy="9715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i="1" spc="-113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025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5900" y="1063228"/>
            <a:ext cx="6172200" cy="7084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Heating Subsidy…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7E01CD-2A85-48D6-B3AA-4C026D7D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73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71650"/>
            <a:ext cx="6743700" cy="2937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LIHEAP Heating Crisis Component: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Offers assistance for an energy emergency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Application period is open from January through April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Assistance is limited to the amount necessary to relieve the crisis with the maximum amount not to exceed community action agency’s local cost for a deliverable supply of household’s primary heating fuel or $600 for gas or electric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5787152"/>
            <a:ext cx="6400800" cy="9715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i="1" spc="-113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025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5900" y="1063228"/>
            <a:ext cx="6172200" cy="7084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Heating Crisis…</a:t>
            </a:r>
          </a:p>
        </p:txBody>
      </p:sp>
      <p:pic>
        <p:nvPicPr>
          <p:cNvPr id="4" name="Picture 3" descr="A pen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8C8F25BE-D28D-4426-8577-F50C6F131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15000" y="4419600"/>
            <a:ext cx="2299804" cy="15286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B1D311-B898-4F45-A1C1-08EDD93C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08935"/>
      </p:ext>
    </p:extLst>
  </p:cSld>
  <p:clrMapOvr>
    <a:masterClrMapping/>
  </p:clrMapOvr>
</p:sld>
</file>

<file path=ppt/theme/theme1.xml><?xml version="1.0" encoding="utf-8"?>
<a:theme xmlns:a="http://schemas.openxmlformats.org/drawingml/2006/main" name="DPH 9_30_16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DPH 9_30_16 Presentation</Template>
  <TotalTime>1790</TotalTime>
  <Words>1292</Words>
  <Application>Microsoft Office PowerPoint</Application>
  <PresentationFormat>On-screen Show (4:3)</PresentationFormat>
  <Paragraphs>224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Symbol</vt:lpstr>
      <vt:lpstr>DPH 9_30_16 Presentation</vt:lpstr>
      <vt:lpstr>PowerPoint Presentation</vt:lpstr>
      <vt:lpstr>PowerPoint Presentation</vt:lpstr>
      <vt:lpstr>HISTORY…</vt:lpstr>
      <vt:lpstr>LIHEAP</vt:lpstr>
      <vt:lpstr>Service Delivery Methods </vt:lpstr>
      <vt:lpstr>PowerPoint Presentation</vt:lpstr>
      <vt:lpstr>PowerPoint Presentation</vt:lpstr>
      <vt:lpstr>PowerPoint Presentation</vt:lpstr>
      <vt:lpstr>PowerPoint Presentation</vt:lpstr>
      <vt:lpstr>Cooling Subsidy…</vt:lpstr>
      <vt:lpstr>Cooling Subsidy and Crisis…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December 2021-June 2022… 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for Public Health</dc:title>
  <dc:creator>gary.faulkner</dc:creator>
  <cp:lastModifiedBy>Cooper, Sarah A (CHFS OLRA)</cp:lastModifiedBy>
  <cp:revision>107</cp:revision>
  <cp:lastPrinted>2018-11-26T15:10:21Z</cp:lastPrinted>
  <dcterms:created xsi:type="dcterms:W3CDTF">2016-09-14T14:14:15Z</dcterms:created>
  <dcterms:modified xsi:type="dcterms:W3CDTF">2022-07-05T18:13:29Z</dcterms:modified>
</cp:coreProperties>
</file>