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330" r:id="rId3"/>
    <p:sldId id="281" r:id="rId4"/>
    <p:sldId id="324" r:id="rId5"/>
    <p:sldId id="344" r:id="rId6"/>
    <p:sldId id="345" r:id="rId7"/>
    <p:sldId id="346" r:id="rId8"/>
    <p:sldId id="347" r:id="rId9"/>
    <p:sldId id="348" r:id="rId10"/>
    <p:sldId id="349" r:id="rId11"/>
    <p:sldId id="350" r:id="rId12"/>
    <p:sldId id="341" r:id="rId13"/>
    <p:sldId id="353" r:id="rId14"/>
    <p:sldId id="354" r:id="rId15"/>
    <p:sldId id="355" r:id="rId16"/>
    <p:sldId id="356" r:id="rId17"/>
    <p:sldId id="357" r:id="rId18"/>
    <p:sldId id="360" r:id="rId19"/>
    <p:sldId id="359" r:id="rId20"/>
    <p:sldId id="351" r:id="rId21"/>
    <p:sldId id="352" r:id="rId22"/>
    <p:sldId id="358" r:id="rId23"/>
    <p:sldId id="326" r:id="rId24"/>
    <p:sldId id="332" r:id="rId25"/>
    <p:sldId id="338" r:id="rId26"/>
    <p:sldId id="339" r:id="rId27"/>
    <p:sldId id="340" r:id="rId28"/>
    <p:sldId id="329" r:id="rId29"/>
    <p:sldId id="334" r:id="rId30"/>
    <p:sldId id="343" r:id="rId3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643" autoAdjust="0"/>
  </p:normalViewPr>
  <p:slideViewPr>
    <p:cSldViewPr snapToGrid="0" showGuides="1">
      <p:cViewPr varScale="1">
        <p:scale>
          <a:sx n="58" d="100"/>
          <a:sy n="58" d="100"/>
        </p:scale>
        <p:origin x="912" y="56"/>
      </p:cViewPr>
      <p:guideLst>
        <p:guide orient="horz" pos="2160"/>
        <p:guide pos="3840"/>
      </p:guideLst>
    </p:cSldViewPr>
  </p:slideViewPr>
  <p:outlineViewPr>
    <p:cViewPr>
      <p:scale>
        <a:sx n="33" d="100"/>
        <a:sy n="33" d="100"/>
      </p:scale>
      <p:origin x="0" y="-65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400" b="1" dirty="0">
                <a:solidFill>
                  <a:schemeClr val="accent5"/>
                </a:solidFill>
              </a:rPr>
              <a:t>Kentucky's Current Electricity Generation Profile  </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0D-415C-A34D-17819BD13F6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20D-415C-A34D-17819BD13F6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20D-415C-A34D-17819BD13F6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20D-415C-A34D-17819BD13F64}"/>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Sheet1!$C$4:$C$7</c:f>
              <c:strCache>
                <c:ptCount val="4"/>
                <c:pt idx="0">
                  <c:v>Natural Gas</c:v>
                </c:pt>
                <c:pt idx="1">
                  <c:v>Coal</c:v>
                </c:pt>
                <c:pt idx="2">
                  <c:v>Hydro</c:v>
                </c:pt>
                <c:pt idx="3">
                  <c:v>RE</c:v>
                </c:pt>
              </c:strCache>
            </c:strRef>
          </c:cat>
          <c:val>
            <c:numRef>
              <c:f>Sheet1!$D$4:$D$7</c:f>
              <c:numCache>
                <c:formatCode>General</c:formatCode>
                <c:ptCount val="4"/>
                <c:pt idx="0">
                  <c:v>23.4</c:v>
                </c:pt>
                <c:pt idx="1">
                  <c:v>68.930000000000007</c:v>
                </c:pt>
                <c:pt idx="2">
                  <c:v>7</c:v>
                </c:pt>
                <c:pt idx="3">
                  <c:v>0.56000000000000005</c:v>
                </c:pt>
              </c:numCache>
            </c:numRef>
          </c:val>
          <c:extLst>
            <c:ext xmlns:c16="http://schemas.microsoft.com/office/drawing/2014/chart" uri="{C3380CC4-5D6E-409C-BE32-E72D297353CC}">
              <c16:uniqueId val="{00000008-320D-415C-A34D-17819BD13F6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4A90C22-FBE7-4216-B9D6-ABAA81A16EC1}" type="datetimeFigureOut">
              <a:rPr lang="en-US" smtClean="0"/>
              <a:t>11/2/2022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DD54BC1-E203-43D6-ADBC-7700A5EC775C}" type="slidenum">
              <a:rPr lang="en-US" smtClean="0"/>
              <a:t>‹#›</a:t>
            </a:fld>
            <a:endParaRPr lang="en-US"/>
          </a:p>
        </p:txBody>
      </p:sp>
    </p:spTree>
    <p:extLst>
      <p:ext uri="{BB962C8B-B14F-4D97-AF65-F5344CB8AC3E}">
        <p14:creationId xmlns:p14="http://schemas.microsoft.com/office/powerpoint/2010/main" val="4856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4BC1-E203-43D6-ADBC-7700A5EC775C}" type="slidenum">
              <a:rPr lang="en-US" smtClean="0"/>
              <a:t>1</a:t>
            </a:fld>
            <a:endParaRPr lang="en-US"/>
          </a:p>
        </p:txBody>
      </p:sp>
    </p:spTree>
    <p:extLst>
      <p:ext uri="{BB962C8B-B14F-4D97-AF65-F5344CB8AC3E}">
        <p14:creationId xmlns:p14="http://schemas.microsoft.com/office/powerpoint/2010/main" val="3278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D54BC1-E203-43D6-ADBC-7700A5EC775C}" type="slidenum">
              <a:rPr lang="en-US" smtClean="0"/>
              <a:t>3</a:t>
            </a:fld>
            <a:endParaRPr lang="en-US"/>
          </a:p>
        </p:txBody>
      </p:sp>
    </p:spTree>
    <p:extLst>
      <p:ext uri="{BB962C8B-B14F-4D97-AF65-F5344CB8AC3E}">
        <p14:creationId xmlns:p14="http://schemas.microsoft.com/office/powerpoint/2010/main" val="132995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5">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C6C4E94-7198-4E1A-918C-A2727EA36087}" type="datetime1">
              <a:rPr lang="en-US" smtClean="0"/>
              <a:t>11/2/2022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34471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1C68C00-B2C7-441A-8459-CDF79BEE5009}" type="datetime1">
              <a:rPr lang="en-US" smtClean="0"/>
              <a:t>11/2/2022</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9938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BD15-E2EA-4197-B3FF-9B9B52140524}" type="datetime1">
              <a:rPr lang="en-US" smtClean="0"/>
              <a:t>11/2/2022</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1942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6896" y="256912"/>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F92AA55-B267-4AF6-A9DF-3C1594F387DC}" type="datetime1">
              <a:rPr lang="en-US" smtClean="0"/>
              <a:t>11/2/2022</a:t>
            </a:fld>
            <a:endParaRPr lang="en-US"/>
          </a:p>
        </p:txBody>
      </p:sp>
      <p:sp>
        <p:nvSpPr>
          <p:cNvPr id="5" name="Footer Placeholder 4"/>
          <p:cNvSpPr>
            <a:spLocks noGrp="1"/>
          </p:cNvSpPr>
          <p:nvPr>
            <p:ph type="ftr" sz="quarter" idx="11"/>
          </p:nvPr>
        </p:nvSpPr>
        <p:spPr/>
        <p:txBody>
          <a:bodyPr/>
          <a:lstStyle/>
          <a:p>
            <a:r>
              <a:rPr lang="en-US" dirty="0"/>
              <a:t>Kentucky Public Service Commission</a:t>
            </a:r>
          </a:p>
        </p:txBody>
      </p:sp>
      <p:sp>
        <p:nvSpPr>
          <p:cNvPr id="6" name="Slide Number Placeholder 5"/>
          <p:cNvSpPr>
            <a:spLocks noGrp="1"/>
          </p:cNvSpPr>
          <p:nvPr>
            <p:ph type="sldNum" sz="quarter" idx="12"/>
          </p:nvPr>
        </p:nvSpPr>
        <p:spPr/>
        <p:txBody>
          <a:bodyPr/>
          <a:lstStyle>
            <a:lvl1pPr>
              <a:defRPr/>
            </a:lvl1pPr>
          </a:lstStyle>
          <a:p>
            <a:fld id="{B5B60515-9764-43B8-B3EB-AA7427414835}" type="slidenum">
              <a:rPr lang="en-US" smtClean="0"/>
              <a:pPr/>
              <a:t>‹#›</a:t>
            </a:fld>
            <a:endParaRPr lang="en-US" dirty="0"/>
          </a:p>
        </p:txBody>
      </p:sp>
      <p:cxnSp>
        <p:nvCxnSpPr>
          <p:cNvPr id="7" name="Straight Connector 6"/>
          <p:cNvCxnSpPr/>
          <p:nvPr userDrawn="1"/>
        </p:nvCxnSpPr>
        <p:spPr>
          <a:xfrm flipV="1">
            <a:off x="886896" y="1367612"/>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5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5">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D7842-D92B-42FB-B04A-BE6F0B5D0E61}" type="datetime1">
              <a:rPr lang="en-US" smtClean="0"/>
              <a:t>11/2/2022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91684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5269"/>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FECBF2A-A421-4AF5-A2A4-3849516E571B}" type="datetime1">
              <a:rPr lang="en-US" smtClean="0"/>
              <a:t>11/2/2022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dirty="0"/>
          </a:p>
        </p:txBody>
      </p:sp>
      <p:cxnSp>
        <p:nvCxnSpPr>
          <p:cNvPr id="8" name="Straight Connector 7"/>
          <p:cNvCxnSpPr/>
          <p:nvPr userDrawn="1"/>
        </p:nvCxnSpPr>
        <p:spPr>
          <a:xfrm flipV="1">
            <a:off x="838200" y="1378434"/>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42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4F6393-92EF-4D10-8DDC-9B3215B0B9A5}" type="datetime1">
              <a:rPr lang="en-US" smtClean="0"/>
              <a:t>11/2/2022</a:t>
            </a:fld>
            <a:endParaRPr lang="en-US"/>
          </a:p>
        </p:txBody>
      </p:sp>
      <p:sp>
        <p:nvSpPr>
          <p:cNvPr id="8" name="Footer Placeholder 7"/>
          <p:cNvSpPr>
            <a:spLocks noGrp="1"/>
          </p:cNvSpPr>
          <p:nvPr>
            <p:ph type="ftr" sz="quarter" idx="11"/>
          </p:nvPr>
        </p:nvSpPr>
        <p:spPr/>
        <p:txBody>
          <a:bodyPr/>
          <a:lstStyle/>
          <a:p>
            <a:r>
              <a:rPr lang="en-US" dirty="0"/>
              <a:t>Kentucky Public Service Commission</a:t>
            </a:r>
          </a:p>
          <a:p>
            <a:endParaRPr lang="en-US" dirty="0"/>
          </a:p>
        </p:txBody>
      </p:sp>
      <p:sp>
        <p:nvSpPr>
          <p:cNvPr id="9" name="Slide Number Placeholder 8"/>
          <p:cNvSpPr>
            <a:spLocks noGrp="1"/>
          </p:cNvSpPr>
          <p:nvPr>
            <p:ph type="sldNum" sz="quarter" idx="12"/>
          </p:nvPr>
        </p:nvSpPr>
        <p:spPr/>
        <p:txBody>
          <a:bodyPr/>
          <a:lstStyle/>
          <a:p>
            <a:fld id="{64D25607-309F-4D30-9ECA-33A53AAAC199}" type="slidenum">
              <a:rPr lang="en-US" smtClean="0"/>
              <a:t>‹#›</a:t>
            </a:fld>
            <a:endParaRPr lang="en-US"/>
          </a:p>
        </p:txBody>
      </p:sp>
      <p:cxnSp>
        <p:nvCxnSpPr>
          <p:cNvPr id="10" name="Straight Connector 9"/>
          <p:cNvCxnSpPr/>
          <p:nvPr userDrawn="1"/>
        </p:nvCxnSpPr>
        <p:spPr>
          <a:xfrm flipV="1">
            <a:off x="838200" y="1495623"/>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28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A020125-94CE-4358-A11B-69A0D5190046}" type="datetime1">
              <a:rPr lang="en-US" smtClean="0"/>
              <a:t>11/2/2022</a:t>
            </a:fld>
            <a:endParaRPr lang="en-US"/>
          </a:p>
        </p:txBody>
      </p:sp>
      <p:sp>
        <p:nvSpPr>
          <p:cNvPr id="4" name="Footer Placeholder 3"/>
          <p:cNvSpPr>
            <a:spLocks noGrp="1"/>
          </p:cNvSpPr>
          <p:nvPr>
            <p:ph type="ftr" sz="quarter" idx="11"/>
          </p:nvPr>
        </p:nvSpPr>
        <p:spPr/>
        <p:txBody>
          <a:bodyPr/>
          <a:lstStyle/>
          <a:p>
            <a:r>
              <a:rPr lang="en-US" dirty="0"/>
              <a:t>Kentucky Public Service Commission</a:t>
            </a:r>
          </a:p>
          <a:p>
            <a:endParaRPr lang="en-US" dirty="0"/>
          </a:p>
        </p:txBody>
      </p:sp>
      <p:sp>
        <p:nvSpPr>
          <p:cNvPr id="5" name="Slide Number Placeholder 4"/>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69771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C6B95-0E90-44C2-AA43-E91564549260}" type="datetime1">
              <a:rPr lang="en-US" smtClean="0"/>
              <a:t>11/2/2022</a:t>
            </a:fld>
            <a:endParaRPr lang="en-US"/>
          </a:p>
        </p:txBody>
      </p:sp>
      <p:sp>
        <p:nvSpPr>
          <p:cNvPr id="3" name="Footer Placeholder 2"/>
          <p:cNvSpPr>
            <a:spLocks noGrp="1"/>
          </p:cNvSpPr>
          <p:nvPr>
            <p:ph type="ftr" sz="quarter" idx="11"/>
          </p:nvPr>
        </p:nvSpPr>
        <p:spPr/>
        <p:txBody>
          <a:bodyPr/>
          <a:lstStyle/>
          <a:p>
            <a:r>
              <a:rPr lang="en-US" dirty="0"/>
              <a:t>Kentucky Public Service Commission</a:t>
            </a:r>
          </a:p>
          <a:p>
            <a:endParaRPr lang="en-US" dirty="0"/>
          </a:p>
        </p:txBody>
      </p:sp>
      <p:sp>
        <p:nvSpPr>
          <p:cNvPr id="4" name="Slide Number Placeholder 3"/>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52972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BC84307-D69E-401F-BFFB-F7067FC579D3}" type="datetime1">
              <a:rPr lang="en-US" smtClean="0"/>
              <a:t>11/2/2022</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45480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4A67798-E148-4D5A-AD7F-BE95205C2B4B}" type="datetime1">
              <a:rPr lang="en-US" smtClean="0"/>
              <a:t>11/2/2022</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06111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9CE0D-2DA6-4A8B-B032-34753A510C0F}" type="datetime1">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25607-309F-4D30-9ECA-33A53AAAC199}" type="slidenum">
              <a:rPr lang="en-US" smtClean="0"/>
              <a:t>‹#›</a:t>
            </a:fld>
            <a:endParaRPr lang="en-US"/>
          </a:p>
        </p:txBody>
      </p:sp>
    </p:spTree>
    <p:extLst>
      <p:ext uri="{BB962C8B-B14F-4D97-AF65-F5344CB8AC3E}">
        <p14:creationId xmlns:p14="http://schemas.microsoft.com/office/powerpoint/2010/main" val="1075289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latin typeface="+mn-lt"/>
              </a:rPr>
              <a:t>Securitization</a:t>
            </a:r>
            <a:br>
              <a:rPr lang="en-US" sz="4000" dirty="0">
                <a:latin typeface="+mn-lt"/>
              </a:rPr>
            </a:br>
            <a:r>
              <a:rPr lang="en-US" sz="4000" dirty="0">
                <a:latin typeface="+mn-lt"/>
              </a:rPr>
              <a:t>&amp;</a:t>
            </a:r>
            <a:br>
              <a:rPr lang="en-US" sz="4000" dirty="0">
                <a:latin typeface="+mn-lt"/>
              </a:rPr>
            </a:br>
            <a:r>
              <a:rPr lang="en-US" sz="4000" dirty="0">
                <a:latin typeface="+mn-lt"/>
              </a:rPr>
              <a:t>Energy Price Volatility and its Impact on Utility Customer Costs</a:t>
            </a:r>
          </a:p>
        </p:txBody>
      </p:sp>
      <p:sp>
        <p:nvSpPr>
          <p:cNvPr id="4" name="Subtitle 3"/>
          <p:cNvSpPr>
            <a:spLocks noGrp="1"/>
          </p:cNvSpPr>
          <p:nvPr>
            <p:ph type="subTitle" idx="1"/>
          </p:nvPr>
        </p:nvSpPr>
        <p:spPr>
          <a:xfrm>
            <a:off x="1524000" y="3657697"/>
            <a:ext cx="9144000" cy="1655762"/>
          </a:xfrm>
        </p:spPr>
        <p:txBody>
          <a:bodyPr>
            <a:normAutofit lnSpcReduction="10000"/>
          </a:bodyPr>
          <a:lstStyle/>
          <a:p>
            <a:r>
              <a:rPr lang="en-US" dirty="0"/>
              <a:t>Kent Chandler, Chairman</a:t>
            </a:r>
          </a:p>
          <a:p>
            <a:r>
              <a:rPr lang="en-US" dirty="0"/>
              <a:t>Kentucky Public Service Commission</a:t>
            </a:r>
          </a:p>
          <a:p>
            <a:r>
              <a:rPr lang="en-US" dirty="0"/>
              <a:t>Presentation: Natural Resources and Energy Interim Joint Committee</a:t>
            </a:r>
          </a:p>
          <a:p>
            <a:r>
              <a:rPr lang="en-US" dirty="0"/>
              <a:t>November 2022</a:t>
            </a:r>
          </a:p>
        </p:txBody>
      </p:sp>
      <p:sp>
        <p:nvSpPr>
          <p:cNvPr id="3" name="TextBox 2"/>
          <p:cNvSpPr txBox="1"/>
          <p:nvPr/>
        </p:nvSpPr>
        <p:spPr>
          <a:xfrm>
            <a:off x="0" y="6119336"/>
            <a:ext cx="12191999" cy="738664"/>
          </a:xfrm>
          <a:prstGeom prst="rect">
            <a:avLst/>
          </a:prstGeom>
          <a:solidFill>
            <a:schemeClr val="accent5">
              <a:lumMod val="75000"/>
            </a:schemeClr>
          </a:solidFill>
        </p:spPr>
        <p:txBody>
          <a:bodyPr wrap="square" rtlCol="0">
            <a:spAutoFit/>
          </a:bodyPr>
          <a:lstStyle/>
          <a:p>
            <a:pPr algn="ctr"/>
            <a:endParaRPr lang="en-US" sz="1400" dirty="0">
              <a:solidFill>
                <a:schemeClr val="accent5">
                  <a:lumMod val="75000"/>
                </a:schemeClr>
              </a:solidFill>
            </a:endParaRPr>
          </a:p>
          <a:p>
            <a:pPr algn="ctr"/>
            <a:r>
              <a:rPr lang="en-US" sz="1400" b="1" dirty="0">
                <a:solidFill>
                  <a:schemeClr val="bg1"/>
                </a:solidFill>
              </a:rPr>
              <a:t>Any views expressed in this presentation are those of the presenter and do not reflect official positions of the PSC.</a:t>
            </a:r>
          </a:p>
          <a:p>
            <a:pPr algn="ctr"/>
            <a:endParaRPr lang="en-US" sz="1400" dirty="0">
              <a:solidFill>
                <a:schemeClr val="accent5">
                  <a:lumMod val="75000"/>
                </a:schemeClr>
              </a:solidFill>
            </a:endParaRPr>
          </a:p>
        </p:txBody>
      </p:sp>
    </p:spTree>
    <p:extLst>
      <p:ext uri="{BB962C8B-B14F-4D97-AF65-F5344CB8AC3E}">
        <p14:creationId xmlns:p14="http://schemas.microsoft.com/office/powerpoint/2010/main" val="357818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A29-607E-4BD0-A005-8CF4B90798FF}"/>
              </a:ext>
            </a:extLst>
          </p:cNvPr>
          <p:cNvSpPr>
            <a:spLocks noGrp="1"/>
          </p:cNvSpPr>
          <p:nvPr>
            <p:ph type="title"/>
          </p:nvPr>
        </p:nvSpPr>
        <p:spPr/>
        <p:txBody>
          <a:bodyPr/>
          <a:lstStyle/>
          <a:p>
            <a:r>
              <a:rPr lang="en-US" dirty="0"/>
              <a:t>Ratemaking, continued.</a:t>
            </a:r>
          </a:p>
        </p:txBody>
      </p:sp>
      <p:sp>
        <p:nvSpPr>
          <p:cNvPr id="3" name="Content Placeholder 2">
            <a:extLst>
              <a:ext uri="{FF2B5EF4-FFF2-40B4-BE49-F238E27FC236}">
                <a16:creationId xmlns:a16="http://schemas.microsoft.com/office/drawing/2014/main" id="{AE74E8C2-6609-4F93-A379-AAC4AF32CE03}"/>
              </a:ext>
            </a:extLst>
          </p:cNvPr>
          <p:cNvSpPr>
            <a:spLocks noGrp="1"/>
          </p:cNvSpPr>
          <p:nvPr>
            <p:ph idx="1"/>
          </p:nvPr>
        </p:nvSpPr>
        <p:spPr/>
        <p:txBody>
          <a:bodyPr>
            <a:normAutofit lnSpcReduction="10000"/>
          </a:bodyPr>
          <a:lstStyle/>
          <a:p>
            <a:r>
              <a:rPr lang="en-US" dirty="0"/>
              <a:t>The rate of return is reflective of the cost and relative type of capital used to fund investments. </a:t>
            </a:r>
          </a:p>
          <a:p>
            <a:pPr lvl="1"/>
            <a:r>
              <a:rPr lang="en-US" dirty="0"/>
              <a:t>Debt capital is less expensive than equity capital because of the rights and risk of each type of capital</a:t>
            </a:r>
          </a:p>
          <a:p>
            <a:pPr lvl="1"/>
            <a:r>
              <a:rPr lang="en-US" dirty="0"/>
              <a:t>If 50% of investments were funded by debt, provided at a cost of 4%, and the other 50% was funded by equity investments at a cost of 10%, the cost of capital is: (.5*.04)+(.5*.1)=.07 or 7%</a:t>
            </a:r>
          </a:p>
          <a:p>
            <a:pPr lvl="1"/>
            <a:r>
              <a:rPr lang="en-US" dirty="0"/>
              <a:t>If you originally invested 100 dollars, and recovered 50 of it over the last 10 years, in this year your return on investment would be: (100-50)*.7= $3.50</a:t>
            </a:r>
          </a:p>
          <a:p>
            <a:pPr lvl="1"/>
            <a:r>
              <a:rPr lang="en-US" dirty="0"/>
              <a:t>However, $3.50 isn’t profit, because lenders will demand their payment on the debt. $1, or ($50/2)*4% of the $3.50 will pay the cost of the debt</a:t>
            </a:r>
          </a:p>
          <a:p>
            <a:pPr lvl="1"/>
            <a:r>
              <a:rPr lang="en-US" dirty="0"/>
              <a:t>The “profit” of the utility in this year would be $2.50</a:t>
            </a:r>
          </a:p>
        </p:txBody>
      </p:sp>
      <p:sp>
        <p:nvSpPr>
          <p:cNvPr id="4" name="Slide Number Placeholder 3">
            <a:extLst>
              <a:ext uri="{FF2B5EF4-FFF2-40B4-BE49-F238E27FC236}">
                <a16:creationId xmlns:a16="http://schemas.microsoft.com/office/drawing/2014/main" id="{2B9C70F5-EF50-4230-A74D-7CE4DFA222EB}"/>
              </a:ext>
            </a:extLst>
          </p:cNvPr>
          <p:cNvSpPr>
            <a:spLocks noGrp="1"/>
          </p:cNvSpPr>
          <p:nvPr>
            <p:ph type="sldNum" sz="quarter" idx="12"/>
          </p:nvPr>
        </p:nvSpPr>
        <p:spPr/>
        <p:txBody>
          <a:bodyPr/>
          <a:lstStyle/>
          <a:p>
            <a:fld id="{B5B60515-9764-43B8-B3EB-AA7427414835}" type="slidenum">
              <a:rPr lang="en-US" smtClean="0"/>
              <a:pPr/>
              <a:t>10</a:t>
            </a:fld>
            <a:endParaRPr lang="en-US" dirty="0"/>
          </a:p>
        </p:txBody>
      </p:sp>
    </p:spTree>
    <p:extLst>
      <p:ext uri="{BB962C8B-B14F-4D97-AF65-F5344CB8AC3E}">
        <p14:creationId xmlns:p14="http://schemas.microsoft.com/office/powerpoint/2010/main" val="3522685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A29-607E-4BD0-A005-8CF4B90798FF}"/>
              </a:ext>
            </a:extLst>
          </p:cNvPr>
          <p:cNvSpPr>
            <a:spLocks noGrp="1"/>
          </p:cNvSpPr>
          <p:nvPr>
            <p:ph type="title"/>
          </p:nvPr>
        </p:nvSpPr>
        <p:spPr/>
        <p:txBody>
          <a:bodyPr/>
          <a:lstStyle/>
          <a:p>
            <a:r>
              <a:rPr lang="en-US" dirty="0"/>
              <a:t>Ratemaking, continued.</a:t>
            </a:r>
          </a:p>
        </p:txBody>
      </p:sp>
      <p:sp>
        <p:nvSpPr>
          <p:cNvPr id="3" name="Content Placeholder 2">
            <a:extLst>
              <a:ext uri="{FF2B5EF4-FFF2-40B4-BE49-F238E27FC236}">
                <a16:creationId xmlns:a16="http://schemas.microsoft.com/office/drawing/2014/main" id="{AE74E8C2-6609-4F93-A379-AAC4AF32CE03}"/>
              </a:ext>
            </a:extLst>
          </p:cNvPr>
          <p:cNvSpPr>
            <a:spLocks noGrp="1"/>
          </p:cNvSpPr>
          <p:nvPr>
            <p:ph idx="1"/>
          </p:nvPr>
        </p:nvSpPr>
        <p:spPr/>
        <p:txBody>
          <a:bodyPr/>
          <a:lstStyle/>
          <a:p>
            <a:r>
              <a:rPr lang="en-US" dirty="0"/>
              <a:t>Utilities make more profit the more they invest</a:t>
            </a:r>
          </a:p>
          <a:p>
            <a:pPr lvl="1"/>
            <a:r>
              <a:rPr lang="en-US" dirty="0"/>
              <a:t>This is assuming the cost of equity capital is constant</a:t>
            </a:r>
          </a:p>
          <a:p>
            <a:pPr lvl="1"/>
            <a:r>
              <a:rPr lang="en-US" dirty="0"/>
              <a:t>The PSC determines the cost of equity capital in rate cases, to ensure that the utility shareholders’ rate of return on their equity investments are commiserate with the risk experienced by the utility</a:t>
            </a:r>
          </a:p>
          <a:p>
            <a:pPr lvl="1"/>
            <a:r>
              <a:rPr lang="en-US" dirty="0"/>
              <a:t>This should create a natural equilibrium over time</a:t>
            </a:r>
          </a:p>
          <a:p>
            <a:pPr lvl="2"/>
            <a:r>
              <a:rPr lang="en-US" dirty="0"/>
              <a:t>If the cost of equity capital is set too low, you may have underinvestment in the utility (not necessarily by the utility)</a:t>
            </a:r>
          </a:p>
          <a:p>
            <a:pPr lvl="2"/>
            <a:r>
              <a:rPr lang="en-US" dirty="0"/>
              <a:t>If the cost of equity capital is set too high, you may see investors flock to invest in the utility</a:t>
            </a:r>
          </a:p>
          <a:p>
            <a:pPr lvl="2"/>
            <a:endParaRPr lang="en-US" dirty="0"/>
          </a:p>
        </p:txBody>
      </p:sp>
      <p:sp>
        <p:nvSpPr>
          <p:cNvPr id="4" name="Slide Number Placeholder 3">
            <a:extLst>
              <a:ext uri="{FF2B5EF4-FFF2-40B4-BE49-F238E27FC236}">
                <a16:creationId xmlns:a16="http://schemas.microsoft.com/office/drawing/2014/main" id="{2B9C70F5-EF50-4230-A74D-7CE4DFA222EB}"/>
              </a:ext>
            </a:extLst>
          </p:cNvPr>
          <p:cNvSpPr>
            <a:spLocks noGrp="1"/>
          </p:cNvSpPr>
          <p:nvPr>
            <p:ph type="sldNum" sz="quarter" idx="12"/>
          </p:nvPr>
        </p:nvSpPr>
        <p:spPr/>
        <p:txBody>
          <a:bodyPr/>
          <a:lstStyle/>
          <a:p>
            <a:fld id="{B5B60515-9764-43B8-B3EB-AA7427414835}" type="slidenum">
              <a:rPr lang="en-US" smtClean="0"/>
              <a:pPr/>
              <a:t>11</a:t>
            </a:fld>
            <a:endParaRPr lang="en-US" dirty="0"/>
          </a:p>
        </p:txBody>
      </p:sp>
    </p:spTree>
    <p:extLst>
      <p:ext uri="{BB962C8B-B14F-4D97-AF65-F5344CB8AC3E}">
        <p14:creationId xmlns:p14="http://schemas.microsoft.com/office/powerpoint/2010/main" val="412122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lnSpcReduction="10000"/>
          </a:bodyPr>
          <a:lstStyle/>
          <a:p>
            <a:r>
              <a:rPr lang="en-US" dirty="0"/>
              <a:t>Is the process of financing cash flows from a specific asset or pool of assets, and issuing claims on these assets, through the issuance of asset-backed securities.</a:t>
            </a:r>
            <a:r>
              <a:rPr lang="en-US" baseline="30000" dirty="0"/>
              <a:t>1</a:t>
            </a:r>
          </a:p>
          <a:p>
            <a:pPr lvl="1"/>
            <a:r>
              <a:rPr lang="en-US" dirty="0"/>
              <a:t>More simply, securitization is a process set out by a state statute that can permit customers of a utility to effectively buy an asset from a utility using money provided by bonds financed by lenders. </a:t>
            </a:r>
          </a:p>
          <a:p>
            <a:pPr lvl="1"/>
            <a:r>
              <a:rPr lang="en-US" dirty="0"/>
              <a:t>Effectively, since the utility earns an equity and debt return on their own investments, replacing that investment with only debt capital reduces the financing costs of that asset. </a:t>
            </a:r>
          </a:p>
          <a:p>
            <a:pPr lvl="1"/>
            <a:r>
              <a:rPr lang="en-US" dirty="0"/>
              <a:t>The bonds used to “buy out” the utility are sometimes referred to as ratepayer-backed bonds because they are financed on the premise that a utility’s customers, pursuant to a statute, have guaranteed the repayment of the bond according to predetermined schedules. </a:t>
            </a:r>
          </a:p>
          <a:p>
            <a:endParaRPr lang="en-US" baseline="30000" dirty="0"/>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12</a:t>
            </a:fld>
            <a:endParaRPr lang="en-US" dirty="0"/>
          </a:p>
        </p:txBody>
      </p:sp>
    </p:spTree>
    <p:extLst>
      <p:ext uri="{BB962C8B-B14F-4D97-AF65-F5344CB8AC3E}">
        <p14:creationId xmlns:p14="http://schemas.microsoft.com/office/powerpoint/2010/main" val="2633722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a:xfrm>
            <a:off x="838200" y="201494"/>
            <a:ext cx="10515600" cy="1325563"/>
          </a:xfrm>
        </p:spPr>
        <p:txBody>
          <a:bodyPr/>
          <a:lstStyle/>
          <a:p>
            <a:r>
              <a:rPr lang="en-US" dirty="0"/>
              <a:t>Securitization - Simple scenario</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Scenario: A utility has a powerplant/generator that has $200M left of investment that the utility has not recovered yet</a:t>
            </a:r>
          </a:p>
          <a:p>
            <a:pPr lvl="1"/>
            <a:r>
              <a:rPr lang="en-US" dirty="0"/>
              <a:t>Recent federal environmental laws require the generator to either upgrade that generator to come into compliance with law ABC, or retire by 2028</a:t>
            </a:r>
          </a:p>
          <a:p>
            <a:pPr lvl="1"/>
            <a:r>
              <a:rPr lang="en-US" dirty="0"/>
              <a:t>Upgrading the generator to comply with the law would cost $500M, while retiring it and replacing it with the necessary replacement generation would cost only $175M, and the replacement generation would have the same operating costs as the current generation and the same expected useful life as the current facility after it would be retrofitted. </a:t>
            </a:r>
          </a:p>
          <a:p>
            <a:pPr lvl="1"/>
            <a:r>
              <a:rPr lang="en-US" dirty="0"/>
              <a:t>The utility determines the least cost, most reasonable option is to retire the current generation and replace it with the new one</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13</a:t>
            </a:fld>
            <a:endParaRPr lang="en-US" dirty="0"/>
          </a:p>
        </p:txBody>
      </p:sp>
    </p:spTree>
    <p:extLst>
      <p:ext uri="{BB962C8B-B14F-4D97-AF65-F5344CB8AC3E}">
        <p14:creationId xmlns:p14="http://schemas.microsoft.com/office/powerpoint/2010/main" val="259581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Simple scenario</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Scenario, cont.: The utility proposes to a PSC to build the new generator as the least cost, most reasonable option, given the need for generation after its retirement of the old generator. </a:t>
            </a:r>
          </a:p>
          <a:p>
            <a:r>
              <a:rPr lang="en-US" dirty="0"/>
              <a:t>At the same time, the utility requests PSC approval for the deferral and subsequent recovery of the remaining value of the retiring power plant as a “regulatory asset.”</a:t>
            </a:r>
          </a:p>
          <a:p>
            <a:pPr lvl="1"/>
            <a:r>
              <a:rPr lang="en-US" dirty="0"/>
              <a:t>A regulatory asset is a paper asset that reflects a cost that otherwise would have to be incurred in a single year, like an expense, but is treated like an asset and is recovered over a number of years. </a:t>
            </a:r>
          </a:p>
          <a:p>
            <a:pPr lvl="1"/>
            <a:r>
              <a:rPr lang="en-US" dirty="0"/>
              <a:t>Generally, regulatory assets earn a return like other investments, including a return on the equity capital portion</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14</a:t>
            </a:fld>
            <a:endParaRPr lang="en-US" dirty="0"/>
          </a:p>
        </p:txBody>
      </p:sp>
    </p:spTree>
    <p:extLst>
      <p:ext uri="{BB962C8B-B14F-4D97-AF65-F5344CB8AC3E}">
        <p14:creationId xmlns:p14="http://schemas.microsoft.com/office/powerpoint/2010/main" val="109586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Simple scenario</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Scenario, cont.: Deferral accounting in this situation makes economic sense. Without the regulatory asset, accounting rules would require the utility to expense the remaining value of the retiring generator($200M). </a:t>
            </a:r>
          </a:p>
          <a:p>
            <a:r>
              <a:rPr lang="en-US" dirty="0"/>
              <a:t>The retirement and replacement of the generator is better for customers ($500M v $175M). </a:t>
            </a:r>
          </a:p>
          <a:p>
            <a:r>
              <a:rPr lang="en-US" dirty="0"/>
              <a:t>If the utility didn’t expect to receive approval for the regulatory asset, they would be incentivized to find ways to go with the retrofit, so that it recovered all its investment, but doing so would be bad for customers, to the tune of $325M, plus a profit on that extra $$$.</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15</a:t>
            </a:fld>
            <a:endParaRPr lang="en-US" dirty="0"/>
          </a:p>
        </p:txBody>
      </p:sp>
    </p:spTree>
    <p:extLst>
      <p:ext uri="{BB962C8B-B14F-4D97-AF65-F5344CB8AC3E}">
        <p14:creationId xmlns:p14="http://schemas.microsoft.com/office/powerpoint/2010/main" val="336776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Simple scenario</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lnSpcReduction="10000"/>
          </a:bodyPr>
          <a:lstStyle/>
          <a:p>
            <a:r>
              <a:rPr lang="en-US" dirty="0"/>
              <a:t>Scenario, cont.:</a:t>
            </a:r>
          </a:p>
          <a:p>
            <a:r>
              <a:rPr lang="en-US" dirty="0"/>
              <a:t>Assuming the PSC agrees the replacement generator is the least cost, most reasonable way to serve customers, here is where the scenario stands:</a:t>
            </a:r>
          </a:p>
          <a:p>
            <a:pPr lvl="1"/>
            <a:r>
              <a:rPr lang="en-US" dirty="0"/>
              <a:t>Old power plant retired</a:t>
            </a:r>
          </a:p>
          <a:p>
            <a:pPr lvl="1"/>
            <a:r>
              <a:rPr lang="en-US" dirty="0"/>
              <a:t>Value of old plant is a regulatory asset of $200M</a:t>
            </a:r>
          </a:p>
          <a:p>
            <a:pPr lvl="1"/>
            <a:r>
              <a:rPr lang="en-US" dirty="0"/>
              <a:t>New generator at a value of $175M </a:t>
            </a:r>
          </a:p>
          <a:p>
            <a:pPr lvl="1"/>
            <a:r>
              <a:rPr lang="en-US" dirty="0"/>
              <a:t>Utility earning a return, and charging customers that return, on $375M</a:t>
            </a:r>
          </a:p>
          <a:p>
            <a:r>
              <a:rPr lang="en-US" dirty="0"/>
              <a:t>Securitization provides an opportunity to replace the $200M of the utility’s investment in the regulatory asset with $200M financed by ratepayer-back bonds</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16</a:t>
            </a:fld>
            <a:endParaRPr lang="en-US" dirty="0"/>
          </a:p>
        </p:txBody>
      </p:sp>
    </p:spTree>
    <p:extLst>
      <p:ext uri="{BB962C8B-B14F-4D97-AF65-F5344CB8AC3E}">
        <p14:creationId xmlns:p14="http://schemas.microsoft.com/office/powerpoint/2010/main" val="2373390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Simple scenario process</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Assuming the state has a statute permitting securitization, the “ordinary” process may be the following:</a:t>
            </a:r>
          </a:p>
          <a:p>
            <a:pPr lvl="1"/>
            <a:r>
              <a:rPr lang="en-US" dirty="0"/>
              <a:t>Utility applies to the PSC for an order approving it to market bonds, impose, and collect charges from customers to pay the debt and to create a security interest in the underlying property. Application may include:</a:t>
            </a:r>
          </a:p>
          <a:p>
            <a:pPr lvl="2"/>
            <a:r>
              <a:rPr lang="en-US" dirty="0"/>
              <a:t>Description of the costs represented by the regulatory asset</a:t>
            </a:r>
          </a:p>
          <a:p>
            <a:pPr lvl="2"/>
            <a:r>
              <a:rPr lang="en-US" dirty="0"/>
              <a:t>Testimony describing the proposal</a:t>
            </a:r>
          </a:p>
          <a:p>
            <a:pPr lvl="2"/>
            <a:r>
              <a:rPr lang="en-US" dirty="0"/>
              <a:t>Proposed transaction, including customer impact, savings, etc.</a:t>
            </a:r>
          </a:p>
          <a:p>
            <a:pPr lvl="2"/>
            <a:r>
              <a:rPr lang="en-US" dirty="0"/>
              <a:t>Estimated cost of financing</a:t>
            </a:r>
          </a:p>
          <a:p>
            <a:pPr lvl="2"/>
            <a:r>
              <a:rPr lang="en-US" dirty="0"/>
              <a:t>Proposal for </a:t>
            </a:r>
            <a:r>
              <a:rPr lang="en-US" dirty="0" err="1"/>
              <a:t>nonbypassable</a:t>
            </a:r>
            <a:r>
              <a:rPr lang="en-US" dirty="0"/>
              <a:t> customer charges to recover costs</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17</a:t>
            </a:fld>
            <a:endParaRPr lang="en-US" dirty="0"/>
          </a:p>
        </p:txBody>
      </p:sp>
    </p:spTree>
    <p:extLst>
      <p:ext uri="{BB962C8B-B14F-4D97-AF65-F5344CB8AC3E}">
        <p14:creationId xmlns:p14="http://schemas.microsoft.com/office/powerpoint/2010/main" val="2781785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Simple scenario process</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PSC reviews the application to make sure the proposal is good for customers and in the public interest, including:</a:t>
            </a:r>
          </a:p>
          <a:p>
            <a:pPr lvl="1"/>
            <a:r>
              <a:rPr lang="en-US" dirty="0"/>
              <a:t>A net present value benefit to customers over the alternative or status quo</a:t>
            </a:r>
          </a:p>
          <a:p>
            <a:pPr lvl="1"/>
            <a:r>
              <a:rPr lang="en-US" dirty="0"/>
              <a:t>No unnecessary impairment of the utility’s financial health</a:t>
            </a:r>
          </a:p>
          <a:p>
            <a:pPr lvl="1"/>
            <a:r>
              <a:rPr lang="en-US" dirty="0"/>
              <a:t>The level and allocation amongst customers and customer classes of </a:t>
            </a:r>
            <a:r>
              <a:rPr lang="en-US" dirty="0" err="1"/>
              <a:t>nonbypassable</a:t>
            </a:r>
            <a:r>
              <a:rPr lang="en-US" dirty="0"/>
              <a:t> charges</a:t>
            </a:r>
          </a:p>
          <a:p>
            <a:r>
              <a:rPr lang="en-US" dirty="0"/>
              <a:t>PSC may employ professionals, either financial or legal, to help assist in considering the application. Those costs would be included in benefit calculations and recovered as part of the securitized costs</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18</a:t>
            </a:fld>
            <a:endParaRPr lang="en-US" dirty="0"/>
          </a:p>
        </p:txBody>
      </p:sp>
    </p:spTree>
    <p:extLst>
      <p:ext uri="{BB962C8B-B14F-4D97-AF65-F5344CB8AC3E}">
        <p14:creationId xmlns:p14="http://schemas.microsoft.com/office/powerpoint/2010/main" val="223927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Simple scenario process</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PSC order approving the proposal may include</a:t>
            </a:r>
          </a:p>
          <a:p>
            <a:pPr lvl="1"/>
            <a:r>
              <a:rPr lang="en-US" dirty="0"/>
              <a:t>Finding that securitization is a net benefit to customers</a:t>
            </a:r>
          </a:p>
          <a:p>
            <a:pPr lvl="1"/>
            <a:r>
              <a:rPr lang="en-US" dirty="0"/>
              <a:t>Financing details, such as amount of the bonds, estimate of financing costs, length of the bonds, and what the proceeds should be explicitly used for</a:t>
            </a:r>
          </a:p>
          <a:p>
            <a:pPr lvl="1"/>
            <a:r>
              <a:rPr lang="en-US" dirty="0"/>
              <a:t>Explanation of the mechanism for repayment of the bonds, including periodic updates to the </a:t>
            </a:r>
            <a:r>
              <a:rPr lang="en-US" dirty="0" err="1"/>
              <a:t>nonbypassable</a:t>
            </a:r>
            <a:r>
              <a:rPr lang="en-US" dirty="0"/>
              <a:t> charge to customers</a:t>
            </a:r>
          </a:p>
          <a:p>
            <a:pPr lvl="1"/>
            <a:r>
              <a:rPr lang="en-US" dirty="0"/>
              <a:t>Requirement that customers pay until bond is paid</a:t>
            </a:r>
          </a:p>
          <a:p>
            <a:pPr lvl="1"/>
            <a:r>
              <a:rPr lang="en-US" dirty="0"/>
              <a:t>Authorization for the utility to market the bonds (if utility is designated)</a:t>
            </a:r>
          </a:p>
          <a:p>
            <a:pPr lvl="1"/>
            <a:r>
              <a:rPr lang="en-US" dirty="0"/>
              <a:t>Any other rules on the utility related to these charges or the bonds</a:t>
            </a:r>
          </a:p>
          <a:p>
            <a:pPr lvl="1"/>
            <a:r>
              <a:rPr lang="en-US" dirty="0"/>
              <a:t>Finally, a term that the order stays in effect and can’t be amended, modified or revoked, and that the securitized property interest can’t be impaired</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19</a:t>
            </a:fld>
            <a:endParaRPr lang="en-US" dirty="0"/>
          </a:p>
        </p:txBody>
      </p:sp>
    </p:spTree>
    <p:extLst>
      <p:ext uri="{BB962C8B-B14F-4D97-AF65-F5344CB8AC3E}">
        <p14:creationId xmlns:p14="http://schemas.microsoft.com/office/powerpoint/2010/main" val="407580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4D25607-309F-4D30-9ECA-33A53AAAC199}" type="slidenum">
              <a:rPr lang="en-US" smtClean="0"/>
              <a:t>2</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1" y="-112295"/>
            <a:ext cx="12194004" cy="4939645"/>
          </a:xfrm>
          <a:prstGeom prst="rect">
            <a:avLst/>
          </a:prstGeom>
        </p:spPr>
      </p:pic>
      <p:sp>
        <p:nvSpPr>
          <p:cNvPr id="4" name="TextBox 3"/>
          <p:cNvSpPr txBox="1"/>
          <p:nvPr/>
        </p:nvSpPr>
        <p:spPr>
          <a:xfrm>
            <a:off x="0" y="5002346"/>
            <a:ext cx="12183979" cy="1601745"/>
          </a:xfrm>
          <a:prstGeom prst="rect">
            <a:avLst/>
          </a:prstGeom>
          <a:noFill/>
        </p:spPr>
        <p:txBody>
          <a:bodyPr wrap="square" rtlCol="0">
            <a:spAutoFit/>
          </a:bodyPr>
          <a:lstStyle/>
          <a:p>
            <a:r>
              <a:rPr lang="en-US" sz="2400" b="1" dirty="0">
                <a:solidFill>
                  <a:schemeClr val="accent5">
                    <a:lumMod val="75000"/>
                  </a:schemeClr>
                </a:solidFill>
              </a:rPr>
              <a:t>PSC Mission</a:t>
            </a:r>
          </a:p>
          <a:p>
            <a:r>
              <a:rPr lang="en-US" sz="2400" dirty="0">
                <a:solidFill>
                  <a:schemeClr val="accent5">
                    <a:lumMod val="75000"/>
                  </a:schemeClr>
                </a:solidFill>
              </a:rPr>
              <a:t>To foster the provision of safe and reliable service at a reasonable price to the customers of jurisdictional utilities while providing for the financial stability of those utilities by setting fair and just rates, and supporting their operational competence by overseeing regulated activities. </a:t>
            </a:r>
            <a:endParaRPr lang="en-US" sz="2400" dirty="0"/>
          </a:p>
        </p:txBody>
      </p:sp>
    </p:spTree>
    <p:extLst>
      <p:ext uri="{BB962C8B-B14F-4D97-AF65-F5344CB8AC3E}">
        <p14:creationId xmlns:p14="http://schemas.microsoft.com/office/powerpoint/2010/main" val="3118507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Why?</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fontScale="92500" lnSpcReduction="20000"/>
          </a:bodyPr>
          <a:lstStyle/>
          <a:p>
            <a:r>
              <a:rPr lang="en-US" dirty="0"/>
              <a:t>Some costs are nonrecurring, one-time, extreme, or are otherwise not ordinary property that makes utility financing of those costs expensive for customers and unnecessarily burdensome for a utility</a:t>
            </a:r>
          </a:p>
          <a:p>
            <a:pPr lvl="1"/>
            <a:r>
              <a:rPr lang="en-US" dirty="0"/>
              <a:t>Debt costs less than equity capital</a:t>
            </a:r>
          </a:p>
          <a:p>
            <a:pPr lvl="2"/>
            <a:r>
              <a:rPr lang="en-US" dirty="0"/>
              <a:t>Although the principal amount is the same, the reduction in the interest rate, coupled with the time value of money, can lead to significant customer “savings” compared to the status quo</a:t>
            </a:r>
          </a:p>
          <a:p>
            <a:r>
              <a:rPr lang="en-US" dirty="0"/>
              <a:t>Utilities make investments in assets for the public benefit; they are not financing entities. Having them hold investments and receive a return on paper assets may not be the best use of their limited capital</a:t>
            </a:r>
          </a:p>
          <a:p>
            <a:pPr lvl="1"/>
            <a:r>
              <a:rPr lang="en-US" dirty="0"/>
              <a:t>Securitization allows the utility to get out of investing in a paper asset, and put that capital to use, likely to invest in the assets to replace whatever the regulatory asset is related to (like the replacement generator in the scenario)</a:t>
            </a:r>
          </a:p>
          <a:p>
            <a:r>
              <a:rPr lang="en-US" dirty="0"/>
              <a:t>Reduce the costs to customers of decisions or outcomes beyond most any stakeholder’s control</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20</a:t>
            </a:fld>
            <a:endParaRPr lang="en-US" dirty="0"/>
          </a:p>
        </p:txBody>
      </p:sp>
    </p:spTree>
    <p:extLst>
      <p:ext uri="{BB962C8B-B14F-4D97-AF65-F5344CB8AC3E}">
        <p14:creationId xmlns:p14="http://schemas.microsoft.com/office/powerpoint/2010/main" val="3710783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Facts</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fontScale="92500" lnSpcReduction="10000"/>
          </a:bodyPr>
          <a:lstStyle/>
          <a:p>
            <a:r>
              <a:rPr lang="en-US" dirty="0"/>
              <a:t>About half of states have legislation on the books allowing securitization</a:t>
            </a:r>
          </a:p>
          <a:p>
            <a:pPr lvl="1"/>
            <a:r>
              <a:rPr lang="en-US" dirty="0"/>
              <a:t>Some are more prescriptive than others</a:t>
            </a:r>
          </a:p>
          <a:p>
            <a:pPr lvl="1"/>
            <a:r>
              <a:rPr lang="en-US" dirty="0"/>
              <a:t>Some permit different types of bond marketing (utility v. state bonding authority)</a:t>
            </a:r>
          </a:p>
          <a:p>
            <a:pPr lvl="1"/>
            <a:r>
              <a:rPr lang="en-US" dirty="0"/>
              <a:t>Different states allow securitization to apply to certain types of assets or costs, while some have complicated criteria that have to be met in an application:</a:t>
            </a:r>
          </a:p>
          <a:p>
            <a:pPr lvl="2"/>
            <a:r>
              <a:rPr lang="en-US" dirty="0"/>
              <a:t>Retired generation </a:t>
            </a:r>
          </a:p>
          <a:p>
            <a:pPr lvl="2"/>
            <a:r>
              <a:rPr lang="en-US" dirty="0"/>
              <a:t>Extreme fuel costs (winter storm Uri)</a:t>
            </a:r>
          </a:p>
          <a:p>
            <a:pPr lvl="2"/>
            <a:r>
              <a:rPr lang="en-US" dirty="0"/>
              <a:t>Wildfire costs</a:t>
            </a:r>
          </a:p>
          <a:p>
            <a:pPr lvl="2"/>
            <a:r>
              <a:rPr lang="en-US" dirty="0"/>
              <a:t>Extreme storm damage, such as hurricanes </a:t>
            </a:r>
          </a:p>
          <a:p>
            <a:pPr lvl="1"/>
            <a:r>
              <a:rPr lang="en-US" dirty="0"/>
              <a:t>Debt is not backed by full faith and credit of the state- They are the obligation of the captive ratepayers</a:t>
            </a:r>
          </a:p>
          <a:p>
            <a:r>
              <a:rPr lang="en-US" dirty="0"/>
              <a:t>As of May 2022, $62 billion of utility securitization bonds nationwide have been issued by electric utilities, ranging from $22M to $4B issuances</a:t>
            </a:r>
          </a:p>
          <a:p>
            <a:pPr lvl="2"/>
            <a:endParaRPr lang="en-US" dirty="0"/>
          </a:p>
          <a:p>
            <a:endParaRPr lang="en-US" baseline="30000" dirty="0"/>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21</a:t>
            </a:fld>
            <a:endParaRPr lang="en-US" dirty="0"/>
          </a:p>
        </p:txBody>
      </p:sp>
    </p:spTree>
    <p:extLst>
      <p:ext uri="{BB962C8B-B14F-4D97-AF65-F5344CB8AC3E}">
        <p14:creationId xmlns:p14="http://schemas.microsoft.com/office/powerpoint/2010/main" val="3139409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Need for statute</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Securitization “works” only because of the low-cost debt financing that replaces the combo debt and equity financing providing by the utility</a:t>
            </a:r>
          </a:p>
          <a:p>
            <a:pPr lvl="1"/>
            <a:r>
              <a:rPr lang="en-US" dirty="0"/>
              <a:t>The reason that bondholders are willing to finance these ratepayer-back bonds that are not part of utility debt, is because of the strict language of statutes, PSC orders, security interest in the property, </a:t>
            </a:r>
            <a:r>
              <a:rPr lang="en-US" dirty="0" err="1"/>
              <a:t>nonbypassable</a:t>
            </a:r>
            <a:r>
              <a:rPr lang="en-US" dirty="0"/>
              <a:t> charges and other characteristics that ensure timely repayment of the debt.</a:t>
            </a:r>
          </a:p>
          <a:p>
            <a:pPr lvl="1"/>
            <a:r>
              <a:rPr lang="en-US" dirty="0"/>
              <a:t>“The ability to segregate the collateral in a bankruptcy-remote [special purpose entity] and the ability to make periodic adjustments to the Securitization Charges are critical to the rating agencies’ analysis to reach the highest possible rating category (AAA).”</a:t>
            </a:r>
            <a:r>
              <a:rPr lang="en-US" baseline="30000" dirty="0"/>
              <a:t>3</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22</a:t>
            </a:fld>
            <a:endParaRPr lang="en-US" dirty="0"/>
          </a:p>
        </p:txBody>
      </p:sp>
    </p:spTree>
    <p:extLst>
      <p:ext uri="{BB962C8B-B14F-4D97-AF65-F5344CB8AC3E}">
        <p14:creationId xmlns:p14="http://schemas.microsoft.com/office/powerpoint/2010/main" val="4148126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92" y="0"/>
            <a:ext cx="10960100" cy="1325563"/>
          </a:xfrm>
        </p:spPr>
        <p:txBody>
          <a:bodyPr/>
          <a:lstStyle/>
          <a:p>
            <a:r>
              <a:rPr lang="en-US" dirty="0"/>
              <a:t>Energy Market Trends: Implications on Utility Regulation</a:t>
            </a:r>
          </a:p>
        </p:txBody>
      </p:sp>
      <p:sp>
        <p:nvSpPr>
          <p:cNvPr id="3" name="Content Placeholder 2"/>
          <p:cNvSpPr>
            <a:spLocks noGrp="1"/>
          </p:cNvSpPr>
          <p:nvPr>
            <p:ph idx="1"/>
          </p:nvPr>
        </p:nvSpPr>
        <p:spPr>
          <a:xfrm>
            <a:off x="792192" y="1676100"/>
            <a:ext cx="10515600" cy="5045375"/>
          </a:xfrm>
        </p:spPr>
        <p:txBody>
          <a:bodyPr>
            <a:normAutofit/>
          </a:bodyPr>
          <a:lstStyle/>
          <a:p>
            <a:pPr marL="0" indent="0">
              <a:buNone/>
            </a:pPr>
            <a:r>
              <a:rPr lang="en-US" dirty="0"/>
              <a:t>Current and emerging trends make each of these more complex relative to prior decades:</a:t>
            </a:r>
          </a:p>
          <a:p>
            <a:r>
              <a:rPr lang="en-US" dirty="0"/>
              <a:t>Fuel Adjustment Clause(“FAC”) (807 KAR 5:056)</a:t>
            </a:r>
          </a:p>
          <a:p>
            <a:r>
              <a:rPr lang="en-US" dirty="0"/>
              <a:t>Integrated Resource Planning (807 KAR 5:058)</a:t>
            </a:r>
          </a:p>
          <a:p>
            <a:r>
              <a:rPr lang="en-US" dirty="0"/>
              <a:t>Gas Cost Adjustments</a:t>
            </a:r>
          </a:p>
          <a:p>
            <a:r>
              <a:rPr lang="en-US" dirty="0"/>
              <a:t>Certificate of Public Convenience and Necessity (KRS 278.020(1))</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23</a:t>
            </a:fld>
            <a:endParaRPr lang="en-US" dirty="0"/>
          </a:p>
        </p:txBody>
      </p:sp>
    </p:spTree>
    <p:extLst>
      <p:ext uri="{BB962C8B-B14F-4D97-AF65-F5344CB8AC3E}">
        <p14:creationId xmlns:p14="http://schemas.microsoft.com/office/powerpoint/2010/main" val="1133861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Fuel Adjustment Clause (“FAC”)</a:t>
            </a:r>
          </a:p>
        </p:txBody>
      </p:sp>
      <p:sp>
        <p:nvSpPr>
          <p:cNvPr id="3" name="Content Placeholder 2"/>
          <p:cNvSpPr>
            <a:spLocks noGrp="1"/>
          </p:cNvSpPr>
          <p:nvPr>
            <p:ph idx="1"/>
          </p:nvPr>
        </p:nvSpPr>
        <p:spPr>
          <a:xfrm>
            <a:off x="831850" y="1533524"/>
            <a:ext cx="11074400" cy="5324475"/>
          </a:xfrm>
        </p:spPr>
        <p:txBody>
          <a:bodyPr>
            <a:noAutofit/>
          </a:bodyPr>
          <a:lstStyle/>
          <a:p>
            <a:r>
              <a:rPr lang="en-US" sz="2400" dirty="0"/>
              <a:t>The FAC regulation has been in effect for 40 years.</a:t>
            </a:r>
          </a:p>
          <a:p>
            <a:r>
              <a:rPr lang="en-US" sz="2400" dirty="0"/>
              <a:t>The FAC regulation allows jurisdictional utilities to reflect, through a line item on customers’ bills, the incremental or decremental cost of purchased power and/or fuel. Expenses incurred in a particular month appear in a subsequent month. </a:t>
            </a:r>
          </a:p>
          <a:p>
            <a:r>
              <a:rPr lang="en-US" sz="2400" dirty="0"/>
              <a:t>Fuel costs make up a significant portion of the cost of providing electricity.</a:t>
            </a:r>
          </a:p>
          <a:p>
            <a:pPr lvl="1"/>
            <a:r>
              <a:rPr lang="en-US" dirty="0"/>
              <a:t>For instance, in 2021, Kentucky Utilities, the largest utility in the Commonwealth, had approximately $1.64B in retail sales, while of that, $500M, or almost 1/3 of sales, was a pass through of fuel costs. </a:t>
            </a:r>
          </a:p>
          <a:p>
            <a:r>
              <a:rPr lang="en-US" sz="2400" dirty="0"/>
              <a:t>As we’ve seen in the last year, fuel expenses can fluctuate widely. </a:t>
            </a:r>
          </a:p>
          <a:p>
            <a:r>
              <a:rPr lang="en-US" sz="2400" dirty="0"/>
              <a:t>Compared to the past 10 years, all electric and natural gas utilities have experienced higher fuel and purchased power costs in recent months. </a:t>
            </a:r>
          </a:p>
        </p:txBody>
      </p:sp>
      <p:sp>
        <p:nvSpPr>
          <p:cNvPr id="4" name="Slide Number Placeholder 3"/>
          <p:cNvSpPr>
            <a:spLocks noGrp="1"/>
          </p:cNvSpPr>
          <p:nvPr>
            <p:ph type="sldNum" sz="quarter" idx="12"/>
          </p:nvPr>
        </p:nvSpPr>
        <p:spPr/>
        <p:txBody>
          <a:bodyPr/>
          <a:lstStyle/>
          <a:p>
            <a:fld id="{B5B60515-9764-43B8-B3EB-AA7427414835}" type="slidenum">
              <a:rPr lang="en-US" smtClean="0"/>
              <a:pPr/>
              <a:t>24</a:t>
            </a:fld>
            <a:endParaRPr lang="en-US" dirty="0"/>
          </a:p>
        </p:txBody>
      </p:sp>
    </p:spTree>
    <p:extLst>
      <p:ext uri="{BB962C8B-B14F-4D97-AF65-F5344CB8AC3E}">
        <p14:creationId xmlns:p14="http://schemas.microsoft.com/office/powerpoint/2010/main" val="2205823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1A610-972E-416A-B3C2-18E8B4179528}"/>
              </a:ext>
            </a:extLst>
          </p:cNvPr>
          <p:cNvSpPr>
            <a:spLocks noGrp="1"/>
          </p:cNvSpPr>
          <p:nvPr>
            <p:ph type="title"/>
          </p:nvPr>
        </p:nvSpPr>
        <p:spPr/>
        <p:txBody>
          <a:bodyPr/>
          <a:lstStyle/>
          <a:p>
            <a:r>
              <a:rPr lang="en-US" dirty="0"/>
              <a:t>Fuel Adjustment Clause- How it works</a:t>
            </a:r>
          </a:p>
        </p:txBody>
      </p:sp>
      <p:sp>
        <p:nvSpPr>
          <p:cNvPr id="3" name="Content Placeholder 2">
            <a:extLst>
              <a:ext uri="{FF2B5EF4-FFF2-40B4-BE49-F238E27FC236}">
                <a16:creationId xmlns:a16="http://schemas.microsoft.com/office/drawing/2014/main" id="{EF869EE9-0939-45B2-8CAD-8F1BAE191F27}"/>
              </a:ext>
            </a:extLst>
          </p:cNvPr>
          <p:cNvSpPr>
            <a:spLocks noGrp="1"/>
          </p:cNvSpPr>
          <p:nvPr>
            <p:ph idx="1"/>
          </p:nvPr>
        </p:nvSpPr>
        <p:spPr/>
        <p:txBody>
          <a:bodyPr>
            <a:normAutofit fontScale="70000" lnSpcReduction="20000"/>
          </a:bodyPr>
          <a:lstStyle/>
          <a:p>
            <a:r>
              <a:rPr lang="en-US" sz="3400" dirty="0"/>
              <a:t>The incremental or decremental amount of the FAC is set against a baseline fuel cost that is otherwise recovered through base rates- e.g. the customer and kWh charge.</a:t>
            </a:r>
          </a:p>
          <a:p>
            <a:r>
              <a:rPr lang="en-US" sz="3400" dirty="0"/>
              <a:t>If the utility’s fuel costs in a given month are above the baseline, the FAC appears as a per-kilowatt-hour surcharge (increment). </a:t>
            </a:r>
          </a:p>
          <a:p>
            <a:r>
              <a:rPr lang="en-US" sz="3400" dirty="0"/>
              <a:t>If fuel costs fall below the baseline, the FAC appears as a per-kilowatt-hour credit (decrement).</a:t>
            </a:r>
          </a:p>
          <a:p>
            <a:r>
              <a:rPr lang="en-US" sz="3400" dirty="0"/>
              <a:t>Utilities are required to fully document all of their fuel costs, including submitting fuel purchase contracts, fuel bid sheets and other materials to the PSC. </a:t>
            </a:r>
          </a:p>
          <a:p>
            <a:r>
              <a:rPr lang="en-US" sz="3400" dirty="0"/>
              <a:t>The PSC reviews a utility’s FAC filings, including conducting a detailed review every six months and then a final review, which occurs at two-year intervals.</a:t>
            </a:r>
          </a:p>
          <a:p>
            <a:r>
              <a:rPr lang="en-US" sz="3400" dirty="0"/>
              <a:t>During its review, if the PSC determines costs to be unjustified due to improper calculation or application of the charge or improper fuel procurement practices, the PSC may disallow recovery of those costs and order a refund to customers. </a:t>
            </a:r>
          </a:p>
          <a:p>
            <a:endParaRPr lang="en-US" dirty="0"/>
          </a:p>
        </p:txBody>
      </p:sp>
      <p:sp>
        <p:nvSpPr>
          <p:cNvPr id="4" name="Slide Number Placeholder 3">
            <a:extLst>
              <a:ext uri="{FF2B5EF4-FFF2-40B4-BE49-F238E27FC236}">
                <a16:creationId xmlns:a16="http://schemas.microsoft.com/office/drawing/2014/main" id="{CDCF67C3-6C97-4CE6-9D63-A6A62C9A00E0}"/>
              </a:ext>
            </a:extLst>
          </p:cNvPr>
          <p:cNvSpPr>
            <a:spLocks noGrp="1"/>
          </p:cNvSpPr>
          <p:nvPr>
            <p:ph type="sldNum" sz="quarter" idx="12"/>
          </p:nvPr>
        </p:nvSpPr>
        <p:spPr/>
        <p:txBody>
          <a:bodyPr/>
          <a:lstStyle/>
          <a:p>
            <a:fld id="{B5B60515-9764-43B8-B3EB-AA7427414835}" type="slidenum">
              <a:rPr lang="en-US" smtClean="0"/>
              <a:pPr/>
              <a:t>25</a:t>
            </a:fld>
            <a:endParaRPr lang="en-US" dirty="0"/>
          </a:p>
        </p:txBody>
      </p:sp>
    </p:spTree>
    <p:extLst>
      <p:ext uri="{BB962C8B-B14F-4D97-AF65-F5344CB8AC3E}">
        <p14:creationId xmlns:p14="http://schemas.microsoft.com/office/powerpoint/2010/main" val="740577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6DDB-A61B-4D98-A9F1-20C0F9305D3A}"/>
              </a:ext>
            </a:extLst>
          </p:cNvPr>
          <p:cNvSpPr>
            <a:spLocks noGrp="1"/>
          </p:cNvSpPr>
          <p:nvPr>
            <p:ph type="title"/>
          </p:nvPr>
        </p:nvSpPr>
        <p:spPr/>
        <p:txBody>
          <a:bodyPr/>
          <a:lstStyle/>
          <a:p>
            <a:r>
              <a:rPr lang="en-US" dirty="0"/>
              <a:t>Gas Cost Adjustments</a:t>
            </a:r>
          </a:p>
        </p:txBody>
      </p:sp>
      <p:sp>
        <p:nvSpPr>
          <p:cNvPr id="3" name="Content Placeholder 2">
            <a:extLst>
              <a:ext uri="{FF2B5EF4-FFF2-40B4-BE49-F238E27FC236}">
                <a16:creationId xmlns:a16="http://schemas.microsoft.com/office/drawing/2014/main" id="{8DE8DD55-049B-4EB9-B7F6-8CC1BCE9D8AB}"/>
              </a:ext>
            </a:extLst>
          </p:cNvPr>
          <p:cNvSpPr>
            <a:spLocks noGrp="1"/>
          </p:cNvSpPr>
          <p:nvPr>
            <p:ph idx="1"/>
          </p:nvPr>
        </p:nvSpPr>
        <p:spPr/>
        <p:txBody>
          <a:bodyPr/>
          <a:lstStyle/>
          <a:p>
            <a:r>
              <a:rPr lang="en-US" dirty="0"/>
              <a:t>Tariff provisions that permit a gas distribution utility to pass through commodity cost changes </a:t>
            </a:r>
          </a:p>
          <a:p>
            <a:pPr lvl="1"/>
            <a:r>
              <a:rPr lang="en-US" dirty="0"/>
              <a:t>Filed on a prospective basis quarterly</a:t>
            </a:r>
          </a:p>
          <a:p>
            <a:pPr lvl="1"/>
            <a:r>
              <a:rPr lang="en-US" dirty="0"/>
              <a:t>Includes</a:t>
            </a:r>
          </a:p>
          <a:p>
            <a:pPr lvl="2"/>
            <a:r>
              <a:rPr lang="en-US" dirty="0"/>
              <a:t>New gas costs</a:t>
            </a:r>
          </a:p>
          <a:p>
            <a:pPr lvl="2"/>
            <a:r>
              <a:rPr lang="en-US" dirty="0"/>
              <a:t>Under or over recovery during last quarter</a:t>
            </a:r>
          </a:p>
          <a:p>
            <a:pPr lvl="2"/>
            <a:r>
              <a:rPr lang="en-US" dirty="0"/>
              <a:t>Difference between actual and expected gas cost last quarter (if estimated)</a:t>
            </a:r>
          </a:p>
          <a:p>
            <a:pPr lvl="2"/>
            <a:r>
              <a:rPr lang="en-US" dirty="0"/>
              <a:t>Provision for balancing adjustment </a:t>
            </a:r>
          </a:p>
        </p:txBody>
      </p:sp>
      <p:sp>
        <p:nvSpPr>
          <p:cNvPr id="4" name="Slide Number Placeholder 3">
            <a:extLst>
              <a:ext uri="{FF2B5EF4-FFF2-40B4-BE49-F238E27FC236}">
                <a16:creationId xmlns:a16="http://schemas.microsoft.com/office/drawing/2014/main" id="{D2EB879F-3403-40CD-A7E9-13F41C7F7649}"/>
              </a:ext>
            </a:extLst>
          </p:cNvPr>
          <p:cNvSpPr>
            <a:spLocks noGrp="1"/>
          </p:cNvSpPr>
          <p:nvPr>
            <p:ph type="sldNum" sz="quarter" idx="12"/>
          </p:nvPr>
        </p:nvSpPr>
        <p:spPr/>
        <p:txBody>
          <a:bodyPr/>
          <a:lstStyle/>
          <a:p>
            <a:fld id="{B5B60515-9764-43B8-B3EB-AA7427414835}" type="slidenum">
              <a:rPr lang="en-US" smtClean="0"/>
              <a:pPr/>
              <a:t>26</a:t>
            </a:fld>
            <a:endParaRPr lang="en-US" dirty="0"/>
          </a:p>
        </p:txBody>
      </p:sp>
    </p:spTree>
    <p:extLst>
      <p:ext uri="{BB962C8B-B14F-4D97-AF65-F5344CB8AC3E}">
        <p14:creationId xmlns:p14="http://schemas.microsoft.com/office/powerpoint/2010/main" val="2658227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0957-2E09-4CDD-A68D-E69D37BBD0B2}"/>
              </a:ext>
            </a:extLst>
          </p:cNvPr>
          <p:cNvSpPr>
            <a:spLocks noGrp="1"/>
          </p:cNvSpPr>
          <p:nvPr>
            <p:ph type="title"/>
          </p:nvPr>
        </p:nvSpPr>
        <p:spPr/>
        <p:txBody>
          <a:bodyPr/>
          <a:lstStyle/>
          <a:p>
            <a:r>
              <a:rPr lang="en-US" dirty="0"/>
              <a:t>What are we seeing?	</a:t>
            </a:r>
          </a:p>
        </p:txBody>
      </p:sp>
      <p:sp>
        <p:nvSpPr>
          <p:cNvPr id="3" name="Content Placeholder 2">
            <a:extLst>
              <a:ext uri="{FF2B5EF4-FFF2-40B4-BE49-F238E27FC236}">
                <a16:creationId xmlns:a16="http://schemas.microsoft.com/office/drawing/2014/main" id="{D6327455-EB30-4363-B881-25887101B33B}"/>
              </a:ext>
            </a:extLst>
          </p:cNvPr>
          <p:cNvSpPr>
            <a:spLocks noGrp="1"/>
          </p:cNvSpPr>
          <p:nvPr>
            <p:ph idx="1"/>
          </p:nvPr>
        </p:nvSpPr>
        <p:spPr/>
        <p:txBody>
          <a:bodyPr>
            <a:normAutofit fontScale="92500" lnSpcReduction="10000"/>
          </a:bodyPr>
          <a:lstStyle/>
          <a:p>
            <a:r>
              <a:rPr lang="en-US" dirty="0"/>
              <a:t>Gas example- Gas Cost Adjustment </a:t>
            </a:r>
          </a:p>
          <a:p>
            <a:pPr lvl="1"/>
            <a:r>
              <a:rPr lang="en-US" dirty="0"/>
              <a:t>Atmos</a:t>
            </a:r>
          </a:p>
          <a:p>
            <a:pPr lvl="2"/>
            <a:r>
              <a:rPr lang="en-US" dirty="0"/>
              <a:t>General Sales Gas Cost Recovery </a:t>
            </a:r>
          </a:p>
          <a:p>
            <a:pPr lvl="3"/>
            <a:r>
              <a:rPr lang="en-US" dirty="0"/>
              <a:t>Oct. 2022- $9.5833 per </a:t>
            </a:r>
            <a:r>
              <a:rPr lang="en-US" dirty="0" err="1"/>
              <a:t>McF</a:t>
            </a:r>
            <a:endParaRPr lang="en-US" dirty="0"/>
          </a:p>
          <a:p>
            <a:pPr lvl="3"/>
            <a:r>
              <a:rPr lang="en-US" dirty="0"/>
              <a:t>Oct. 2020- $3.9108 per </a:t>
            </a:r>
            <a:r>
              <a:rPr lang="en-US" dirty="0" err="1"/>
              <a:t>McF</a:t>
            </a:r>
            <a:r>
              <a:rPr lang="en-US" dirty="0"/>
              <a:t>	</a:t>
            </a:r>
          </a:p>
          <a:p>
            <a:r>
              <a:rPr lang="en-US" dirty="0"/>
              <a:t>Electric example</a:t>
            </a:r>
          </a:p>
          <a:p>
            <a:pPr lvl="1"/>
            <a:r>
              <a:rPr lang="en-US" dirty="0"/>
              <a:t>AEP- Kentucky Power</a:t>
            </a:r>
          </a:p>
          <a:p>
            <a:pPr lvl="2"/>
            <a:r>
              <a:rPr lang="en-US" dirty="0"/>
              <a:t>FAC Billed Rate per kWh</a:t>
            </a:r>
          </a:p>
          <a:p>
            <a:pPr lvl="3"/>
            <a:r>
              <a:rPr lang="en-US" dirty="0"/>
              <a:t>Oct. 2022- $.04064 </a:t>
            </a:r>
          </a:p>
          <a:p>
            <a:pPr lvl="3"/>
            <a:r>
              <a:rPr lang="en-US" dirty="0"/>
              <a:t>Oct. 2020- ($.00243)</a:t>
            </a:r>
          </a:p>
          <a:p>
            <a:r>
              <a:rPr lang="en-US" dirty="0"/>
              <a:t>Fuel issues</a:t>
            </a:r>
          </a:p>
          <a:p>
            <a:pPr lvl="1"/>
            <a:r>
              <a:rPr lang="en-US" dirty="0"/>
              <a:t>Coal</a:t>
            </a:r>
          </a:p>
          <a:p>
            <a:pPr lvl="1"/>
            <a:r>
              <a:rPr lang="en-US" dirty="0"/>
              <a:t>Gas- </a:t>
            </a:r>
            <a:r>
              <a:rPr lang="en-US"/>
              <a:t>electric coordination </a:t>
            </a:r>
          </a:p>
        </p:txBody>
      </p:sp>
      <p:sp>
        <p:nvSpPr>
          <p:cNvPr id="4" name="Slide Number Placeholder 3">
            <a:extLst>
              <a:ext uri="{FF2B5EF4-FFF2-40B4-BE49-F238E27FC236}">
                <a16:creationId xmlns:a16="http://schemas.microsoft.com/office/drawing/2014/main" id="{C8A561FA-3CAA-476C-9809-39C831F0BA8F}"/>
              </a:ext>
            </a:extLst>
          </p:cNvPr>
          <p:cNvSpPr>
            <a:spLocks noGrp="1"/>
          </p:cNvSpPr>
          <p:nvPr>
            <p:ph type="sldNum" sz="quarter" idx="12"/>
          </p:nvPr>
        </p:nvSpPr>
        <p:spPr/>
        <p:txBody>
          <a:bodyPr/>
          <a:lstStyle/>
          <a:p>
            <a:fld id="{B5B60515-9764-43B8-B3EB-AA7427414835}" type="slidenum">
              <a:rPr lang="en-US" smtClean="0"/>
              <a:pPr/>
              <a:t>27</a:t>
            </a:fld>
            <a:endParaRPr lang="en-US" dirty="0"/>
          </a:p>
        </p:txBody>
      </p:sp>
    </p:spTree>
    <p:extLst>
      <p:ext uri="{BB962C8B-B14F-4D97-AF65-F5344CB8AC3E}">
        <p14:creationId xmlns:p14="http://schemas.microsoft.com/office/powerpoint/2010/main" val="2380774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8404-3F91-48FC-A76B-F80E83FACD66}"/>
              </a:ext>
            </a:extLst>
          </p:cNvPr>
          <p:cNvSpPr>
            <a:spLocks noGrp="1"/>
          </p:cNvSpPr>
          <p:nvPr>
            <p:ph type="title"/>
          </p:nvPr>
        </p:nvSpPr>
        <p:spPr>
          <a:xfrm>
            <a:off x="838200" y="153395"/>
            <a:ext cx="10515600" cy="1325563"/>
          </a:xfrm>
        </p:spPr>
        <p:txBody>
          <a:bodyPr/>
          <a:lstStyle/>
          <a:p>
            <a:r>
              <a:rPr lang="en-US" dirty="0"/>
              <a:t>Emerging Trends—Generation Options. What is available?</a:t>
            </a:r>
          </a:p>
        </p:txBody>
      </p:sp>
      <p:sp>
        <p:nvSpPr>
          <p:cNvPr id="3" name="Content Placeholder 2">
            <a:extLst>
              <a:ext uri="{FF2B5EF4-FFF2-40B4-BE49-F238E27FC236}">
                <a16:creationId xmlns:a16="http://schemas.microsoft.com/office/drawing/2014/main" id="{B82D8815-9D71-454E-B0EF-E4E43B979035}"/>
              </a:ext>
            </a:extLst>
          </p:cNvPr>
          <p:cNvSpPr>
            <a:spLocks noGrp="1"/>
          </p:cNvSpPr>
          <p:nvPr>
            <p:ph idx="1"/>
          </p:nvPr>
        </p:nvSpPr>
        <p:spPr/>
        <p:txBody>
          <a:bodyPr>
            <a:normAutofit fontScale="77500" lnSpcReduction="20000"/>
          </a:bodyPr>
          <a:lstStyle/>
          <a:p>
            <a:r>
              <a:rPr lang="en-US" dirty="0"/>
              <a:t>Wind—Few places in Kentucky have adequate wind speeds and topography</a:t>
            </a:r>
          </a:p>
          <a:p>
            <a:r>
              <a:rPr lang="en-US" dirty="0"/>
              <a:t>Solar—Requires about 6-10 acres per MW, less reliability contribution in winter months </a:t>
            </a:r>
          </a:p>
          <a:p>
            <a:r>
              <a:rPr lang="en-US" dirty="0"/>
              <a:t>Nuclear—Currently unlikely, however emerging, advanced technologies could alter viability</a:t>
            </a:r>
          </a:p>
          <a:p>
            <a:r>
              <a:rPr lang="en-US" dirty="0"/>
              <a:t>Coal—New units unable to be built, primarily because of NSR requirements</a:t>
            </a:r>
          </a:p>
          <a:p>
            <a:r>
              <a:rPr lang="en-US" dirty="0"/>
              <a:t>Natural Gas—Often chosen by generation modeling as least-cost resource, but risks exist around ability to site infrastructure and actual useful life</a:t>
            </a:r>
          </a:p>
          <a:p>
            <a:r>
              <a:rPr lang="en-US" dirty="0"/>
              <a:t>Energy Efficiency/Demand Side Management—plenty of cost-effective amounts available, but inability to actually produce electricity</a:t>
            </a:r>
          </a:p>
          <a:p>
            <a:r>
              <a:rPr lang="en-US" dirty="0"/>
              <a:t>Batteries—limited duration (4 to 8 hours) and relatively expensive</a:t>
            </a:r>
          </a:p>
          <a:p>
            <a:r>
              <a:rPr lang="en-US" dirty="0"/>
              <a:t>Hybrid Resources—Promising, but relatively new</a:t>
            </a:r>
          </a:p>
          <a:p>
            <a:r>
              <a:rPr lang="en-US" dirty="0"/>
              <a:t>Hydrogen—Not yet proven to be cost-effective or readily available</a:t>
            </a:r>
          </a:p>
        </p:txBody>
      </p:sp>
      <p:sp>
        <p:nvSpPr>
          <p:cNvPr id="4" name="Slide Number Placeholder 3">
            <a:extLst>
              <a:ext uri="{FF2B5EF4-FFF2-40B4-BE49-F238E27FC236}">
                <a16:creationId xmlns:a16="http://schemas.microsoft.com/office/drawing/2014/main" id="{BEE4F088-D1B3-4970-80D7-A89D3ABFD257}"/>
              </a:ext>
            </a:extLst>
          </p:cNvPr>
          <p:cNvSpPr>
            <a:spLocks noGrp="1"/>
          </p:cNvSpPr>
          <p:nvPr>
            <p:ph type="sldNum" sz="quarter" idx="12"/>
          </p:nvPr>
        </p:nvSpPr>
        <p:spPr/>
        <p:txBody>
          <a:bodyPr/>
          <a:lstStyle/>
          <a:p>
            <a:fld id="{B5B60515-9764-43B8-B3EB-AA7427414835}" type="slidenum">
              <a:rPr lang="en-US" smtClean="0"/>
              <a:pPr/>
              <a:t>28</a:t>
            </a:fld>
            <a:endParaRPr lang="en-US" dirty="0"/>
          </a:p>
        </p:txBody>
      </p:sp>
    </p:spTree>
    <p:extLst>
      <p:ext uri="{BB962C8B-B14F-4D97-AF65-F5344CB8AC3E}">
        <p14:creationId xmlns:p14="http://schemas.microsoft.com/office/powerpoint/2010/main" val="1457748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4D25607-309F-4D30-9ECA-33A53AAAC199}" type="slidenum">
              <a:rPr lang="en-US" smtClean="0"/>
              <a:t>29</a:t>
            </a:fld>
            <a:endParaRPr lang="en-US"/>
          </a:p>
        </p:txBody>
      </p:sp>
      <p:graphicFrame>
        <p:nvGraphicFramePr>
          <p:cNvPr id="3" name="Chart 2"/>
          <p:cNvGraphicFramePr>
            <a:graphicFrameLocks/>
          </p:cNvGraphicFramePr>
          <p:nvPr>
            <p:extLst>
              <p:ext uri="{D42A27DB-BD31-4B8C-83A1-F6EECF244321}">
                <p14:modId xmlns:p14="http://schemas.microsoft.com/office/powerpoint/2010/main" val="1195001179"/>
              </p:ext>
            </p:extLst>
          </p:nvPr>
        </p:nvGraphicFramePr>
        <p:xfrm>
          <a:off x="2379062" y="692150"/>
          <a:ext cx="8754569" cy="56045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678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Service Commission</a:t>
            </a:r>
          </a:p>
        </p:txBody>
      </p:sp>
      <p:sp>
        <p:nvSpPr>
          <p:cNvPr id="3" name="Content Placeholder 2"/>
          <p:cNvSpPr>
            <a:spLocks noGrp="1"/>
          </p:cNvSpPr>
          <p:nvPr>
            <p:ph idx="1"/>
          </p:nvPr>
        </p:nvSpPr>
        <p:spPr/>
        <p:txBody>
          <a:bodyPr>
            <a:normAutofit fontScale="92500" lnSpcReduction="10000"/>
          </a:bodyPr>
          <a:lstStyle/>
          <a:p>
            <a:r>
              <a:rPr lang="en-US" dirty="0"/>
              <a:t>Independent Regulatory Agency</a:t>
            </a:r>
          </a:p>
          <a:p>
            <a:r>
              <a:rPr lang="en-US" dirty="0"/>
              <a:t>Three-member Commission </a:t>
            </a:r>
          </a:p>
          <a:p>
            <a:r>
              <a:rPr lang="en-US" dirty="0"/>
              <a:t>Quasi-judicial function</a:t>
            </a:r>
          </a:p>
          <a:p>
            <a:r>
              <a:rPr lang="en-US" dirty="0"/>
              <a:t>Regulates rates and service provided by jurisdictional utilities:</a:t>
            </a:r>
          </a:p>
          <a:p>
            <a:pPr lvl="1"/>
            <a:r>
              <a:rPr lang="en-US" dirty="0"/>
              <a:t>1,100 jurisdictional utilities</a:t>
            </a:r>
          </a:p>
          <a:p>
            <a:pPr lvl="1"/>
            <a:r>
              <a:rPr lang="en-US" dirty="0"/>
              <a:t>Water and sewer utilities </a:t>
            </a:r>
            <a:r>
              <a:rPr lang="en-US" b="1" dirty="0"/>
              <a:t>(small systems comprise the bulk of regulated utilities)</a:t>
            </a:r>
          </a:p>
          <a:p>
            <a:pPr lvl="1"/>
            <a:r>
              <a:rPr lang="en-US" dirty="0"/>
              <a:t>Natural gas distribution systems and intrastate pipelines</a:t>
            </a:r>
          </a:p>
          <a:p>
            <a:pPr lvl="1"/>
            <a:r>
              <a:rPr lang="en-US" dirty="0"/>
              <a:t>Electric utilities (investor-owned and jurisdictional cooperatives)</a:t>
            </a:r>
          </a:p>
          <a:p>
            <a:pPr lvl="1"/>
            <a:r>
              <a:rPr lang="en-US" dirty="0"/>
              <a:t>Telecommunications (small number) </a:t>
            </a:r>
          </a:p>
          <a:p>
            <a:pPr lvl="1"/>
            <a:r>
              <a:rPr lang="en-US" dirty="0"/>
              <a:t>Does not regulate municipal utilities except for gas pipeline safety.</a:t>
            </a:r>
          </a:p>
          <a:p>
            <a:pPr lvl="1"/>
            <a:r>
              <a:rPr lang="en-US" dirty="0"/>
              <a:t>Does not regulate cooperatives served by TVA.</a:t>
            </a:r>
          </a:p>
          <a:p>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3</a:t>
            </a:fld>
            <a:endParaRPr lang="en-US" dirty="0"/>
          </a:p>
        </p:txBody>
      </p:sp>
    </p:spTree>
    <p:extLst>
      <p:ext uri="{BB962C8B-B14F-4D97-AF65-F5344CB8AC3E}">
        <p14:creationId xmlns:p14="http://schemas.microsoft.com/office/powerpoint/2010/main" val="2622622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0957-2E09-4CDD-A68D-E69D37BBD0B2}"/>
              </a:ext>
            </a:extLst>
          </p:cNvPr>
          <p:cNvSpPr>
            <a:spLocks noGrp="1"/>
          </p:cNvSpPr>
          <p:nvPr>
            <p:ph type="title"/>
          </p:nvPr>
        </p:nvSpPr>
        <p:spPr/>
        <p:txBody>
          <a:bodyPr/>
          <a:lstStyle/>
          <a:p>
            <a:r>
              <a:rPr lang="en-US" dirty="0"/>
              <a:t>Endnotes</a:t>
            </a:r>
          </a:p>
        </p:txBody>
      </p:sp>
      <p:sp>
        <p:nvSpPr>
          <p:cNvPr id="3" name="Content Placeholder 2">
            <a:extLst>
              <a:ext uri="{FF2B5EF4-FFF2-40B4-BE49-F238E27FC236}">
                <a16:creationId xmlns:a16="http://schemas.microsoft.com/office/drawing/2014/main" id="{D6327455-EB30-4363-B881-25887101B33B}"/>
              </a:ext>
            </a:extLst>
          </p:cNvPr>
          <p:cNvSpPr>
            <a:spLocks noGrp="1"/>
          </p:cNvSpPr>
          <p:nvPr>
            <p:ph idx="1"/>
          </p:nvPr>
        </p:nvSpPr>
        <p:spPr/>
        <p:txBody>
          <a:bodyPr/>
          <a:lstStyle/>
          <a:p>
            <a:r>
              <a:rPr lang="en-US" dirty="0"/>
              <a:t>1, 3. Testimony of Eric Chang, Managing Director, Securitized Products Origination, Barclays Capital, Inc., IURC Cause No. 45722</a:t>
            </a:r>
          </a:p>
          <a:p>
            <a:pPr marL="0" indent="0">
              <a:buNone/>
            </a:pPr>
            <a:endParaRPr lang="en-US" dirty="0"/>
          </a:p>
        </p:txBody>
      </p:sp>
      <p:sp>
        <p:nvSpPr>
          <p:cNvPr id="4" name="Slide Number Placeholder 3">
            <a:extLst>
              <a:ext uri="{FF2B5EF4-FFF2-40B4-BE49-F238E27FC236}">
                <a16:creationId xmlns:a16="http://schemas.microsoft.com/office/drawing/2014/main" id="{C8A561FA-3CAA-476C-9809-39C831F0BA8F}"/>
              </a:ext>
            </a:extLst>
          </p:cNvPr>
          <p:cNvSpPr>
            <a:spLocks noGrp="1"/>
          </p:cNvSpPr>
          <p:nvPr>
            <p:ph type="sldNum" sz="quarter" idx="12"/>
          </p:nvPr>
        </p:nvSpPr>
        <p:spPr/>
        <p:txBody>
          <a:bodyPr/>
          <a:lstStyle/>
          <a:p>
            <a:fld id="{B5B60515-9764-43B8-B3EB-AA7427414835}" type="slidenum">
              <a:rPr lang="en-US" smtClean="0"/>
              <a:pPr/>
              <a:t>30</a:t>
            </a:fld>
            <a:endParaRPr lang="en-US" dirty="0"/>
          </a:p>
        </p:txBody>
      </p:sp>
    </p:spTree>
    <p:extLst>
      <p:ext uri="{BB962C8B-B14F-4D97-AF65-F5344CB8AC3E}">
        <p14:creationId xmlns:p14="http://schemas.microsoft.com/office/powerpoint/2010/main" val="129988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Reliability—Service and Rates</a:t>
            </a:r>
          </a:p>
        </p:txBody>
      </p:sp>
      <p:sp>
        <p:nvSpPr>
          <p:cNvPr id="11" name="Content Placeholder 10"/>
          <p:cNvSpPr>
            <a:spLocks noGrp="1"/>
          </p:cNvSpPr>
          <p:nvPr>
            <p:ph idx="1"/>
          </p:nvPr>
        </p:nvSpPr>
        <p:spPr>
          <a:xfrm>
            <a:off x="838200" y="1571625"/>
            <a:ext cx="10515600" cy="5089525"/>
          </a:xfrm>
        </p:spPr>
        <p:txBody>
          <a:bodyPr>
            <a:normAutofit/>
          </a:bodyPr>
          <a:lstStyle/>
          <a:p>
            <a:r>
              <a:rPr lang="en-US" sz="3200" dirty="0"/>
              <a:t>Since 1934, the primary statutory directive of utility regulation in Kentucky revolves around:</a:t>
            </a:r>
          </a:p>
          <a:p>
            <a:pPr lvl="1"/>
            <a:r>
              <a:rPr lang="en-US" sz="2800" dirty="0"/>
              <a:t>Rates</a:t>
            </a:r>
          </a:p>
          <a:p>
            <a:pPr lvl="2"/>
            <a:r>
              <a:rPr lang="en-US" sz="2800" dirty="0"/>
              <a:t>Fair, just and reasonable</a:t>
            </a:r>
          </a:p>
          <a:p>
            <a:pPr lvl="1"/>
            <a:r>
              <a:rPr lang="en-US" sz="2800" dirty="0"/>
              <a:t>Service</a:t>
            </a:r>
          </a:p>
          <a:p>
            <a:pPr lvl="2"/>
            <a:r>
              <a:rPr lang="en-US" sz="2800" dirty="0"/>
              <a:t>Adequate, efficient and reasonable</a:t>
            </a:r>
          </a:p>
          <a:p>
            <a:r>
              <a:rPr lang="en-US" dirty="0"/>
              <a:t>Most everything in retail utility regulation comes back to one or both of these principles. </a:t>
            </a:r>
          </a:p>
        </p:txBody>
      </p:sp>
      <p:sp>
        <p:nvSpPr>
          <p:cNvPr id="2" name="Slide Number Placeholder 1"/>
          <p:cNvSpPr>
            <a:spLocks noGrp="1"/>
          </p:cNvSpPr>
          <p:nvPr>
            <p:ph type="sldNum" sz="quarter" idx="12"/>
          </p:nvPr>
        </p:nvSpPr>
        <p:spPr/>
        <p:txBody>
          <a:bodyPr/>
          <a:lstStyle/>
          <a:p>
            <a:fld id="{64D25607-309F-4D30-9ECA-33A53AAAC199}" type="slidenum">
              <a:rPr lang="en-US" smtClean="0"/>
              <a:t>4</a:t>
            </a:fld>
            <a:endParaRPr lang="en-US"/>
          </a:p>
        </p:txBody>
      </p:sp>
    </p:spTree>
    <p:extLst>
      <p:ext uri="{BB962C8B-B14F-4D97-AF65-F5344CB8AC3E}">
        <p14:creationId xmlns:p14="http://schemas.microsoft.com/office/powerpoint/2010/main" val="354261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897F-29EF-494B-8B51-BBE71C9CA025}"/>
              </a:ext>
            </a:extLst>
          </p:cNvPr>
          <p:cNvSpPr>
            <a:spLocks noGrp="1"/>
          </p:cNvSpPr>
          <p:nvPr>
            <p:ph type="title"/>
          </p:nvPr>
        </p:nvSpPr>
        <p:spPr/>
        <p:txBody>
          <a:bodyPr/>
          <a:lstStyle/>
          <a:p>
            <a:r>
              <a:rPr lang="en-US" dirty="0"/>
              <a:t>Ratemaking</a:t>
            </a:r>
          </a:p>
        </p:txBody>
      </p:sp>
      <p:sp>
        <p:nvSpPr>
          <p:cNvPr id="3" name="Content Placeholder 2">
            <a:extLst>
              <a:ext uri="{FF2B5EF4-FFF2-40B4-BE49-F238E27FC236}">
                <a16:creationId xmlns:a16="http://schemas.microsoft.com/office/drawing/2014/main" id="{72F13BD1-9619-497B-947A-7399564CFB64}"/>
              </a:ext>
            </a:extLst>
          </p:cNvPr>
          <p:cNvSpPr>
            <a:spLocks noGrp="1"/>
          </p:cNvSpPr>
          <p:nvPr>
            <p:ph idx="1"/>
          </p:nvPr>
        </p:nvSpPr>
        <p:spPr/>
        <p:txBody>
          <a:bodyPr>
            <a:normAutofit lnSpcReduction="10000"/>
          </a:bodyPr>
          <a:lstStyle/>
          <a:p>
            <a:r>
              <a:rPr lang="en-US" dirty="0"/>
              <a:t>Utilities in Kentucky are not competitive businesses, but instead have their rates and service regulated by the PSC</a:t>
            </a:r>
          </a:p>
          <a:p>
            <a:r>
              <a:rPr lang="en-US" dirty="0"/>
              <a:t>Historically, there was a concern around the duplication of the same service, leading to the inefficient investment of capital</a:t>
            </a:r>
          </a:p>
          <a:p>
            <a:r>
              <a:rPr lang="en-US" dirty="0"/>
              <a:t>Electric Utilities, for instance, were provided defined service territories: They have an obligation to serve everyone who demands service in that territory</a:t>
            </a:r>
          </a:p>
          <a:p>
            <a:r>
              <a:rPr lang="en-US" dirty="0"/>
              <a:t>A state granted monopoly creates two primary problems: risk of poor service, and monopoly profits in excess of costs</a:t>
            </a:r>
          </a:p>
          <a:p>
            <a:r>
              <a:rPr lang="en-US" dirty="0"/>
              <a:t>Solution: regulate the utility’s rates and service</a:t>
            </a:r>
          </a:p>
        </p:txBody>
      </p:sp>
      <p:sp>
        <p:nvSpPr>
          <p:cNvPr id="4" name="Slide Number Placeholder 3">
            <a:extLst>
              <a:ext uri="{FF2B5EF4-FFF2-40B4-BE49-F238E27FC236}">
                <a16:creationId xmlns:a16="http://schemas.microsoft.com/office/drawing/2014/main" id="{3C3E3EB9-02CB-4C71-91B6-29B32597778D}"/>
              </a:ext>
            </a:extLst>
          </p:cNvPr>
          <p:cNvSpPr>
            <a:spLocks noGrp="1"/>
          </p:cNvSpPr>
          <p:nvPr>
            <p:ph type="sldNum" sz="quarter" idx="12"/>
          </p:nvPr>
        </p:nvSpPr>
        <p:spPr/>
        <p:txBody>
          <a:bodyPr/>
          <a:lstStyle/>
          <a:p>
            <a:fld id="{B5B60515-9764-43B8-B3EB-AA7427414835}" type="slidenum">
              <a:rPr lang="en-US" smtClean="0"/>
              <a:pPr/>
              <a:t>5</a:t>
            </a:fld>
            <a:endParaRPr lang="en-US" dirty="0"/>
          </a:p>
        </p:txBody>
      </p:sp>
    </p:spTree>
    <p:extLst>
      <p:ext uri="{BB962C8B-B14F-4D97-AF65-F5344CB8AC3E}">
        <p14:creationId xmlns:p14="http://schemas.microsoft.com/office/powerpoint/2010/main" val="3243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A29-607E-4BD0-A005-8CF4B90798FF}"/>
              </a:ext>
            </a:extLst>
          </p:cNvPr>
          <p:cNvSpPr>
            <a:spLocks noGrp="1"/>
          </p:cNvSpPr>
          <p:nvPr>
            <p:ph type="title"/>
          </p:nvPr>
        </p:nvSpPr>
        <p:spPr/>
        <p:txBody>
          <a:bodyPr/>
          <a:lstStyle/>
          <a:p>
            <a:r>
              <a:rPr lang="en-US" dirty="0"/>
              <a:t>Ratemaking, continued.</a:t>
            </a:r>
          </a:p>
        </p:txBody>
      </p:sp>
      <p:sp>
        <p:nvSpPr>
          <p:cNvPr id="3" name="Content Placeholder 2">
            <a:extLst>
              <a:ext uri="{FF2B5EF4-FFF2-40B4-BE49-F238E27FC236}">
                <a16:creationId xmlns:a16="http://schemas.microsoft.com/office/drawing/2014/main" id="{AE74E8C2-6609-4F93-A379-AAC4AF32CE03}"/>
              </a:ext>
            </a:extLst>
          </p:cNvPr>
          <p:cNvSpPr>
            <a:spLocks noGrp="1"/>
          </p:cNvSpPr>
          <p:nvPr>
            <p:ph idx="1"/>
          </p:nvPr>
        </p:nvSpPr>
        <p:spPr/>
        <p:txBody>
          <a:bodyPr/>
          <a:lstStyle/>
          <a:p>
            <a:r>
              <a:rPr lang="en-US" dirty="0"/>
              <a:t>The rate regulation of monopoly, investor-owned utilities is a function of costs</a:t>
            </a:r>
          </a:p>
          <a:p>
            <a:pPr lvl="1"/>
            <a:r>
              <a:rPr lang="en-US" dirty="0"/>
              <a:t>Of course, in the idealized version of competition, and in particular a “perfect market,” in the short run prices will reflect the marginal cost of a particular product. </a:t>
            </a:r>
          </a:p>
          <a:p>
            <a:pPr lvl="1"/>
            <a:r>
              <a:rPr lang="en-US" dirty="0"/>
              <a:t>The introduction of monopolies leads to an expectation that the firm will charge prices well in excess of costs, leading to the sale of less goods, and resulting in deadweight loss</a:t>
            </a:r>
          </a:p>
          <a:p>
            <a:pPr lvl="2"/>
            <a:r>
              <a:rPr lang="en-US" dirty="0"/>
              <a:t>Under this scenario, the producer has more surplus, consumers have less surplus and there is also a complete loss of potential gains that neither accrue to the producer or consumer; that is deadweight loss. </a:t>
            </a:r>
          </a:p>
        </p:txBody>
      </p:sp>
      <p:sp>
        <p:nvSpPr>
          <p:cNvPr id="4" name="Slide Number Placeholder 3">
            <a:extLst>
              <a:ext uri="{FF2B5EF4-FFF2-40B4-BE49-F238E27FC236}">
                <a16:creationId xmlns:a16="http://schemas.microsoft.com/office/drawing/2014/main" id="{2B9C70F5-EF50-4230-A74D-7CE4DFA222EB}"/>
              </a:ext>
            </a:extLst>
          </p:cNvPr>
          <p:cNvSpPr>
            <a:spLocks noGrp="1"/>
          </p:cNvSpPr>
          <p:nvPr>
            <p:ph type="sldNum" sz="quarter" idx="12"/>
          </p:nvPr>
        </p:nvSpPr>
        <p:spPr/>
        <p:txBody>
          <a:bodyPr/>
          <a:lstStyle/>
          <a:p>
            <a:fld id="{B5B60515-9764-43B8-B3EB-AA7427414835}" type="slidenum">
              <a:rPr lang="en-US" smtClean="0"/>
              <a:pPr/>
              <a:t>6</a:t>
            </a:fld>
            <a:endParaRPr lang="en-US" dirty="0"/>
          </a:p>
        </p:txBody>
      </p:sp>
    </p:spTree>
    <p:extLst>
      <p:ext uri="{BB962C8B-B14F-4D97-AF65-F5344CB8AC3E}">
        <p14:creationId xmlns:p14="http://schemas.microsoft.com/office/powerpoint/2010/main" val="793411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25267-13F3-4544-81EF-063A4E40EC2C}"/>
              </a:ext>
            </a:extLst>
          </p:cNvPr>
          <p:cNvSpPr>
            <a:spLocks noGrp="1"/>
          </p:cNvSpPr>
          <p:nvPr>
            <p:ph type="title"/>
          </p:nvPr>
        </p:nvSpPr>
        <p:spPr/>
        <p:txBody>
          <a:bodyPr/>
          <a:lstStyle/>
          <a:p>
            <a:r>
              <a:rPr lang="en-US" dirty="0"/>
              <a:t>Ratemaking, continued.</a:t>
            </a:r>
          </a:p>
        </p:txBody>
      </p:sp>
      <p:sp>
        <p:nvSpPr>
          <p:cNvPr id="4" name="Slide Number Placeholder 3">
            <a:extLst>
              <a:ext uri="{FF2B5EF4-FFF2-40B4-BE49-F238E27FC236}">
                <a16:creationId xmlns:a16="http://schemas.microsoft.com/office/drawing/2014/main" id="{FA63D0AB-F721-441F-8D22-6AB7523D787C}"/>
              </a:ext>
            </a:extLst>
          </p:cNvPr>
          <p:cNvSpPr>
            <a:spLocks noGrp="1"/>
          </p:cNvSpPr>
          <p:nvPr>
            <p:ph type="sldNum" sz="quarter" idx="12"/>
          </p:nvPr>
        </p:nvSpPr>
        <p:spPr/>
        <p:txBody>
          <a:bodyPr/>
          <a:lstStyle/>
          <a:p>
            <a:fld id="{B5B60515-9764-43B8-B3EB-AA7427414835}" type="slidenum">
              <a:rPr lang="en-US" smtClean="0"/>
              <a:pPr/>
              <a:t>7</a:t>
            </a:fld>
            <a:endParaRPr lang="en-US" dirty="0"/>
          </a:p>
        </p:txBody>
      </p:sp>
      <p:sp>
        <p:nvSpPr>
          <p:cNvPr id="5" name="Content Placeholder 4">
            <a:extLst>
              <a:ext uri="{FF2B5EF4-FFF2-40B4-BE49-F238E27FC236}">
                <a16:creationId xmlns:a16="http://schemas.microsoft.com/office/drawing/2014/main" id="{430DB6C2-C505-46A2-B60D-1FC54DA3BA0E}"/>
              </a:ext>
            </a:extLst>
          </p:cNvPr>
          <p:cNvSpPr>
            <a:spLocks noGrp="1"/>
          </p:cNvSpPr>
          <p:nvPr>
            <p:ph idx="1"/>
          </p:nvPr>
        </p:nvSpPr>
        <p:spPr>
          <a:xfrm>
            <a:off x="838200" y="1834710"/>
            <a:ext cx="10515600" cy="4351338"/>
          </a:xfrm>
        </p:spPr>
        <p:txBody>
          <a:bodyPr/>
          <a:lstStyle/>
          <a:p>
            <a:r>
              <a:rPr lang="en-US" dirty="0"/>
              <a:t>Deadweight loss</a:t>
            </a:r>
            <a:endParaRPr lang="en-US" baseline="30000" dirty="0"/>
          </a:p>
          <a:p>
            <a:endParaRPr lang="en-US" dirty="0"/>
          </a:p>
        </p:txBody>
      </p:sp>
      <p:pic>
        <p:nvPicPr>
          <p:cNvPr id="7" name="Picture 6" descr="Shape&#10;&#10;Description automatically generated">
            <a:extLst>
              <a:ext uri="{FF2B5EF4-FFF2-40B4-BE49-F238E27FC236}">
                <a16:creationId xmlns:a16="http://schemas.microsoft.com/office/drawing/2014/main" id="{D51558D2-8E10-4DEF-B1A1-E7E07596E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6902" y="1659902"/>
            <a:ext cx="5198097" cy="5198097"/>
          </a:xfrm>
          <a:prstGeom prst="rect">
            <a:avLst/>
          </a:prstGeom>
        </p:spPr>
      </p:pic>
    </p:spTree>
    <p:extLst>
      <p:ext uri="{BB962C8B-B14F-4D97-AF65-F5344CB8AC3E}">
        <p14:creationId xmlns:p14="http://schemas.microsoft.com/office/powerpoint/2010/main" val="302501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A29-607E-4BD0-A005-8CF4B90798FF}"/>
              </a:ext>
            </a:extLst>
          </p:cNvPr>
          <p:cNvSpPr>
            <a:spLocks noGrp="1"/>
          </p:cNvSpPr>
          <p:nvPr>
            <p:ph type="title"/>
          </p:nvPr>
        </p:nvSpPr>
        <p:spPr/>
        <p:txBody>
          <a:bodyPr/>
          <a:lstStyle/>
          <a:p>
            <a:r>
              <a:rPr lang="en-US" dirty="0"/>
              <a:t>Ratemaking, continued.</a:t>
            </a:r>
          </a:p>
        </p:txBody>
      </p:sp>
      <p:sp>
        <p:nvSpPr>
          <p:cNvPr id="3" name="Content Placeholder 2">
            <a:extLst>
              <a:ext uri="{FF2B5EF4-FFF2-40B4-BE49-F238E27FC236}">
                <a16:creationId xmlns:a16="http://schemas.microsoft.com/office/drawing/2014/main" id="{AE74E8C2-6609-4F93-A379-AAC4AF32CE03}"/>
              </a:ext>
            </a:extLst>
          </p:cNvPr>
          <p:cNvSpPr>
            <a:spLocks noGrp="1"/>
          </p:cNvSpPr>
          <p:nvPr>
            <p:ph idx="1"/>
          </p:nvPr>
        </p:nvSpPr>
        <p:spPr/>
        <p:txBody>
          <a:bodyPr/>
          <a:lstStyle/>
          <a:p>
            <a:r>
              <a:rPr lang="en-US" dirty="0"/>
              <a:t>Again the rate regulation of monopoly, investor-owned utilities is a function of costs</a:t>
            </a:r>
          </a:p>
          <a:p>
            <a:pPr lvl="1"/>
            <a:r>
              <a:rPr lang="en-US" dirty="0"/>
              <a:t>Since we have concerns about the prices a monopoly would charge, particularly charging rates in excess of costs, rates are created based on the costs incurred or expected to be incurred by a utility </a:t>
            </a:r>
          </a:p>
          <a:p>
            <a:r>
              <a:rPr lang="en-US" dirty="0"/>
              <a:t>The first step in ratemaking is to determine all of the costs a utility incurred or expects to incur in a year that are deemed to be recoverable from customers</a:t>
            </a:r>
          </a:p>
          <a:p>
            <a:pPr lvl="1"/>
            <a:r>
              <a:rPr lang="en-US" dirty="0"/>
              <a:t>This includes operations and maintenance expenses, the investments made by the utility, and a return on the capital reflected by the investments.</a:t>
            </a:r>
          </a:p>
          <a:p>
            <a:pPr lvl="1"/>
            <a:endParaRPr lang="en-US" dirty="0"/>
          </a:p>
        </p:txBody>
      </p:sp>
      <p:sp>
        <p:nvSpPr>
          <p:cNvPr id="4" name="Slide Number Placeholder 3">
            <a:extLst>
              <a:ext uri="{FF2B5EF4-FFF2-40B4-BE49-F238E27FC236}">
                <a16:creationId xmlns:a16="http://schemas.microsoft.com/office/drawing/2014/main" id="{2B9C70F5-EF50-4230-A74D-7CE4DFA222EB}"/>
              </a:ext>
            </a:extLst>
          </p:cNvPr>
          <p:cNvSpPr>
            <a:spLocks noGrp="1"/>
          </p:cNvSpPr>
          <p:nvPr>
            <p:ph type="sldNum" sz="quarter" idx="12"/>
          </p:nvPr>
        </p:nvSpPr>
        <p:spPr/>
        <p:txBody>
          <a:bodyPr/>
          <a:lstStyle/>
          <a:p>
            <a:fld id="{B5B60515-9764-43B8-B3EB-AA7427414835}" type="slidenum">
              <a:rPr lang="en-US" smtClean="0"/>
              <a:pPr/>
              <a:t>8</a:t>
            </a:fld>
            <a:endParaRPr lang="en-US" dirty="0"/>
          </a:p>
        </p:txBody>
      </p:sp>
    </p:spTree>
    <p:extLst>
      <p:ext uri="{BB962C8B-B14F-4D97-AF65-F5344CB8AC3E}">
        <p14:creationId xmlns:p14="http://schemas.microsoft.com/office/powerpoint/2010/main" val="323621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A29-607E-4BD0-A005-8CF4B90798FF}"/>
              </a:ext>
            </a:extLst>
          </p:cNvPr>
          <p:cNvSpPr>
            <a:spLocks noGrp="1"/>
          </p:cNvSpPr>
          <p:nvPr>
            <p:ph type="title"/>
          </p:nvPr>
        </p:nvSpPr>
        <p:spPr/>
        <p:txBody>
          <a:bodyPr/>
          <a:lstStyle/>
          <a:p>
            <a:r>
              <a:rPr lang="en-US" dirty="0"/>
              <a:t>Ratemaking, continued.</a:t>
            </a:r>
          </a:p>
        </p:txBody>
      </p:sp>
      <p:sp>
        <p:nvSpPr>
          <p:cNvPr id="3" name="Content Placeholder 2">
            <a:extLst>
              <a:ext uri="{FF2B5EF4-FFF2-40B4-BE49-F238E27FC236}">
                <a16:creationId xmlns:a16="http://schemas.microsoft.com/office/drawing/2014/main" id="{AE74E8C2-6609-4F93-A379-AAC4AF32CE03}"/>
              </a:ext>
            </a:extLst>
          </p:cNvPr>
          <p:cNvSpPr>
            <a:spLocks noGrp="1"/>
          </p:cNvSpPr>
          <p:nvPr>
            <p:ph idx="1"/>
          </p:nvPr>
        </p:nvSpPr>
        <p:spPr/>
        <p:txBody>
          <a:bodyPr>
            <a:normAutofit fontScale="92500" lnSpcReduction="20000"/>
          </a:bodyPr>
          <a:lstStyle/>
          <a:p>
            <a:r>
              <a:rPr lang="en-US" dirty="0"/>
              <a:t>This determination of the utility’s annual expenses that are recoverable from customers is called the “revenue requirement,” and is calculated below</a:t>
            </a:r>
          </a:p>
          <a:p>
            <a:endParaRPr lang="en-US" dirty="0"/>
          </a:p>
          <a:p>
            <a:pPr marL="457200" lvl="1" indent="0" algn="ctr">
              <a:buNone/>
            </a:pPr>
            <a:r>
              <a:rPr lang="en-US" dirty="0"/>
              <a:t>	Revenue Requirement= O &amp; M expenses + (original investments- amount of investments already recovered)* Rate of return</a:t>
            </a:r>
          </a:p>
          <a:p>
            <a:pPr marL="457200" lvl="1" indent="0" algn="ctr">
              <a:buNone/>
            </a:pPr>
            <a:endParaRPr lang="en-US" dirty="0"/>
          </a:p>
          <a:p>
            <a:pPr lvl="1"/>
            <a:r>
              <a:rPr lang="en-US" dirty="0"/>
              <a:t>O&amp;M expenses includes repairs, taxes, depreciation expense, labor, fuel, insurance, etc. </a:t>
            </a:r>
          </a:p>
          <a:p>
            <a:pPr lvl="1"/>
            <a:r>
              <a:rPr lang="en-US" dirty="0"/>
              <a:t>Original Investments is the gross value of the utility’s property (costs that are depreciated)</a:t>
            </a:r>
          </a:p>
          <a:p>
            <a:pPr lvl="1"/>
            <a:r>
              <a:rPr lang="en-US" dirty="0"/>
              <a:t>Amount of investments already recovered is referred to as accumulated depreciation</a:t>
            </a:r>
          </a:p>
          <a:p>
            <a:pPr lvl="1"/>
            <a:r>
              <a:rPr lang="en-US" dirty="0"/>
              <a:t>Rate of Return is the cost of the debt and equity capital underpinning the investments</a:t>
            </a:r>
          </a:p>
        </p:txBody>
      </p:sp>
      <p:sp>
        <p:nvSpPr>
          <p:cNvPr id="4" name="Slide Number Placeholder 3">
            <a:extLst>
              <a:ext uri="{FF2B5EF4-FFF2-40B4-BE49-F238E27FC236}">
                <a16:creationId xmlns:a16="http://schemas.microsoft.com/office/drawing/2014/main" id="{2B9C70F5-EF50-4230-A74D-7CE4DFA222EB}"/>
              </a:ext>
            </a:extLst>
          </p:cNvPr>
          <p:cNvSpPr>
            <a:spLocks noGrp="1"/>
          </p:cNvSpPr>
          <p:nvPr>
            <p:ph type="sldNum" sz="quarter" idx="12"/>
          </p:nvPr>
        </p:nvSpPr>
        <p:spPr/>
        <p:txBody>
          <a:bodyPr/>
          <a:lstStyle/>
          <a:p>
            <a:fld id="{B5B60515-9764-43B8-B3EB-AA7427414835}" type="slidenum">
              <a:rPr lang="en-US" smtClean="0"/>
              <a:pPr/>
              <a:t>9</a:t>
            </a:fld>
            <a:endParaRPr lang="en-US" dirty="0"/>
          </a:p>
        </p:txBody>
      </p:sp>
    </p:spTree>
    <p:extLst>
      <p:ext uri="{BB962C8B-B14F-4D97-AF65-F5344CB8AC3E}">
        <p14:creationId xmlns:p14="http://schemas.microsoft.com/office/powerpoint/2010/main" val="1989886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13311</TotalTime>
  <Words>3030</Words>
  <Application>Microsoft Office PowerPoint</Application>
  <PresentationFormat>Widescreen</PresentationFormat>
  <Paragraphs>228</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Securitization &amp; Energy Price Volatility and its Impact on Utility Customer Costs</vt:lpstr>
      <vt:lpstr>PowerPoint Presentation</vt:lpstr>
      <vt:lpstr>Public Service Commission</vt:lpstr>
      <vt:lpstr>Reliability—Service and Rates</vt:lpstr>
      <vt:lpstr>Ratemaking</vt:lpstr>
      <vt:lpstr>Ratemaking, continued.</vt:lpstr>
      <vt:lpstr>Ratemaking, continued.</vt:lpstr>
      <vt:lpstr>Ratemaking, continued.</vt:lpstr>
      <vt:lpstr>Ratemaking, continued.</vt:lpstr>
      <vt:lpstr>Ratemaking, continued.</vt:lpstr>
      <vt:lpstr>Ratemaking, continued.</vt:lpstr>
      <vt:lpstr>Securitization </vt:lpstr>
      <vt:lpstr>Securitization - Simple scenario</vt:lpstr>
      <vt:lpstr>Securitization - Simple scenario</vt:lpstr>
      <vt:lpstr>Securitization - Simple scenario</vt:lpstr>
      <vt:lpstr>Securitization - Simple scenario</vt:lpstr>
      <vt:lpstr>Securitization - Simple scenario process</vt:lpstr>
      <vt:lpstr>Securitization - Simple scenario process</vt:lpstr>
      <vt:lpstr>Securitization - Simple scenario process</vt:lpstr>
      <vt:lpstr>Securitization- Why?</vt:lpstr>
      <vt:lpstr>Securitization Facts</vt:lpstr>
      <vt:lpstr>Securitization – Need for statute</vt:lpstr>
      <vt:lpstr>Energy Market Trends: Implications on Utility Regulation</vt:lpstr>
      <vt:lpstr>Fuel Adjustment Clause (“FAC”)</vt:lpstr>
      <vt:lpstr>Fuel Adjustment Clause- How it works</vt:lpstr>
      <vt:lpstr>Gas Cost Adjustments</vt:lpstr>
      <vt:lpstr>What are we seeing? </vt:lpstr>
      <vt:lpstr>Emerging Trends—Generation Options. What is available?</vt:lpstr>
      <vt:lpstr>PowerPoint Presentation</vt:lpstr>
      <vt:lpstr>Endnotes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Wilson, Karen L (PSC)</dc:creator>
  <cp:lastModifiedBy>Kent Chandler</cp:lastModifiedBy>
  <cp:revision>302</cp:revision>
  <cp:lastPrinted>2021-11-15T15:24:48Z</cp:lastPrinted>
  <dcterms:created xsi:type="dcterms:W3CDTF">2019-07-31T13:15:07Z</dcterms:created>
  <dcterms:modified xsi:type="dcterms:W3CDTF">2022-11-03T01:33:19Z</dcterms:modified>
</cp:coreProperties>
</file>