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4"/>
  </p:notesMasterIdLst>
  <p:sldIdLst>
    <p:sldId id="256" r:id="rId4"/>
    <p:sldId id="257" r:id="rId5"/>
    <p:sldId id="261" r:id="rId6"/>
    <p:sldId id="259" r:id="rId7"/>
    <p:sldId id="263" r:id="rId8"/>
    <p:sldId id="258" r:id="rId9"/>
    <p:sldId id="260" r:id="rId10"/>
    <p:sldId id="266" r:id="rId11"/>
    <p:sldId id="265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17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B29B4-4157-428F-921E-B48A506A54C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2321D-96A3-4393-AEDE-AE283A96A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08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6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19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0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3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2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39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9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01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27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2321D-96A3-4393-AEDE-AE283A96A7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6999"/>
            <a:ext cx="6400800" cy="1134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0ED982F-42D9-4144-B4C0-B15723CFE9C0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2F67C3-E579-BF4E-A83C-736487B824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BoundlessEnergyWh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66" y="514349"/>
            <a:ext cx="4584700" cy="1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3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6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4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4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7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4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4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19867" y="274638"/>
            <a:ext cx="6366932" cy="1130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29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48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D982F-42D9-4144-B4C0-B15723CFE9C0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19902" y="6356350"/>
            <a:ext cx="566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oundlessEnergy.eps"/>
          <p:cNvPicPr>
            <a:picLocks noChangeAspect="1"/>
          </p:cNvPicPr>
          <p:nvPr userDrawn="1"/>
        </p:nvPicPr>
        <p:blipFill>
          <a:blip r:embed="rId1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66" y="6173596"/>
            <a:ext cx="5833902" cy="50097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457200" y="1507072"/>
            <a:ext cx="8001000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ENTUCKY_Primary_RGB_RG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0770"/>
            <a:ext cx="1380393" cy="8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Kentucky Power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69733"/>
            <a:ext cx="6400800" cy="2269067"/>
          </a:xfrm>
        </p:spPr>
        <p:txBody>
          <a:bodyPr/>
          <a:lstStyle/>
          <a:p>
            <a:r>
              <a:rPr lang="en-US" dirty="0"/>
              <a:t>June 8, 2023 Update </a:t>
            </a:r>
          </a:p>
          <a:p>
            <a:r>
              <a:rPr lang="en-US" dirty="0"/>
              <a:t>Natural Resources and Energy</a:t>
            </a:r>
          </a:p>
          <a:p>
            <a:r>
              <a:rPr lang="en-US" dirty="0"/>
              <a:t>Interim Joint Committee</a:t>
            </a:r>
          </a:p>
        </p:txBody>
      </p:sp>
    </p:spTree>
    <p:extLst>
      <p:ext uri="{BB962C8B-B14F-4D97-AF65-F5344CB8AC3E}">
        <p14:creationId xmlns:p14="http://schemas.microsoft.com/office/powerpoint/2010/main" val="1588242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9566-1B86-4FB2-8FFF-390DE162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867" y="215261"/>
            <a:ext cx="6366932" cy="1130829"/>
          </a:xfrm>
        </p:spPr>
        <p:txBody>
          <a:bodyPr/>
          <a:lstStyle/>
          <a:p>
            <a:r>
              <a:rPr lang="en-US" dirty="0"/>
              <a:t>Promoting the Region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BA9D6-0752-44EC-A02B-94B392D78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Systemic issues in eastern </a:t>
            </a:r>
            <a:r>
              <a:rPr lang="en-US"/>
              <a:t>Kentucky require </a:t>
            </a:r>
            <a:r>
              <a:rPr lang="en-US" dirty="0"/>
              <a:t>partnerships to cure</a:t>
            </a:r>
          </a:p>
          <a:p>
            <a:r>
              <a:rPr lang="en-US" dirty="0"/>
              <a:t>Kentucky Power strives to be part of the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of Sale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On April 17, Kentucky Power and Liberty announced the mutual agreement to terminate proposed sale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No single reason, but passage of time, including extended Federal Energy Regulation Commission review, ultimately led the parties to agree to terminate</a:t>
            </a:r>
          </a:p>
          <a:p>
            <a:endParaRPr lang="en-US" sz="2800" dirty="0"/>
          </a:p>
          <a:p>
            <a:r>
              <a:rPr lang="en-US" sz="2800" dirty="0"/>
              <a:t>AEP and Kentucky Power are committed to eastern Kentucky and are reevaluating both short- and long-term strategies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3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4DACA-C426-47BF-85B9-90E508FBD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Regional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2785E-1DC6-4705-9327-92F31FEC4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Since 2008, Kentucky Power has lost over 11,400 customers and experienced a 26% overall reduction in sales</a:t>
            </a:r>
          </a:p>
          <a:p>
            <a:r>
              <a:rPr lang="en-US" sz="2800" dirty="0"/>
              <a:t>Generally speaking, sales represent the denominator in utility rate making. Thus, loss of load directly correlates to increased rates for remaining customers</a:t>
            </a:r>
          </a:p>
          <a:p>
            <a:r>
              <a:rPr lang="en-US" sz="2800" dirty="0"/>
              <a:t>Kentucky Power customers use more electricity than the national average</a:t>
            </a:r>
          </a:p>
          <a:p>
            <a:r>
              <a:rPr lang="en-US" sz="2800" dirty="0"/>
              <a:t>With inflation, labor and material costs have increased, with some materials increasing in cost by as much as 50%</a:t>
            </a:r>
          </a:p>
          <a:p>
            <a:r>
              <a:rPr lang="en-US" sz="2800" dirty="0"/>
              <a:t>Constant challenge to balance the ability to pay with need for improved infrastructure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3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247EB-507D-44B8-950E-9693475A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867" y="215262"/>
            <a:ext cx="6366932" cy="1130829"/>
          </a:xfrm>
        </p:spPr>
        <p:txBody>
          <a:bodyPr/>
          <a:lstStyle/>
          <a:p>
            <a:r>
              <a:rPr lang="en-US" dirty="0"/>
              <a:t>Strategy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270D-42B5-49FC-BC1B-D00F80D7A8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Short-Term</a:t>
            </a:r>
            <a:r>
              <a:rPr lang="en-US" dirty="0"/>
              <a:t>	</a:t>
            </a:r>
          </a:p>
          <a:p>
            <a:r>
              <a:rPr lang="en-US" dirty="0"/>
              <a:t>Securitizing large portion of rate base </a:t>
            </a:r>
          </a:p>
          <a:p>
            <a:r>
              <a:rPr lang="en-US" dirty="0"/>
              <a:t>Focus on low-income programs</a:t>
            </a:r>
          </a:p>
          <a:p>
            <a:r>
              <a:rPr lang="en-US" dirty="0"/>
              <a:t>Community support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BFC7A-4505-476C-A477-30B478C3A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59576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Long-Term</a:t>
            </a:r>
          </a:p>
          <a:p>
            <a:r>
              <a:rPr lang="en-US" dirty="0"/>
              <a:t>Economic development</a:t>
            </a:r>
          </a:p>
          <a:p>
            <a:r>
              <a:rPr lang="en-US" dirty="0"/>
              <a:t>Energy efficiency</a:t>
            </a:r>
          </a:p>
          <a:p>
            <a:r>
              <a:rPr lang="en-US" dirty="0"/>
              <a:t>Partnering to improve the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7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8E1B-3EF4-4FDC-AC06-D63D7D13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11E7F-5BA9-4E57-887A-6B157CB4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Kentucky Power is sensitive to the needs of our customers</a:t>
            </a:r>
          </a:p>
          <a:p>
            <a:r>
              <a:rPr lang="en-US" dirty="0"/>
              <a:t>Reviewing current policies to expand low-income programs</a:t>
            </a:r>
          </a:p>
          <a:p>
            <a:r>
              <a:rPr lang="en-US" dirty="0"/>
              <a:t>Willingness to work with customers through payment arrangements, budget billing, energy assistance programs,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6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AF6C-6CB7-4A8A-9972-2D7A3B21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172A-E805-451F-BBF5-80F61165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company’s ability to use securitization with SB192, rate impact will be reduced</a:t>
            </a:r>
          </a:p>
          <a:p>
            <a:r>
              <a:rPr lang="en-US" dirty="0"/>
              <a:t>Rate relief from securitization will come in two forms:  reduced financing costs and ability to spread costs over a longer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4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139B-40D6-4CF3-B181-C037AE58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0416-035A-4320-AEC7-F0BD40046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Economic Development	</a:t>
            </a:r>
          </a:p>
          <a:p>
            <a:pPr lvl="1"/>
            <a:r>
              <a:rPr lang="en-US" dirty="0"/>
              <a:t>Kentucky Power Economic Growth Grants (K-PEGG)</a:t>
            </a:r>
          </a:p>
          <a:p>
            <a:pPr lvl="1"/>
            <a:r>
              <a:rPr lang="en-US" dirty="0"/>
              <a:t>Tariff options to attract and retain industry</a:t>
            </a:r>
          </a:p>
          <a:p>
            <a:pPr lvl="1"/>
            <a:r>
              <a:rPr lang="en-US" dirty="0"/>
              <a:t>Dedicated employees </a:t>
            </a:r>
          </a:p>
          <a:p>
            <a:pPr lvl="1"/>
            <a:r>
              <a:rPr lang="en-US" dirty="0"/>
              <a:t>Supporting local economic development organizations</a:t>
            </a:r>
          </a:p>
          <a:p>
            <a:r>
              <a:rPr lang="en-US" dirty="0"/>
              <a:t>Partnering to help with housing and energy efficiency </a:t>
            </a:r>
          </a:p>
          <a:p>
            <a:r>
              <a:rPr lang="en-US" dirty="0"/>
              <a:t>Expanding demand-side management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711A-523C-4311-A4CE-DCE5A696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20007-485A-4306-8D31-A7C3DCDD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Kentucky Power revamped its economic development efforts in 2012; economic development is the long game</a:t>
            </a:r>
          </a:p>
          <a:p>
            <a:endParaRPr lang="en-US" dirty="0"/>
          </a:p>
          <a:p>
            <a:r>
              <a:rPr lang="en-US" dirty="0"/>
              <a:t>Much of Kentucky Power’s efforts have been in the areas of site and building development, workforce training, and supporting regional economic development organizations</a:t>
            </a:r>
          </a:p>
          <a:p>
            <a:endParaRPr lang="en-US" dirty="0"/>
          </a:p>
          <a:p>
            <a:r>
              <a:rPr lang="en-US" dirty="0"/>
              <a:t>Ensure that sites are ready when businesses are ready to locate; colleges are training the workforce that meets the needs of the businesses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Success Story</a:t>
            </a:r>
          </a:p>
          <a:p>
            <a:pPr marL="0" indent="0" algn="ctr">
              <a:buNone/>
            </a:pPr>
            <a:r>
              <a:rPr lang="en-US" dirty="0"/>
              <a:t>K-PEGG allowed Johnson County Fiscal Court to create the Hager Hill industrial site.  </a:t>
            </a:r>
          </a:p>
          <a:p>
            <a:pPr marL="0" indent="0" algn="ctr">
              <a:buNone/>
            </a:pPr>
            <a:r>
              <a:rPr lang="en-US" dirty="0"/>
              <a:t>K-PEGG funds helped the site achieve Build-Ready status from the Kentucky Cabinet for Economic Development. That status was instrumental in Johnson County’s Kentucky Product Development Initiative award to purchase adjacent property; doubling the size of the industrial park.  </a:t>
            </a:r>
          </a:p>
          <a:p>
            <a:pPr marL="0" indent="0" algn="ctr">
              <a:buNone/>
            </a:pPr>
            <a:r>
              <a:rPr lang="en-US" dirty="0"/>
              <a:t>Johnson County has already marketed the site and has a potential tenant.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44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91B6-793C-4CEA-A626-954BD023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Efficiency/Housing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F1140-16B3-4D91-8663-0AB71ADE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/>
          </a:p>
          <a:p>
            <a:r>
              <a:rPr lang="en-US" sz="2400" dirty="0"/>
              <a:t>Housing in eastern Kentucky is in need of extreme improvements in weatherization and efficiency</a:t>
            </a:r>
          </a:p>
          <a:p>
            <a:r>
              <a:rPr lang="en-US" sz="2400" dirty="0"/>
              <a:t>Kentucky Power is committed to telling the story and enlisting help to improve housing and energy efficiency</a:t>
            </a:r>
          </a:p>
          <a:p>
            <a:r>
              <a:rPr lang="en-US" sz="2400" dirty="0"/>
              <a:t>Targeted Energy Efficiency for weatherization for income-qualified customers</a:t>
            </a:r>
          </a:p>
          <a:p>
            <a:r>
              <a:rPr lang="en-US" sz="2400" dirty="0"/>
              <a:t>Kentucky Power demonstrates its commitment through the AEP Foundation contributions for housing: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Christian Appalachian Project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Build Ashland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Housing Development Alliance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3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QyODY8L1VzZXJOYW1lPjxEYXRlVGltZT41LzIyLzIwMjMgNzozMToxOCBQTTwvRGF0ZVRpbWU+PExhYmVsU3RyaW5nPkFFUCBJbnRlcm5hb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Props1.xml><?xml version="1.0" encoding="utf-8"?>
<ds:datastoreItem xmlns:ds="http://schemas.openxmlformats.org/officeDocument/2006/customXml" ds:itemID="{3980E05D-412C-4A6C-AA06-F54D3D870D38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85B3055D-0C6E-42E6-BF82-7A584E03B9FB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10739</TotalTime>
  <Words>540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Kentucky Power</vt:lpstr>
      <vt:lpstr>Termination of Sale Agreement</vt:lpstr>
      <vt:lpstr> Regional Situation</vt:lpstr>
      <vt:lpstr>Strategy        </vt:lpstr>
      <vt:lpstr>Short-Term</vt:lpstr>
      <vt:lpstr>Securitization</vt:lpstr>
      <vt:lpstr>Long-Term</vt:lpstr>
      <vt:lpstr>Economic Development</vt:lpstr>
      <vt:lpstr>Energy Efficiency/Housing </vt:lpstr>
      <vt:lpstr>Promoting the Region   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Kielty</dc:creator>
  <cp:lastModifiedBy>Amy J Elliott</cp:lastModifiedBy>
  <cp:revision>76</cp:revision>
  <dcterms:created xsi:type="dcterms:W3CDTF">2017-03-03T19:19:36Z</dcterms:created>
  <dcterms:modified xsi:type="dcterms:W3CDTF">2023-06-07T12:16:48Z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8980de00-ceb1-4bf4-99a4-d861b5c65f8b</vt:lpwstr>
  </property>
  <property fmtid="{D5CDD505-2E9C-101B-9397-08002B2CF9AE}" pid="3" name="bjClsUserRVM">
    <vt:lpwstr>[]</vt:lpwstr>
  </property>
  <property fmtid="{D5CDD505-2E9C-101B-9397-08002B2CF9AE}" pid="4" name="bjSaver">
    <vt:lpwstr>4NRmr9tS/bHuaxRcWOuu8FZn+JexYJiN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{3980E05D-412C-4A6C-AA06-F54D3D870D38}</vt:lpwstr>
  </property>
</Properties>
</file>