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</p:sldMasterIdLst>
  <p:notesMasterIdLst>
    <p:notesMasterId r:id="rId23"/>
  </p:notesMasterIdLst>
  <p:sldIdLst>
    <p:sldId id="256" r:id="rId4"/>
    <p:sldId id="286" r:id="rId5"/>
    <p:sldId id="287" r:id="rId6"/>
    <p:sldId id="288" r:id="rId7"/>
    <p:sldId id="309" r:id="rId8"/>
    <p:sldId id="292" r:id="rId9"/>
    <p:sldId id="294" r:id="rId10"/>
    <p:sldId id="295" r:id="rId11"/>
    <p:sldId id="296" r:id="rId12"/>
    <p:sldId id="302" r:id="rId13"/>
    <p:sldId id="298" r:id="rId14"/>
    <p:sldId id="299" r:id="rId15"/>
    <p:sldId id="300" r:id="rId16"/>
    <p:sldId id="301" r:id="rId17"/>
    <p:sldId id="303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5E5"/>
    <a:srgbClr val="003865"/>
    <a:srgbClr val="012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84F81-A846-45C4-8B7B-378ECA444565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C21E-3B67-4EAD-A604-39759BF6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CC21E-3B67-4EAD-A604-39759BF65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5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CC21E-3B67-4EAD-A604-39759BF65D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5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FB68-2575-4575-A3E9-F3288BCF7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86D-405C-4F57-B1FC-896706891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F2AC-990E-4F75-AFDA-0A2DE94C854E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1C18-0C1B-4453-AF94-62F26B2DCF29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C00E-790F-48F8-B305-091FC890093C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F783-A684-4ABE-A5EA-A2D18CBD850B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11B4-0615-428A-8BB5-2E871144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5D3-0B81-41D5-B6E4-0C0598B45F8E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D7527-E268-4C08-B91D-4024E283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8E404-9940-413A-ABE0-263F2E98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40B98-CDA1-4461-8068-FDF47A5EB316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F5C98-0256-4514-BDB2-91846222632E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05E8568-44ED-4389-BB41-925D47F61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1" y="6231846"/>
            <a:ext cx="1130584" cy="57099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CD43FF43-DBD7-475D-9380-6D8558AFD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23" y="776570"/>
            <a:ext cx="5582151" cy="29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C823E-34F4-6376-4BE2-E053466FC367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A6ED9-8496-2358-9EF0-D5E3D7E652B0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ED5C864-AE2B-E8C0-D8ED-4AC8E080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1" y="6231846"/>
            <a:ext cx="1130584" cy="570991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E8B5963-3F81-4523-AFF0-D6EBE31F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239B-F398-451A-9EE3-C4B09A0AD1AC}" type="datetime1">
              <a:rPr lang="en-US" smtClean="0"/>
              <a:t>7/17/2023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CA8E1A-BF59-1CE9-C71B-B37000AC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1078D0-87D5-3612-A213-2377D19F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CE5D-EE78-C9CB-DFBF-FCB63E33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51228-73F3-2A5A-C392-5DD2E5B8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239B-F398-451A-9EE3-C4B09A0AD1AC}" type="datetime1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40519-1045-FE38-17BE-7A5DA26E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1F6DA-DB37-8C34-5E07-DF72A05F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8FD9-710A-41E9-AF4C-29FE32E1CF1F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BD1DD-9A46-3E60-9B1C-EB377B7D4418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7CBD8-D3AC-5461-DBF6-2C531410D894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92DB549-FDDC-432E-99AF-67BAA11E5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1" y="6231846"/>
            <a:ext cx="1130584" cy="5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41E-3DB4-40AE-B66C-1E9B24C85103}" type="datetime1">
              <a:rPr lang="en-US" smtClean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5990B-9B63-F727-0404-6C061E7CC0E3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E587E-BE78-C558-9B73-86C7E6A2AD39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DC1A93C-080E-EBFD-F2B2-8F92B51BF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1" y="6231846"/>
            <a:ext cx="1130584" cy="5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309-5DCC-47EA-A39B-08EA48E64A37}" type="datetime1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D8-6895-444D-8205-9A291610C461}" type="datetime1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150B-3E60-4A42-89BF-3C0BBD5F70B2}" type="datetime1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6665-8C98-4441-82D0-C0BEB5E298AA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239B-F398-451A-9EE3-C4B09A0AD1AC}" type="datetime1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1955ED-361D-4B19-BFBF-468D332CAC82}"/>
              </a:ext>
            </a:extLst>
          </p:cNvPr>
          <p:cNvSpPr txBox="1"/>
          <p:nvPr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839B0-B766-4187-A575-66E49BB58953}"/>
              </a:ext>
            </a:extLst>
          </p:cNvPr>
          <p:cNvSpPr txBox="1"/>
          <p:nvPr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62B5E5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EF89B-ADB2-4BEE-80F2-733CA21374E3}"/>
              </a:ext>
            </a:extLst>
          </p:cNvPr>
          <p:cNvSpPr txBox="1"/>
          <p:nvPr/>
        </p:nvSpPr>
        <p:spPr>
          <a:xfrm>
            <a:off x="520505" y="3335930"/>
            <a:ext cx="114446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Low-Income Home Energy Assistance Program (LIHEAP)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 State Plan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 Fiscal Year (FFY) 2024</a:t>
            </a:r>
          </a:p>
          <a:p>
            <a:pPr algn="ctr"/>
            <a:endParaRPr 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Todd Trapp, Director, DCBS Division of Family Support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Roger McCann, Executive Director, Community Action Kentucky, Inc. (CAK)</a:t>
            </a:r>
          </a:p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July 20, 2023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E9E880E-4517-459E-B364-EB40E62B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1" y="6231846"/>
            <a:ext cx="1130584" cy="5709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CB462-B8F8-F9D7-3402-C0332F1D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480" y="6334778"/>
            <a:ext cx="479213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23118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</a:t>
            </a:r>
          </a:p>
          <a:p>
            <a:r>
              <a:rPr lang="en-US" sz="2400" dirty="0"/>
              <a:t>13,170 households received cooling subsidy benefits 	</a:t>
            </a:r>
          </a:p>
          <a:p>
            <a:pPr marL="0" indent="0">
              <a:buNone/>
            </a:pPr>
            <a:r>
              <a:rPr lang="en-US" sz="2400" dirty="0"/>
              <a:t>	-Average benefit: $351.75</a:t>
            </a:r>
          </a:p>
          <a:p>
            <a:pPr marL="457200" lvl="1" indent="0">
              <a:buNone/>
            </a:pPr>
            <a:r>
              <a:rPr lang="en-US" sz="2400" dirty="0"/>
              <a:t>	-Total of $4.6 million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13,483 households received cooling crisis benefits </a:t>
            </a:r>
          </a:p>
          <a:p>
            <a:pPr marL="457200" lvl="1" indent="0">
              <a:buNone/>
            </a:pPr>
            <a:r>
              <a:rPr lang="en-US" sz="2400" dirty="0"/>
              <a:t>	-Average benefit:$248.10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/>
              <a:t>	-Total of $3.3 million</a:t>
            </a:r>
          </a:p>
          <a:p>
            <a:r>
              <a:rPr lang="en-US" sz="2400" dirty="0"/>
              <a:t>62,668 households received heating subsidy benefits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400" dirty="0"/>
              <a:t>-Average benefit: $167.82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/>
              <a:t>	-Total of $10.5 million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5952" y="5478379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State Fiscal Year 2023…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EBD0A-CEB1-7FD4-9556-F7393925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087" y="6343098"/>
            <a:ext cx="606287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2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19200"/>
            <a:ext cx="10092489" cy="435133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n w="0"/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Funds home repairs related to energy efficiency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Serves low-income households if income does not exceed 200% of the Federal Poverty </a:t>
            </a:r>
            <a:r>
              <a:rPr lang="en-US" sz="2400" dirty="0">
                <a:ln w="0"/>
              </a:rPr>
              <a:t>Guidelines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C7D16-2A0E-4F1F-E325-5414B5C7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757" y="6355739"/>
            <a:ext cx="526774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352801"/>
            <a:ext cx="6197601" cy="18287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05953" y="5492335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</p:spTree>
    <p:extLst>
      <p:ext uri="{BB962C8B-B14F-4D97-AF65-F5344CB8AC3E}">
        <p14:creationId xmlns:p14="http://schemas.microsoft.com/office/powerpoint/2010/main" val="392956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7142" y="1627104"/>
            <a:ext cx="10156658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>
                <a:ln w="0"/>
                <a:solidFill>
                  <a:schemeClr val="tx1"/>
                </a:solidFill>
              </a:rPr>
              <a:t>Prioritizes 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Households containing elderly, disabled, or children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Households with young children at risk of removal from the home due to substandard conditions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High energy burden households, where the energy costs exceed 15% or more of the household’s income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429D9-CE2A-8F43-2D10-805DEC38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950" y="6343098"/>
            <a:ext cx="506896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3921" y="5466965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</p:spTree>
    <p:extLst>
      <p:ext uri="{BB962C8B-B14F-4D97-AF65-F5344CB8AC3E}">
        <p14:creationId xmlns:p14="http://schemas.microsoft.com/office/powerpoint/2010/main" val="208024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94183" y="1645152"/>
            <a:ext cx="9687427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>
                <a:ln w="0"/>
                <a:solidFill>
                  <a:schemeClr val="tx1"/>
                </a:solidFill>
              </a:rPr>
              <a:t>Weatherization Program includes activities to increase the energy efficiency and reduce heating costs of dwellings: 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Installing insulation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Sealing air infiltration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</a:rPr>
              <a:t>Heating system or water heater repair</a:t>
            </a:r>
          </a:p>
          <a:p>
            <a:pPr marL="0" indent="0" algn="l">
              <a:buNone/>
            </a:pP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530DC-6136-426D-3671-DE06D178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49724"/>
            <a:ext cx="480391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7984" y="5473591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</p:spTree>
    <p:extLst>
      <p:ext uri="{BB962C8B-B14F-4D97-AF65-F5344CB8AC3E}">
        <p14:creationId xmlns:p14="http://schemas.microsoft.com/office/powerpoint/2010/main" val="224794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24952" y="1407695"/>
            <a:ext cx="10175839" cy="415887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>
                <a:ln w="0"/>
                <a:solidFill>
                  <a:schemeClr val="tx1"/>
                </a:solidFill>
              </a:rPr>
              <a:t>Improve the health and safety of the dwelling and heating systems: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</a:rPr>
              <a:t>Testing for gas leaks, carbon monoxide, and other health and safety issues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</a:rPr>
              <a:t>Checking combustible appliances, such as stoves, furnaces, and water heaters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</a:rPr>
              <a:t>Installing fire and carbon monoxide detectors</a:t>
            </a:r>
          </a:p>
          <a:p>
            <a:pPr algn="l"/>
            <a:r>
              <a:rPr lang="en-US" sz="2000" dirty="0">
                <a:ln w="0"/>
                <a:solidFill>
                  <a:schemeClr val="tx1"/>
                </a:solidFill>
              </a:rPr>
              <a:t>Energy education prioritizes households containing elderly, disabled, or children</a:t>
            </a:r>
          </a:p>
          <a:p>
            <a:pPr algn="l"/>
            <a:r>
              <a:rPr lang="en-US" sz="2000" dirty="0">
                <a:ln w="0"/>
              </a:rPr>
              <a:t>442 homes were weatherized, with an average benefit of $7,000 each</a:t>
            </a:r>
            <a:endParaRPr lang="en-US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16852-0143-F211-57C9-278D6053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9579" y="6341267"/>
            <a:ext cx="480391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7985" y="54643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Weatherization Program…</a:t>
            </a:r>
          </a:p>
        </p:txBody>
      </p:sp>
    </p:spTree>
    <p:extLst>
      <p:ext uri="{BB962C8B-B14F-4D97-AF65-F5344CB8AC3E}">
        <p14:creationId xmlns:p14="http://schemas.microsoft.com/office/powerpoint/2010/main" val="52345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7984" y="5496426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Partnerships…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30" y="1227266"/>
            <a:ext cx="8701370" cy="43353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E5192-DF5E-C526-3130-7F0DE4D9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470" y="6336472"/>
            <a:ext cx="573157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8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/>
              <a:t>Partnership with Community Action Kentucky, Inc. (CAK) and the Kentucky Housing Corporation (KHC) </a:t>
            </a:r>
          </a:p>
          <a:p>
            <a:r>
              <a:rPr lang="en-US" sz="2400" dirty="0"/>
              <a:t>23 subcontracting agencies</a:t>
            </a:r>
          </a:p>
          <a:p>
            <a:r>
              <a:rPr lang="en-US" sz="2400" dirty="0"/>
              <a:t>Kentucky’s Community Action Agencies administer LIHEAP assistance in all Kentucky counties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1969" y="5478464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Partnerships…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8F032-337F-8A4B-4981-07FED6E8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65" y="6360535"/>
            <a:ext cx="493643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1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1" y="838201"/>
            <a:ext cx="7238999" cy="52879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287C5-9689-DB8D-E4B4-E7892B95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8403" y="6346300"/>
            <a:ext cx="50027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5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93921" y="5478379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812158"/>
            <a:ext cx="4154487" cy="429349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493921" y="1016696"/>
            <a:ext cx="4531141" cy="45851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CAK employs continuous quality improvement processes, including:</a:t>
            </a:r>
          </a:p>
          <a:p>
            <a:r>
              <a:rPr lang="en-US" sz="2000" dirty="0"/>
              <a:t>Change Committee</a:t>
            </a:r>
          </a:p>
          <a:p>
            <a:r>
              <a:rPr lang="en-US" sz="2000" dirty="0"/>
              <a:t>Manual updates based on technical assistance and monitoring trends for prior year</a:t>
            </a:r>
          </a:p>
          <a:p>
            <a:r>
              <a:rPr lang="en-US" sz="2000" dirty="0"/>
              <a:t>Data collection and analysis</a:t>
            </a:r>
          </a:p>
          <a:p>
            <a:r>
              <a:rPr lang="en-US" sz="2000" dirty="0"/>
              <a:t>Training and technical assistance to the Community Action Network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9E31C-4D97-BF21-2B5E-126EDCD1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6404" y="6342046"/>
            <a:ext cx="45212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0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467" y="545005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19853" y="473320"/>
            <a:ext cx="3909907" cy="166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n w="0"/>
                <a:solidFill>
                  <a:schemeClr val="tx1"/>
                </a:solidFill>
              </a:rPr>
              <a:t>Questions?</a:t>
            </a: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EBDB-BC37-7070-609F-67138AB0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673" y="6356350"/>
            <a:ext cx="59436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4" descr="Principal's Point of View: The Three Questions">
            <a:extLst>
              <a:ext uri="{FF2B5EF4-FFF2-40B4-BE49-F238E27FC236}">
                <a16:creationId xmlns:a16="http://schemas.microsoft.com/office/drawing/2014/main" id="{635DAA2A-148C-818B-0855-78A9B34A2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78" y="2304679"/>
            <a:ext cx="3443444" cy="29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5715000"/>
            <a:ext cx="8534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11992" y="1042303"/>
            <a:ext cx="7475806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1720915"/>
            <a:ext cx="5291798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0" y="2399712"/>
            <a:ext cx="5291798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12412" y="3078509"/>
            <a:ext cx="5291798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12412" y="3749045"/>
            <a:ext cx="5275386" cy="609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4613" y="1144226"/>
            <a:ext cx="799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DCBS: Lesa Dennis, Commissioner</a:t>
            </a:r>
          </a:p>
          <a:p>
            <a:pPr algn="ctr"/>
            <a:endParaRPr lang="en-US" sz="2400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5922497" y="1792498"/>
            <a:ext cx="582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Division of Service Regions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7219" y="3167369"/>
            <a:ext cx="557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Division of Child Care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470386"/>
            <a:ext cx="595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Division of Administration and Financial Mgmt.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6054" y="3826529"/>
            <a:ext cx="510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Division of Family Support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72554" y="4432493"/>
            <a:ext cx="5315244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2554" y="4467909"/>
            <a:ext cx="523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Division of Protection and Permanency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7B3522-1CA8-056A-C818-180BDCE3E5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3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Department for Community Based Services (DCBS) Overview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DFD08DF2-3FEE-53DE-998A-19957131A77B}"/>
              </a:ext>
            </a:extLst>
          </p:cNvPr>
          <p:cNvSpPr/>
          <p:nvPr/>
        </p:nvSpPr>
        <p:spPr>
          <a:xfrm>
            <a:off x="6084277" y="5123207"/>
            <a:ext cx="5315244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13121-6775-287B-F47B-9388AC1EA322}"/>
              </a:ext>
            </a:extLst>
          </p:cNvPr>
          <p:cNvSpPr txBox="1"/>
          <p:nvPr/>
        </p:nvSpPr>
        <p:spPr>
          <a:xfrm>
            <a:off x="5867818" y="5197174"/>
            <a:ext cx="572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/>
              <a:t>Division of Prevention and Community Wellbeing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7B7CA-6B72-744A-4B74-892BF87A9362}"/>
              </a:ext>
            </a:extLst>
          </p:cNvPr>
          <p:cNvSpPr txBox="1"/>
          <p:nvPr/>
        </p:nvSpPr>
        <p:spPr>
          <a:xfrm>
            <a:off x="322802" y="1967056"/>
            <a:ext cx="5376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4,393 full-time employees statewide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Offices in all 120 counties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D058B5-E588-3D75-D344-2E2DA557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879" y="6376229"/>
            <a:ext cx="480391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0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/>
              <a:t>Established in 1982</a:t>
            </a:r>
          </a:p>
          <a:p>
            <a:pPr>
              <a:buSzPct val="100000"/>
            </a:pPr>
            <a:r>
              <a:rPr lang="en-US" sz="2400" dirty="0"/>
              <a:t>Safety net program focusing on energy conservation and heating and cooling</a:t>
            </a:r>
          </a:p>
          <a:p>
            <a:pPr>
              <a:buSzPct val="100000"/>
            </a:pPr>
            <a:r>
              <a:rPr lang="en-US" sz="2400" dirty="0"/>
              <a:t>Meets immediate home energy needs</a:t>
            </a:r>
          </a:p>
          <a:p>
            <a:pPr>
              <a:buSzPct val="100000"/>
            </a:pPr>
            <a:r>
              <a:rPr lang="en-US" sz="2400" dirty="0"/>
              <a:t>Designed to help households with the lowest incomes that pay a high proportion of income for home energy</a:t>
            </a:r>
          </a:p>
          <a:p>
            <a:pPr>
              <a:buSzPct val="100000"/>
            </a:pPr>
            <a:r>
              <a:rPr lang="en-US" sz="2400" dirty="0"/>
              <a:t>LIHEAP funds spent to date FFY 2023 total $60.6 million</a:t>
            </a:r>
          </a:p>
          <a:p>
            <a:pPr>
              <a:buSzPct val="100000"/>
            </a:pPr>
            <a:r>
              <a:rPr lang="en-US" sz="2400" dirty="0"/>
              <a:t>Anticipated amount of funding for FFY 2024 is $58 million</a:t>
            </a:r>
          </a:p>
          <a:p>
            <a:r>
              <a:rPr lang="en-US" sz="2400" dirty="0"/>
              <a:t>100% federally funded </a:t>
            </a:r>
          </a:p>
          <a:p>
            <a:endParaRPr lang="en-US" dirty="0"/>
          </a:p>
          <a:p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1969" y="5486399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7754" y="433755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LIHEAP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6419-FBBA-1937-79E1-562ACA36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217" y="6349724"/>
            <a:ext cx="447261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9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754" y="433755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/>
              <a:t>LIHEAP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90% of federal LIHEAP award is used for benefits to Kentucky citizens</a:t>
            </a:r>
          </a:p>
          <a:p>
            <a:r>
              <a:rPr lang="en-US" sz="2400" dirty="0"/>
              <a:t>$64,000 is retained by DCBS for the Preventive Assistance Program to assist families receiving child protective services with a needed energy payment</a:t>
            </a:r>
          </a:p>
          <a:p>
            <a:r>
              <a:rPr lang="en-US" sz="2400" dirty="0"/>
              <a:t>Up to 15% of the amount can be allocated for weatherization</a:t>
            </a:r>
          </a:p>
          <a:p>
            <a:r>
              <a:rPr lang="en-US" sz="2400" dirty="0"/>
              <a:t>Up to 10% of the amount can be used for administrative costs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1969" y="5478464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chemeClr val="accent2">
                    <a:lumMod val="75000"/>
                  </a:schemeClr>
                </a:solidFill>
              </a:rPr>
              <a:t>HISTORY…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1BC0B-35C5-6F95-BA52-3D679666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23" y="6324854"/>
            <a:ext cx="49033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67B5E-5A74-4D39-8AB3-56DEEDD6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439" y="6345451"/>
            <a:ext cx="460513" cy="365125"/>
          </a:xfrm>
        </p:spPr>
        <p:txBody>
          <a:bodyPr/>
          <a:lstStyle/>
          <a:p>
            <a:fld id="{413B8C1A-B3FA-4E19-85F6-8AA27377C971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84745-C2F7-4074-BD7B-DFAAF607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89466"/>
              </p:ext>
            </p:extLst>
          </p:nvPr>
        </p:nvGraphicFramePr>
        <p:xfrm>
          <a:off x="3850105" y="1464160"/>
          <a:ext cx="4794584" cy="4580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05">
                  <a:extLst>
                    <a:ext uri="{9D8B030D-6E8A-4147-A177-3AD203B41FA5}">
                      <a16:colId xmlns:a16="http://schemas.microsoft.com/office/drawing/2014/main" val="2591811121"/>
                    </a:ext>
                  </a:extLst>
                </a:gridCol>
                <a:gridCol w="2922579">
                  <a:extLst>
                    <a:ext uri="{9D8B030D-6E8A-4147-A177-3AD203B41FA5}">
                      <a16:colId xmlns:a16="http://schemas.microsoft.com/office/drawing/2014/main" val="1106737584"/>
                    </a:ext>
                  </a:extLst>
                </a:gridCol>
              </a:tblGrid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Household Size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latin typeface="+mn-lt"/>
                        </a:rPr>
                        <a:t>Monthly Income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142984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1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$1,823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190908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2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$2,465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982267"/>
                  </a:ext>
                </a:extLst>
              </a:tr>
              <a:tr h="422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+mn-lt"/>
                        </a:rPr>
                        <a:t>3</a:t>
                      </a:r>
                      <a:endParaRPr lang="en-US" sz="1400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$3,108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584224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+mn-lt"/>
                        </a:rPr>
                        <a:t>4</a:t>
                      </a:r>
                      <a:endParaRPr lang="en-US" sz="1400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 $  3,750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810805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5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 $   4,393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216493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+mn-lt"/>
                        </a:rPr>
                        <a:t>6</a:t>
                      </a:r>
                      <a:endParaRPr lang="en-US" sz="1400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 $   5,035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835679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+mn-lt"/>
                        </a:rPr>
                        <a:t>7</a:t>
                      </a:r>
                      <a:endParaRPr lang="en-US" sz="1400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 $   5,678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29636"/>
                  </a:ext>
                </a:extLst>
              </a:tr>
              <a:tr h="37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+mn-lt"/>
                        </a:rPr>
                        <a:t>8</a:t>
                      </a:r>
                      <a:endParaRPr lang="en-US" sz="1400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 $   6,320 </a:t>
                      </a:r>
                      <a:endParaRPr lang="en-US" sz="1400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64828"/>
                  </a:ext>
                </a:extLst>
              </a:tr>
              <a:tr h="116187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For each additional household member above 8, add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$643  to the monthly income limit.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161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8E2B6A-C449-44E8-82EF-4A74802E9D6F}"/>
              </a:ext>
            </a:extLst>
          </p:cNvPr>
          <p:cNvSpPr/>
          <p:nvPr/>
        </p:nvSpPr>
        <p:spPr>
          <a:xfrm>
            <a:off x="2576631" y="813775"/>
            <a:ext cx="6891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150% of the Federal Poverty Guidelines (percent of poverty)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8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LIHEAP offers the following types of benefits to Kentucky citizens:</a:t>
            </a:r>
          </a:p>
          <a:p>
            <a:r>
              <a:rPr lang="en-US" sz="2400" dirty="0"/>
              <a:t>Bill payment assistance year-round for heating and cooling:</a:t>
            </a:r>
          </a:p>
          <a:p>
            <a:pPr marL="457200" lvl="1" indent="0">
              <a:buNone/>
            </a:pPr>
            <a:r>
              <a:rPr lang="en-US" sz="2400" dirty="0"/>
              <a:t>- Subsidy component</a:t>
            </a:r>
          </a:p>
          <a:p>
            <a:pPr marL="457200" lvl="1" indent="0">
              <a:buNone/>
            </a:pPr>
            <a:r>
              <a:rPr lang="en-US" sz="2400" dirty="0"/>
              <a:t>- Crisis component</a:t>
            </a:r>
          </a:p>
          <a:p>
            <a:r>
              <a:rPr lang="en-US" sz="2400" dirty="0"/>
              <a:t>Emergency assistance </a:t>
            </a:r>
          </a:p>
          <a:p>
            <a:r>
              <a:rPr lang="en-US" sz="2400" dirty="0"/>
              <a:t>Weatherization activities to increase the energy efficiency, health, and safety of eligible low-income individual’s dwellings </a:t>
            </a:r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5478464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Benefits…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E9FB7-78F8-D8F5-5E76-1F78E8D9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844" y="6343098"/>
            <a:ext cx="50027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LIHEAP Heating Subsidy Component:</a:t>
            </a:r>
          </a:p>
          <a:p>
            <a:r>
              <a:rPr lang="en-US" sz="2400" dirty="0"/>
              <a:t>Offsets home heating costs </a:t>
            </a:r>
          </a:p>
          <a:p>
            <a:r>
              <a:rPr lang="en-US" sz="2400" dirty="0"/>
              <a:t>Has benefit amounts structured by a percentage of the household’s annual heating costs and percentage of poverty met by the household</a:t>
            </a:r>
          </a:p>
          <a:p>
            <a:r>
              <a:rPr lang="en-US" sz="2400" dirty="0"/>
              <a:t>Application process runs early November through Mid-December</a:t>
            </a:r>
          </a:p>
          <a:p>
            <a:pPr marL="457200" lvl="1" indent="0">
              <a:buNone/>
            </a:pPr>
            <a:r>
              <a:rPr lang="en-US" sz="2400" dirty="0"/>
              <a:t>- Early applications accepted in October for the elderly and individuals with disabilities  </a:t>
            </a:r>
          </a:p>
          <a:p>
            <a:pPr marL="457200" lvl="1" indent="0">
              <a:buNone/>
            </a:pPr>
            <a:r>
              <a:rPr lang="en-US" sz="2400" dirty="0"/>
              <a:t>- Appointments are available for working individuals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5953" y="5478464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Subsidy…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C31D9-4AC6-8499-C02D-DAC09A43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461" y="6343097"/>
            <a:ext cx="56653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391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LIHEAP Heating Crisis Component:</a:t>
            </a:r>
          </a:p>
          <a:p>
            <a:r>
              <a:rPr lang="en-US" sz="2400" dirty="0"/>
              <a:t>Offers assistance for an energy emergency</a:t>
            </a:r>
          </a:p>
          <a:p>
            <a:r>
              <a:rPr lang="en-US" sz="2400" dirty="0"/>
              <a:t>Application process runs from January through April unless funds are depleted before April</a:t>
            </a:r>
          </a:p>
          <a:p>
            <a:r>
              <a:rPr lang="en-US" sz="2400" dirty="0"/>
              <a:t>Benefits are limited to the amount necessary to relieve the crisis, with the maximum amount not to exceed Community Action Agency’s local cost for a deliverable supply of household’s primary heating fuel or $400 for gas or electric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83" y="4487864"/>
            <a:ext cx="2457450" cy="12953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42047" y="5484395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Crisis…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E5E92-7EAE-C01F-AB2E-A9E118AE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461" y="6329846"/>
            <a:ext cx="553278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0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Subsidy…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836" y="1392489"/>
            <a:ext cx="920616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LIHEAP Cooling Subsidy</a:t>
            </a:r>
          </a:p>
          <a:p>
            <a:r>
              <a:rPr lang="en-US" sz="2400" dirty="0"/>
              <a:t>Offsets home cooling costs</a:t>
            </a:r>
          </a:p>
          <a:p>
            <a:r>
              <a:rPr lang="en-US" sz="2400" dirty="0">
                <a:cs typeface="Arial" panose="020B0604020202020204" pitchFamily="34" charset="0"/>
              </a:rPr>
              <a:t>Assistance amounts are structured according to a percentage of the household’s annual cooling costs and percentage of poverty level met by the household</a:t>
            </a:r>
          </a:p>
          <a:p>
            <a:r>
              <a:rPr lang="en-US" sz="2400" dirty="0"/>
              <a:t>Application period was open from April 17 through June 2, 2023 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1" y="5465511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spc="-150" dirty="0">
                <a:ln w="0"/>
                <a:solidFill>
                  <a:schemeClr val="accent2">
                    <a:lumMod val="75000"/>
                  </a:schemeClr>
                </a:solidFill>
              </a:rPr>
              <a:t>Low Income Home Energy Assistance Program  (LIHEAP)</a:t>
            </a:r>
            <a:r>
              <a:rPr lang="en-US" sz="2700" i="1" dirty="0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8C530-244B-181C-CC11-522280AC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208" y="6336472"/>
            <a:ext cx="520148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C6A23A77D5F46A826583C49B527F1" ma:contentTypeVersion="4" ma:contentTypeDescription="Create a new document." ma:contentTypeScope="" ma:versionID="dc6e65970d2b8b3de3736e9d749fe35e">
  <xsd:schema xmlns:xsd="http://www.w3.org/2001/XMLSchema" xmlns:xs="http://www.w3.org/2001/XMLSchema" xmlns:p="http://schemas.microsoft.com/office/2006/metadata/properties" xmlns:ns2="6766d0a9-0824-47f7-9f66-d3de3a4c49a2" xmlns:ns3="fa5d4fd8-1639-4dc7-b726-61eff950cd22" targetNamespace="http://schemas.microsoft.com/office/2006/metadata/properties" ma:root="true" ma:fieldsID="061ee1f80dd29b669dfd9b7057f15315" ns2:_="" ns3:_="">
    <xsd:import namespace="6766d0a9-0824-47f7-9f66-d3de3a4c49a2"/>
    <xsd:import namespace="fa5d4fd8-1639-4dc7-b726-61eff950c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6d0a9-0824-47f7-9f66-d3de3a4c4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d4fd8-1639-4dc7-b726-61eff950c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4ECFEF-34A6-48BC-9ED6-C8EB56210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6d0a9-0824-47f7-9f66-d3de3a4c49a2"/>
    <ds:schemaRef ds:uri="fa5d4fd8-1639-4dc7-b726-61eff950c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7CF0F-6D7A-4E81-8E1B-08F87E24FE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1027</Words>
  <Application>Microsoft Office PowerPoint</Application>
  <PresentationFormat>Widescreen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Department for Community Based Services (DCBS) Overview</vt:lpstr>
      <vt:lpstr>HISTORY…</vt:lpstr>
      <vt:lpstr>LIHEAP</vt:lpstr>
      <vt:lpstr>PowerPoint Presentation</vt:lpstr>
      <vt:lpstr>PowerPoint Presentation</vt:lpstr>
      <vt:lpstr>PowerPoint Presentation</vt:lpstr>
      <vt:lpstr>PowerPoint Presentation</vt:lpstr>
      <vt:lpstr>Subsidy…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Income Home Energy Assistance Program  (LIHEAP) 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Brice J (CHFS)</dc:creator>
  <cp:lastModifiedBy>Cooper, Sarah A (CHFS OLRA)</cp:lastModifiedBy>
  <cp:revision>15</cp:revision>
  <dcterms:created xsi:type="dcterms:W3CDTF">2022-07-12T13:08:44Z</dcterms:created>
  <dcterms:modified xsi:type="dcterms:W3CDTF">2023-07-17T13:18:07Z</dcterms:modified>
</cp:coreProperties>
</file>