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88" r:id="rId6"/>
    <p:sldId id="297" r:id="rId7"/>
    <p:sldId id="268" r:id="rId8"/>
    <p:sldId id="296" r:id="rId9"/>
    <p:sldId id="270"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108" d="100"/>
          <a:sy n="108" d="100"/>
        </p:scale>
        <p:origin x="5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538210"/>
            <a:ext cx="9144000" cy="1646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54E60DE-7268-4441-A2AF-705C1EA146DC}"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F3D43-543B-43CB-84C9-766D41FC27D9}" type="slidenum">
              <a:rPr lang="en-US" smtClean="0"/>
              <a:t>‹#›</a:t>
            </a:fld>
            <a:endParaRPr lang="en-US"/>
          </a:p>
        </p:txBody>
      </p:sp>
      <p:pic>
        <p:nvPicPr>
          <p:cNvPr id="9"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2" y="1547813"/>
            <a:ext cx="4620683" cy="28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509614" y="279154"/>
            <a:ext cx="11172775" cy="1097280"/>
          </a:xfrm>
          <a:solidFill>
            <a:srgbClr val="0070C0"/>
          </a:solidFill>
          <a:ln>
            <a:solidFill>
              <a:schemeClr val="tx1"/>
            </a:solidFill>
          </a:ln>
        </p:spPr>
        <p:txBody>
          <a:bodyPr/>
          <a:lstStyle>
            <a:lvl1pPr algn="ctr">
              <a:defRPr/>
            </a:lvl1pPr>
          </a:lstStyle>
          <a:p>
            <a:r>
              <a:rPr lang="en-US" b="1">
                <a:solidFill>
                  <a:schemeClr val="bg1"/>
                </a:solidFill>
              </a:rPr>
              <a:t>Heading</a:t>
            </a:r>
          </a:p>
        </p:txBody>
      </p:sp>
    </p:spTree>
    <p:extLst>
      <p:ext uri="{BB962C8B-B14F-4D97-AF65-F5344CB8AC3E}">
        <p14:creationId xmlns:p14="http://schemas.microsoft.com/office/powerpoint/2010/main" val="240451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1FC645-9652-4431-98B4-41D8F4549E34}"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F3D43-543B-43CB-84C9-766D41FC27D9}" type="slidenum">
              <a:rPr lang="en-US" smtClean="0"/>
              <a:t>‹#›</a:t>
            </a:fld>
            <a:endParaRPr lang="en-US"/>
          </a:p>
        </p:txBody>
      </p:sp>
    </p:spTree>
    <p:extLst>
      <p:ext uri="{BB962C8B-B14F-4D97-AF65-F5344CB8AC3E}">
        <p14:creationId xmlns:p14="http://schemas.microsoft.com/office/powerpoint/2010/main" val="127577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70D48E-3881-420E-8A44-0492C62DF2FE}"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4F3D43-543B-43CB-84C9-766D41FC27D9}" type="slidenum">
              <a:rPr lang="en-US" smtClean="0"/>
              <a:t>‹#›</a:t>
            </a:fld>
            <a:endParaRPr lang="en-US"/>
          </a:p>
        </p:txBody>
      </p:sp>
    </p:spTree>
    <p:extLst>
      <p:ext uri="{BB962C8B-B14F-4D97-AF65-F5344CB8AC3E}">
        <p14:creationId xmlns:p14="http://schemas.microsoft.com/office/powerpoint/2010/main" val="3248516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4"/>
            <a:ext cx="10363827"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F276CE-D0BF-43A4-A23D-645817F011AD}"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733D3-81E4-43E1-80C0-87C07401C5A7}" type="slidenum">
              <a:rPr lang="en-US" smtClean="0"/>
              <a:t>‹#›</a:t>
            </a:fld>
            <a:endParaRPr lang="en-US"/>
          </a:p>
        </p:txBody>
      </p:sp>
    </p:spTree>
    <p:extLst>
      <p:ext uri="{BB962C8B-B14F-4D97-AF65-F5344CB8AC3E}">
        <p14:creationId xmlns:p14="http://schemas.microsoft.com/office/powerpoint/2010/main" val="158784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F4C15F-3FDF-40D9-BCE8-552A84604A10}"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42943" y="6356354"/>
            <a:ext cx="2743200" cy="365125"/>
          </a:xfrm>
        </p:spPr>
        <p:txBody>
          <a:bodyPr/>
          <a:lstStyle/>
          <a:p>
            <a:fld id="{4C4F3D43-543B-43CB-84C9-766D41FC27D9}" type="slidenum">
              <a:rPr lang="en-US" smtClean="0"/>
              <a:t>‹#›</a:t>
            </a:fld>
            <a:endParaRPr lang="en-US"/>
          </a:p>
        </p:txBody>
      </p:sp>
      <p:pic>
        <p:nvPicPr>
          <p:cNvPr id="7"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1213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C66DB8-5407-484E-A183-7D6F438219F3}" type="datetime1">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84887" y="6356354"/>
            <a:ext cx="2743200" cy="365125"/>
          </a:xfrm>
        </p:spPr>
        <p:txBody>
          <a:bodyPr/>
          <a:lstStyle/>
          <a:p>
            <a:fld id="{4C4F3D43-543B-43CB-84C9-766D41FC27D9}" type="slidenum">
              <a:rPr lang="en-US" smtClean="0"/>
              <a:t>‹#›</a:t>
            </a:fld>
            <a:endParaRPr lang="en-US"/>
          </a:p>
        </p:txBody>
      </p:sp>
      <p:pic>
        <p:nvPicPr>
          <p:cNvPr id="7"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039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DB14D4-BD1E-4B40-907E-96968DA4EA57}" type="datetime1">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725228" y="6356354"/>
            <a:ext cx="2743200" cy="365125"/>
          </a:xfrm>
        </p:spPr>
        <p:txBody>
          <a:bodyPr/>
          <a:lstStyle/>
          <a:p>
            <a:fld id="{4C4F3D43-543B-43CB-84C9-766D41FC27D9}" type="slidenum">
              <a:rPr lang="en-US" smtClean="0"/>
              <a:t>‹#›</a:t>
            </a:fld>
            <a:endParaRPr lang="en-US"/>
          </a:p>
        </p:txBody>
      </p:sp>
      <p:pic>
        <p:nvPicPr>
          <p:cNvPr id="8"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770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42C663-1F21-421D-8681-64CDF1E9C825}" type="datetime1">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979777" y="6356354"/>
            <a:ext cx="2743200" cy="365125"/>
          </a:xfrm>
        </p:spPr>
        <p:txBody>
          <a:bodyPr/>
          <a:lstStyle/>
          <a:p>
            <a:fld id="{4C4F3D43-543B-43CB-84C9-766D41FC27D9}" type="slidenum">
              <a:rPr lang="en-US" smtClean="0"/>
              <a:t>‹#›</a:t>
            </a:fld>
            <a:endParaRPr lang="en-US"/>
          </a:p>
        </p:txBody>
      </p:sp>
      <p:pic>
        <p:nvPicPr>
          <p:cNvPr id="10"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76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911A3F-22CC-4AF6-8C0D-EDC8012BAD4F}" type="datetime1">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015515" y="6356353"/>
            <a:ext cx="2743200" cy="365125"/>
          </a:xfrm>
        </p:spPr>
        <p:txBody>
          <a:bodyPr/>
          <a:lstStyle/>
          <a:p>
            <a:fld id="{4C4F3D43-543B-43CB-84C9-766D41FC27D9}" type="slidenum">
              <a:rPr lang="en-US" smtClean="0"/>
              <a:t>‹#›</a:t>
            </a:fld>
            <a:endParaRPr lang="en-US"/>
          </a:p>
        </p:txBody>
      </p:sp>
      <p:pic>
        <p:nvPicPr>
          <p:cNvPr id="6"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66688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60A390-7E4F-4157-94B2-7B975B5A1F54}" type="datetime1">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153401" y="6356353"/>
            <a:ext cx="2173515" cy="365125"/>
          </a:xfrm>
        </p:spPr>
        <p:txBody>
          <a:bodyPr/>
          <a:lstStyle>
            <a:lvl1pPr>
              <a:defRPr sz="1600"/>
            </a:lvl1pPr>
          </a:lstStyle>
          <a:p>
            <a:fld id="{0B62D459-F165-4BBD-A877-E2F8961DECFB}" type="slidenum">
              <a:rPr lang="en-US" smtClean="0"/>
              <a:pPr/>
              <a:t>‹#›</a:t>
            </a:fld>
            <a:endParaRPr lang="en-US"/>
          </a:p>
        </p:txBody>
      </p:sp>
      <p:pic>
        <p:nvPicPr>
          <p:cNvPr id="5"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7021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3685A4-208E-45AB-AB4C-6F553F72182D}" type="datetime1">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26828" y="6356354"/>
            <a:ext cx="2743200" cy="365125"/>
          </a:xfrm>
        </p:spPr>
        <p:txBody>
          <a:bodyPr/>
          <a:lstStyle/>
          <a:p>
            <a:fld id="{4C4F3D43-543B-43CB-84C9-766D41FC27D9}" type="slidenum">
              <a:rPr lang="en-US" smtClean="0"/>
              <a:t>‹#›</a:t>
            </a:fld>
            <a:endParaRPr lang="en-US"/>
          </a:p>
        </p:txBody>
      </p:sp>
      <p:pic>
        <p:nvPicPr>
          <p:cNvPr id="8"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99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1339DF-A4DA-441D-AC74-D4BFF3F8B573}" type="datetime1">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4428" y="6356354"/>
            <a:ext cx="2743200" cy="365125"/>
          </a:xfrm>
        </p:spPr>
        <p:txBody>
          <a:bodyPr/>
          <a:lstStyle/>
          <a:p>
            <a:fld id="{4C4F3D43-543B-43CB-84C9-766D41FC27D9}" type="slidenum">
              <a:rPr lang="en-US" smtClean="0"/>
              <a:t>‹#›</a:t>
            </a:fld>
            <a:endParaRPr lang="en-US"/>
          </a:p>
        </p:txBody>
      </p:sp>
      <p:pic>
        <p:nvPicPr>
          <p:cNvPr id="8" name="Picture 2" descr="EEC Logos to export_four color_square"/>
          <p:cNvPicPr>
            <a:picLocks noChangeAspect="1" noChangeArrowheads="1"/>
          </p:cNvPicPr>
          <p:nvPr userDrawn="1"/>
        </p:nvPicPr>
        <p:blipFill>
          <a:blip r:embed="rId2" cstate="print">
            <a:extLst>
              <a:ext uri="{BEBA8EAE-BF5A-486C-A8C5-ECC9F3942E4B}">
                <a14:imgProps xmlns:a14="http://schemas.microsoft.com/office/drawing/2010/main">
                  <a14:imgLayer r:embed="rId3">
                    <a14:imgEffect>
                      <a14:backgroundRemoval t="3721" b="97209" l="2315" r="95833">
                        <a14:foregroundMark x1="22222" y1="86512" x2="22222" y2="86512"/>
                        <a14:foregroundMark x1="16204" y1="80930" x2="16204" y2="80930"/>
                        <a14:foregroundMark x1="11574" y1="74884" x2="11574" y2="74884"/>
                        <a14:foregroundMark x1="7870" y1="67907" x2="7870" y2="67907"/>
                        <a14:foregroundMark x1="4630" y1="62791" x2="4630" y2="62791"/>
                        <a14:foregroundMark x1="2315" y1="53953" x2="2315" y2="53953"/>
                        <a14:foregroundMark x1="3241" y1="46047" x2="3241" y2="46047"/>
                        <a14:foregroundMark x1="6944" y1="31163" x2="6944" y2="31163"/>
                        <a14:foregroundMark x1="10648" y1="24186" x2="10648" y2="24186"/>
                        <a14:foregroundMark x1="17130" y1="17209" x2="17130" y2="17209"/>
                        <a14:foregroundMark x1="22222" y1="11628" x2="22222" y2="11628"/>
                        <a14:foregroundMark x1="31019" y1="6512" x2="31019" y2="6512"/>
                        <a14:foregroundMark x1="36111" y1="4186" x2="36111" y2="4186"/>
                        <a14:foregroundMark x1="43981" y1="5581" x2="43981" y2="5581"/>
                        <a14:foregroundMark x1="52778" y1="4651" x2="52778" y2="4651"/>
                        <a14:foregroundMark x1="65278" y1="7907" x2="65278" y2="7907"/>
                        <a14:foregroundMark x1="73611" y1="10233" x2="73611" y2="10233"/>
                        <a14:foregroundMark x1="78241" y1="14884" x2="78241" y2="14884"/>
                        <a14:foregroundMark x1="86574" y1="19070" x2="86574" y2="19070"/>
                        <a14:foregroundMark x1="91204" y1="25581" x2="91204" y2="25581"/>
                        <a14:foregroundMark x1="93056" y1="35349" x2="93056" y2="35349"/>
                        <a14:foregroundMark x1="97222" y1="48372" x2="97222" y2="48372"/>
                        <a14:foregroundMark x1="94907" y1="60930" x2="94907" y2="60930"/>
                        <a14:foregroundMark x1="90741" y1="69302" x2="90741" y2="69302"/>
                        <a14:foregroundMark x1="87963" y1="76744" x2="87963" y2="76744"/>
                        <a14:foregroundMark x1="83333" y1="81860" x2="83333" y2="81860"/>
                        <a14:foregroundMark x1="79630" y1="86047" x2="79630" y2="86047"/>
                        <a14:foregroundMark x1="73148" y1="92558" x2="73148" y2="92558"/>
                        <a14:foregroundMark x1="65278" y1="95349" x2="65278" y2="95349"/>
                        <a14:foregroundMark x1="56019" y1="97209" x2="56019" y2="97209"/>
                        <a14:foregroundMark x1="39352" y1="95349" x2="39352" y2="95349"/>
                        <a14:foregroundMark x1="32870" y1="93023" x2="32870" y2="93023"/>
                        <a14:foregroundMark x1="46759" y1="94884" x2="46759" y2="94884"/>
                        <a14:foregroundMark x1="23148" y1="9767" x2="23148" y2="9767"/>
                        <a14:foregroundMark x1="93056" y1="71163" x2="93056" y2="71163"/>
                        <a14:foregroundMark x1="10185" y1="21860" x2="10185" y2="21860"/>
                        <a14:backgroundMark x1="20370" y1="42791" x2="25463" y2="33953"/>
                        <a14:backgroundMark x1="18519" y1="54884" x2="18519" y2="54884"/>
                        <a14:backgroundMark x1="17593" y1="57209" x2="20833" y2="54884"/>
                        <a14:backgroundMark x1="28241" y1="29302" x2="39815" y2="20000"/>
                        <a14:backgroundMark x1="40741" y1="19535" x2="63426" y2="20000"/>
                        <a14:backgroundMark x1="64815" y1="22326" x2="68981" y2="25116"/>
                        <a14:backgroundMark x1="33333" y1="48837" x2="44907" y2="31628"/>
                        <a14:backgroundMark x1="56019" y1="32093" x2="56019" y2="32093"/>
                        <a14:backgroundMark x1="51852" y1="50698" x2="51852" y2="50698"/>
                        <a14:backgroundMark x1="24537" y1="67442" x2="40278" y2="65581"/>
                        <a14:backgroundMark x1="43519" y1="66047" x2="60185" y2="70233"/>
                        <a14:backgroundMark x1="61111" y1="71163" x2="75463" y2="72093"/>
                        <a14:backgroundMark x1="33333" y1="78140" x2="56481" y2="82326"/>
                        <a14:backgroundMark x1="6944" y1="38605" x2="6944" y2="38605"/>
                        <a14:backgroundMark x1="12963" y1="27442" x2="12963" y2="27442"/>
                        <a14:backgroundMark x1="21759" y1="16279" x2="21759" y2="16279"/>
                        <a14:backgroundMark x1="34722" y1="8837" x2="34722" y2="8837"/>
                        <a14:backgroundMark x1="51389" y1="7442" x2="51389" y2="7442"/>
                        <a14:backgroundMark x1="62037" y1="9302" x2="62037" y2="9302"/>
                        <a14:backgroundMark x1="68519" y1="10698" x2="68519" y2="10698"/>
                        <a14:backgroundMark x1="65741" y1="10233" x2="65741" y2="10233"/>
                        <a14:backgroundMark x1="29167" y1="53023" x2="29167" y2="53023"/>
                      </a14:backgroundRemoval>
                    </a14:imgEffect>
                  </a14:imgLayer>
                </a14:imgProps>
              </a:ext>
              <a:ext uri="{28A0092B-C50C-407E-A947-70E740481C1C}">
                <a14:useLocalDpi xmlns:a14="http://schemas.microsoft.com/office/drawing/2010/main" val="0"/>
              </a:ext>
            </a:extLst>
          </a:blip>
          <a:srcRect/>
          <a:stretch>
            <a:fillRect/>
          </a:stretch>
        </p:blipFill>
        <p:spPr bwMode="auto">
          <a:xfrm>
            <a:off x="10944295" y="5911344"/>
            <a:ext cx="1192788" cy="890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49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a:solidFill>
            <a:srgbClr val="0070C0"/>
          </a:solidFill>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36DE10-AAB3-403C-9887-08E6A4C3EB4F}" type="datetime1">
              <a:rPr lang="en-US" smtClean="0"/>
              <a:t>7/18/2023</a:t>
            </a:fld>
            <a:endParaRPr 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F3D43-543B-43CB-84C9-766D41FC27D9}" type="slidenum">
              <a:rPr lang="en-US" smtClean="0"/>
              <a:t>‹#›</a:t>
            </a:fld>
            <a:endParaRPr lang="en-US"/>
          </a:p>
        </p:txBody>
      </p:sp>
    </p:spTree>
    <p:extLst>
      <p:ext uri="{BB962C8B-B14F-4D97-AF65-F5344CB8AC3E}">
        <p14:creationId xmlns:p14="http://schemas.microsoft.com/office/powerpoint/2010/main" val="131932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ec.ky.gov/Environmental-Protection/Water/Protection/Pages/PFAS.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889" y="87465"/>
            <a:ext cx="8379581" cy="1594458"/>
          </a:xfrm>
          <a:solidFill>
            <a:srgbClr val="0070C0"/>
          </a:solidFill>
          <a:ln>
            <a:solidFill>
              <a:schemeClr val="tx1"/>
            </a:solidFill>
          </a:ln>
        </p:spPr>
        <p:txBody>
          <a:bodyPr>
            <a:noAutofit/>
          </a:bodyPr>
          <a:lstStyle/>
          <a:p>
            <a:pPr algn="ctr"/>
            <a:r>
              <a:rPr lang="en-US" sz="2800" dirty="0"/>
              <a:t>Interim Joint Committee</a:t>
            </a:r>
            <a:br>
              <a:rPr lang="en-US" sz="2800" dirty="0"/>
            </a:br>
            <a:r>
              <a:rPr lang="en-US" sz="2800" dirty="0"/>
              <a:t>on</a:t>
            </a:r>
            <a:br>
              <a:rPr lang="en-US" sz="2800" dirty="0"/>
            </a:br>
            <a:r>
              <a:rPr lang="en-US" sz="2800" dirty="0"/>
              <a:t>Natural Resources and Energy</a:t>
            </a:r>
            <a:br>
              <a:rPr lang="en-US" sz="2800" dirty="0"/>
            </a:br>
            <a:endParaRPr lang="en-US" sz="2800" dirty="0"/>
          </a:p>
        </p:txBody>
      </p:sp>
      <p:pic>
        <p:nvPicPr>
          <p:cNvPr id="6" name="Picture 6">
            <a:extLst>
              <a:ext uri="{FF2B5EF4-FFF2-40B4-BE49-F238E27FC236}">
                <a16:creationId xmlns:a16="http://schemas.microsoft.com/office/drawing/2014/main" id="{35541237-23D7-0918-CB00-CEDAE474CF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8721" y="1759467"/>
            <a:ext cx="3774557" cy="2076508"/>
          </a:xfrm>
          <a:prstGeom prst="rect">
            <a:avLst/>
          </a:prstGeom>
          <a:effectLst>
            <a:outerShdw blurRad="76200" dir="18900000" sy="23000" kx="-1200000" algn="bl" rotWithShape="0">
              <a:prstClr val="black">
                <a:alpha val="20000"/>
              </a:prstClr>
            </a:outerShdw>
          </a:effectLst>
        </p:spPr>
      </p:pic>
      <p:sp>
        <p:nvSpPr>
          <p:cNvPr id="9" name="Subtitle 2"/>
          <p:cNvSpPr>
            <a:spLocks noGrp="1"/>
          </p:cNvSpPr>
          <p:nvPr>
            <p:ph type="subTitle" idx="1"/>
          </p:nvPr>
        </p:nvSpPr>
        <p:spPr>
          <a:xfrm>
            <a:off x="1915889" y="3984541"/>
            <a:ext cx="8379581" cy="2262556"/>
          </a:xfrm>
          <a:ln>
            <a:solidFill>
              <a:schemeClr val="tx1"/>
            </a:solidFill>
          </a:ln>
          <a:effectLst>
            <a:outerShdw blurRad="50800" dist="38100" dir="18900000" algn="bl" rotWithShape="0">
              <a:prstClr val="black">
                <a:alpha val="40000"/>
              </a:prstClr>
            </a:outerShdw>
          </a:effectLst>
        </p:spPr>
        <p:txBody>
          <a:bodyPr>
            <a:normAutofit/>
          </a:bodyPr>
          <a:lstStyle/>
          <a:p>
            <a:endParaRPr lang="en-US" sz="1300" b="1" i="1" dirty="0">
              <a:solidFill>
                <a:srgbClr val="FF0000"/>
              </a:solidFill>
            </a:endParaRPr>
          </a:p>
          <a:p>
            <a:pPr>
              <a:lnSpc>
                <a:spcPct val="80000"/>
              </a:lnSpc>
            </a:pPr>
            <a:r>
              <a:rPr lang="en-US" altLang="en-US" sz="2900" b="1" dirty="0">
                <a:solidFill>
                  <a:srgbClr val="001746"/>
                </a:solidFill>
              </a:rPr>
              <a:t>Anthony R. Hatton, P.G., Commissioner</a:t>
            </a:r>
          </a:p>
          <a:p>
            <a:pPr>
              <a:lnSpc>
                <a:spcPct val="80000"/>
              </a:lnSpc>
            </a:pPr>
            <a:r>
              <a:rPr lang="en-US" altLang="en-US" sz="2900" b="1" dirty="0">
                <a:solidFill>
                  <a:srgbClr val="001746"/>
                </a:solidFill>
              </a:rPr>
              <a:t>Department for Environmental Protection</a:t>
            </a:r>
          </a:p>
          <a:p>
            <a:pPr>
              <a:lnSpc>
                <a:spcPct val="80000"/>
              </a:lnSpc>
            </a:pPr>
            <a:r>
              <a:rPr lang="en-US" altLang="en-US" sz="2900" b="1" dirty="0">
                <a:solidFill>
                  <a:srgbClr val="001746"/>
                </a:solidFill>
              </a:rPr>
              <a:t>July 20, 2023</a:t>
            </a:r>
          </a:p>
        </p:txBody>
      </p:sp>
    </p:spTree>
    <p:extLst>
      <p:ext uri="{BB962C8B-B14F-4D97-AF65-F5344CB8AC3E}">
        <p14:creationId xmlns:p14="http://schemas.microsoft.com/office/powerpoint/2010/main" val="176450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Per-/Poly </a:t>
            </a:r>
            <a:r>
              <a:rPr lang="en-US" dirty="0" err="1"/>
              <a:t>Fluroalkyl</a:t>
            </a:r>
            <a:r>
              <a:rPr lang="en-US" dirty="0"/>
              <a:t> Substances PFAS</a:t>
            </a:r>
          </a:p>
        </p:txBody>
      </p:sp>
      <p:sp>
        <p:nvSpPr>
          <p:cNvPr id="3" name="Content Placeholder 2"/>
          <p:cNvSpPr>
            <a:spLocks noGrp="1"/>
          </p:cNvSpPr>
          <p:nvPr>
            <p:ph idx="1"/>
          </p:nvPr>
        </p:nvSpPr>
        <p:spPr/>
        <p:txBody>
          <a:bodyPr>
            <a:normAutofit/>
          </a:bodyPr>
          <a:lstStyle/>
          <a:p>
            <a:r>
              <a:rPr lang="en-US" sz="2600" dirty="0"/>
              <a:t>PFAS are a group of chemicals first developed in the 1940’s </a:t>
            </a:r>
            <a:r>
              <a:rPr lang="en-US" sz="2600"/>
              <a:t>that have been </a:t>
            </a:r>
            <a:r>
              <a:rPr lang="en-US" sz="2600" dirty="0"/>
              <a:t>widely used around the world.</a:t>
            </a:r>
          </a:p>
          <a:p>
            <a:pPr lvl="1"/>
            <a:r>
              <a:rPr lang="en-US" sz="2200" dirty="0"/>
              <a:t>They consist of a carbon-fluorine bond which is very strong.</a:t>
            </a:r>
          </a:p>
          <a:p>
            <a:pPr lvl="1"/>
            <a:r>
              <a:rPr lang="en-US" sz="2200" dirty="0"/>
              <a:t>They are heat and stick resistant.  </a:t>
            </a:r>
          </a:p>
          <a:p>
            <a:r>
              <a:rPr lang="en-US" sz="2600" dirty="0"/>
              <a:t>They have been widely used in consumer and industrial products.</a:t>
            </a:r>
          </a:p>
          <a:p>
            <a:pPr lvl="1"/>
            <a:r>
              <a:rPr lang="en-US" b="1" i="1" dirty="0"/>
              <a:t>Teflon</a:t>
            </a:r>
            <a:r>
              <a:rPr lang="en-US" dirty="0"/>
              <a:t>® and </a:t>
            </a:r>
            <a:r>
              <a:rPr lang="en-US" b="1" i="1" dirty="0" err="1"/>
              <a:t>Scotchgard</a:t>
            </a:r>
            <a:r>
              <a:rPr lang="en-US" dirty="0"/>
              <a:t>®</a:t>
            </a:r>
            <a:endParaRPr lang="en-US" sz="2200" dirty="0"/>
          </a:p>
          <a:p>
            <a:pPr lvl="1"/>
            <a:r>
              <a:rPr lang="en-US" sz="2200" dirty="0"/>
              <a:t>Food packaging and paper products</a:t>
            </a:r>
          </a:p>
          <a:p>
            <a:pPr lvl="1"/>
            <a:r>
              <a:rPr lang="en-US" sz="2200" dirty="0"/>
              <a:t>Aqueous Film Forming Foam (AFFF)</a:t>
            </a:r>
          </a:p>
          <a:p>
            <a:pPr lvl="1"/>
            <a:r>
              <a:rPr lang="en-US" sz="2200" dirty="0"/>
              <a:t>Industrial products </a:t>
            </a:r>
          </a:p>
          <a:p>
            <a:r>
              <a:rPr lang="en-US" sz="2400" dirty="0"/>
              <a:t>Because of the tenacious bond, PFAS do not break down in the environment so they migrate readily in groundwater and do accumulate in aquatic organisms.   </a:t>
            </a:r>
          </a:p>
          <a:p>
            <a:pPr marL="0" indent="0">
              <a:buNone/>
            </a:pPr>
            <a:endParaRPr lang="en-US" sz="2600"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defTabSz="457200"/>
            <a:fld id="{4C4F3D43-543B-43CB-84C9-766D41FC27D9}" type="slidenum">
              <a:rPr lang="en-US">
                <a:solidFill>
                  <a:prstClr val="black">
                    <a:tint val="75000"/>
                  </a:prstClr>
                </a:solidFill>
                <a:latin typeface="Calibri" panose="020F0502020204030204"/>
              </a:rPr>
              <a:pPr defTabSz="457200"/>
              <a:t>2</a:t>
            </a:fld>
            <a:endParaRPr lang="en-US">
              <a:solidFill>
                <a:prstClr val="black">
                  <a:tint val="75000"/>
                </a:prstClr>
              </a:solidFill>
              <a:latin typeface="Calibri" panose="020F0502020204030204"/>
            </a:endParaRPr>
          </a:p>
        </p:txBody>
      </p:sp>
      <p:pic>
        <p:nvPicPr>
          <p:cNvPr id="5" name="Picture 7">
            <a:extLst>
              <a:ext uri="{FF2B5EF4-FFF2-40B4-BE49-F238E27FC236}">
                <a16:creationId xmlns:a16="http://schemas.microsoft.com/office/drawing/2014/main" id="{CBCA0EBD-ECE6-463E-DEF3-52E2F203E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5725" y="6037267"/>
            <a:ext cx="896149" cy="501649"/>
          </a:xfrm>
          <a:prstGeom prst="rect">
            <a:avLst/>
          </a:prstGeom>
          <a:solidFill>
            <a:schemeClr val="bg1"/>
          </a:solidFill>
          <a:ln>
            <a:solidFill>
              <a:schemeClr val="tx1"/>
            </a:solidFill>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3884966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Costs to Drinking Water Facilities</a:t>
            </a:r>
          </a:p>
        </p:txBody>
      </p:sp>
      <p:sp>
        <p:nvSpPr>
          <p:cNvPr id="3" name="Content Placeholder 2"/>
          <p:cNvSpPr>
            <a:spLocks noGrp="1"/>
          </p:cNvSpPr>
          <p:nvPr>
            <p:ph idx="1"/>
          </p:nvPr>
        </p:nvSpPr>
        <p:spPr/>
        <p:txBody>
          <a:bodyPr>
            <a:normAutofit/>
          </a:bodyPr>
          <a:lstStyle/>
          <a:p>
            <a:r>
              <a:rPr lang="en-US" sz="3600" dirty="0"/>
              <a:t>Leitchfield Facility to add Granular Activated Carbon:  </a:t>
            </a:r>
          </a:p>
          <a:p>
            <a:pPr lvl="2"/>
            <a:r>
              <a:rPr lang="en-US" sz="3600" dirty="0"/>
              <a:t>$1M initial</a:t>
            </a:r>
          </a:p>
          <a:p>
            <a:pPr lvl="2"/>
            <a:r>
              <a:rPr lang="en-US" sz="3600" dirty="0"/>
              <a:t>$150K annually</a:t>
            </a:r>
          </a:p>
          <a:p>
            <a:r>
              <a:rPr lang="en-US" sz="3600" dirty="0"/>
              <a:t>State Revolving Fund (SRF) request:</a:t>
            </a:r>
          </a:p>
          <a:p>
            <a:pPr lvl="2"/>
            <a:r>
              <a:rPr lang="en-US" sz="3600" dirty="0"/>
              <a:t>$115M in 2024 requests</a:t>
            </a:r>
          </a:p>
          <a:p>
            <a:pPr marL="0" indent="0">
              <a:buNone/>
            </a:pPr>
            <a:endParaRPr lang="en-US" sz="3200" dirty="0"/>
          </a:p>
        </p:txBody>
      </p:sp>
      <p:sp>
        <p:nvSpPr>
          <p:cNvPr id="4" name="Slide Number Placeholder 3"/>
          <p:cNvSpPr>
            <a:spLocks noGrp="1"/>
          </p:cNvSpPr>
          <p:nvPr>
            <p:ph type="sldNum" sz="quarter" idx="12"/>
          </p:nvPr>
        </p:nvSpPr>
        <p:spPr/>
        <p:txBody>
          <a:bodyPr/>
          <a:lstStyle/>
          <a:p>
            <a:fld id="{4C4F3D43-543B-43CB-84C9-766D41FC27D9}" type="slidenum">
              <a:rPr lang="en-US" smtClean="0"/>
              <a:t>3</a:t>
            </a:fld>
            <a:endParaRPr lang="en-US"/>
          </a:p>
        </p:txBody>
      </p:sp>
      <p:pic>
        <p:nvPicPr>
          <p:cNvPr id="5" name="Picture 7">
            <a:extLst>
              <a:ext uri="{FF2B5EF4-FFF2-40B4-BE49-F238E27FC236}">
                <a16:creationId xmlns:a16="http://schemas.microsoft.com/office/drawing/2014/main" id="{CBCA0EBD-ECE6-463E-DEF3-52E2F203E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5725" y="6037267"/>
            <a:ext cx="896149" cy="501649"/>
          </a:xfrm>
          <a:prstGeom prst="rect">
            <a:avLst/>
          </a:prstGeom>
          <a:solidFill>
            <a:schemeClr val="bg1"/>
          </a:solidFill>
          <a:ln>
            <a:solidFill>
              <a:schemeClr val="tx1"/>
            </a:solidFill>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17997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Drinking Water Exposure Route</a:t>
            </a:r>
            <a:br>
              <a:rPr lang="en-US" dirty="0"/>
            </a:br>
            <a:r>
              <a:rPr lang="en-US" dirty="0"/>
              <a:t>The Top Priority</a:t>
            </a:r>
          </a:p>
        </p:txBody>
      </p:sp>
      <p:sp>
        <p:nvSpPr>
          <p:cNvPr id="3" name="Content Placeholder 2"/>
          <p:cNvSpPr>
            <a:spLocks noGrp="1"/>
          </p:cNvSpPr>
          <p:nvPr>
            <p:ph idx="1"/>
          </p:nvPr>
        </p:nvSpPr>
        <p:spPr/>
        <p:txBody>
          <a:bodyPr>
            <a:normAutofit fontScale="92500" lnSpcReduction="10000"/>
          </a:bodyPr>
          <a:lstStyle/>
          <a:p>
            <a:r>
              <a:rPr lang="en-US" dirty="0"/>
              <a:t>In 2019 the Cabinet collected finished drinking water samples from 81  drinking water plants across the state.  </a:t>
            </a:r>
          </a:p>
          <a:p>
            <a:pPr lvl="1"/>
            <a:r>
              <a:rPr lang="en-US" dirty="0"/>
              <a:t>The study included facilities located in urban areas, rural areas, and facilities that use surface water as a source and those that use groundwater as a source. </a:t>
            </a:r>
          </a:p>
          <a:p>
            <a:pPr lvl="1"/>
            <a:r>
              <a:rPr lang="en-US" dirty="0"/>
              <a:t>PFAS were detected in finished water at 41 of the 81 drinking water treatment facilities:</a:t>
            </a:r>
          </a:p>
          <a:p>
            <a:pPr lvl="2"/>
            <a:r>
              <a:rPr lang="en-US" dirty="0"/>
              <a:t>Ohio River Basin</a:t>
            </a:r>
          </a:p>
          <a:p>
            <a:pPr lvl="2"/>
            <a:r>
              <a:rPr lang="en-US" dirty="0"/>
              <a:t>South Shore, Kentucky</a:t>
            </a:r>
          </a:p>
          <a:p>
            <a:r>
              <a:rPr lang="en-US" dirty="0"/>
              <a:t>The 2019 report is located at: </a:t>
            </a:r>
            <a:r>
              <a:rPr lang="en-US" u="sng" dirty="0">
                <a:solidFill>
                  <a:srgbClr val="0070C0"/>
                </a:solidFill>
              </a:rPr>
              <a:t>https://eec.ky.gov/Environmental-Protection/Water/Protection/Pages/PFAS.aspx</a:t>
            </a:r>
          </a:p>
          <a:p>
            <a:r>
              <a:rPr lang="en-US" dirty="0"/>
              <a:t>The Cabinet has recently completed sampling at the remaining 113 drinking water plants in the state.  </a:t>
            </a:r>
          </a:p>
        </p:txBody>
      </p:sp>
      <p:sp>
        <p:nvSpPr>
          <p:cNvPr id="4" name="Slide Number Placeholder 3"/>
          <p:cNvSpPr>
            <a:spLocks noGrp="1"/>
          </p:cNvSpPr>
          <p:nvPr>
            <p:ph type="sldNum" sz="quarter" idx="12"/>
          </p:nvPr>
        </p:nvSpPr>
        <p:spPr/>
        <p:txBody>
          <a:bodyPr/>
          <a:lstStyle/>
          <a:p>
            <a:pPr defTabSz="457200"/>
            <a:fld id="{4C4F3D43-543B-43CB-84C9-766D41FC27D9}" type="slidenum">
              <a:rPr lang="en-US">
                <a:solidFill>
                  <a:prstClr val="black">
                    <a:tint val="75000"/>
                  </a:prstClr>
                </a:solidFill>
                <a:latin typeface="Calibri" panose="020F0502020204030204"/>
              </a:rPr>
              <a:pPr defTabSz="457200"/>
              <a:t>4</a:t>
            </a:fld>
            <a:endParaRPr lang="en-US">
              <a:solidFill>
                <a:prstClr val="black">
                  <a:tint val="75000"/>
                </a:prstClr>
              </a:solidFill>
              <a:latin typeface="Calibri" panose="020F0502020204030204"/>
            </a:endParaRPr>
          </a:p>
        </p:txBody>
      </p:sp>
      <p:pic>
        <p:nvPicPr>
          <p:cNvPr id="5" name="Picture 7">
            <a:extLst>
              <a:ext uri="{FF2B5EF4-FFF2-40B4-BE49-F238E27FC236}">
                <a16:creationId xmlns:a16="http://schemas.microsoft.com/office/drawing/2014/main" id="{CBCA0EBD-ECE6-463E-DEF3-52E2F203E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5725" y="6037267"/>
            <a:ext cx="896149" cy="501649"/>
          </a:xfrm>
          <a:prstGeom prst="rect">
            <a:avLst/>
          </a:prstGeom>
          <a:solidFill>
            <a:schemeClr val="bg1"/>
          </a:solidFill>
          <a:ln>
            <a:solidFill>
              <a:schemeClr val="tx1"/>
            </a:solidFill>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123189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PFAS Detects in Drinking Water Systems</a:t>
            </a:r>
          </a:p>
        </p:txBody>
      </p:sp>
      <p:sp>
        <p:nvSpPr>
          <p:cNvPr id="4" name="Slide Number Placeholder 3"/>
          <p:cNvSpPr>
            <a:spLocks noGrp="1"/>
          </p:cNvSpPr>
          <p:nvPr>
            <p:ph type="sldNum" sz="quarter" idx="12"/>
          </p:nvPr>
        </p:nvSpPr>
        <p:spPr/>
        <p:txBody>
          <a:bodyPr/>
          <a:lstStyle/>
          <a:p>
            <a:fld id="{4C4F3D43-543B-43CB-84C9-766D41FC27D9}" type="slidenum">
              <a:rPr lang="en-US" smtClean="0"/>
              <a:t>5</a:t>
            </a:fld>
            <a:endParaRPr lang="en-US"/>
          </a:p>
        </p:txBody>
      </p:sp>
      <p:pic>
        <p:nvPicPr>
          <p:cNvPr id="8" name="Picture 7">
            <a:extLst>
              <a:ext uri="{FF2B5EF4-FFF2-40B4-BE49-F238E27FC236}">
                <a16:creationId xmlns:a16="http://schemas.microsoft.com/office/drawing/2014/main" id="{CBCA0EBD-ECE6-463E-DEF3-52E2F203E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5725" y="6037267"/>
            <a:ext cx="896149" cy="501649"/>
          </a:xfrm>
          <a:prstGeom prst="rect">
            <a:avLst/>
          </a:prstGeom>
          <a:solidFill>
            <a:schemeClr val="bg1"/>
          </a:solidFill>
          <a:ln>
            <a:solidFill>
              <a:schemeClr val="tx1"/>
            </a:solidFill>
          </a:ln>
          <a:effectLst>
            <a:outerShdw blurRad="76200" dir="18900000" sy="23000" kx="-1200000" algn="bl" rotWithShape="0">
              <a:prstClr val="black">
                <a:alpha val="20000"/>
              </a:prstClr>
            </a:outerShdw>
          </a:effectLst>
        </p:spPr>
      </p:pic>
      <p:pic>
        <p:nvPicPr>
          <p:cNvPr id="9" name="Content Placeholder 8" descr="Map&#10;&#10;Description automatically generated">
            <a:extLst>
              <a:ext uri="{FF2B5EF4-FFF2-40B4-BE49-F238E27FC236}">
                <a16:creationId xmlns:a16="http://schemas.microsoft.com/office/drawing/2014/main" id="{E4E34A3B-BFF6-237A-A1BE-01302CE6F989}"/>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626636" y="1690692"/>
            <a:ext cx="8732158" cy="5030787"/>
          </a:xfrm>
        </p:spPr>
      </p:pic>
    </p:spTree>
    <p:extLst>
      <p:ext uri="{BB962C8B-B14F-4D97-AF65-F5344CB8AC3E}">
        <p14:creationId xmlns:p14="http://schemas.microsoft.com/office/powerpoint/2010/main" val="126835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Surface Water and Fish Tissue PFAS Pathways</a:t>
            </a:r>
            <a:br>
              <a:rPr lang="en-US" sz="3200" dirty="0"/>
            </a:br>
            <a:r>
              <a:rPr lang="en-US" sz="3200" dirty="0"/>
              <a:t>Ongoing</a:t>
            </a:r>
          </a:p>
        </p:txBody>
      </p:sp>
      <p:sp>
        <p:nvSpPr>
          <p:cNvPr id="3" name="Content Placeholder 2"/>
          <p:cNvSpPr>
            <a:spLocks noGrp="1"/>
          </p:cNvSpPr>
          <p:nvPr>
            <p:ph idx="1"/>
          </p:nvPr>
        </p:nvSpPr>
        <p:spPr/>
        <p:txBody>
          <a:bodyPr>
            <a:normAutofit/>
          </a:bodyPr>
          <a:lstStyle/>
          <a:p>
            <a:r>
              <a:rPr lang="en-US" sz="2400" dirty="0"/>
              <a:t>In 2020, the Cabinet collected surface water samples from some of the state’s different river basins.  Many of these waters provide source water to drinking water facilities.  </a:t>
            </a:r>
          </a:p>
          <a:p>
            <a:r>
              <a:rPr lang="en-US" sz="2400" dirty="0"/>
              <a:t>The Cabinet began collecting fish tissue samples in 2021 and testing them for PFAS.  Sampling has been conducted in rivers, lakes, and streams and will continue as part of the Cabinet’s routine sampling program.  </a:t>
            </a:r>
          </a:p>
          <a:p>
            <a:pPr lvl="1"/>
            <a:r>
              <a:rPr lang="en-US" sz="1600" dirty="0"/>
              <a:t>To date, all fish tissue samples that have been analyzed at the Cabinet’s laboratory have contained detectable amounts of PFAS compounds. </a:t>
            </a:r>
          </a:p>
          <a:p>
            <a:pPr lvl="1"/>
            <a:r>
              <a:rPr lang="en-US" sz="1600" dirty="0"/>
              <a:t>PFOS in particular, bioaccumulates in fish tissue. </a:t>
            </a:r>
          </a:p>
          <a:p>
            <a:r>
              <a:rPr lang="en-US" sz="1800" dirty="0"/>
              <a:t>The surface water study report can be found at:  </a:t>
            </a:r>
            <a:r>
              <a:rPr lang="en-US" sz="1800" u="sng" dirty="0">
                <a:solidFill>
                  <a:srgbClr val="0070C0"/>
                </a:solidFill>
                <a:hlinkClick r:id="rId2"/>
              </a:rPr>
              <a:t>https://eec.ky.gov/Environmental-Protection/Water/Protection/Pages/PFAS.aspx</a:t>
            </a:r>
            <a:endParaRPr lang="en-US" sz="1800" u="sng" dirty="0">
              <a:solidFill>
                <a:srgbClr val="0070C0"/>
              </a:solidFill>
            </a:endParaRPr>
          </a:p>
          <a:p>
            <a:r>
              <a:rPr lang="en-US" sz="1800" dirty="0"/>
              <a:t>The initial fish tissue report can be found at: </a:t>
            </a:r>
            <a:r>
              <a:rPr lang="en-US" sz="1800" u="sng" dirty="0">
                <a:solidFill>
                  <a:srgbClr val="0070C0"/>
                </a:solidFill>
              </a:rPr>
              <a:t>https://eec.ky.gov/Environmental-Protection/Water/Protection/Pages/PFAS.aspx</a:t>
            </a:r>
          </a:p>
          <a:p>
            <a:endParaRPr lang="en-US" sz="1800" u="sng" dirty="0">
              <a:solidFill>
                <a:srgbClr val="0070C0"/>
              </a:solidFill>
            </a:endParaRP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pPr defTabSz="457200"/>
            <a:fld id="{4C4F3D43-543B-43CB-84C9-766D41FC27D9}" type="slidenum">
              <a:rPr lang="en-US">
                <a:solidFill>
                  <a:prstClr val="black">
                    <a:tint val="75000"/>
                  </a:prstClr>
                </a:solidFill>
                <a:latin typeface="Calibri" panose="020F0502020204030204"/>
              </a:rPr>
              <a:pPr defTabSz="457200"/>
              <a:t>6</a:t>
            </a:fld>
            <a:endParaRPr lang="en-US">
              <a:solidFill>
                <a:prstClr val="black">
                  <a:tint val="75000"/>
                </a:prstClr>
              </a:solidFill>
              <a:latin typeface="Calibri" panose="020F0502020204030204"/>
            </a:endParaRPr>
          </a:p>
        </p:txBody>
      </p:sp>
      <p:pic>
        <p:nvPicPr>
          <p:cNvPr id="5" name="Picture 7">
            <a:extLst>
              <a:ext uri="{FF2B5EF4-FFF2-40B4-BE49-F238E27FC236}">
                <a16:creationId xmlns:a16="http://schemas.microsoft.com/office/drawing/2014/main" id="{CBCA0EBD-ECE6-463E-DEF3-52E2F203EE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05725" y="6037267"/>
            <a:ext cx="896149" cy="501649"/>
          </a:xfrm>
          <a:prstGeom prst="rect">
            <a:avLst/>
          </a:prstGeom>
          <a:solidFill>
            <a:schemeClr val="bg1"/>
          </a:solidFill>
          <a:ln>
            <a:solidFill>
              <a:schemeClr val="tx1"/>
            </a:solidFill>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72035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Sources Across the State</a:t>
            </a:r>
            <a:br>
              <a:rPr lang="en-US" dirty="0"/>
            </a:br>
            <a:r>
              <a:rPr lang="en-US" dirty="0"/>
              <a:t>A Top Priority and Long-Term Priority</a:t>
            </a:r>
          </a:p>
        </p:txBody>
      </p:sp>
      <p:sp>
        <p:nvSpPr>
          <p:cNvPr id="3" name="Content Placeholder 2"/>
          <p:cNvSpPr>
            <a:spLocks noGrp="1"/>
          </p:cNvSpPr>
          <p:nvPr>
            <p:ph idx="1"/>
          </p:nvPr>
        </p:nvSpPr>
        <p:spPr/>
        <p:txBody>
          <a:bodyPr>
            <a:normAutofit/>
          </a:bodyPr>
          <a:lstStyle/>
          <a:p>
            <a:pPr marL="457200" lvl="1" indent="0" algn="ctr">
              <a:buNone/>
            </a:pPr>
            <a:r>
              <a:rPr lang="en-US" sz="3200" dirty="0"/>
              <a:t>Likely and Potential Sources of PFAS to the Environment</a:t>
            </a:r>
          </a:p>
          <a:p>
            <a:pPr algn="just"/>
            <a:r>
              <a:rPr lang="en-US" sz="2400" dirty="0"/>
              <a:t>Aqueous Film Forming Foam Applications, Including Training Operations</a:t>
            </a:r>
          </a:p>
          <a:p>
            <a:pPr algn="just"/>
            <a:r>
              <a:rPr lang="en-US" sz="2400" dirty="0"/>
              <a:t>Municipal Solid Waste Disposal Facilities</a:t>
            </a:r>
          </a:p>
          <a:p>
            <a:pPr algn="just"/>
            <a:r>
              <a:rPr lang="en-US" sz="2400" dirty="0"/>
              <a:t>Paper and Cardboard Manufacturing and Recycling</a:t>
            </a:r>
          </a:p>
          <a:p>
            <a:pPr algn="just"/>
            <a:r>
              <a:rPr lang="en-US" sz="2400" dirty="0"/>
              <a:t>Biosolids from Public Owned Treatment Works</a:t>
            </a:r>
          </a:p>
          <a:p>
            <a:pPr algn="just"/>
            <a:r>
              <a:rPr lang="en-US" sz="2400" dirty="0"/>
              <a:t>Various Industrial Manufacturing Operations</a:t>
            </a:r>
          </a:p>
          <a:p>
            <a:pPr algn="just"/>
            <a:r>
              <a:rPr lang="en-US" sz="2400" dirty="0"/>
              <a:t>Recycling of PFAS Containing Materials (Teflon is an example)</a:t>
            </a:r>
          </a:p>
          <a:p>
            <a:pPr algn="just"/>
            <a:endParaRPr lang="en-US" sz="2400" dirty="0"/>
          </a:p>
        </p:txBody>
      </p:sp>
      <p:sp>
        <p:nvSpPr>
          <p:cNvPr id="4" name="Slide Number Placeholder 3"/>
          <p:cNvSpPr>
            <a:spLocks noGrp="1"/>
          </p:cNvSpPr>
          <p:nvPr>
            <p:ph type="sldNum" sz="quarter" idx="12"/>
          </p:nvPr>
        </p:nvSpPr>
        <p:spPr/>
        <p:txBody>
          <a:bodyPr/>
          <a:lstStyle/>
          <a:p>
            <a:pPr defTabSz="457200"/>
            <a:fld id="{4C4F3D43-543B-43CB-84C9-766D41FC27D9}" type="slidenum">
              <a:rPr lang="en-US">
                <a:solidFill>
                  <a:prstClr val="black">
                    <a:tint val="75000"/>
                  </a:prstClr>
                </a:solidFill>
                <a:latin typeface="Calibri" panose="020F0502020204030204"/>
              </a:rPr>
              <a:pPr defTabSz="457200"/>
              <a:t>7</a:t>
            </a:fld>
            <a:endParaRPr lang="en-US">
              <a:solidFill>
                <a:prstClr val="black">
                  <a:tint val="75000"/>
                </a:prstClr>
              </a:solidFill>
              <a:latin typeface="Calibri" panose="020F0502020204030204"/>
            </a:endParaRPr>
          </a:p>
        </p:txBody>
      </p:sp>
      <p:pic>
        <p:nvPicPr>
          <p:cNvPr id="5" name="Picture 7">
            <a:extLst>
              <a:ext uri="{FF2B5EF4-FFF2-40B4-BE49-F238E27FC236}">
                <a16:creationId xmlns:a16="http://schemas.microsoft.com/office/drawing/2014/main" id="{CBCA0EBD-ECE6-463E-DEF3-52E2F203E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905725" y="6037267"/>
            <a:ext cx="896149" cy="501649"/>
          </a:xfrm>
          <a:prstGeom prst="rect">
            <a:avLst/>
          </a:prstGeom>
          <a:solidFill>
            <a:schemeClr val="bg1"/>
          </a:solidFill>
          <a:ln>
            <a:solidFill>
              <a:schemeClr val="tx1"/>
            </a:solidFill>
          </a:ln>
          <a:effectLst>
            <a:outerShdw blurRad="76200" dir="18900000" sy="23000" kx="-1200000" algn="bl" rotWithShape="0">
              <a:prstClr val="black">
                <a:alpha val="20000"/>
              </a:prstClr>
            </a:outerShdw>
          </a:effectLst>
        </p:spPr>
      </p:pic>
    </p:spTree>
    <p:extLst>
      <p:ext uri="{BB962C8B-B14F-4D97-AF65-F5344CB8AC3E}">
        <p14:creationId xmlns:p14="http://schemas.microsoft.com/office/powerpoint/2010/main" val="238179026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A77229A91BE640963C7E500CC3FB7D" ma:contentTypeVersion="13" ma:contentTypeDescription="Create a new document." ma:contentTypeScope="" ma:versionID="b69a436484eba6422c65d1a8dc0885dc">
  <xsd:schema xmlns:xsd="http://www.w3.org/2001/XMLSchema" xmlns:xs="http://www.w3.org/2001/XMLSchema" xmlns:p="http://schemas.microsoft.com/office/2006/metadata/properties" xmlns:ns3="fab2f6f1-0821-4b71-8c0e-6b042c9ddd41" xmlns:ns4="8a9cb5dc-ad0b-4f4d-b7a4-05b6221d4e38" targetNamespace="http://schemas.microsoft.com/office/2006/metadata/properties" ma:root="true" ma:fieldsID="69b9eec2b63792afceb3532176ec75b2" ns3:_="" ns4:_="">
    <xsd:import namespace="fab2f6f1-0821-4b71-8c0e-6b042c9ddd41"/>
    <xsd:import namespace="8a9cb5dc-ad0b-4f4d-b7a4-05b6221d4e3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b2f6f1-0821-4b71-8c0e-6b042c9ddd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9cb5dc-ad0b-4f4d-b7a4-05b6221d4e3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fab2f6f1-0821-4b71-8c0e-6b042c9ddd4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86F950-2064-466C-B9F6-3463B0AE1F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b2f6f1-0821-4b71-8c0e-6b042c9ddd41"/>
    <ds:schemaRef ds:uri="8a9cb5dc-ad0b-4f4d-b7a4-05b6221d4e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6BF516-1B8F-4D0B-8394-0099A62CD4C0}">
  <ds:schemaRefs>
    <ds:schemaRef ds:uri="http://www.w3.org/XML/1998/namespace"/>
    <ds:schemaRef ds:uri="http://schemas.microsoft.com/office/infopath/2007/PartnerControls"/>
    <ds:schemaRef ds:uri="http://purl.org/dc/elements/1.1/"/>
    <ds:schemaRef ds:uri="http://schemas.microsoft.com/office/2006/documentManagement/types"/>
    <ds:schemaRef ds:uri="http://schemas.microsoft.com/office/2006/metadata/properties"/>
    <ds:schemaRef ds:uri="fab2f6f1-0821-4b71-8c0e-6b042c9ddd41"/>
    <ds:schemaRef ds:uri="http://purl.org/dc/terms/"/>
    <ds:schemaRef ds:uri="http://schemas.openxmlformats.org/package/2006/metadata/core-properties"/>
    <ds:schemaRef ds:uri="8a9cb5dc-ad0b-4f4d-b7a4-05b6221d4e38"/>
    <ds:schemaRef ds:uri="http://purl.org/dc/dcmitype/"/>
  </ds:schemaRefs>
</ds:datastoreItem>
</file>

<file path=customXml/itemProps3.xml><?xml version="1.0" encoding="utf-8"?>
<ds:datastoreItem xmlns:ds="http://schemas.openxmlformats.org/officeDocument/2006/customXml" ds:itemID="{9E11C9FA-9576-4856-B99A-AE5CC15BB2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4486</TotalTime>
  <Words>526</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1_Office Theme</vt:lpstr>
      <vt:lpstr>Interim Joint Committee on Natural Resources and Energy </vt:lpstr>
      <vt:lpstr>Per-/Poly Fluroalkyl Substances PFAS</vt:lpstr>
      <vt:lpstr>Potential Costs to Drinking Water Facilities</vt:lpstr>
      <vt:lpstr>Drinking Water Exposure Route The Top Priority</vt:lpstr>
      <vt:lpstr>PFAS Detects in Drinking Water Systems</vt:lpstr>
      <vt:lpstr>Surface Water and Fish Tissue PFAS Pathways Ongoing</vt:lpstr>
      <vt:lpstr>Identifying Sources Across the State A Top Priority and Long-Term Priority</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Hughes, Larry D (EEC)</dc:creator>
  <cp:lastModifiedBy>Taylor, Larry C (EEC)</cp:lastModifiedBy>
  <cp:revision>124</cp:revision>
  <dcterms:created xsi:type="dcterms:W3CDTF">2023-05-08T23:08:59Z</dcterms:created>
  <dcterms:modified xsi:type="dcterms:W3CDTF">2023-07-18T14:40:29Z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0x0101004EA77229A91BE640963C7E500CC3FB7D</vt:lpwstr>
  </property>
</Properties>
</file>