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145705186" r:id="rId3"/>
    <p:sldId id="2147472169" r:id="rId4"/>
    <p:sldId id="2147472176" r:id="rId5"/>
    <p:sldId id="2147472177" r:id="rId6"/>
    <p:sldId id="2147472178" r:id="rId7"/>
    <p:sldId id="2147472159" r:id="rId8"/>
    <p:sldId id="2145705184" r:id="rId9"/>
    <p:sldId id="2147472157" r:id="rId10"/>
    <p:sldId id="2147472163" r:id="rId11"/>
    <p:sldId id="2147472179" r:id="rId12"/>
    <p:sldId id="2147472161" r:id="rId13"/>
    <p:sldId id="2147472180" r:id="rId14"/>
    <p:sldId id="259" r:id="rId15"/>
    <p:sldId id="2147472167" r:id="rId16"/>
    <p:sldId id="21474721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65"/>
  </p:normalViewPr>
  <p:slideViewPr>
    <p:cSldViewPr snapToGrid="0">
      <p:cViewPr varScale="1">
        <p:scale>
          <a:sx n="71" d="100"/>
          <a:sy n="71" d="100"/>
        </p:scale>
        <p:origin x="1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35F8B-6877-694E-ACE0-01BD64AC36FC}" type="datetimeFigureOut">
              <a:rPr lang="en-US" smtClean="0"/>
              <a:t>10/18/23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D1A6D-3428-6244-A2F2-DA4995D4CEF3}" type="slidenum">
              <a:rPr lang="en-US" smtClean="0"/>
              <a:t>‹#›</a:t>
            </a:fld>
            <a:endParaRPr lang="en-US"/>
          </a:p>
        </p:txBody>
      </p:sp>
    </p:spTree>
    <p:extLst>
      <p:ext uri="{BB962C8B-B14F-4D97-AF65-F5344CB8AC3E}">
        <p14:creationId xmlns:p14="http://schemas.microsoft.com/office/powerpoint/2010/main" val="172558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Topline Message: The clean energy transition is occurring across the country.</a:t>
            </a:r>
          </a:p>
          <a:p>
            <a:endParaRPr lang="en-US" dirty="0"/>
          </a:p>
          <a:p>
            <a:pPr marL="171450" indent="-171450">
              <a:buFont typeface="Arial" panose="020B0604020202020204" pitchFamily="34" charset="0"/>
              <a:buChar char="•"/>
            </a:pPr>
            <a:r>
              <a:rPr lang="en-US" dirty="0"/>
              <a:t>The energy communities here in Kentucky who once relied on a thriving coal, oil or gas economy are now struggling as the nation and the world transition to a clean energy economy. </a:t>
            </a:r>
          </a:p>
          <a:p>
            <a:endParaRPr lang="en-US" dirty="0"/>
          </a:p>
          <a:p>
            <a:pPr marL="171450" indent="-171450">
              <a:buFont typeface="Arial" panose="020B0604020202020204" pitchFamily="34" charset="0"/>
              <a:buChar char="•"/>
            </a:pPr>
            <a:r>
              <a:rPr lang="en-US" dirty="0"/>
              <a:t>Since 2015, more than 900 coal mines have closed across the country.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energy communities across the country who once relied on a thriving coal, oil or gas economy are now struggling as the nation and the world transition to a clean energy economy.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Closures are leaving many traditional fossil energy workers left behind, despite their critical role in powering our nation’s economy for several generations.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numbers tell a devastating story nationally. Coal mining employment declined from more than 175,000 in 1985 to roughly 39,000 in 2021, with close to 15% of remaining workers now at or approaching retirement 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decline in coal mining jobs has also resulted in an immediate need for workforce development and training to ensure dislocated workers can successfully transition into new clean energy jobs.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Since 2009, 315 coal-fired power plants have retired generators or closed entirely. Of the 242 coal-fired plants that continue operating in the United States, 60 are expected to retire by 2040.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7285C0-9F47-4335-B211-E7721E36B028}" type="slidenum">
              <a:rPr lang="en-US" smtClean="0"/>
              <a:t>2</a:t>
            </a:fld>
            <a:endParaRPr lang="en-US" dirty="0"/>
          </a:p>
        </p:txBody>
      </p:sp>
    </p:spTree>
    <p:extLst>
      <p:ext uri="{BB962C8B-B14F-4D97-AF65-F5344CB8AC3E}">
        <p14:creationId xmlns:p14="http://schemas.microsoft.com/office/powerpoint/2010/main" val="231461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Topline Message: The Energy Communities IWG released a Request for Information to gather input from energy community leaders about challenges they face - here are a few comments from Kentucky respondents.</a:t>
            </a:r>
          </a:p>
          <a:p>
            <a:endParaRPr lang="en-US" dirty="0"/>
          </a:p>
          <a:p>
            <a:pPr marL="171450" indent="-171450">
              <a:buFont typeface="Arial" panose="020B0604020202020204" pitchFamily="34" charset="0"/>
              <a:buChar char="•"/>
            </a:pPr>
            <a:r>
              <a:rPr lang="en-US" dirty="0"/>
              <a:t>Common theme: lack of capacity</a:t>
            </a:r>
          </a:p>
          <a:p>
            <a:pPr marL="628650" lvl="1" indent="-171450">
              <a:buFont typeface="Arial" panose="020B0604020202020204" pitchFamily="34" charset="0"/>
              <a:buChar char="•"/>
            </a:pPr>
            <a:r>
              <a:rPr lang="en-US" dirty="0"/>
              <a:t>Technical assistance programs can support capacity building</a:t>
            </a:r>
          </a:p>
          <a:p>
            <a:pPr marL="628650" lvl="1" indent="-171450">
              <a:buFont typeface="Arial" panose="020B0604020202020204" pitchFamily="34" charset="0"/>
              <a:buChar char="•"/>
            </a:pPr>
            <a:r>
              <a:rPr lang="en-US" dirty="0"/>
              <a:t>Philanthropic investment and assistance can also support this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Economic diversification and broadband expansion are also challenges facing Kentucky’s energy communities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funding opportunities for broadband expansion through NTIA, USDA and Department of Commerce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Though not highlighted here, we’ve also heard that housing is a challenge. Some federal programs to assist with housing include:</a:t>
            </a:r>
          </a:p>
          <a:p>
            <a:pPr marL="628650" lvl="1" indent="-171450">
              <a:buFont typeface="Arial" panose="020B0604020202020204" pitchFamily="34" charset="0"/>
              <a:buChar char="•"/>
            </a:pPr>
            <a:r>
              <a:rPr lang="en-US" dirty="0"/>
              <a:t>Single-Family Housing Loans and Grants (USDA)</a:t>
            </a:r>
          </a:p>
          <a:p>
            <a:pPr marL="628650" lvl="1" indent="-171450">
              <a:buFont typeface="Arial" panose="020B0604020202020204" pitchFamily="34" charset="0"/>
              <a:buChar char="•"/>
            </a:pPr>
            <a:r>
              <a:rPr lang="en-US" dirty="0"/>
              <a:t>Multifamily Housing Loan Guarantees (USDA)</a:t>
            </a:r>
          </a:p>
          <a:p>
            <a:pPr marL="628650" lvl="1" indent="-171450">
              <a:buFont typeface="Arial" panose="020B0604020202020204" pitchFamily="34" charset="0"/>
              <a:buChar char="•"/>
            </a:pPr>
            <a:r>
              <a:rPr lang="en-US" dirty="0"/>
              <a:t>Rental Assistance (USDA and HUD)</a:t>
            </a:r>
          </a:p>
          <a:p>
            <a:pPr marL="628650" lvl="1" indent="-171450">
              <a:buFont typeface="Arial" panose="020B0604020202020204" pitchFamily="34" charset="0"/>
              <a:buChar char="•"/>
            </a:pPr>
            <a:r>
              <a:rPr lang="en-US" dirty="0"/>
              <a:t>Low Income Housing Tax Credit Program (HUD)</a:t>
            </a:r>
          </a:p>
          <a:p>
            <a:pPr marL="628650" lvl="1" indent="-171450">
              <a:buFont typeface="Arial" panose="020B0604020202020204" pitchFamily="34" charset="0"/>
              <a:buChar char="•"/>
            </a:pPr>
            <a:r>
              <a:rPr lang="en-US" dirty="0"/>
              <a:t>Low Income Home Energy Assistance Program (HHS)</a:t>
            </a:r>
          </a:p>
          <a:p>
            <a:endParaRPr lang="en-US" dirty="0"/>
          </a:p>
        </p:txBody>
      </p:sp>
      <p:sp>
        <p:nvSpPr>
          <p:cNvPr id="4" name="Slide Number Placeholder 3"/>
          <p:cNvSpPr>
            <a:spLocks noGrp="1"/>
          </p:cNvSpPr>
          <p:nvPr>
            <p:ph type="sldNum" sz="quarter" idx="5"/>
          </p:nvPr>
        </p:nvSpPr>
        <p:spPr/>
        <p:txBody>
          <a:bodyPr/>
          <a:lstStyle/>
          <a:p>
            <a:fld id="{3A7285C0-9F47-4335-B211-E7721E36B028}" type="slidenum">
              <a:rPr lang="en-US" smtClean="0"/>
              <a:t>3</a:t>
            </a:fld>
            <a:endParaRPr lang="en-US" dirty="0"/>
          </a:p>
        </p:txBody>
      </p:sp>
    </p:spTree>
    <p:extLst>
      <p:ext uri="{BB962C8B-B14F-4D97-AF65-F5344CB8AC3E}">
        <p14:creationId xmlns:p14="http://schemas.microsoft.com/office/powerpoint/2010/main" val="2546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295275"/>
            <a:ext cx="5584825" cy="3141663"/>
          </a:xfrm>
        </p:spPr>
      </p:sp>
      <p:sp>
        <p:nvSpPr>
          <p:cNvPr id="3" name="Notes Placeholder 2"/>
          <p:cNvSpPr>
            <a:spLocks noGrp="1"/>
          </p:cNvSpPr>
          <p:nvPr>
            <p:ph type="body" idx="1"/>
          </p:nvPr>
        </p:nvSpPr>
        <p:spPr>
          <a:xfrm>
            <a:off x="702310" y="3611324"/>
            <a:ext cx="5618480" cy="3665458"/>
          </a:xfrm>
        </p:spPr>
        <p:txBody>
          <a:bodyPr/>
          <a:lstStyle/>
          <a:p>
            <a:r>
              <a:rPr lang="en-US" dirty="0"/>
              <a:t>Topline Message: </a:t>
            </a:r>
            <a:r>
              <a:rPr lang="en-US" dirty="0">
                <a:ea typeface="ヒラギノ角ゴ Pro W3" charset="0"/>
                <a:cs typeface="ＭＳ Ｐゴシック" pitchFamily="-108" charset="-128"/>
              </a:rPr>
              <a:t>During his first week in office, the President signed Executive Order 14008 on tackling the climate crisis. This order included many initiatives, one being the creation of the Energy Communities IWG to support and urgently direct resources to energy communities.</a:t>
            </a:r>
          </a:p>
          <a:p>
            <a:pPr marL="174982" indent="-174982">
              <a:buFont typeface="Arial" panose="020B0604020202020204" pitchFamily="34" charset="0"/>
              <a:buChar char="•"/>
            </a:pPr>
            <a:endParaRPr lang="en-US" dirty="0">
              <a:ea typeface="ヒラギノ角ゴ Pro W3" charset="0"/>
              <a:cs typeface="ＭＳ Ｐゴシック" pitchFamily="-108" charset="-128"/>
            </a:endParaRPr>
          </a:p>
          <a:p>
            <a:pPr marL="174982" indent="-174982">
              <a:buFont typeface="Arial" panose="020B0604020202020204" pitchFamily="34" charset="0"/>
              <a:buChar char="•"/>
            </a:pPr>
            <a:r>
              <a:rPr lang="en-US" dirty="0">
                <a:ea typeface="ヒラギノ角ゴ Pro W3" charset="0"/>
                <a:cs typeface="ＭＳ Ｐゴシック" pitchFamily="-108" charset="-128"/>
              </a:rPr>
              <a:t>The IWG is comprised of 11 federal agencies and the White House, who collaborate to direct federal resources to support economic revitalization and create good-paying jobs in America’s energy communities. </a:t>
            </a:r>
          </a:p>
          <a:p>
            <a:pPr marL="174982" indent="-174982">
              <a:buFont typeface="Arial" panose="020B0604020202020204" pitchFamily="34" charset="0"/>
              <a:buChar char="•"/>
            </a:pPr>
            <a:endParaRPr lang="en-US" dirty="0">
              <a:ea typeface="ヒラギノ角ゴ Pro W3" charset="0"/>
              <a:cs typeface="ＭＳ Ｐゴシック" pitchFamily="-108" charset="-128"/>
            </a:endParaRPr>
          </a:p>
          <a:p>
            <a:pPr marL="174982" indent="-174982">
              <a:buFont typeface="Arial" panose="020B0604020202020204" pitchFamily="34" charset="0"/>
              <a:buChar char="•"/>
            </a:pPr>
            <a:r>
              <a:rPr lang="en-US" dirty="0">
                <a:ea typeface="ヒラギノ角ゴ Pro W3" charset="0"/>
                <a:cs typeface="ＭＳ Ｐゴシック" pitchFamily="-108" charset="-128"/>
              </a:rPr>
              <a:t> The Energy Communities IWG released its initial report to the President in April 2021 identifying $38 billion in federal funding available and relevant to energy communities and prioritizing 25 communities across the nation for immediate engagement. </a:t>
            </a:r>
          </a:p>
          <a:p>
            <a:pPr marL="174982" indent="-174982">
              <a:buFont typeface="Arial" panose="020B0604020202020204" pitchFamily="34" charset="0"/>
              <a:buChar char="•"/>
            </a:pPr>
            <a:endParaRPr lang="en-US" dirty="0">
              <a:ea typeface="ヒラギノ角ゴ Pro W3" charset="0"/>
              <a:cs typeface="ＭＳ Ｐゴシック" pitchFamily="-108" charset="-128"/>
            </a:endParaRPr>
          </a:p>
          <a:p>
            <a:pPr marL="174982" indent="-174982">
              <a:buFont typeface="Arial" panose="020B0604020202020204" pitchFamily="34" charset="0"/>
              <a:buChar char="•"/>
            </a:pPr>
            <a:r>
              <a:rPr lang="en-US" dirty="0">
                <a:ea typeface="ヒラギノ角ゴ Pro W3" charset="0"/>
                <a:cs typeface="ＭＳ Ｐゴシック" pitchFamily="-108" charset="-128"/>
              </a:rPr>
              <a:t>The IWG has since identified more than $600 billion in available federal funding for energy communities.</a:t>
            </a:r>
          </a:p>
          <a:p>
            <a:pPr marL="174982" indent="-174982">
              <a:buFont typeface="Arial" panose="020B0604020202020204" pitchFamily="34" charset="0"/>
              <a:buChar char="•"/>
            </a:pPr>
            <a:endParaRPr lang="en-US" dirty="0">
              <a:ea typeface="ヒラギノ角ゴ Pro W3" charset="0"/>
              <a:cs typeface="ＭＳ Ｐゴシック" pitchFamily="-108" charset="-128"/>
            </a:endParaRPr>
          </a:p>
          <a:p>
            <a:pPr marL="171450" indent="-171450">
              <a:buFont typeface="Arial" panose="020B0604020202020204" pitchFamily="34" charset="0"/>
              <a:buChar char="•"/>
            </a:pPr>
            <a:r>
              <a:rPr lang="en-US" dirty="0">
                <a:ea typeface="ヒラギノ角ゴ Pro W3" charset="0"/>
                <a:cs typeface="ＭＳ Ｐゴシック" pitchFamily="-108" charset="-128"/>
              </a:rPr>
              <a:t>The IWG is focused on good governance. Instead of operating in silos, federal agencies are working in close coordination to help people in an integrated way. </a:t>
            </a:r>
          </a:p>
          <a:p>
            <a:pPr marL="171450" indent="-171450">
              <a:buFont typeface="Arial" panose="020B0604020202020204" pitchFamily="34" charset="0"/>
              <a:buChar char="•"/>
            </a:pPr>
            <a:endParaRPr lang="en-US" dirty="0">
              <a:ea typeface="ヒラギノ角ゴ Pro W3" charset="0"/>
              <a:cs typeface="ＭＳ Ｐゴシック" pitchFamily="-108" charset="-128"/>
            </a:endParaRPr>
          </a:p>
          <a:p>
            <a:pPr marL="171450" indent="-171450">
              <a:buFont typeface="Arial" panose="020B0604020202020204" pitchFamily="34" charset="0"/>
              <a:buChar char="•"/>
            </a:pPr>
            <a:r>
              <a:rPr lang="en-US" dirty="0">
                <a:ea typeface="ヒラギノ角ゴ Pro W3" charset="0"/>
                <a:cs typeface="ＭＳ Ｐゴシック" pitchFamily="-108" charset="-128"/>
              </a:rPr>
              <a:t>This approach allows us to reduce barriers and increase awareness to help communities find and secure the right resources that best suit their needs. </a:t>
            </a:r>
          </a:p>
          <a:p>
            <a:pPr marL="171450" indent="-171450">
              <a:buFont typeface="Arial" panose="020B0604020202020204" pitchFamily="34" charset="0"/>
              <a:buChar char="•"/>
            </a:pPr>
            <a:endParaRPr lang="en-US" dirty="0">
              <a:ea typeface="ヒラギノ角ゴ Pro W3" charset="0"/>
              <a:cs typeface="ＭＳ Ｐゴシック" pitchFamily="-108" charset="-128"/>
            </a:endParaRPr>
          </a:p>
          <a:p>
            <a:pPr marL="171450" indent="-171450">
              <a:buFont typeface="Arial" panose="020B0604020202020204" pitchFamily="34" charset="0"/>
              <a:buChar char="•"/>
            </a:pPr>
            <a:r>
              <a:rPr lang="en-US" dirty="0">
                <a:ea typeface="ヒラギノ角ゴ Pro W3" charset="0"/>
                <a:cs typeface="ＭＳ Ｐゴシック" pitchFamily="-108" charset="-128"/>
              </a:rPr>
              <a:t>To accomplish this, stakeholder engagement is key. The IWG serves as a hub of stakeholder engagement between federal agencies and energy communities to inform the working group’s efforts.</a:t>
            </a:r>
          </a:p>
          <a:p>
            <a:pPr marL="171450" indent="-171450">
              <a:buFont typeface="Arial" panose="020B0604020202020204" pitchFamily="34" charset="0"/>
              <a:buChar char="•"/>
            </a:pPr>
            <a:endParaRPr lang="en-US" dirty="0">
              <a:ea typeface="ヒラギノ角ゴ Pro W3" charset="0"/>
              <a:cs typeface="ＭＳ Ｐゴシック" pitchFamily="-108" charset="-128"/>
            </a:endParaRPr>
          </a:p>
          <a:p>
            <a:pPr marL="171450" indent="-171450">
              <a:buFont typeface="Arial" panose="020B0604020202020204" pitchFamily="34" charset="0"/>
              <a:buChar char="•"/>
            </a:pPr>
            <a:r>
              <a:rPr lang="en-US" dirty="0">
                <a:ea typeface="ヒラギノ角ゴ Pro W3" charset="0"/>
                <a:cs typeface="ＭＳ Ｐゴシック" pitchFamily="-108" charset="-128"/>
              </a:rPr>
              <a:t>The IWG works to support state and local efforts by engaging with stakeholders as part of our ongoing effort to connect energy communities with the billions of dollars in federal funding dedicated for energy communities. </a:t>
            </a:r>
          </a:p>
          <a:p>
            <a:pPr marL="174982" indent="-174982">
              <a:buFont typeface="Arial" panose="020B0604020202020204" pitchFamily="34" charset="0"/>
              <a:buChar char="•"/>
            </a:pPr>
            <a:endParaRPr lang="en-US" dirty="0">
              <a:ea typeface="ヒラギノ角ゴ Pro W3" charset="0"/>
              <a:cs typeface="ＭＳ Ｐゴシック" pitchFamily="-108" charset="-128"/>
            </a:endParaRPr>
          </a:p>
          <a:p>
            <a:endParaRPr lang="en-US" dirty="0"/>
          </a:p>
        </p:txBody>
      </p:sp>
      <p:sp>
        <p:nvSpPr>
          <p:cNvPr id="4" name="Slide Number Placeholder 3"/>
          <p:cNvSpPr>
            <a:spLocks noGrp="1"/>
          </p:cNvSpPr>
          <p:nvPr>
            <p:ph type="sldNum" sz="quarter" idx="5"/>
          </p:nvPr>
        </p:nvSpPr>
        <p:spPr/>
        <p:txBody>
          <a:bodyPr/>
          <a:lstStyle/>
          <a:p>
            <a:fld id="{3A7285C0-9F47-4335-B211-E7721E36B028}" type="slidenum">
              <a:rPr lang="en-US" smtClean="0"/>
              <a:t>7</a:t>
            </a:fld>
            <a:endParaRPr lang="en-US" dirty="0"/>
          </a:p>
        </p:txBody>
      </p:sp>
    </p:spTree>
    <p:extLst>
      <p:ext uri="{BB962C8B-B14F-4D97-AF65-F5344CB8AC3E}">
        <p14:creationId xmlns:p14="http://schemas.microsoft.com/office/powerpoint/2010/main" val="177817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Topline Message: The IWG is laser focused on helping drive more investments to more communities, more quickly.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 coal and power plants close in these communities, the IWG is working with energy communities to drive funding that will create long-term capacity through: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Infrastructure – our communities deserve access to reliable broadband, good roads, clean water, modern sewer systems and affordable local transportation.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Environmental clean-up – our communities deserve support for land and industrial transformation, including deploying low-carbon technologies at sites of former power plants, and industrial facilities programs to remediate abandoned mines, orphaned wells, and brownfields.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Entrepreneurship – our communities deserve thriving small businesses that drive innovation, including support for them from community development financial institutions, non-profits, and innovation hubs.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Workforce development – our communities deserve support for training programs to align their workforces with actual industry growth in each key region.</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698B84C-A1B8-46CF-9A84-5751371D40F2}" type="slidenum">
              <a:rPr lang="en-US" smtClean="0"/>
              <a:t>8</a:t>
            </a:fld>
            <a:endParaRPr lang="en-US" dirty="0"/>
          </a:p>
        </p:txBody>
      </p:sp>
    </p:spTree>
    <p:extLst>
      <p:ext uri="{BB962C8B-B14F-4D97-AF65-F5344CB8AC3E}">
        <p14:creationId xmlns:p14="http://schemas.microsoft.com/office/powerpoint/2010/main" val="418508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88950"/>
            <a:ext cx="5584825" cy="3141663"/>
          </a:xfrm>
        </p:spPr>
      </p:sp>
      <p:sp>
        <p:nvSpPr>
          <p:cNvPr id="3" name="Notes Placeholder 2"/>
          <p:cNvSpPr>
            <a:spLocks noGrp="1"/>
          </p:cNvSpPr>
          <p:nvPr>
            <p:ph type="body" idx="1"/>
          </p:nvPr>
        </p:nvSpPr>
        <p:spPr>
          <a:xfrm>
            <a:off x="668020" y="3630613"/>
            <a:ext cx="5618480" cy="366545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Topline Message: Through the passage of the Inflation Reduction Act and Bipartisan Infrastructure Law, the IWG can continue to provide communities with federal resources that will help support the clean energy transition by driving down energy costs, enhancing energy security, and jump-starting a new era of clean energy jobs.</a:t>
            </a:r>
            <a:r>
              <a:rPr lang="en-US" b="0" i="0" u="none" strike="noStrike" baseline="0" dirty="0">
                <a:solidFill>
                  <a:srgbClr val="000000"/>
                </a:solidFill>
              </a:rPr>
              <a:t> </a:t>
            </a:r>
          </a:p>
          <a:p>
            <a:pPr marL="285750" indent="-285750">
              <a:buFont typeface="Arial" panose="020B0604020202020204" pitchFamily="34" charset="0"/>
              <a:buChar char="•"/>
            </a:pPr>
            <a:endParaRPr lang="en-US" kern="1200" dirty="0">
              <a:solidFill>
                <a:schemeClr val="tx1"/>
              </a:solidFill>
              <a:effectLst/>
              <a:ea typeface="+mn-ea"/>
              <a:cs typeface="+mn-cs"/>
            </a:endParaRPr>
          </a:p>
          <a:p>
            <a:pPr marL="285750" indent="-285750">
              <a:buFont typeface="Arial" panose="020B0604020202020204" pitchFamily="34" charset="0"/>
              <a:buChar char="•"/>
            </a:pPr>
            <a:r>
              <a:rPr lang="en-US" kern="1200" dirty="0">
                <a:solidFill>
                  <a:schemeClr val="tx1"/>
                </a:solidFill>
                <a:effectLst/>
                <a:ea typeface="+mn-ea"/>
                <a:cs typeface="+mn-cs"/>
              </a:rPr>
              <a:t>The BIL provides foundational infrastructure assistance such as transportation, transmission, and broadband.</a:t>
            </a:r>
          </a:p>
          <a:p>
            <a:pPr marL="285750" indent="-285750">
              <a:buFont typeface="Arial" panose="020B0604020202020204" pitchFamily="34" charset="0"/>
              <a:buChar char="•"/>
            </a:pPr>
            <a:endParaRPr lang="en-US" kern="1200" dirty="0">
              <a:solidFill>
                <a:schemeClr val="tx1"/>
              </a:solidFill>
              <a:effectLst/>
              <a:ea typeface="+mn-ea"/>
              <a:cs typeface="+mn-cs"/>
            </a:endParaRPr>
          </a:p>
          <a:p>
            <a:pPr marL="285750" indent="-285750">
              <a:buFont typeface="Arial" panose="020B0604020202020204" pitchFamily="34" charset="0"/>
              <a:buChar char="•"/>
            </a:pPr>
            <a:r>
              <a:rPr lang="en-US" kern="1200" dirty="0">
                <a:solidFill>
                  <a:schemeClr val="tx1"/>
                </a:solidFill>
                <a:effectLst/>
                <a:ea typeface="+mn-ea"/>
                <a:cs typeface="+mn-cs"/>
              </a:rPr>
              <a:t>As of June, $4.1 billion in BIL funding has been announced for Kentucky to fund more than 202 specific projects</a:t>
            </a:r>
          </a:p>
          <a:p>
            <a:pPr marL="742950" lvl="1" indent="-285750">
              <a:buFont typeface="Arial" panose="020B0604020202020204" pitchFamily="34" charset="0"/>
              <a:buChar char="•"/>
            </a:pPr>
            <a:r>
              <a:rPr lang="en-US" kern="1200" dirty="0">
                <a:solidFill>
                  <a:schemeClr val="tx1"/>
                </a:solidFill>
                <a:effectLst/>
                <a:ea typeface="+mn-ea"/>
                <a:cs typeface="+mn-cs"/>
              </a:rPr>
              <a:t>$119.7 million for capping orphaned oil and gas wells and reclaiming abandoned mine lands</a:t>
            </a:r>
          </a:p>
          <a:p>
            <a:pPr marL="742950" lvl="1" indent="-285750">
              <a:buFont typeface="Arial" panose="020B0604020202020204" pitchFamily="34" charset="0"/>
              <a:buChar char="•"/>
            </a:pPr>
            <a:r>
              <a:rPr lang="en-US" kern="1200" dirty="0">
                <a:solidFill>
                  <a:schemeClr val="tx1"/>
                </a:solidFill>
                <a:effectLst/>
                <a:ea typeface="+mn-ea"/>
                <a:cs typeface="+mn-cs"/>
              </a:rPr>
              <a:t>$6.5 million for cleaning up brownfield sites. </a:t>
            </a:r>
          </a:p>
          <a:p>
            <a:pPr marL="742950" lvl="1" indent="-285750">
              <a:buFont typeface="Arial" panose="020B0604020202020204" pitchFamily="34" charset="0"/>
              <a:buChar char="•"/>
            </a:pPr>
            <a:r>
              <a:rPr lang="en-US" kern="1200" dirty="0">
                <a:solidFill>
                  <a:schemeClr val="tx1"/>
                </a:solidFill>
                <a:effectLst/>
                <a:ea typeface="+mn-ea"/>
                <a:cs typeface="+mn-cs"/>
              </a:rPr>
              <a:t>$2.3 billion for roads, bridges, roadway safety, and major projects.</a:t>
            </a:r>
          </a:p>
          <a:p>
            <a:pPr marL="742950" lvl="1" indent="-285750">
              <a:buFont typeface="Arial" panose="020B0604020202020204" pitchFamily="34" charset="0"/>
              <a:buChar char="•"/>
            </a:pPr>
            <a:r>
              <a:rPr lang="en-US" kern="1200" dirty="0">
                <a:solidFill>
                  <a:schemeClr val="tx1"/>
                </a:solidFill>
                <a:effectLst/>
                <a:ea typeface="+mn-ea"/>
                <a:cs typeface="+mn-cs"/>
              </a:rPr>
              <a:t>$5 million through the Broadband Equity, Access, and Deployment Program </a:t>
            </a:r>
          </a:p>
          <a:p>
            <a:pPr marL="742950" lvl="1" indent="-285750">
              <a:buFont typeface="Arial" panose="020B0604020202020204" pitchFamily="34" charset="0"/>
              <a:buChar char="•"/>
            </a:pPr>
            <a:r>
              <a:rPr lang="en-US" kern="1200" dirty="0">
                <a:solidFill>
                  <a:schemeClr val="tx1"/>
                </a:solidFill>
                <a:effectLst/>
                <a:ea typeface="+mn-ea"/>
                <a:cs typeface="+mn-cs"/>
              </a:rPr>
              <a:t>$229 million to provide clean/safe water and improve water infrastructure</a:t>
            </a:r>
          </a:p>
          <a:p>
            <a:pPr marL="742950" lvl="1" indent="-285750">
              <a:buFont typeface="Arial" panose="020B0604020202020204" pitchFamily="34" charset="0"/>
              <a:buChar char="•"/>
            </a:pPr>
            <a:r>
              <a:rPr lang="en-US" kern="1200" dirty="0">
                <a:solidFill>
                  <a:schemeClr val="tx1"/>
                </a:solidFill>
                <a:effectLst/>
                <a:ea typeface="+mn-ea"/>
                <a:cs typeface="+mn-cs"/>
              </a:rPr>
              <a:t>$555.6 million for clean energy, energy efficiency, and power</a:t>
            </a:r>
          </a:p>
          <a:p>
            <a:pPr marL="742950" lvl="1" indent="-285750">
              <a:buFont typeface="Arial" panose="020B0604020202020204" pitchFamily="34" charset="0"/>
              <a:buChar char="•"/>
            </a:pPr>
            <a:r>
              <a:rPr lang="en-US" kern="1200" dirty="0">
                <a:solidFill>
                  <a:schemeClr val="tx1"/>
                </a:solidFill>
                <a:effectLst/>
                <a:ea typeface="+mn-ea"/>
                <a:cs typeface="+mn-cs"/>
              </a:rPr>
              <a:t>$542.4 million for infrastructure resilience</a:t>
            </a:r>
          </a:p>
          <a:p>
            <a:pPr marL="742950" lvl="1" indent="-285750">
              <a:buFont typeface="Arial" panose="020B0604020202020204" pitchFamily="34" charset="0"/>
              <a:buChar char="•"/>
            </a:pPr>
            <a:endParaRPr lang="en-US" kern="1200" dirty="0">
              <a:solidFill>
                <a:schemeClr val="tx1"/>
              </a:solidFill>
              <a:effectLst/>
              <a:ea typeface="+mn-ea"/>
              <a:cs typeface="+mn-cs"/>
            </a:endParaRPr>
          </a:p>
          <a:p>
            <a:pPr marL="285750" indent="-285750">
              <a:buFont typeface="Arial" panose="020B0604020202020204" pitchFamily="34" charset="0"/>
              <a:buChar char="•"/>
            </a:pPr>
            <a:r>
              <a:rPr lang="en-US" kern="1200" dirty="0">
                <a:solidFill>
                  <a:schemeClr val="tx1"/>
                </a:solidFill>
                <a:effectLst/>
                <a:ea typeface="+mn-ea"/>
                <a:cs typeface="+mn-cs"/>
              </a:rPr>
              <a:t>Some examples of general BIL funding include</a:t>
            </a:r>
            <a:r>
              <a:rPr lang="en-US" kern="1200" dirty="0">
                <a:effectLst/>
                <a:ea typeface="+mn-ea"/>
                <a:cs typeface="+mn-cs"/>
              </a:rPr>
              <a:t>:</a:t>
            </a:r>
          </a:p>
          <a:p>
            <a:pPr marL="742950" marR="0" lvl="1"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$450 million for clean energy demonstration projects on current or former mine lands</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Calibri" panose="020F0502020204030204" pitchFamily="34" charset="0"/>
              </a:rPr>
              <a:t>$127 million for R&amp;D projects to develop critical minerals for the clean energy economy from coal-based resources</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Calibri" panose="020F0502020204030204" pitchFamily="34" charset="0"/>
              </a:rPr>
              <a:t>$300 million through the Energy Improvements in Rural or Remove Areas program</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effectLst/>
                <a:ea typeface="Calibri" panose="020F0502020204030204" pitchFamily="34" charset="0"/>
                <a:cs typeface="Calibri" panose="020F0502020204030204" pitchFamily="34" charset="0"/>
              </a:rPr>
              <a:t>$750 million in grants to make clean energy manufacturing investments in energy communities with coal mine or power plant closures.</a:t>
            </a:r>
            <a:endParaRPr lang="en-US"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$65 billion to expand affordable and reliable high-speed internet access</a:t>
            </a:r>
            <a:endParaRPr lang="en-US"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E4585-6916-4919-8812-D2CD645E3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90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Inflation Reduction Act provides further investments that will bolster economic revitalization and support good-paying manufacturing jobs in energy communities, including:</a:t>
            </a:r>
          </a:p>
          <a:p>
            <a:pPr marL="628650" lvl="1" indent="-171450">
              <a:buFont typeface="Arial" panose="020B0604020202020204" pitchFamily="34" charset="0"/>
              <a:buChar char="•"/>
            </a:pPr>
            <a:r>
              <a:rPr lang="en-US" dirty="0"/>
              <a:t>10% bonus tax credit for clean power projects built in eligible energy communities</a:t>
            </a:r>
          </a:p>
          <a:p>
            <a:pPr marL="628650" lvl="1" indent="-171450">
              <a:buFont typeface="Arial" panose="020B0604020202020204" pitchFamily="34" charset="0"/>
              <a:buChar char="•"/>
            </a:pPr>
            <a:r>
              <a:rPr lang="en-US" dirty="0"/>
              <a:t>$4 billion allocation of tax credits for clean energy manufacturing investments in energy communities </a:t>
            </a:r>
          </a:p>
          <a:p>
            <a:pPr marL="628650" lvl="1" indent="-171450">
              <a:buFont typeface="Arial" panose="020B0604020202020204" pitchFamily="34" charset="0"/>
              <a:buChar char="•"/>
            </a:pPr>
            <a:r>
              <a:rPr lang="en-US" dirty="0"/>
              <a:t>$5 billion in guaranteed loans (up to $250 billion in total loan authority) for projects that repurpose idled energy infrastructure (like retired power plants) or reduce emissions at operating energy infrastructure.</a:t>
            </a:r>
          </a:p>
          <a:p>
            <a:pPr marL="628650" lvl="1" indent="-171450">
              <a:buFont typeface="Arial" panose="020B0604020202020204" pitchFamily="34" charset="0"/>
              <a:buChar char="•"/>
            </a:pPr>
            <a:r>
              <a:rPr lang="en-US" dirty="0"/>
              <a:t>$27 billion to mobilize financing and leverage private capital for projects that reduce greenhouse gas emissions – with an emphasis on projects that benefit low-income and disadvantaged communities.</a:t>
            </a:r>
          </a:p>
          <a:p>
            <a:pPr marL="628650" lvl="1" indent="-171450">
              <a:buFont typeface="Arial" panose="020B0604020202020204" pitchFamily="34" charset="0"/>
              <a:buChar char="•"/>
            </a:pPr>
            <a:r>
              <a:rPr lang="en-US" dirty="0"/>
              <a:t>Permanent extension of the Black Lung Excise Tax to help coal miners and their families get reliable access to health support and benefits.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$3 billion in grants for environmental and climate justice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E4585-6916-4919-8812-D2CD645E3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37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Topline Message: To publicize BIL and IRA opportunities and to deliver on our mission to get more dollars to more communities more quickly, the IWG launched an easy-to-access online clearinghouse.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clearinghouse currently includes 148 open and planned opportunities, $270 billion in competitive funding and $414 billion in formula funding, which is particularly relevant to this group. There are also 22 IRA tax credits.</a:t>
            </a:r>
          </a:p>
          <a:p>
            <a:pPr marL="628650" lvl="1" indent="-171450">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50 of these opportunities do not require cost share, which is a barrier many communities face when applying to funds.</a:t>
            </a:r>
          </a:p>
          <a:p>
            <a:pPr marL="171450" indent="-171450">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IWG has already announced more than $14 billion awarded to energy communities, which includes more than $6 billion from the Bipartisan Infrastructure Law and nearly $3 billion in energy infrastructure investments.</a:t>
            </a:r>
          </a:p>
          <a:p>
            <a:pPr marL="171450" indent="-1714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Recent funding announcements include:</a:t>
            </a:r>
          </a:p>
          <a:p>
            <a:pPr marL="628650" lvl="1"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DOE’s Energy Improvements in Rural or Remote Areas program - $50 million</a:t>
            </a:r>
          </a:p>
          <a:p>
            <a:pPr marL="628650" lvl="1"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USDA’s Empowering Rural American (New ERA) and Powering Affordable Clean Energy (PACE) programs - $11 billion</a:t>
            </a:r>
          </a:p>
          <a:p>
            <a:pPr marL="628650" lvl="1"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DOE LPO released updated guidance on Title 17 Clean Energy Financing program</a:t>
            </a:r>
          </a:p>
          <a:p>
            <a:pPr marL="628650" lvl="1"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EPA’s Brownfields Job Training Grants (not BIL/IRA)</a:t>
            </a:r>
          </a:p>
          <a:p>
            <a:pPr marL="628650" lvl="1" indent="-17145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48C final guidance and map</a:t>
            </a:r>
          </a:p>
          <a:p>
            <a:pPr marL="171450" lvl="0" indent="-1714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Right now, our online clearinghouse includes 31 open BIL and IRA grant opportunities, both match and no match, that could directly benefit your energy communities.</a:t>
            </a:r>
          </a:p>
          <a:p>
            <a:pPr marL="457200" lvl="1" indent="0">
              <a:buFont typeface="Arial" panose="020B0604020202020204" pitchFamily="34" charse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E4585-6916-4919-8812-D2CD645E3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49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Topline Message: The Energy Communities IWG website is currently home to the 48c tax credit map, and also houses a one-stop-shop clearinghouse featuring 22 tax credits in one centralized location to reduce barriers to accessing federal funding. </a:t>
            </a:r>
          </a:p>
          <a:p>
            <a:endParaRPr lang="en-US" dirty="0"/>
          </a:p>
          <a:p>
            <a:pPr marL="171450" indent="-171450">
              <a:buFont typeface="Arial" panose="020B0604020202020204" pitchFamily="34" charset="0"/>
              <a:buChar char="•"/>
            </a:pPr>
            <a:r>
              <a:rPr lang="en-US" dirty="0"/>
              <a:t>Tax credits available through the Inflation Reduction Act will bring new good-paying jobs and economic opportunities to energy communities. </a:t>
            </a:r>
          </a:p>
          <a:p>
            <a:endParaRPr lang="en-US" dirty="0"/>
          </a:p>
          <a:p>
            <a:pPr marL="171450" indent="-171450">
              <a:buFont typeface="Arial" panose="020B0604020202020204" pitchFamily="34" charset="0"/>
              <a:buChar char="•"/>
            </a:pPr>
            <a:r>
              <a:rPr lang="en-US" dirty="0"/>
              <a:t>The Advanced Energy Project Tax Credit (48C) provides a 30% credit to projects meeting eligibility, prevailing wage and apprenticeship requirements. The program allocates $10 billion, at least $4 billion of which must be allocated to energy communities – communities with coal mine and power plant closures.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qualify your project must either:</a:t>
            </a:r>
          </a:p>
          <a:p>
            <a:pPr marL="628650" lvl="1" indent="-171450">
              <a:buFont typeface="Arial" panose="020B0604020202020204" pitchFamily="34" charset="0"/>
              <a:buChar char="•"/>
            </a:pPr>
            <a:r>
              <a:rPr lang="en-US" b="0" i="0" dirty="0">
                <a:effectLst/>
              </a:rPr>
              <a:t>Re-equip, expand, or establish an industrial or manufacturing facility for the production or recycling of a range of clean energy equipment and vehicles</a:t>
            </a:r>
          </a:p>
          <a:p>
            <a:pPr marL="628650" lvl="1" indent="-171450">
              <a:buFont typeface="Arial" panose="020B0604020202020204" pitchFamily="34" charset="0"/>
              <a:buChar char="•"/>
            </a:pPr>
            <a:r>
              <a:rPr lang="en-US" b="0" i="0" dirty="0">
                <a:effectLst/>
              </a:rPr>
              <a:t>Re-equip an industrial or manufacturing facility with equipment designed to reduce greenhouse gas emissions by at least 20 percent</a:t>
            </a:r>
          </a:p>
          <a:p>
            <a:pPr marL="628650" lvl="1" indent="-171450">
              <a:buFont typeface="Arial" panose="020B0604020202020204" pitchFamily="34" charset="0"/>
              <a:buChar char="•"/>
            </a:pPr>
            <a:r>
              <a:rPr lang="en-US" b="0" i="0" dirty="0">
                <a:effectLst/>
              </a:rPr>
              <a:t>Re-equip, expand, or establish an industrial facility for the processing, refining, or recycling of critical materials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working to connect our stakeholders with private sector investors considering investments in clean energy manufacturing or recycling, critical minerals, or industrial projects to reduce greenhouse gas emissions.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Many communities across Kentucky are eligible for these tax credits.</a:t>
            </a:r>
          </a:p>
          <a:p>
            <a:pPr marL="171450" indent="-171450">
              <a:buFont typeface="Arial" panose="020B0604020202020204" pitchFamily="34" charset="0"/>
              <a:buChar char="•"/>
            </a:pPr>
            <a:endParaRPr lang="en-US"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285C0-9F47-4335-B211-E7721E36B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95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46063"/>
            <a:ext cx="5584825" cy="3141662"/>
          </a:xfrm>
        </p:spPr>
      </p:sp>
      <p:sp>
        <p:nvSpPr>
          <p:cNvPr id="3" name="Notes Placeholder 2"/>
          <p:cNvSpPr>
            <a:spLocks noGrp="1"/>
          </p:cNvSpPr>
          <p:nvPr>
            <p:ph type="body" idx="1"/>
          </p:nvPr>
        </p:nvSpPr>
        <p:spPr>
          <a:xfrm>
            <a:off x="320040" y="3489404"/>
            <a:ext cx="6507480" cy="3665458"/>
          </a:xfrm>
        </p:spPr>
        <p:txBody>
          <a:bodyPr/>
          <a:lstStyle/>
          <a:p>
            <a:r>
              <a:rPr lang="en-US" dirty="0"/>
              <a:t>Topline Messaging: Formula funding and competitive funding are the two most common types of funding distributed by the federal government and it’s important to know the difference.</a:t>
            </a:r>
          </a:p>
          <a:p>
            <a:endParaRPr lang="en-US" dirty="0"/>
          </a:p>
          <a:p>
            <a:r>
              <a:rPr lang="en-US" dirty="0"/>
              <a:t>Formula Funding</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Formula funding is when the federal government allocates funds to a state agency or tribal entity which then has authority to re-allocate or award to eligible groups and users. </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You do not compete for formula funding, but you are typically required to submit an application and meet other specified requirements. </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Funds and are usually administered and managed at the state level to ensure that they are distributed appropriately to designated recipients.</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Each grant award amount is calculated by a formula, and actual funding amounts vary.</a:t>
            </a:r>
          </a:p>
          <a:p>
            <a:pPr marL="800100" marR="0" lvl="1" indent="-342900" algn="l" defTabSz="914400" rtl="0" eaLnBrk="1" fontAlgn="auto" latinLnBrk="0" hangingPunct="1">
              <a:lnSpc>
                <a:spcPct val="107000"/>
              </a:lnSpc>
              <a:spcBef>
                <a:spcPts val="0"/>
              </a:spcBef>
              <a:spcAft>
                <a:spcPts val="0"/>
              </a:spcAft>
              <a:buClrTx/>
              <a:buSzTx/>
              <a:buFont typeface="Symbol" pitchFamily="2" charset="2"/>
              <a:buChar char=""/>
              <a:tabLst/>
              <a:defRPr/>
            </a:pPr>
            <a:r>
              <a:rPr lang="en-US" kern="100" dirty="0">
                <a:effectLst/>
                <a:ea typeface="Calibri" panose="020F0502020204030204" pitchFamily="34" charset="0"/>
                <a:cs typeface="Times New Roman" panose="02020603050405020304" pitchFamily="18" charset="0"/>
              </a:rPr>
              <a:t>Exactly how funds are distributed is most often governed by statutes or congressional appropriations acts that specify which factors are used to determine eligibility, how the funds will be allocated among eligible recipients, and the method by which an applicant must demonstrate its eligibility for that funding.</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Examples:</a:t>
            </a:r>
          </a:p>
          <a:p>
            <a:pPr marL="800100" marR="0" lvl="1"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Highway Formula Funds (DOT/FHA)</a:t>
            </a:r>
          </a:p>
          <a:p>
            <a:pPr marL="800100" marR="0" lvl="1"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Formula Grants for Rural Areas (DOT)</a:t>
            </a:r>
          </a:p>
          <a:p>
            <a:pPr marL="800100" marR="0" lvl="1"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Preventing Outages and Enhancing the Resilience of the Electric Grid Formula Grants (DOE)</a:t>
            </a:r>
          </a:p>
          <a:p>
            <a:endParaRPr lang="en-US" dirty="0"/>
          </a:p>
          <a:p>
            <a:r>
              <a:rPr lang="en-US" dirty="0"/>
              <a:t>Competitive Funding</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Competitive funding is available to eligible recipients who submit an application for a funding opportunity.</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Each application is reviewed through a competitive evaluation process and awardees are selected based on the merits of their application and alignment with the agency’s mission.</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Competitive grants are discretionary, which means they don’t have to be awarded if the granting agency doesn’t like any of the proposals.</a:t>
            </a:r>
          </a:p>
          <a:p>
            <a:pPr marL="342900" marR="0" lvl="0" indent="-342900">
              <a:lnSpc>
                <a:spcPct val="107000"/>
              </a:lnSpc>
              <a:spcBef>
                <a:spcPts val="0"/>
              </a:spcBef>
              <a:spcAft>
                <a:spcPts val="0"/>
              </a:spcAft>
              <a:buFont typeface="Symbol" pitchFamily="2" charset="2"/>
              <a:buChar char=""/>
            </a:pPr>
            <a:r>
              <a:rPr lang="en-US" kern="100" dirty="0">
                <a:effectLst/>
                <a:ea typeface="Calibri" panose="020F0502020204030204" pitchFamily="34" charset="0"/>
                <a:cs typeface="Times New Roman" panose="02020603050405020304" pitchFamily="18" charset="0"/>
              </a:rPr>
              <a:t>The IWG Clearinghouse identifies Direct Awards, Grants, and Loans as competitive funding opportunities.</a:t>
            </a:r>
          </a:p>
        </p:txBody>
      </p:sp>
      <p:sp>
        <p:nvSpPr>
          <p:cNvPr id="4" name="Slide Number Placeholder 3"/>
          <p:cNvSpPr>
            <a:spLocks noGrp="1"/>
          </p:cNvSpPr>
          <p:nvPr>
            <p:ph type="sldNum" sz="quarter" idx="5"/>
          </p:nvPr>
        </p:nvSpPr>
        <p:spPr/>
        <p:txBody>
          <a:bodyPr/>
          <a:lstStyle/>
          <a:p>
            <a:fld id="{3A7285C0-9F47-4335-B211-E7721E36B028}" type="slidenum">
              <a:rPr lang="en-US" smtClean="0"/>
              <a:t>16</a:t>
            </a:fld>
            <a:endParaRPr lang="en-US" dirty="0"/>
          </a:p>
        </p:txBody>
      </p:sp>
    </p:spTree>
    <p:extLst>
      <p:ext uri="{BB962C8B-B14F-4D97-AF65-F5344CB8AC3E}">
        <p14:creationId xmlns:p14="http://schemas.microsoft.com/office/powerpoint/2010/main" val="54233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A467-2724-BAED-C105-55C451E1F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5572C2-3940-0CA3-F154-3FF51F2FA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70207E-F5CD-C1C9-DD99-3110627E39A4}"/>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5" name="Footer Placeholder 4">
            <a:extLst>
              <a:ext uri="{FF2B5EF4-FFF2-40B4-BE49-F238E27FC236}">
                <a16:creationId xmlns:a16="http://schemas.microsoft.com/office/drawing/2014/main" id="{C3297B17-655E-992B-5983-8108C1047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F83AC-1255-FDB0-5BAD-998F06D6665D}"/>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294930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66B8-8863-3E05-536B-996ED5109B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EB5C8-0DDE-50A3-FA1F-92E610CBE1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6A1CB-E52D-105F-380D-CF1D1ADFAEE0}"/>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5" name="Footer Placeholder 4">
            <a:extLst>
              <a:ext uri="{FF2B5EF4-FFF2-40B4-BE49-F238E27FC236}">
                <a16:creationId xmlns:a16="http://schemas.microsoft.com/office/drawing/2014/main" id="{3A99F618-F034-CF87-0F27-2BD2A4198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4443A-57E2-F92C-EA7D-B4059D543E00}"/>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393127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B7B4C-3A62-59F8-7179-598D4A8EC8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FF769-7CCA-DBA3-2AAA-11129C70C8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D916B-9CC3-16EF-F8EA-F5285DA562AB}"/>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5" name="Footer Placeholder 4">
            <a:extLst>
              <a:ext uri="{FF2B5EF4-FFF2-40B4-BE49-F238E27FC236}">
                <a16:creationId xmlns:a16="http://schemas.microsoft.com/office/drawing/2014/main" id="{EE2CDAD4-8FB3-AA15-8AD2-B8D45A24C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AD9-FB0C-D980-0DAE-641C966E76DE}"/>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360013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p:cNvCxnSpPr>
            <a:cxnSpLocks/>
          </p:cNvCxnSpPr>
          <p:nvPr/>
        </p:nvCxnSpPr>
        <p:spPr>
          <a:xfrm>
            <a:off x="0" y="753618"/>
            <a:ext cx="10808898"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407406" y="1361722"/>
            <a:ext cx="11444142" cy="4635131"/>
          </a:xfrm>
          <a:prstGeom prst="rect">
            <a:avLst/>
          </a:prstGeom>
        </p:spPr>
        <p:txBody>
          <a:bodyPr>
            <a:normAutofit/>
          </a:bodyPr>
          <a:lstStyle>
            <a:lvl1pPr marL="342900" indent="-342900">
              <a:buFont typeface="Arial" panose="020B0604020202020204" pitchFamily="34" charset="0"/>
              <a:buChar char="•"/>
              <a:defRPr sz="2200" b="0">
                <a:latin typeface="Tw Cen MT" panose="020B0602020104020603" pitchFamily="34" charset="77"/>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dirty="0"/>
              <a:t>Click to edit Master text styles</a:t>
            </a:r>
          </a:p>
        </p:txBody>
      </p:sp>
      <p:sp>
        <p:nvSpPr>
          <p:cNvPr id="10" name="Subtitle 2"/>
          <p:cNvSpPr>
            <a:spLocks noGrp="1"/>
          </p:cNvSpPr>
          <p:nvPr>
            <p:ph type="subTitle" idx="13" hasCustomPrompt="1"/>
          </p:nvPr>
        </p:nvSpPr>
        <p:spPr>
          <a:xfrm>
            <a:off x="270628" y="778081"/>
            <a:ext cx="11580921" cy="373510"/>
          </a:xfrm>
          <a:prstGeom prst="rect">
            <a:avLst/>
          </a:prstGeom>
        </p:spPr>
        <p:txBody>
          <a:bodyPr>
            <a:noAutofit/>
          </a:bodyPr>
          <a:lstStyle>
            <a:lvl1pPr marL="0" indent="0" algn="l">
              <a:buNone/>
              <a:defRPr sz="2000" b="1">
                <a:solidFill>
                  <a:srgbClr val="F4B238"/>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sp>
        <p:nvSpPr>
          <p:cNvPr id="12" name="Rectangle 11"/>
          <p:cNvSpPr/>
          <p:nvPr/>
        </p:nvSpPr>
        <p:spPr>
          <a:xfrm>
            <a:off x="0" y="6258757"/>
            <a:ext cx="12192000" cy="517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flipH="1">
            <a:off x="6073142" y="748018"/>
            <a:ext cx="45719" cy="1219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22926"/>
            <a:ext cx="9587749" cy="609144"/>
          </a:xfrm>
          <a:prstGeom prst="rect">
            <a:avLst/>
          </a:prstGeom>
        </p:spPr>
        <p:txBody>
          <a:bodyPr/>
          <a:lstStyle>
            <a:lvl1pPr>
              <a:defRPr sz="3300">
                <a:latin typeface="Tw Cen MT" panose="020B0602020104020603" pitchFamily="34" charset="77"/>
              </a:defRPr>
            </a:lvl1pPr>
          </a:lstStyle>
          <a:p>
            <a:r>
              <a:rPr lang="en-US" dirty="0"/>
              <a:t>Master Page Title</a:t>
            </a:r>
          </a:p>
        </p:txBody>
      </p:sp>
      <p:pic>
        <p:nvPicPr>
          <p:cNvPr id="17" name="Picture 16">
            <a:extLst>
              <a:ext uri="{FF2B5EF4-FFF2-40B4-BE49-F238E27FC236}">
                <a16:creationId xmlns:a16="http://schemas.microsoft.com/office/drawing/2014/main" id="{6D3846AE-24AA-4C43-939B-25BAFB63AE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4879" y="148428"/>
            <a:ext cx="914400" cy="914400"/>
          </a:xfrm>
          <a:prstGeom prst="rect">
            <a:avLst/>
          </a:prstGeom>
        </p:spPr>
      </p:pic>
      <p:sp>
        <p:nvSpPr>
          <p:cNvPr id="11" name="Slide Number Placeholder 8">
            <a:extLst>
              <a:ext uri="{FF2B5EF4-FFF2-40B4-BE49-F238E27FC236}">
                <a16:creationId xmlns:a16="http://schemas.microsoft.com/office/drawing/2014/main" id="{70CC618D-AF14-E049-8CE3-7C48DC9F2FB7}"/>
              </a:ext>
            </a:extLst>
          </p:cNvPr>
          <p:cNvSpPr>
            <a:spLocks noGrp="1"/>
          </p:cNvSpPr>
          <p:nvPr>
            <p:ph type="sldNum" sz="quarter" idx="15"/>
          </p:nvPr>
        </p:nvSpPr>
        <p:spPr>
          <a:xfrm>
            <a:off x="9406092" y="6356350"/>
            <a:ext cx="2743200" cy="365125"/>
          </a:xfrm>
        </p:spPr>
        <p:txBody>
          <a:bodyPr/>
          <a:lstStyle>
            <a:lvl1pPr>
              <a:defRPr b="1">
                <a:solidFill>
                  <a:schemeClr val="bg1"/>
                </a:solidFill>
                <a:latin typeface="Century Gothic" panose="020B0502020202020204" pitchFamily="34" charset="0"/>
              </a:defRPr>
            </a:lvl1pPr>
          </a:lstStyle>
          <a:p>
            <a:fld id="{960EC776-4F8E-46A8-A97F-EBE2F00A8093}" type="slidenum">
              <a:rPr lang="en-US" smtClean="0"/>
              <a:pPr/>
              <a:t>‹#›</a:t>
            </a:fld>
            <a:endParaRPr lang="en-US"/>
          </a:p>
        </p:txBody>
      </p:sp>
    </p:spTree>
    <p:extLst>
      <p:ext uri="{BB962C8B-B14F-4D97-AF65-F5344CB8AC3E}">
        <p14:creationId xmlns:p14="http://schemas.microsoft.com/office/powerpoint/2010/main" val="3000869038"/>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Two Line Header">
    <p:spTree>
      <p:nvGrpSpPr>
        <p:cNvPr id="1" name=""/>
        <p:cNvGrpSpPr/>
        <p:nvPr/>
      </p:nvGrpSpPr>
      <p:grpSpPr>
        <a:xfrm>
          <a:off x="0" y="0"/>
          <a:ext cx="0" cy="0"/>
          <a:chOff x="0" y="0"/>
          <a:chExt cx="0" cy="0"/>
        </a:xfrm>
      </p:grpSpPr>
      <p:cxnSp>
        <p:nvCxnSpPr>
          <p:cNvPr id="7" name="Straight Connector 6"/>
          <p:cNvCxnSpPr>
            <a:cxnSpLocks/>
          </p:cNvCxnSpPr>
          <p:nvPr/>
        </p:nvCxnSpPr>
        <p:spPr>
          <a:xfrm>
            <a:off x="0" y="1186755"/>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subTitle" idx="13" hasCustomPrompt="1"/>
          </p:nvPr>
        </p:nvSpPr>
        <p:spPr>
          <a:xfrm>
            <a:off x="270627" y="1223825"/>
            <a:ext cx="11580921" cy="411156"/>
          </a:xfrm>
          <a:prstGeom prst="rect">
            <a:avLst/>
          </a:prstGeom>
        </p:spPr>
        <p:txBody>
          <a:bodyPr>
            <a:noAutofit/>
          </a:bodyPr>
          <a:lstStyle>
            <a:lvl1pPr marL="0" indent="0" algn="l">
              <a:buNone/>
              <a:defRPr sz="2000" b="1">
                <a:solidFill>
                  <a:srgbClr val="F4B2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sp>
        <p:nvSpPr>
          <p:cNvPr id="12" name="Rectangle 11"/>
          <p:cNvSpPr/>
          <p:nvPr/>
        </p:nvSpPr>
        <p:spPr>
          <a:xfrm>
            <a:off x="0" y="6258757"/>
            <a:ext cx="12192000" cy="517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flipH="1">
            <a:off x="6073142" y="748018"/>
            <a:ext cx="45719" cy="1219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23919"/>
            <a:ext cx="9587749" cy="1052207"/>
          </a:xfrm>
          <a:prstGeom prst="rect">
            <a:avLst/>
          </a:prstGeom>
        </p:spPr>
        <p:txBody>
          <a:bodyPr/>
          <a:lstStyle>
            <a:lvl1pPr>
              <a:defRPr sz="3300">
                <a:latin typeface="Century Gothic" panose="020B0502020202020204" pitchFamily="34" charset="0"/>
              </a:defRPr>
            </a:lvl1pPr>
          </a:lstStyle>
          <a:p>
            <a:r>
              <a:rPr lang="en-US" dirty="0"/>
              <a:t>Master Page Title with two lines </a:t>
            </a:r>
            <a:br>
              <a:rPr lang="en-US" dirty="0"/>
            </a:br>
            <a:endParaRPr lang="en-US" dirty="0"/>
          </a:p>
        </p:txBody>
      </p:sp>
      <p:pic>
        <p:nvPicPr>
          <p:cNvPr id="4" name="Picture 3">
            <a:extLst>
              <a:ext uri="{FF2B5EF4-FFF2-40B4-BE49-F238E27FC236}">
                <a16:creationId xmlns:a16="http://schemas.microsoft.com/office/drawing/2014/main" id="{06ECD129-BA62-4A6B-BC31-A083545634C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004879" y="148428"/>
            <a:ext cx="914400" cy="914400"/>
          </a:xfrm>
          <a:prstGeom prst="rect">
            <a:avLst/>
          </a:prstGeom>
        </p:spPr>
      </p:pic>
      <p:sp>
        <p:nvSpPr>
          <p:cNvPr id="16" name="Slide Number Placeholder 8">
            <a:extLst>
              <a:ext uri="{FF2B5EF4-FFF2-40B4-BE49-F238E27FC236}">
                <a16:creationId xmlns:a16="http://schemas.microsoft.com/office/drawing/2014/main" id="{F622CC0D-CEE4-45DE-B837-3081A4464F3A}"/>
              </a:ext>
            </a:extLst>
          </p:cNvPr>
          <p:cNvSpPr>
            <a:spLocks noGrp="1"/>
          </p:cNvSpPr>
          <p:nvPr>
            <p:ph type="sldNum" sz="quarter" idx="15"/>
          </p:nvPr>
        </p:nvSpPr>
        <p:spPr>
          <a:xfrm>
            <a:off x="9167191" y="6356350"/>
            <a:ext cx="2743200" cy="365125"/>
          </a:xfrm>
        </p:spPr>
        <p:txBody>
          <a:bodyPr/>
          <a:lstStyle>
            <a:lvl1pPr>
              <a:defRPr b="1">
                <a:solidFill>
                  <a:schemeClr val="bg1"/>
                </a:solidFill>
                <a:latin typeface="Century Gothic" panose="020B0502020202020204" pitchFamily="34" charset="0"/>
              </a:defRPr>
            </a:lvl1pPr>
          </a:lstStyle>
          <a:p>
            <a:fld id="{960EC776-4F8E-46A8-A97F-EBE2F00A8093}" type="slidenum">
              <a:rPr lang="en-US" smtClean="0"/>
              <a:pPr/>
              <a:t>‹#›</a:t>
            </a:fld>
            <a:endParaRPr lang="en-US" dirty="0"/>
          </a:p>
        </p:txBody>
      </p:sp>
      <p:sp>
        <p:nvSpPr>
          <p:cNvPr id="17" name="Content Placeholder 2">
            <a:extLst>
              <a:ext uri="{FF2B5EF4-FFF2-40B4-BE49-F238E27FC236}">
                <a16:creationId xmlns:a16="http://schemas.microsoft.com/office/drawing/2014/main" id="{1732BEE4-5EBB-4F57-ABA5-80994CA038DE}"/>
              </a:ext>
            </a:extLst>
          </p:cNvPr>
          <p:cNvSpPr>
            <a:spLocks noGrp="1"/>
          </p:cNvSpPr>
          <p:nvPr>
            <p:ph idx="1"/>
          </p:nvPr>
        </p:nvSpPr>
        <p:spPr>
          <a:xfrm>
            <a:off x="407406" y="1883121"/>
            <a:ext cx="11444142" cy="4113732"/>
          </a:xfrm>
          <a:prstGeom prst="rect">
            <a:avLst/>
          </a:prstGeom>
        </p:spPr>
        <p:txBody>
          <a:bodyPr>
            <a:normAutofit/>
          </a:bodyPr>
          <a:lstStyle>
            <a:lvl1pPr marL="342900" indent="-342900">
              <a:buFont typeface="Arial" panose="020B0604020202020204" pitchFamily="34" charset="0"/>
              <a:buChar char="•"/>
              <a:defRPr sz="2200" b="0">
                <a:latin typeface="Century Gothic" panose="020B0502020202020204" pitchFamily="34" charset="0"/>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232916439"/>
      </p:ext>
    </p:extLst>
  </p:cSld>
  <p:clrMapOvr>
    <a:masterClrMapping/>
  </p:clrMapOvr>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9CEB-937F-1B2D-B1A6-B9759C16C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F982E-9692-6D9B-40C7-5E555FFD1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D5018-8B39-7330-FA2D-D647B8637934}"/>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5" name="Footer Placeholder 4">
            <a:extLst>
              <a:ext uri="{FF2B5EF4-FFF2-40B4-BE49-F238E27FC236}">
                <a16:creationId xmlns:a16="http://schemas.microsoft.com/office/drawing/2014/main" id="{E848934F-11C4-7DD9-F1E6-22D460047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1136D-ACF0-B19A-A82E-D200DB880DBA}"/>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274926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56D2-C3C8-6E21-2A49-8790EF981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E02A35-BB29-AD31-D16A-83A1D361E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5B459-85AE-B2CC-2A2D-9F68AA09F179}"/>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5" name="Footer Placeholder 4">
            <a:extLst>
              <a:ext uri="{FF2B5EF4-FFF2-40B4-BE49-F238E27FC236}">
                <a16:creationId xmlns:a16="http://schemas.microsoft.com/office/drawing/2014/main" id="{FC1A885E-2119-8558-AFE9-CDE04CE2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B654F-EDFE-1E15-E0A2-7B2E6A0DEE5C}"/>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246695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5242-DAA8-D532-5A07-3DA729BC2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3B77D-D682-DC71-AB5F-D2EC0BE49D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B17C0-F86D-39F6-8933-A83D6AA91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17CDC-EAB1-25B3-0ACA-521F51A6FE87}"/>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6" name="Footer Placeholder 5">
            <a:extLst>
              <a:ext uri="{FF2B5EF4-FFF2-40B4-BE49-F238E27FC236}">
                <a16:creationId xmlns:a16="http://schemas.microsoft.com/office/drawing/2014/main" id="{C5B10B8C-B0F8-DFC7-A519-CC7E14466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32130A-9E20-5468-ABEF-1AEADFB66507}"/>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257869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0DD8-E25E-5A3F-E632-511C1F2DE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1D13B6-16DA-A1B7-EF7A-E4839A119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95137-CF1B-9AFE-01AB-FCBE3DCA7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4AEDC-F769-3297-57C2-E01FB6A60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34BC5-A65D-1847-FB90-5B090CE0D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8D7106-B415-4C76-FCD2-855C4B4DB183}"/>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8" name="Footer Placeholder 7">
            <a:extLst>
              <a:ext uri="{FF2B5EF4-FFF2-40B4-BE49-F238E27FC236}">
                <a16:creationId xmlns:a16="http://schemas.microsoft.com/office/drawing/2014/main" id="{5DCB3056-EA50-DB9B-53A6-0DFC891DEA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681AC5-9667-93BA-CFF8-97E93F48F112}"/>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170302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F9BB-5596-0957-0AC9-670D6941EF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259D6C-2A11-3FA7-DCD8-AE49A81B3EBD}"/>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4" name="Footer Placeholder 3">
            <a:extLst>
              <a:ext uri="{FF2B5EF4-FFF2-40B4-BE49-F238E27FC236}">
                <a16:creationId xmlns:a16="http://schemas.microsoft.com/office/drawing/2014/main" id="{3450EEA3-15C6-0FF1-8325-81A4BD568E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34C571-EFA3-0DD1-BAB7-D7D2CABAA2FF}"/>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89121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14B65-5EF2-C1B4-02D7-9C351E5A1C61}"/>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3" name="Footer Placeholder 2">
            <a:extLst>
              <a:ext uri="{FF2B5EF4-FFF2-40B4-BE49-F238E27FC236}">
                <a16:creationId xmlns:a16="http://schemas.microsoft.com/office/drawing/2014/main" id="{4B34E2D1-3432-ED90-37AA-A647794632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F0518-EFFA-D2D4-238F-08DF8E1D7FBC}"/>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189326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93CD-CEE9-EA9F-BEB5-F61B2CA6D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B28E6-ABD1-0624-6AFC-0CAC98A45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DE2B7F-1332-E4E5-FA51-4183ED214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11252-D324-A0B1-2825-8CFD12BF1C7D}"/>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6" name="Footer Placeholder 5">
            <a:extLst>
              <a:ext uri="{FF2B5EF4-FFF2-40B4-BE49-F238E27FC236}">
                <a16:creationId xmlns:a16="http://schemas.microsoft.com/office/drawing/2014/main" id="{4E42DD5B-A3ED-CA19-7519-0BD633B60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720A3-E3AA-2E37-0B5D-85F7A5D365A3}"/>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203249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DE8-17EF-18C4-5971-1FC55E50E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3A5250-877F-1D4A-DD2F-487B8E025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276919-F8B3-4ED7-A703-E06885DE0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29E75-3698-C5CE-237A-152F15EC4276}"/>
              </a:ext>
            </a:extLst>
          </p:cNvPr>
          <p:cNvSpPr>
            <a:spLocks noGrp="1"/>
          </p:cNvSpPr>
          <p:nvPr>
            <p:ph type="dt" sz="half" idx="10"/>
          </p:nvPr>
        </p:nvSpPr>
        <p:spPr/>
        <p:txBody>
          <a:bodyPr/>
          <a:lstStyle/>
          <a:p>
            <a:fld id="{92E26AC4-B70E-8C4D-B5A0-29DFF2F955C8}" type="datetimeFigureOut">
              <a:rPr lang="en-US" smtClean="0"/>
              <a:t>10/18/23</a:t>
            </a:fld>
            <a:endParaRPr lang="en-US"/>
          </a:p>
        </p:txBody>
      </p:sp>
      <p:sp>
        <p:nvSpPr>
          <p:cNvPr id="6" name="Footer Placeholder 5">
            <a:extLst>
              <a:ext uri="{FF2B5EF4-FFF2-40B4-BE49-F238E27FC236}">
                <a16:creationId xmlns:a16="http://schemas.microsoft.com/office/drawing/2014/main" id="{75AA2D16-0AD5-EACC-562A-AF01A2572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6D58A-C58B-439C-05B2-F0F682C97DE8}"/>
              </a:ext>
            </a:extLst>
          </p:cNvPr>
          <p:cNvSpPr>
            <a:spLocks noGrp="1"/>
          </p:cNvSpPr>
          <p:nvPr>
            <p:ph type="sldNum" sz="quarter" idx="12"/>
          </p:nvPr>
        </p:nvSpPr>
        <p:spPr/>
        <p:txBody>
          <a:bodyPr/>
          <a:lstStyle/>
          <a:p>
            <a:fld id="{95C9F158-9FE0-6547-A275-549C53653C2B}" type="slidenum">
              <a:rPr lang="en-US" smtClean="0"/>
              <a:t>‹#›</a:t>
            </a:fld>
            <a:endParaRPr lang="en-US"/>
          </a:p>
        </p:txBody>
      </p:sp>
    </p:spTree>
    <p:extLst>
      <p:ext uri="{BB962C8B-B14F-4D97-AF65-F5344CB8AC3E}">
        <p14:creationId xmlns:p14="http://schemas.microsoft.com/office/powerpoint/2010/main" val="130588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7B347-78DC-2709-1C80-E7AF07032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27B7A2-99AC-F0E1-4A33-584EF60D4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436D6-F3F0-6A4F-C126-53D2429A6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26AC4-B70E-8C4D-B5A0-29DFF2F955C8}" type="datetimeFigureOut">
              <a:rPr lang="en-US" smtClean="0"/>
              <a:t>10/18/23</a:t>
            </a:fld>
            <a:endParaRPr lang="en-US"/>
          </a:p>
        </p:txBody>
      </p:sp>
      <p:sp>
        <p:nvSpPr>
          <p:cNvPr id="5" name="Footer Placeholder 4">
            <a:extLst>
              <a:ext uri="{FF2B5EF4-FFF2-40B4-BE49-F238E27FC236}">
                <a16:creationId xmlns:a16="http://schemas.microsoft.com/office/drawing/2014/main" id="{DF20B358-651A-E70F-1093-387F7A0A0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03BC4D-09B2-2BD4-D2D7-A8A5CA2AE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9F158-9FE0-6547-A275-549C53653C2B}" type="slidenum">
              <a:rPr lang="en-US" smtClean="0"/>
              <a:t>‹#›</a:t>
            </a:fld>
            <a:endParaRPr lang="en-US"/>
          </a:p>
        </p:txBody>
      </p:sp>
    </p:spTree>
    <p:extLst>
      <p:ext uri="{BB962C8B-B14F-4D97-AF65-F5344CB8AC3E}">
        <p14:creationId xmlns:p14="http://schemas.microsoft.com/office/powerpoint/2010/main" val="348273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hyperlink" Target="https://www.whitehouse.gov/briefing-room/presidential-actions/2021/01/27/executive-order-on-tackling-the-climate-crisis-at-home-and-abroad/"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25C2-5AC1-61F3-2F75-25F7B8B10D60}"/>
              </a:ext>
            </a:extLst>
          </p:cNvPr>
          <p:cNvSpPr>
            <a:spLocks noGrp="1"/>
          </p:cNvSpPr>
          <p:nvPr>
            <p:ph type="ctrTitle"/>
          </p:nvPr>
        </p:nvSpPr>
        <p:spPr>
          <a:xfrm>
            <a:off x="1524000" y="1058267"/>
            <a:ext cx="9144000" cy="2387600"/>
          </a:xfrm>
        </p:spPr>
        <p:txBody>
          <a:bodyPr>
            <a:normAutofit/>
          </a:bodyPr>
          <a:lstStyle/>
          <a:p>
            <a:r>
              <a:rPr lang="en-US" sz="5400" b="1" dirty="0">
                <a:solidFill>
                  <a:srgbClr val="0070C0"/>
                </a:solidFill>
                <a:latin typeface="Kigelia" panose="020B0604020202020204" pitchFamily="34" charset="0"/>
                <a:ea typeface="Palatino" pitchFamily="2" charset="77"/>
                <a:cs typeface="Kigelia" panose="020B0604020202020204" pitchFamily="34" charset="0"/>
              </a:rPr>
              <a:t>House Bill 9 </a:t>
            </a:r>
            <a:br>
              <a:rPr lang="en-US" sz="5400" b="1" dirty="0">
                <a:solidFill>
                  <a:srgbClr val="0070C0"/>
                </a:solidFill>
                <a:latin typeface="Kigelia" panose="020B0604020202020204" pitchFamily="34" charset="0"/>
                <a:ea typeface="Palatino" pitchFamily="2" charset="77"/>
                <a:cs typeface="Kigelia" panose="020B0604020202020204" pitchFamily="34" charset="0"/>
              </a:rPr>
            </a:br>
            <a:r>
              <a:rPr lang="en-US" sz="5400" b="1" dirty="0">
                <a:solidFill>
                  <a:srgbClr val="0070C0"/>
                </a:solidFill>
                <a:latin typeface="Kigelia" panose="020B0604020202020204" pitchFamily="34" charset="0"/>
                <a:ea typeface="Palatino" pitchFamily="2" charset="77"/>
                <a:cs typeface="Kigelia" panose="020B0604020202020204" pitchFamily="34" charset="0"/>
              </a:rPr>
              <a:t>Kentucky GRANT Program</a:t>
            </a:r>
          </a:p>
        </p:txBody>
      </p:sp>
      <p:sp>
        <p:nvSpPr>
          <p:cNvPr id="3" name="Subtitle 2">
            <a:extLst>
              <a:ext uri="{FF2B5EF4-FFF2-40B4-BE49-F238E27FC236}">
                <a16:creationId xmlns:a16="http://schemas.microsoft.com/office/drawing/2014/main" id="{DC98271C-D0B0-47EA-54D9-1A51E2393D97}"/>
              </a:ext>
            </a:extLst>
          </p:cNvPr>
          <p:cNvSpPr>
            <a:spLocks noGrp="1"/>
          </p:cNvSpPr>
          <p:nvPr>
            <p:ph type="subTitle" idx="1"/>
          </p:nvPr>
        </p:nvSpPr>
        <p:spPr>
          <a:xfrm>
            <a:off x="1524000" y="3903453"/>
            <a:ext cx="9144000" cy="1655762"/>
          </a:xfrm>
        </p:spPr>
        <p:txBody>
          <a:bodyPr>
            <a:normAutofit/>
          </a:bodyPr>
          <a:lstStyle/>
          <a:p>
            <a:r>
              <a:rPr lang="en-US" sz="3000" dirty="0">
                <a:solidFill>
                  <a:srgbClr val="0070C0"/>
                </a:solidFill>
                <a:latin typeface="Kigelia" panose="020B0503040502020203" pitchFamily="34" charset="0"/>
                <a:ea typeface="Kigelia" panose="020B0503040502020203" pitchFamily="34" charset="0"/>
                <a:cs typeface="Kigelia" panose="020B0503040502020203" pitchFamily="34" charset="0"/>
              </a:rPr>
              <a:t>Interim Joint Committee on Natural Resources</a:t>
            </a:r>
          </a:p>
          <a:p>
            <a:r>
              <a:rPr lang="en-US" sz="3000" dirty="0">
                <a:solidFill>
                  <a:srgbClr val="0070C0"/>
                </a:solidFill>
                <a:latin typeface="Kigelia" panose="020B0503040502020203" pitchFamily="34" charset="0"/>
                <a:ea typeface="Kigelia" panose="020B0503040502020203" pitchFamily="34" charset="0"/>
                <a:cs typeface="Kigelia" panose="020B0503040502020203" pitchFamily="34" charset="0"/>
              </a:rPr>
              <a:t>October 19, 2023</a:t>
            </a:r>
          </a:p>
        </p:txBody>
      </p:sp>
    </p:spTree>
    <p:extLst>
      <p:ext uri="{BB962C8B-B14F-4D97-AF65-F5344CB8AC3E}">
        <p14:creationId xmlns:p14="http://schemas.microsoft.com/office/powerpoint/2010/main" val="173702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475DAC3-8A1D-E34C-8A3B-C01E18FCC3BB}"/>
              </a:ext>
            </a:extLst>
          </p:cNvPr>
          <p:cNvGraphicFramePr>
            <a:graphicFrameLocks noGrp="1"/>
          </p:cNvGraphicFramePr>
          <p:nvPr/>
        </p:nvGraphicFramePr>
        <p:xfrm>
          <a:off x="157995" y="3002274"/>
          <a:ext cx="5640441" cy="2589245"/>
        </p:xfrm>
        <a:graphic>
          <a:graphicData uri="http://schemas.openxmlformats.org/drawingml/2006/table">
            <a:tbl>
              <a:tblPr firstRow="1" bandRow="1">
                <a:tableStyleId>{5C22544A-7EE6-4342-B048-85BDC9FD1C3A}</a:tableStyleId>
              </a:tblPr>
              <a:tblGrid>
                <a:gridCol w="1880147">
                  <a:extLst>
                    <a:ext uri="{9D8B030D-6E8A-4147-A177-3AD203B41FA5}">
                      <a16:colId xmlns:a16="http://schemas.microsoft.com/office/drawing/2014/main" val="3895299667"/>
                    </a:ext>
                  </a:extLst>
                </a:gridCol>
                <a:gridCol w="1880147">
                  <a:extLst>
                    <a:ext uri="{9D8B030D-6E8A-4147-A177-3AD203B41FA5}">
                      <a16:colId xmlns:a16="http://schemas.microsoft.com/office/drawing/2014/main" val="2231798521"/>
                    </a:ext>
                  </a:extLst>
                </a:gridCol>
                <a:gridCol w="1880147">
                  <a:extLst>
                    <a:ext uri="{9D8B030D-6E8A-4147-A177-3AD203B41FA5}">
                      <a16:colId xmlns:a16="http://schemas.microsoft.com/office/drawing/2014/main" val="2122516206"/>
                    </a:ext>
                  </a:extLst>
                </a:gridCol>
              </a:tblGrid>
              <a:tr h="760445">
                <a:tc>
                  <a:txBody>
                    <a:bodyPr/>
                    <a:lstStyle/>
                    <a:p>
                      <a:endParaRPr lang="en-US"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0132651"/>
                  </a:ext>
                </a:extLst>
              </a:tr>
              <a:tr h="1685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$250 Billion in Authority </a:t>
                      </a:r>
                      <a:r>
                        <a:rPr lang="en-US" sz="1800" kern="1200" dirty="0">
                          <a:solidFill>
                            <a:schemeClr val="dk1"/>
                          </a:solidFill>
                          <a:effectLst/>
                          <a:latin typeface="Century Gothic" panose="020B0502020202020204" pitchFamily="34" charset="0"/>
                          <a:ea typeface="+mn-ea"/>
                          <a:cs typeface="+mn-cs"/>
                        </a:rPr>
                        <a:t>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entury Gothic" panose="020B0502020202020204" pitchFamily="34" charset="0"/>
                          <a:ea typeface="+mn-ea"/>
                          <a:cs typeface="+mn-cs"/>
                        </a:rPr>
                        <a:t>Redeveloping &amp; Repurposing </a:t>
                      </a:r>
                      <a:endParaRPr lang="en-US" sz="2000" dirty="0">
                        <a:latin typeface="Century Gothic" panose="020B0502020202020204" pitchFamily="34" charset="0"/>
                      </a:endParaRPr>
                    </a:p>
                  </a:txBody>
                  <a:tcPr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a:r>
                        <a:rPr lang="en-US" sz="1800" kern="1200" dirty="0">
                          <a:solidFill>
                            <a:schemeClr val="dk1"/>
                          </a:solidFill>
                          <a:effectLst/>
                          <a:latin typeface="Century Gothic" panose="020B0502020202020204" pitchFamily="34" charset="0"/>
                          <a:ea typeface="+mn-ea"/>
                          <a:cs typeface="+mn-cs"/>
                        </a:rPr>
                        <a:t>Bonus Tax Credits for Clean Energy Projects in Energy Communities</a:t>
                      </a:r>
                    </a:p>
                  </a:txBody>
                  <a:tcPr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a:r>
                        <a:rPr lang="en-US" sz="1800" kern="1200" dirty="0">
                          <a:solidFill>
                            <a:schemeClr val="dk1"/>
                          </a:solidFill>
                          <a:effectLst/>
                          <a:latin typeface="Century Gothic" panose="020B0502020202020204" pitchFamily="34" charset="0"/>
                          <a:ea typeface="+mn-ea"/>
                          <a:cs typeface="+mn-cs"/>
                        </a:rPr>
                        <a:t>$4 Billion Clean Energy Manufacturing Tax Credits for Energy Communities</a:t>
                      </a:r>
                    </a:p>
                  </a:txBody>
                  <a:tcPr marT="91440" marB="91440">
                    <a:lnL w="12700"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355586"/>
                  </a:ext>
                </a:extLst>
              </a:tr>
            </a:tbl>
          </a:graphicData>
        </a:graphic>
      </p:graphicFrame>
      <p:sp>
        <p:nvSpPr>
          <p:cNvPr id="4" name="Content Placeholder 3">
            <a:extLst>
              <a:ext uri="{FF2B5EF4-FFF2-40B4-BE49-F238E27FC236}">
                <a16:creationId xmlns:a16="http://schemas.microsoft.com/office/drawing/2014/main" id="{DF8A1ADB-2E8B-E24D-B74C-81BE5BD12049}"/>
              </a:ext>
            </a:extLst>
          </p:cNvPr>
          <p:cNvSpPr>
            <a:spLocks noGrp="1"/>
          </p:cNvSpPr>
          <p:nvPr>
            <p:ph idx="1"/>
          </p:nvPr>
        </p:nvSpPr>
        <p:spPr>
          <a:xfrm>
            <a:off x="360215" y="1453560"/>
            <a:ext cx="4863944" cy="827223"/>
          </a:xfrm>
        </p:spPr>
        <p:txBody>
          <a:bodyPr>
            <a:normAutofit/>
          </a:bodyPr>
          <a:lstStyle/>
          <a:p>
            <a:pPr marL="0" indent="0" algn="ctr">
              <a:buNone/>
            </a:pPr>
            <a:r>
              <a:rPr lang="en-US" sz="1800" dirty="0">
                <a:latin typeface="Century Gothic" panose="020B0502020202020204" pitchFamily="34" charset="0"/>
              </a:rPr>
              <a:t> IRA provides </a:t>
            </a:r>
            <a:r>
              <a:rPr lang="en-US" sz="1800" b="1" dirty="0">
                <a:latin typeface="Century Gothic" panose="020B0502020202020204" pitchFamily="34" charset="0"/>
              </a:rPr>
              <a:t>targeted investments </a:t>
            </a:r>
            <a:r>
              <a:rPr lang="en-US" sz="1800" dirty="0">
                <a:latin typeface="Century Gothic" panose="020B0502020202020204" pitchFamily="34" charset="0"/>
              </a:rPr>
              <a:t>in energy communities.</a:t>
            </a:r>
          </a:p>
        </p:txBody>
      </p:sp>
      <p:sp>
        <p:nvSpPr>
          <p:cNvPr id="6" name="Subtitle 1">
            <a:extLst>
              <a:ext uri="{FF2B5EF4-FFF2-40B4-BE49-F238E27FC236}">
                <a16:creationId xmlns:a16="http://schemas.microsoft.com/office/drawing/2014/main" id="{5BF1C3E9-E82D-4E48-B576-CFED49F7C252}"/>
              </a:ext>
            </a:extLst>
          </p:cNvPr>
          <p:cNvSpPr>
            <a:spLocks noGrp="1"/>
          </p:cNvSpPr>
          <p:nvPr>
            <p:ph type="subTitle" idx="13"/>
          </p:nvPr>
        </p:nvSpPr>
        <p:spPr>
          <a:xfrm>
            <a:off x="977135" y="876493"/>
            <a:ext cx="3630105" cy="373510"/>
          </a:xfrm>
        </p:spPr>
        <p:txBody>
          <a:bodyPr/>
          <a:lstStyle/>
          <a:p>
            <a:r>
              <a:rPr lang="en-US" dirty="0">
                <a:latin typeface="Tw Cen MT" panose="020B0602020104020603" pitchFamily="34" charset="77"/>
              </a:rPr>
              <a:t>Tax Credits &amp; Loan Guarantees</a:t>
            </a:r>
          </a:p>
        </p:txBody>
      </p:sp>
      <p:sp>
        <p:nvSpPr>
          <p:cNvPr id="3" name="Title 2">
            <a:extLst>
              <a:ext uri="{FF2B5EF4-FFF2-40B4-BE49-F238E27FC236}">
                <a16:creationId xmlns:a16="http://schemas.microsoft.com/office/drawing/2014/main" id="{FC00580B-6A48-BA4D-93B6-6B080FAF6A32}"/>
              </a:ext>
            </a:extLst>
          </p:cNvPr>
          <p:cNvSpPr>
            <a:spLocks noGrp="1"/>
          </p:cNvSpPr>
          <p:nvPr>
            <p:ph type="title"/>
          </p:nvPr>
        </p:nvSpPr>
        <p:spPr/>
        <p:txBody>
          <a:bodyPr>
            <a:normAutofit/>
          </a:bodyPr>
          <a:lstStyle/>
          <a:p>
            <a:r>
              <a:rPr lang="en-US" sz="3600" dirty="0">
                <a:latin typeface="Tw Cen MT" panose="020B0602020104020603" pitchFamily="34" charset="0"/>
              </a:rPr>
              <a:t>The Inflation Reduction Act (IRA)</a:t>
            </a:r>
          </a:p>
        </p:txBody>
      </p:sp>
      <p:sp>
        <p:nvSpPr>
          <p:cNvPr id="5" name="Slide Number Placeholder 4">
            <a:extLst>
              <a:ext uri="{FF2B5EF4-FFF2-40B4-BE49-F238E27FC236}">
                <a16:creationId xmlns:a16="http://schemas.microsoft.com/office/drawing/2014/main" id="{7BB95587-D3E7-6E4E-9A7D-8AEDD5FFB63A}"/>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EC776-4F8E-46A8-A97F-EBE2F00A8093}" type="slidenum">
              <a:rPr kumimoji="0" lang="en-US"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6" descr="Icon&#10;&#10;Description automatically generated">
            <a:extLst>
              <a:ext uri="{FF2B5EF4-FFF2-40B4-BE49-F238E27FC236}">
                <a16:creationId xmlns:a16="http://schemas.microsoft.com/office/drawing/2014/main" id="{CC7BD42E-54FE-5CB1-73F9-EF87841FFE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2716" y="3078684"/>
            <a:ext cx="790665" cy="584693"/>
          </a:xfrm>
          <a:prstGeom prst="rect">
            <a:avLst/>
          </a:prstGeom>
        </p:spPr>
      </p:pic>
      <p:pic>
        <p:nvPicPr>
          <p:cNvPr id="9" name="Picture 8" descr="Icon&#10;&#10;Description automatically generated">
            <a:extLst>
              <a:ext uri="{FF2B5EF4-FFF2-40B4-BE49-F238E27FC236}">
                <a16:creationId xmlns:a16="http://schemas.microsoft.com/office/drawing/2014/main" id="{74450736-2A39-3372-92B0-31BA36A18C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1152" y="3002274"/>
            <a:ext cx="639535" cy="797343"/>
          </a:xfrm>
          <a:prstGeom prst="rect">
            <a:avLst/>
          </a:prstGeom>
        </p:spPr>
      </p:pic>
      <p:pic>
        <p:nvPicPr>
          <p:cNvPr id="19" name="Picture 18" descr="Logo, icon&#10;&#10;Description automatically generated">
            <a:extLst>
              <a:ext uri="{FF2B5EF4-FFF2-40B4-BE49-F238E27FC236}">
                <a16:creationId xmlns:a16="http://schemas.microsoft.com/office/drawing/2014/main" id="{929A0FE0-A424-9904-07C8-6D11C14762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55251" y="3002274"/>
            <a:ext cx="843819" cy="737511"/>
          </a:xfrm>
          <a:prstGeom prst="rect">
            <a:avLst/>
          </a:prstGeom>
        </p:spPr>
      </p:pic>
      <p:sp>
        <p:nvSpPr>
          <p:cNvPr id="2" name="Subtitle 1">
            <a:extLst>
              <a:ext uri="{FF2B5EF4-FFF2-40B4-BE49-F238E27FC236}">
                <a16:creationId xmlns:a16="http://schemas.microsoft.com/office/drawing/2014/main" id="{98237FAC-C3AF-87A6-22B2-6AB84277F918}"/>
              </a:ext>
            </a:extLst>
          </p:cNvPr>
          <p:cNvSpPr txBox="1">
            <a:spLocks/>
          </p:cNvSpPr>
          <p:nvPr/>
        </p:nvSpPr>
        <p:spPr>
          <a:xfrm>
            <a:off x="7635084" y="876493"/>
            <a:ext cx="3064210" cy="3735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F4B238"/>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4B238"/>
                </a:solidFill>
                <a:effectLst/>
                <a:uLnTx/>
                <a:uFillTx/>
                <a:latin typeface="Tw Cen MT" panose="020B0602020104020603" pitchFamily="34" charset="77"/>
                <a:ea typeface="+mn-ea"/>
                <a:cs typeface="+mn-cs"/>
              </a:rPr>
              <a:t>Workers/Community/EJ</a:t>
            </a:r>
          </a:p>
        </p:txBody>
      </p:sp>
      <p:sp>
        <p:nvSpPr>
          <p:cNvPr id="8" name="Content Placeholder 3">
            <a:extLst>
              <a:ext uri="{FF2B5EF4-FFF2-40B4-BE49-F238E27FC236}">
                <a16:creationId xmlns:a16="http://schemas.microsoft.com/office/drawing/2014/main" id="{BE59B48E-8115-55A1-6445-48A79CB2C5F5}"/>
              </a:ext>
            </a:extLst>
          </p:cNvPr>
          <p:cNvSpPr txBox="1">
            <a:spLocks/>
          </p:cNvSpPr>
          <p:nvPr/>
        </p:nvSpPr>
        <p:spPr>
          <a:xfrm>
            <a:off x="6782908" y="1453977"/>
            <a:ext cx="4768563" cy="106910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200" b="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IRA supports </a:t>
            </a: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energy workers, and their families</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who built this country.</a:t>
            </a:r>
          </a:p>
        </p:txBody>
      </p:sp>
      <p:cxnSp>
        <p:nvCxnSpPr>
          <p:cNvPr id="12" name="Straight Connector 11">
            <a:extLst>
              <a:ext uri="{FF2B5EF4-FFF2-40B4-BE49-F238E27FC236}">
                <a16:creationId xmlns:a16="http://schemas.microsoft.com/office/drawing/2014/main" id="{B509C122-45D6-EFB3-BDCE-8D7BEA0690BE}"/>
              </a:ext>
            </a:extLst>
          </p:cNvPr>
          <p:cNvCxnSpPr>
            <a:cxnSpLocks/>
          </p:cNvCxnSpPr>
          <p:nvPr/>
        </p:nvCxnSpPr>
        <p:spPr>
          <a:xfrm>
            <a:off x="6003533" y="981415"/>
            <a:ext cx="0" cy="48132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6" name="Table 10">
            <a:extLst>
              <a:ext uri="{FF2B5EF4-FFF2-40B4-BE49-F238E27FC236}">
                <a16:creationId xmlns:a16="http://schemas.microsoft.com/office/drawing/2014/main" id="{83B2334D-756F-5AE2-D6B0-1D66E6E085DC}"/>
              </a:ext>
            </a:extLst>
          </p:cNvPr>
          <p:cNvGraphicFramePr>
            <a:graphicFrameLocks noGrp="1"/>
          </p:cNvGraphicFramePr>
          <p:nvPr/>
        </p:nvGraphicFramePr>
        <p:xfrm>
          <a:off x="6096000" y="2820458"/>
          <a:ext cx="6051476" cy="2583566"/>
        </p:xfrm>
        <a:graphic>
          <a:graphicData uri="http://schemas.openxmlformats.org/drawingml/2006/table">
            <a:tbl>
              <a:tblPr firstRow="1" bandRow="1">
                <a:tableStyleId>{5C22544A-7EE6-4342-B048-85BDC9FD1C3A}</a:tableStyleId>
              </a:tblPr>
              <a:tblGrid>
                <a:gridCol w="1512869">
                  <a:extLst>
                    <a:ext uri="{9D8B030D-6E8A-4147-A177-3AD203B41FA5}">
                      <a16:colId xmlns:a16="http://schemas.microsoft.com/office/drawing/2014/main" val="2446408934"/>
                    </a:ext>
                  </a:extLst>
                </a:gridCol>
                <a:gridCol w="1512869">
                  <a:extLst>
                    <a:ext uri="{9D8B030D-6E8A-4147-A177-3AD203B41FA5}">
                      <a16:colId xmlns:a16="http://schemas.microsoft.com/office/drawing/2014/main" val="3895299667"/>
                    </a:ext>
                  </a:extLst>
                </a:gridCol>
                <a:gridCol w="1512869">
                  <a:extLst>
                    <a:ext uri="{9D8B030D-6E8A-4147-A177-3AD203B41FA5}">
                      <a16:colId xmlns:a16="http://schemas.microsoft.com/office/drawing/2014/main" val="2231798521"/>
                    </a:ext>
                  </a:extLst>
                </a:gridCol>
                <a:gridCol w="1512869">
                  <a:extLst>
                    <a:ext uri="{9D8B030D-6E8A-4147-A177-3AD203B41FA5}">
                      <a16:colId xmlns:a16="http://schemas.microsoft.com/office/drawing/2014/main" val="2122516206"/>
                    </a:ext>
                  </a:extLst>
                </a:gridCol>
              </a:tblGrid>
              <a:tr h="478077">
                <a:tc>
                  <a:txBody>
                    <a:bodyPr/>
                    <a:lstStyle/>
                    <a:p>
                      <a:endParaRPr lang="en-US" dirty="0"/>
                    </a:p>
                  </a:txBody>
                  <a:tcPr>
                    <a:lnL w="12700" cmpd="sng">
                      <a:noFill/>
                    </a:lnL>
                    <a:lnR w="127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0132651"/>
                  </a:ext>
                </a:extLst>
              </a:tr>
              <a:tr h="21054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Black Lung Disability Trust Fund Reinstated</a:t>
                      </a:r>
                    </a:p>
                  </a:txBody>
                  <a:tcPr marT="91440" marB="91440">
                    <a:lnL w="12700" cmpd="sng">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$27 Billion Green House Gas Reduction Fund</a:t>
                      </a:r>
                    </a:p>
                  </a:txBody>
                  <a:tcPr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$3 Billion for Environment and Climate Justice</a:t>
                      </a:r>
                    </a:p>
                  </a:txBody>
                  <a:tcPr marT="91440" marB="9144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$145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entury Gothic" panose="020B0502020202020204" pitchFamily="34" charset="0"/>
                        </a:rPr>
                        <a:t>Tribal Electrification</a:t>
                      </a:r>
                    </a:p>
                  </a:txBody>
                  <a:tcPr marT="91440" marB="91440">
                    <a:lnL w="12700"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355586"/>
                  </a:ext>
                </a:extLst>
              </a:tr>
            </a:tbl>
          </a:graphicData>
        </a:graphic>
      </p:graphicFrame>
      <p:pic>
        <p:nvPicPr>
          <p:cNvPr id="17" name="Picture 16" descr="Icon&#10;&#10;Description automatically generated">
            <a:extLst>
              <a:ext uri="{FF2B5EF4-FFF2-40B4-BE49-F238E27FC236}">
                <a16:creationId xmlns:a16="http://schemas.microsoft.com/office/drawing/2014/main" id="{73C6C179-0488-E3C3-EF3E-7474C6B97BB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06194" y="2856165"/>
            <a:ext cx="552780" cy="628915"/>
          </a:xfrm>
          <a:prstGeom prst="rect">
            <a:avLst/>
          </a:prstGeom>
        </p:spPr>
      </p:pic>
      <p:pic>
        <p:nvPicPr>
          <p:cNvPr id="18" name="Graphic 17">
            <a:extLst>
              <a:ext uri="{FF2B5EF4-FFF2-40B4-BE49-F238E27FC236}">
                <a16:creationId xmlns:a16="http://schemas.microsoft.com/office/drawing/2014/main" id="{002168DB-6F65-4C79-6F26-625B1DAD9D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2785" y="2913774"/>
            <a:ext cx="525977" cy="549921"/>
          </a:xfrm>
          <a:prstGeom prst="rect">
            <a:avLst/>
          </a:prstGeom>
        </p:spPr>
      </p:pic>
      <p:pic>
        <p:nvPicPr>
          <p:cNvPr id="20" name="Graphic 19">
            <a:extLst>
              <a:ext uri="{FF2B5EF4-FFF2-40B4-BE49-F238E27FC236}">
                <a16:creationId xmlns:a16="http://schemas.microsoft.com/office/drawing/2014/main" id="{38F22B8A-215A-7D25-F940-6E0E5232C2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12573" y="2952471"/>
            <a:ext cx="471872" cy="519896"/>
          </a:xfrm>
          <a:prstGeom prst="rect">
            <a:avLst/>
          </a:prstGeom>
        </p:spPr>
      </p:pic>
      <p:pic>
        <p:nvPicPr>
          <p:cNvPr id="21" name="Graphic 20">
            <a:extLst>
              <a:ext uri="{FF2B5EF4-FFF2-40B4-BE49-F238E27FC236}">
                <a16:creationId xmlns:a16="http://schemas.microsoft.com/office/drawing/2014/main" id="{8E6A3DB9-DCE7-1BA0-175D-1656807A2E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07531" y="2912232"/>
            <a:ext cx="618869" cy="600374"/>
          </a:xfrm>
          <a:prstGeom prst="rect">
            <a:avLst/>
          </a:prstGeom>
        </p:spPr>
      </p:pic>
    </p:spTree>
    <p:extLst>
      <p:ext uri="{BB962C8B-B14F-4D97-AF65-F5344CB8AC3E}">
        <p14:creationId xmlns:p14="http://schemas.microsoft.com/office/powerpoint/2010/main" val="388364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9E5E7-AFFB-ABCE-46B4-3D2AFE22F315}"/>
              </a:ext>
            </a:extLst>
          </p:cNvPr>
          <p:cNvSpPr>
            <a:spLocks noGrp="1"/>
          </p:cNvSpPr>
          <p:nvPr>
            <p:ph idx="1"/>
          </p:nvPr>
        </p:nvSpPr>
        <p:spPr/>
        <p:txBody>
          <a:bodyPr/>
          <a:lstStyle/>
          <a:p>
            <a:pPr marL="285750" indent="-285750">
              <a:buFont typeface="Arial" panose="020B0604020202020204" pitchFamily="34" charset="0"/>
              <a:buChar char="•"/>
            </a:pPr>
            <a:r>
              <a:rPr lang="en-US" sz="2400" kern="1200" dirty="0">
                <a:solidFill>
                  <a:schemeClr val="tx1"/>
                </a:solidFill>
                <a:effectLst/>
                <a:ea typeface="+mn-ea"/>
                <a:cs typeface="+mn-cs"/>
              </a:rPr>
              <a:t>As of June, $4.1 billion in BIL funding has been announced for Kentucky to fund more than 202 specific projects</a:t>
            </a:r>
          </a:p>
          <a:p>
            <a:pPr marL="742950" lvl="1" indent="-285750">
              <a:buFont typeface="Arial" panose="020B0604020202020204" pitchFamily="34" charset="0"/>
              <a:buChar char="•"/>
            </a:pPr>
            <a:r>
              <a:rPr lang="en-US" sz="2300" kern="1200" dirty="0">
                <a:solidFill>
                  <a:schemeClr val="tx1"/>
                </a:solidFill>
                <a:effectLst/>
                <a:ea typeface="+mn-ea"/>
                <a:cs typeface="+mn-cs"/>
              </a:rPr>
              <a:t>$119.7 million for capping orphaned oil and gas wells and reclaiming abandoned mine lands</a:t>
            </a:r>
          </a:p>
          <a:p>
            <a:pPr marL="742950" lvl="1" indent="-285750">
              <a:buFont typeface="Arial" panose="020B0604020202020204" pitchFamily="34" charset="0"/>
              <a:buChar char="•"/>
            </a:pPr>
            <a:r>
              <a:rPr lang="en-US" sz="2300" kern="1200" dirty="0">
                <a:solidFill>
                  <a:schemeClr val="tx1"/>
                </a:solidFill>
                <a:effectLst/>
                <a:ea typeface="+mn-ea"/>
                <a:cs typeface="+mn-cs"/>
              </a:rPr>
              <a:t>$6.5 million for cleaning up brownfield sites. </a:t>
            </a:r>
          </a:p>
          <a:p>
            <a:pPr marL="742950" lvl="1" indent="-285750">
              <a:buFont typeface="Arial" panose="020B0604020202020204" pitchFamily="34" charset="0"/>
              <a:buChar char="•"/>
            </a:pPr>
            <a:r>
              <a:rPr lang="en-US" sz="2300" kern="1200" dirty="0">
                <a:solidFill>
                  <a:schemeClr val="tx1"/>
                </a:solidFill>
                <a:effectLst/>
                <a:ea typeface="+mn-ea"/>
                <a:cs typeface="+mn-cs"/>
              </a:rPr>
              <a:t>$2.3 billion for roads, bridges, roadway safety, and major projects.</a:t>
            </a:r>
          </a:p>
          <a:p>
            <a:pPr marL="742950" lvl="1" indent="-285750">
              <a:buFont typeface="Arial" panose="020B0604020202020204" pitchFamily="34" charset="0"/>
              <a:buChar char="•"/>
            </a:pPr>
            <a:r>
              <a:rPr lang="en-US" sz="2300" kern="1200" dirty="0">
                <a:solidFill>
                  <a:schemeClr val="tx1"/>
                </a:solidFill>
                <a:effectLst/>
                <a:ea typeface="+mn-ea"/>
                <a:cs typeface="+mn-cs"/>
              </a:rPr>
              <a:t>$5 million through the Broadband Equity, Access, and Deployment Program </a:t>
            </a:r>
          </a:p>
          <a:p>
            <a:pPr marL="742950" lvl="1" indent="-285750">
              <a:buFont typeface="Arial" panose="020B0604020202020204" pitchFamily="34" charset="0"/>
              <a:buChar char="•"/>
            </a:pPr>
            <a:r>
              <a:rPr lang="en-US" sz="2300" kern="1200" dirty="0">
                <a:solidFill>
                  <a:schemeClr val="tx1"/>
                </a:solidFill>
                <a:effectLst/>
                <a:ea typeface="+mn-ea"/>
                <a:cs typeface="+mn-cs"/>
              </a:rPr>
              <a:t>$229 million to provide clean/safe water and improve water infrastructure</a:t>
            </a:r>
          </a:p>
          <a:p>
            <a:pPr marL="742950" lvl="1" indent="-285750">
              <a:buFont typeface="Arial" panose="020B0604020202020204" pitchFamily="34" charset="0"/>
              <a:buChar char="•"/>
            </a:pPr>
            <a:r>
              <a:rPr lang="en-US" sz="2300" kern="1200" dirty="0">
                <a:solidFill>
                  <a:schemeClr val="tx1"/>
                </a:solidFill>
                <a:effectLst/>
                <a:ea typeface="+mn-ea"/>
                <a:cs typeface="+mn-cs"/>
              </a:rPr>
              <a:t>$555.6 million for clean energy, energy efficiency, and power</a:t>
            </a:r>
          </a:p>
          <a:p>
            <a:pPr marL="742950" lvl="1" indent="-285750">
              <a:buFont typeface="Arial" panose="020B0604020202020204" pitchFamily="34" charset="0"/>
              <a:buChar char="•"/>
            </a:pPr>
            <a:r>
              <a:rPr lang="en-US" sz="2300" kern="1200" dirty="0">
                <a:solidFill>
                  <a:schemeClr val="tx1"/>
                </a:solidFill>
                <a:effectLst/>
                <a:ea typeface="+mn-ea"/>
                <a:cs typeface="+mn-cs"/>
              </a:rPr>
              <a:t>$542.4 million for infrastructure resilience</a:t>
            </a:r>
          </a:p>
          <a:p>
            <a:endParaRPr lang="en-US" dirty="0"/>
          </a:p>
        </p:txBody>
      </p:sp>
      <p:sp>
        <p:nvSpPr>
          <p:cNvPr id="3" name="Subtitle 2">
            <a:extLst>
              <a:ext uri="{FF2B5EF4-FFF2-40B4-BE49-F238E27FC236}">
                <a16:creationId xmlns:a16="http://schemas.microsoft.com/office/drawing/2014/main" id="{B75F180D-0359-59A6-E32F-97603B9F13BF}"/>
              </a:ext>
            </a:extLst>
          </p:cNvPr>
          <p:cNvSpPr>
            <a:spLocks noGrp="1"/>
          </p:cNvSpPr>
          <p:nvPr>
            <p:ph type="subTitle" idx="13"/>
          </p:nvPr>
        </p:nvSpPr>
        <p:spPr/>
        <p:txBody>
          <a:bodyPr/>
          <a:lstStyle/>
          <a:p>
            <a:r>
              <a:rPr lang="en-US" dirty="0"/>
              <a:t>Recently Announced</a:t>
            </a:r>
          </a:p>
        </p:txBody>
      </p:sp>
      <p:sp>
        <p:nvSpPr>
          <p:cNvPr id="4" name="Title 3">
            <a:extLst>
              <a:ext uri="{FF2B5EF4-FFF2-40B4-BE49-F238E27FC236}">
                <a16:creationId xmlns:a16="http://schemas.microsoft.com/office/drawing/2014/main" id="{72512F6B-7DA0-741D-D13D-ADCACD6BF192}"/>
              </a:ext>
            </a:extLst>
          </p:cNvPr>
          <p:cNvSpPr>
            <a:spLocks noGrp="1"/>
          </p:cNvSpPr>
          <p:nvPr>
            <p:ph type="title"/>
          </p:nvPr>
        </p:nvSpPr>
        <p:spPr/>
        <p:txBody>
          <a:bodyPr/>
          <a:lstStyle/>
          <a:p>
            <a:r>
              <a:rPr lang="en-US" dirty="0"/>
              <a:t>Funding For Kentucky</a:t>
            </a:r>
          </a:p>
        </p:txBody>
      </p:sp>
      <p:sp>
        <p:nvSpPr>
          <p:cNvPr id="5" name="Slide Number Placeholder 4">
            <a:extLst>
              <a:ext uri="{FF2B5EF4-FFF2-40B4-BE49-F238E27FC236}">
                <a16:creationId xmlns:a16="http://schemas.microsoft.com/office/drawing/2014/main" id="{6001975E-F49C-9DCC-1E57-D202F46AA40B}"/>
              </a:ext>
            </a:extLst>
          </p:cNvPr>
          <p:cNvSpPr>
            <a:spLocks noGrp="1"/>
          </p:cNvSpPr>
          <p:nvPr>
            <p:ph type="sldNum" sz="quarter" idx="15"/>
          </p:nvPr>
        </p:nvSpPr>
        <p:spPr/>
        <p:txBody>
          <a:bodyPr/>
          <a:lstStyle/>
          <a:p>
            <a:fld id="{960EC776-4F8E-46A8-A97F-EBE2F00A8093}" type="slidenum">
              <a:rPr lang="en-US" smtClean="0"/>
              <a:pPr/>
              <a:t>11</a:t>
            </a:fld>
            <a:endParaRPr lang="en-US"/>
          </a:p>
        </p:txBody>
      </p:sp>
    </p:spTree>
    <p:extLst>
      <p:ext uri="{BB962C8B-B14F-4D97-AF65-F5344CB8AC3E}">
        <p14:creationId xmlns:p14="http://schemas.microsoft.com/office/powerpoint/2010/main" val="390736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016A8-6B26-E6BB-9709-5F889E649B8A}"/>
              </a:ext>
            </a:extLst>
          </p:cNvPr>
          <p:cNvSpPr>
            <a:spLocks noGrp="1"/>
          </p:cNvSpPr>
          <p:nvPr>
            <p:ph type="title"/>
          </p:nvPr>
        </p:nvSpPr>
        <p:spPr/>
        <p:txBody>
          <a:bodyPr/>
          <a:lstStyle/>
          <a:p>
            <a:r>
              <a:rPr lang="en-US" sz="3200" dirty="0"/>
              <a:t>Funding Opportunities in the Clearinghouse</a:t>
            </a:r>
            <a:endParaRPr lang="en-US" dirty="0"/>
          </a:p>
        </p:txBody>
      </p:sp>
      <p:sp>
        <p:nvSpPr>
          <p:cNvPr id="5" name="Slide Number Placeholder 4">
            <a:extLst>
              <a:ext uri="{FF2B5EF4-FFF2-40B4-BE49-F238E27FC236}">
                <a16:creationId xmlns:a16="http://schemas.microsoft.com/office/drawing/2014/main" id="{BF71271B-FEA3-4BBD-5DD8-47B8A255103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EC776-4F8E-46A8-A97F-EBE2F00A8093}" type="slidenum">
              <a:rPr kumimoji="0" lang="en-US"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Rectangle 5">
            <a:extLst>
              <a:ext uri="{FF2B5EF4-FFF2-40B4-BE49-F238E27FC236}">
                <a16:creationId xmlns:a16="http://schemas.microsoft.com/office/drawing/2014/main" id="{322FF975-2F31-841F-A4FC-841E05FFDE82}"/>
              </a:ext>
            </a:extLst>
          </p:cNvPr>
          <p:cNvSpPr/>
          <p:nvPr/>
        </p:nvSpPr>
        <p:spPr>
          <a:xfrm>
            <a:off x="0" y="5742450"/>
            <a:ext cx="12192000" cy="45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F0302020204030204"/>
                <a:ea typeface="+mn-ea"/>
                <a:cs typeface="+mn-cs"/>
              </a:rPr>
              <a:t>https://</a:t>
            </a:r>
            <a:r>
              <a:rPr kumimoji="0" lang="en-US" sz="1800" b="1" i="0" u="none" strike="noStrike" kern="1200" cap="none" spc="0" normalizeH="0" baseline="0" noProof="0" dirty="0" err="1">
                <a:ln>
                  <a:noFill/>
                </a:ln>
                <a:solidFill>
                  <a:prstClr val="white"/>
                </a:solidFill>
                <a:effectLst/>
                <a:uLnTx/>
                <a:uFillTx/>
                <a:latin typeface="Century Gothic" panose="020F0302020204030204"/>
                <a:ea typeface="+mn-ea"/>
                <a:cs typeface="+mn-cs"/>
              </a:rPr>
              <a:t>energycommunities.gov</a:t>
            </a:r>
            <a:r>
              <a:rPr kumimoji="0" lang="en-US" sz="1800" b="1" i="0" u="none" strike="noStrike" kern="1200" cap="none" spc="0" normalizeH="0" baseline="0" noProof="0" dirty="0">
                <a:ln>
                  <a:noFill/>
                </a:ln>
                <a:solidFill>
                  <a:prstClr val="white"/>
                </a:solidFill>
                <a:effectLst/>
                <a:uLnTx/>
                <a:uFillTx/>
                <a:latin typeface="Century Gothic" panose="020F0302020204030204"/>
                <a:ea typeface="+mn-ea"/>
                <a:cs typeface="+mn-cs"/>
              </a:rPr>
              <a:t>/funding/</a:t>
            </a:r>
            <a:endParaRPr kumimoji="0" lang="en-US" sz="1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9D350FE0-0F60-C3B9-B0E2-6D10E053552E}"/>
              </a:ext>
            </a:extLst>
          </p:cNvPr>
          <p:cNvSpPr txBox="1"/>
          <p:nvPr/>
        </p:nvSpPr>
        <p:spPr>
          <a:xfrm>
            <a:off x="1523999" y="1174901"/>
            <a:ext cx="413623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4B238"/>
                </a:solidFill>
                <a:effectLst/>
                <a:uLnTx/>
                <a:uFillTx/>
                <a:latin typeface="Century Gothic" panose="020B0502020202020204" pitchFamily="34" charset="0"/>
                <a:ea typeface="+mn-ea"/>
                <a:cs typeface="+mn-cs"/>
              </a:rPr>
              <a:t>$</a:t>
            </a:r>
            <a:r>
              <a:rPr lang="en-US" sz="7200" b="1" dirty="0">
                <a:solidFill>
                  <a:srgbClr val="F4B238"/>
                </a:solidFill>
                <a:latin typeface="Century Gothic" panose="020B0502020202020204" pitchFamily="34" charset="0"/>
              </a:rPr>
              <a:t>270</a:t>
            </a:r>
            <a:r>
              <a:rPr kumimoji="0" lang="en-US" sz="7200" b="1" i="0" u="none" strike="noStrike" kern="1200" cap="none" spc="0" normalizeH="0" baseline="0" noProof="0" dirty="0">
                <a:ln>
                  <a:noFill/>
                </a:ln>
                <a:solidFill>
                  <a:srgbClr val="F4B238"/>
                </a:solidFill>
                <a:effectLst/>
                <a:uLnTx/>
                <a:uFillTx/>
                <a:latin typeface="Century Gothic" panose="020B0502020202020204" pitchFamily="34" charset="0"/>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Value of Open/Planned </a:t>
            </a:r>
            <a:b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Competitive Funding</a:t>
            </a:r>
          </a:p>
        </p:txBody>
      </p:sp>
      <p:sp>
        <p:nvSpPr>
          <p:cNvPr id="11" name="TextBox 10">
            <a:extLst>
              <a:ext uri="{FF2B5EF4-FFF2-40B4-BE49-F238E27FC236}">
                <a16:creationId xmlns:a16="http://schemas.microsoft.com/office/drawing/2014/main" id="{A2036C23-8DF4-FA51-6A7C-DBDC0C04544C}"/>
              </a:ext>
            </a:extLst>
          </p:cNvPr>
          <p:cNvSpPr txBox="1"/>
          <p:nvPr/>
        </p:nvSpPr>
        <p:spPr>
          <a:xfrm>
            <a:off x="6254677" y="1178248"/>
            <a:ext cx="413623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4B238"/>
                </a:solidFill>
                <a:effectLst/>
                <a:uLnTx/>
                <a:uFillTx/>
                <a:latin typeface="Century Gothic" panose="020B0502020202020204" pitchFamily="34" charset="0"/>
                <a:ea typeface="+mn-ea"/>
                <a:cs typeface="+mn-cs"/>
              </a:rPr>
              <a:t>$414B+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Value of Open/Planned </a:t>
            </a:r>
            <a:b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Formula Funding</a:t>
            </a:r>
          </a:p>
        </p:txBody>
      </p:sp>
      <p:sp>
        <p:nvSpPr>
          <p:cNvPr id="14" name="TextBox 13">
            <a:extLst>
              <a:ext uri="{FF2B5EF4-FFF2-40B4-BE49-F238E27FC236}">
                <a16:creationId xmlns:a16="http://schemas.microsoft.com/office/drawing/2014/main" id="{A5635236-82FD-94EC-9220-E78BDAF12B6A}"/>
              </a:ext>
            </a:extLst>
          </p:cNvPr>
          <p:cNvSpPr txBox="1"/>
          <p:nvPr/>
        </p:nvSpPr>
        <p:spPr>
          <a:xfrm>
            <a:off x="545999" y="3611461"/>
            <a:ext cx="3308393"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28BCEC"/>
                </a:solidFill>
                <a:effectLst/>
                <a:uLnTx/>
                <a:uFillTx/>
                <a:latin typeface="Century Gothic" panose="020B0502020202020204" pitchFamily="34" charset="0"/>
                <a:ea typeface="+mn-ea"/>
                <a:cs typeface="+mn-cs"/>
              </a:rPr>
              <a:t>148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Open/Planned </a:t>
            </a:r>
            <a:b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Opportunities</a:t>
            </a:r>
          </a:p>
        </p:txBody>
      </p:sp>
      <p:sp>
        <p:nvSpPr>
          <p:cNvPr id="18" name="TextBox 17">
            <a:extLst>
              <a:ext uri="{FF2B5EF4-FFF2-40B4-BE49-F238E27FC236}">
                <a16:creationId xmlns:a16="http://schemas.microsoft.com/office/drawing/2014/main" id="{95195758-0B11-DC21-43E9-D17C70EEE2DB}"/>
              </a:ext>
            </a:extLst>
          </p:cNvPr>
          <p:cNvSpPr txBox="1"/>
          <p:nvPr/>
        </p:nvSpPr>
        <p:spPr>
          <a:xfrm>
            <a:off x="4520217" y="3668403"/>
            <a:ext cx="2868215"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400" b="1" dirty="0">
                <a:solidFill>
                  <a:srgbClr val="28BCEC"/>
                </a:solidFill>
                <a:latin typeface="Century Gothic" panose="020B0502020202020204" pitchFamily="34" charset="0"/>
              </a:rPr>
              <a:t>50</a:t>
            </a:r>
            <a:endParaRPr kumimoji="0" lang="en-US" sz="6400" b="1" i="0" u="none" strike="noStrike" kern="1200" cap="none" spc="0" normalizeH="0" baseline="0" noProof="0" dirty="0">
              <a:ln>
                <a:noFill/>
              </a:ln>
              <a:solidFill>
                <a:srgbClr val="28BCEC"/>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Opportunities w/ </a:t>
            </a:r>
            <a:b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 cost share</a:t>
            </a:r>
          </a:p>
        </p:txBody>
      </p:sp>
      <p:cxnSp>
        <p:nvCxnSpPr>
          <p:cNvPr id="19" name="Straight Connector 18">
            <a:extLst>
              <a:ext uri="{FF2B5EF4-FFF2-40B4-BE49-F238E27FC236}">
                <a16:creationId xmlns:a16="http://schemas.microsoft.com/office/drawing/2014/main" id="{0AD175AD-7682-554C-EEE6-237BAA6914D5}"/>
              </a:ext>
            </a:extLst>
          </p:cNvPr>
          <p:cNvCxnSpPr>
            <a:cxnSpLocks/>
          </p:cNvCxnSpPr>
          <p:nvPr/>
        </p:nvCxnSpPr>
        <p:spPr>
          <a:xfrm>
            <a:off x="4091412" y="3810381"/>
            <a:ext cx="0" cy="1375144"/>
          </a:xfrm>
          <a:prstGeom prst="line">
            <a:avLst/>
          </a:prstGeom>
          <a:ln w="28575">
            <a:solidFill>
              <a:srgbClr val="0439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2CC1C2-18A8-BF00-2678-7980DABCF60D}"/>
              </a:ext>
            </a:extLst>
          </p:cNvPr>
          <p:cNvCxnSpPr>
            <a:cxnSpLocks/>
          </p:cNvCxnSpPr>
          <p:nvPr/>
        </p:nvCxnSpPr>
        <p:spPr>
          <a:xfrm>
            <a:off x="7817237" y="3810381"/>
            <a:ext cx="0" cy="1375144"/>
          </a:xfrm>
          <a:prstGeom prst="line">
            <a:avLst/>
          </a:prstGeom>
          <a:ln w="28575">
            <a:solidFill>
              <a:srgbClr val="04395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5C8FBA-C63D-A1CA-6081-1A05BAA6F8C0}"/>
              </a:ext>
            </a:extLst>
          </p:cNvPr>
          <p:cNvSpPr txBox="1"/>
          <p:nvPr/>
        </p:nvSpPr>
        <p:spPr>
          <a:xfrm>
            <a:off x="8500694" y="3668403"/>
            <a:ext cx="2868215"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28BCEC"/>
                </a:solidFill>
                <a:effectLst/>
                <a:uLnTx/>
                <a:uFillTx/>
                <a:latin typeface="Century Gothic" panose="020B0502020202020204" pitchFamily="34" charset="0"/>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IRA tax credits</a:t>
            </a:r>
          </a:p>
        </p:txBody>
      </p:sp>
    </p:spTree>
    <p:extLst>
      <p:ext uri="{BB962C8B-B14F-4D97-AF65-F5344CB8AC3E}">
        <p14:creationId xmlns:p14="http://schemas.microsoft.com/office/powerpoint/2010/main" val="310459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051B15-7AB0-9119-0782-793C1D56AC2E}"/>
              </a:ext>
            </a:extLst>
          </p:cNvPr>
          <p:cNvSpPr>
            <a:spLocks noGrp="1"/>
          </p:cNvSpPr>
          <p:nvPr>
            <p:ph idx="1"/>
          </p:nvPr>
        </p:nvSpPr>
        <p:spPr/>
        <p:txBody>
          <a:bodyPr>
            <a:normAutofit/>
          </a:bodyPr>
          <a:lstStyle/>
          <a:p>
            <a:r>
              <a:rPr lang="en-US" sz="3200" dirty="0"/>
              <a:t>USDA – Rural Development Grants and Loans</a:t>
            </a:r>
          </a:p>
          <a:p>
            <a:r>
              <a:rPr lang="en-US" sz="3200" dirty="0"/>
              <a:t>EDA – Assistance to Coal Communities Grants</a:t>
            </a:r>
          </a:p>
          <a:p>
            <a:r>
              <a:rPr lang="en-US" sz="3200" dirty="0"/>
              <a:t>DOI – Abandoned Mine Land Economic Revitalization Program Grants</a:t>
            </a:r>
          </a:p>
          <a:p>
            <a:r>
              <a:rPr lang="en-US" sz="3200" dirty="0"/>
              <a:t>DOE – Clean Energy Related Tax Credits and Loans</a:t>
            </a:r>
          </a:p>
          <a:p>
            <a:r>
              <a:rPr lang="en-US" sz="3200" dirty="0"/>
              <a:t>ARC – POWER and INSPIRE Grants</a:t>
            </a:r>
          </a:p>
        </p:txBody>
      </p:sp>
      <p:sp>
        <p:nvSpPr>
          <p:cNvPr id="3" name="Subtitle 2">
            <a:extLst>
              <a:ext uri="{FF2B5EF4-FFF2-40B4-BE49-F238E27FC236}">
                <a16:creationId xmlns:a16="http://schemas.microsoft.com/office/drawing/2014/main" id="{FFABA790-3F41-EBC8-7BE8-6E5EE0B75404}"/>
              </a:ext>
            </a:extLst>
          </p:cNvPr>
          <p:cNvSpPr>
            <a:spLocks noGrp="1"/>
          </p:cNvSpPr>
          <p:nvPr>
            <p:ph type="subTitle" idx="13"/>
          </p:nvPr>
        </p:nvSpPr>
        <p:spPr/>
        <p:txBody>
          <a:bodyPr/>
          <a:lstStyle/>
          <a:p>
            <a:r>
              <a:rPr lang="en-US" dirty="0"/>
              <a:t>Specific Grants, Loans, Tax Credits </a:t>
            </a:r>
          </a:p>
        </p:txBody>
      </p:sp>
      <p:sp>
        <p:nvSpPr>
          <p:cNvPr id="4" name="Title 3">
            <a:extLst>
              <a:ext uri="{FF2B5EF4-FFF2-40B4-BE49-F238E27FC236}">
                <a16:creationId xmlns:a16="http://schemas.microsoft.com/office/drawing/2014/main" id="{79C6F1AA-4888-C3F6-FCEE-065ED53DF0E4}"/>
              </a:ext>
            </a:extLst>
          </p:cNvPr>
          <p:cNvSpPr>
            <a:spLocks noGrp="1"/>
          </p:cNvSpPr>
          <p:nvPr>
            <p:ph type="title"/>
          </p:nvPr>
        </p:nvSpPr>
        <p:spPr/>
        <p:txBody>
          <a:bodyPr/>
          <a:lstStyle/>
          <a:p>
            <a:r>
              <a:rPr lang="en-US" dirty="0"/>
              <a:t>Energy Community Funding Opportunities</a:t>
            </a:r>
          </a:p>
        </p:txBody>
      </p:sp>
      <p:sp>
        <p:nvSpPr>
          <p:cNvPr id="5" name="Slide Number Placeholder 4">
            <a:extLst>
              <a:ext uri="{FF2B5EF4-FFF2-40B4-BE49-F238E27FC236}">
                <a16:creationId xmlns:a16="http://schemas.microsoft.com/office/drawing/2014/main" id="{8CDD3B3D-12F9-7FE3-B9EA-640D648D88CD}"/>
              </a:ext>
            </a:extLst>
          </p:cNvPr>
          <p:cNvSpPr>
            <a:spLocks noGrp="1"/>
          </p:cNvSpPr>
          <p:nvPr>
            <p:ph type="sldNum" sz="quarter" idx="15"/>
          </p:nvPr>
        </p:nvSpPr>
        <p:spPr/>
        <p:txBody>
          <a:bodyPr/>
          <a:lstStyle/>
          <a:p>
            <a:fld id="{960EC776-4F8E-46A8-A97F-EBE2F00A8093}" type="slidenum">
              <a:rPr lang="en-US" smtClean="0"/>
              <a:pPr/>
              <a:t>13</a:t>
            </a:fld>
            <a:endParaRPr lang="en-US"/>
          </a:p>
        </p:txBody>
      </p:sp>
    </p:spTree>
    <p:extLst>
      <p:ext uri="{BB962C8B-B14F-4D97-AF65-F5344CB8AC3E}">
        <p14:creationId xmlns:p14="http://schemas.microsoft.com/office/powerpoint/2010/main" val="279941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25C2-5AC1-61F3-2F75-25F7B8B10D60}"/>
              </a:ext>
            </a:extLst>
          </p:cNvPr>
          <p:cNvSpPr>
            <a:spLocks noGrp="1"/>
          </p:cNvSpPr>
          <p:nvPr>
            <p:ph type="ctrTitle"/>
          </p:nvPr>
        </p:nvSpPr>
        <p:spPr>
          <a:xfrm>
            <a:off x="1524000" y="965199"/>
            <a:ext cx="9093200" cy="1693334"/>
          </a:xfrm>
        </p:spPr>
        <p:txBody>
          <a:bodyPr>
            <a:normAutofit fontScale="90000"/>
          </a:bodyPr>
          <a:lstStyle/>
          <a:p>
            <a:br>
              <a:rPr lang="en-US" sz="5000" b="1" dirty="0">
                <a:solidFill>
                  <a:srgbClr val="0070C0"/>
                </a:solidFill>
                <a:latin typeface="Kigelia" panose="020B0604020202020204" pitchFamily="34" charset="0"/>
                <a:ea typeface="Palatino" pitchFamily="2" charset="77"/>
                <a:cs typeface="Kigelia" panose="020B0604020202020204" pitchFamily="34" charset="0"/>
              </a:rPr>
            </a:br>
            <a:br>
              <a:rPr lang="en-US" sz="5000" b="1" dirty="0">
                <a:solidFill>
                  <a:srgbClr val="0070C0"/>
                </a:solidFill>
                <a:latin typeface="Kigelia" panose="020B0604020202020204" pitchFamily="34" charset="0"/>
                <a:ea typeface="Palatino" pitchFamily="2" charset="77"/>
                <a:cs typeface="Kigelia" panose="020B0604020202020204" pitchFamily="34" charset="0"/>
              </a:rPr>
            </a:br>
            <a:br>
              <a:rPr lang="en-US" sz="4800" b="1" dirty="0">
                <a:solidFill>
                  <a:srgbClr val="0070C0"/>
                </a:solidFill>
                <a:latin typeface="Kigelia" panose="020B0604020202020204" pitchFamily="34" charset="0"/>
                <a:ea typeface="Palatino" pitchFamily="2" charset="77"/>
                <a:cs typeface="Kigelia" panose="020B0604020202020204" pitchFamily="34" charset="0"/>
              </a:rPr>
            </a:br>
            <a:br>
              <a:rPr lang="en-US" sz="4800" b="1" dirty="0">
                <a:solidFill>
                  <a:srgbClr val="0070C0"/>
                </a:solidFill>
                <a:latin typeface="Kigelia" panose="020B0604020202020204" pitchFamily="34" charset="0"/>
                <a:ea typeface="Palatino" pitchFamily="2" charset="77"/>
                <a:cs typeface="Kigelia" panose="020B0604020202020204" pitchFamily="34" charset="0"/>
              </a:rPr>
            </a:br>
            <a:endParaRPr lang="en-US" sz="4800" b="1" dirty="0">
              <a:solidFill>
                <a:srgbClr val="0070C0"/>
              </a:solidFill>
              <a:latin typeface="Kigelia" panose="020B0604020202020204" pitchFamily="34" charset="0"/>
              <a:ea typeface="Palatino" pitchFamily="2" charset="77"/>
              <a:cs typeface="Kigelia" panose="020B0604020202020204" pitchFamily="34" charset="0"/>
            </a:endParaRPr>
          </a:p>
        </p:txBody>
      </p:sp>
      <p:sp>
        <p:nvSpPr>
          <p:cNvPr id="7" name="TextBox 6">
            <a:extLst>
              <a:ext uri="{FF2B5EF4-FFF2-40B4-BE49-F238E27FC236}">
                <a16:creationId xmlns:a16="http://schemas.microsoft.com/office/drawing/2014/main" id="{1F1B067F-5845-02A1-5426-4996E6D52981}"/>
              </a:ext>
            </a:extLst>
          </p:cNvPr>
          <p:cNvSpPr txBox="1"/>
          <p:nvPr/>
        </p:nvSpPr>
        <p:spPr>
          <a:xfrm>
            <a:off x="1879599" y="1337726"/>
            <a:ext cx="8517467" cy="4308872"/>
          </a:xfrm>
          <a:prstGeom prst="rect">
            <a:avLst/>
          </a:prstGeom>
          <a:noFill/>
        </p:spPr>
        <p:txBody>
          <a:bodyPr wrap="square">
            <a:spAutoFit/>
          </a:bodyPr>
          <a:lstStyle/>
          <a:p>
            <a:pPr algn="ctr"/>
            <a:r>
              <a:rPr lang="en-US" sz="4800" b="1" dirty="0">
                <a:solidFill>
                  <a:srgbClr val="0070C0"/>
                </a:solidFill>
                <a:latin typeface="Kigelia" panose="020B0503040502020203" pitchFamily="34" charset="0"/>
                <a:ea typeface="Kigelia" panose="020B0503040502020203" pitchFamily="34" charset="0"/>
                <a:cs typeface="Kigelia" panose="020B0503040502020203" pitchFamily="34" charset="0"/>
              </a:rPr>
              <a:t>For More Information:</a:t>
            </a:r>
          </a:p>
          <a:p>
            <a:pPr algn="ctr"/>
            <a:endParaRPr lang="en-US" sz="4800" b="1" dirty="0">
              <a:solidFill>
                <a:srgbClr val="0070C0"/>
              </a:solidFill>
              <a:latin typeface="Kigelia" panose="020B0503040502020203" pitchFamily="34" charset="0"/>
              <a:ea typeface="Kigelia" panose="020B0503040502020203" pitchFamily="34" charset="0"/>
              <a:cs typeface="Kigelia" panose="020B0503040502020203" pitchFamily="34" charset="0"/>
            </a:endParaRPr>
          </a:p>
          <a:p>
            <a:pPr algn="ctr"/>
            <a:r>
              <a:rPr lang="en-US" sz="3200" b="1" dirty="0" err="1">
                <a:solidFill>
                  <a:srgbClr val="0070C0"/>
                </a:solidFill>
                <a:latin typeface="Kigelia" panose="020B0503040502020203" pitchFamily="34" charset="0"/>
                <a:ea typeface="Kigelia" panose="020B0503040502020203" pitchFamily="34" charset="0"/>
                <a:cs typeface="Kigelia" panose="020B0503040502020203" pitchFamily="34" charset="0"/>
              </a:rPr>
              <a:t>energycommunities.gov</a:t>
            </a:r>
            <a:endParaRPr lang="en-US" sz="3200" b="1" dirty="0">
              <a:solidFill>
                <a:srgbClr val="0070C0"/>
              </a:solidFill>
              <a:latin typeface="Kigelia" panose="020B0503040502020203" pitchFamily="34" charset="0"/>
              <a:ea typeface="Kigelia" panose="020B0503040502020203" pitchFamily="34" charset="0"/>
              <a:cs typeface="Kigelia" panose="020B0503040502020203" pitchFamily="34" charset="0"/>
            </a:endParaRPr>
          </a:p>
          <a:p>
            <a:pPr algn="ctr"/>
            <a:endParaRPr lang="en-US" sz="3200" b="1" dirty="0">
              <a:solidFill>
                <a:srgbClr val="0070C0"/>
              </a:solidFill>
              <a:latin typeface="Kigelia" panose="020B0503040502020203" pitchFamily="34" charset="0"/>
              <a:ea typeface="Kigelia" panose="020B0503040502020203" pitchFamily="34" charset="0"/>
              <a:cs typeface="Kigelia" panose="020B0503040502020203" pitchFamily="34" charset="0"/>
            </a:endParaRPr>
          </a:p>
          <a:p>
            <a:pPr algn="ctr"/>
            <a:r>
              <a:rPr lang="en-US" sz="3200" b="1" dirty="0" err="1">
                <a:solidFill>
                  <a:srgbClr val="0070C0"/>
                </a:solidFill>
                <a:latin typeface="Kigelia" panose="020B0503040502020203" pitchFamily="34" charset="0"/>
                <a:ea typeface="Kigelia" panose="020B0503040502020203" pitchFamily="34" charset="0"/>
                <a:cs typeface="Kigelia" panose="020B0503040502020203" pitchFamily="34" charset="0"/>
              </a:rPr>
              <a:t>grantreadykentucky.org</a:t>
            </a:r>
            <a:endParaRPr lang="en-US" sz="3200" b="1" dirty="0">
              <a:solidFill>
                <a:srgbClr val="0070C0"/>
              </a:solidFill>
              <a:latin typeface="Kigelia" panose="020B0503040502020203" pitchFamily="34" charset="0"/>
              <a:ea typeface="Kigelia" panose="020B0503040502020203" pitchFamily="34" charset="0"/>
              <a:cs typeface="Kigelia" panose="020B0503040502020203" pitchFamily="34" charset="0"/>
            </a:endParaRPr>
          </a:p>
          <a:p>
            <a:pPr algn="ctr"/>
            <a:endParaRPr lang="en-US" sz="3200" b="1" dirty="0">
              <a:solidFill>
                <a:srgbClr val="0070C0"/>
              </a:solidFill>
              <a:latin typeface="Kigelia" panose="020B0503040502020203" pitchFamily="34" charset="0"/>
              <a:ea typeface="Kigelia" panose="020B0503040502020203" pitchFamily="34" charset="0"/>
              <a:cs typeface="Kigelia" panose="020B0503040502020203" pitchFamily="34" charset="0"/>
            </a:endParaRPr>
          </a:p>
          <a:p>
            <a:pPr algn="ctr"/>
            <a:r>
              <a:rPr lang="en-US" sz="3200" b="1" dirty="0" err="1">
                <a:solidFill>
                  <a:srgbClr val="0070C0"/>
                </a:solidFill>
                <a:latin typeface="Kigelia" panose="020B0503040502020203" pitchFamily="34" charset="0"/>
                <a:ea typeface="Kigelia" panose="020B0503040502020203" pitchFamily="34" charset="0"/>
                <a:cs typeface="Kigelia" panose="020B0503040502020203" pitchFamily="34" charset="0"/>
              </a:rPr>
              <a:t>rhartsough@babbagecofounder.com</a:t>
            </a:r>
            <a:endParaRPr lang="en-US" sz="3200" b="1" dirty="0">
              <a:solidFill>
                <a:srgbClr val="0070C0"/>
              </a:solidFill>
              <a:latin typeface="Kigelia" panose="020B0503040502020203" pitchFamily="34" charset="0"/>
              <a:ea typeface="Kigelia" panose="020B0503040502020203" pitchFamily="34" charset="0"/>
              <a:cs typeface="Kigelia" panose="020B0503040502020203" pitchFamily="34" charset="0"/>
            </a:endParaRPr>
          </a:p>
          <a:p>
            <a:endParaRPr lang="en-US" dirty="0">
              <a:latin typeface="Kigelia" panose="020B0503040502020203" pitchFamily="34" charset="0"/>
              <a:ea typeface="Kigelia" panose="020B0503040502020203" pitchFamily="34" charset="0"/>
              <a:cs typeface="Kigelia" panose="020B0503040502020203" pitchFamily="34" charset="0"/>
            </a:endParaRPr>
          </a:p>
        </p:txBody>
      </p:sp>
    </p:spTree>
    <p:extLst>
      <p:ext uri="{BB962C8B-B14F-4D97-AF65-F5344CB8AC3E}">
        <p14:creationId xmlns:p14="http://schemas.microsoft.com/office/powerpoint/2010/main" val="301894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F67B7-80E1-EE2F-0D0A-22CFFE411513}"/>
              </a:ext>
            </a:extLst>
          </p:cNvPr>
          <p:cNvSpPr>
            <a:spLocks noGrp="1"/>
          </p:cNvSpPr>
          <p:nvPr>
            <p:ph type="title"/>
          </p:nvPr>
        </p:nvSpPr>
        <p:spPr/>
        <p:txBody>
          <a:bodyPr/>
          <a:lstStyle/>
          <a:p>
            <a:r>
              <a:rPr lang="en-US" dirty="0">
                <a:latin typeface="Tw Cen MT" panose="020B0602020104020603" pitchFamily="34" charset="77"/>
              </a:rPr>
              <a:t>Energy Community Tax Credits Eligibility Maps</a:t>
            </a:r>
          </a:p>
        </p:txBody>
      </p:sp>
      <p:sp>
        <p:nvSpPr>
          <p:cNvPr id="5" name="Slide Number Placeholder 4">
            <a:extLst>
              <a:ext uri="{FF2B5EF4-FFF2-40B4-BE49-F238E27FC236}">
                <a16:creationId xmlns:a16="http://schemas.microsoft.com/office/drawing/2014/main" id="{C3ED2A06-BDF8-2D3D-096E-4B58A21E3814}"/>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EC776-4F8E-46A8-A97F-EBE2F00A8093}" type="slidenum">
              <a:rPr kumimoji="0" lang="en-US"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9" name="Picture 8" descr="A map of the united states&#10;&#10;Description automatically generated with medium confidence">
            <a:extLst>
              <a:ext uri="{FF2B5EF4-FFF2-40B4-BE49-F238E27FC236}">
                <a16:creationId xmlns:a16="http://schemas.microsoft.com/office/drawing/2014/main" id="{495C3F22-9620-3098-6F2E-3D063371EC3E}"/>
              </a:ext>
            </a:extLst>
          </p:cNvPr>
          <p:cNvPicPr>
            <a:picLocks noChangeAspect="1"/>
          </p:cNvPicPr>
          <p:nvPr/>
        </p:nvPicPr>
        <p:blipFill rotWithShape="1">
          <a:blip r:embed="rId3">
            <a:extLst>
              <a:ext uri="{28A0092B-C50C-407E-A947-70E740481C1C}">
                <a14:useLocalDpi xmlns:a14="http://schemas.microsoft.com/office/drawing/2010/main" val="0"/>
              </a:ext>
            </a:extLst>
          </a:blip>
          <a:srcRect l="22441" r="1857"/>
          <a:stretch/>
        </p:blipFill>
        <p:spPr>
          <a:xfrm>
            <a:off x="0" y="1295271"/>
            <a:ext cx="6561562" cy="4267459"/>
          </a:xfrm>
          <a:prstGeom prst="rect">
            <a:avLst/>
          </a:prstGeom>
        </p:spPr>
      </p:pic>
      <p:pic>
        <p:nvPicPr>
          <p:cNvPr id="2" name="Content Placeholder 6" descr="Map&#10;&#10;Description automatically generated">
            <a:extLst>
              <a:ext uri="{FF2B5EF4-FFF2-40B4-BE49-F238E27FC236}">
                <a16:creationId xmlns:a16="http://schemas.microsoft.com/office/drawing/2014/main" id="{4169196A-7678-11CA-BD1E-64BBC248816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0719"/>
          <a:stretch/>
        </p:blipFill>
        <p:spPr>
          <a:xfrm>
            <a:off x="6998124" y="1295271"/>
            <a:ext cx="5193876" cy="4267458"/>
          </a:xfrm>
        </p:spPr>
      </p:pic>
    </p:spTree>
    <p:extLst>
      <p:ext uri="{BB962C8B-B14F-4D97-AF65-F5344CB8AC3E}">
        <p14:creationId xmlns:p14="http://schemas.microsoft.com/office/powerpoint/2010/main" val="7459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2D3FED-571D-90A2-B5F0-8AF8C1D746F6}"/>
              </a:ext>
            </a:extLst>
          </p:cNvPr>
          <p:cNvSpPr/>
          <p:nvPr/>
        </p:nvSpPr>
        <p:spPr>
          <a:xfrm>
            <a:off x="6390806" y="1525559"/>
            <a:ext cx="5168934" cy="46351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53DF94-341A-8D39-F3CD-AECE7AADF9F3}"/>
              </a:ext>
            </a:extLst>
          </p:cNvPr>
          <p:cNvSpPr/>
          <p:nvPr/>
        </p:nvSpPr>
        <p:spPr>
          <a:xfrm>
            <a:off x="572298" y="1525559"/>
            <a:ext cx="5168934" cy="46351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9C886B4-4E26-58D7-223A-AFD9F59152A8}"/>
              </a:ext>
            </a:extLst>
          </p:cNvPr>
          <p:cNvSpPr>
            <a:spLocks noGrp="1"/>
          </p:cNvSpPr>
          <p:nvPr>
            <p:ph idx="1"/>
          </p:nvPr>
        </p:nvSpPr>
        <p:spPr>
          <a:xfrm>
            <a:off x="699816" y="1721219"/>
            <a:ext cx="5041416" cy="4635131"/>
          </a:xfrm>
        </p:spPr>
        <p:txBody>
          <a:bodyPr>
            <a:noAutofit/>
          </a:bodyPr>
          <a:lstStyle/>
          <a:p>
            <a:pPr marL="342900" marR="0" lvl="0" indent="-342900">
              <a:lnSpc>
                <a:spcPct val="107000"/>
              </a:lnSpc>
              <a:spcBef>
                <a:spcPts val="0"/>
              </a:spcBef>
              <a:spcAft>
                <a:spcPts val="0"/>
              </a:spcAft>
              <a:buFont typeface="Symbol" pitchFamily="2" charset="2"/>
              <a:buChar char=""/>
            </a:pP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Formula funding is when the federal government allocates funds to a state agency or tribal entity which then has authority to re-allocate or award to eligible groups and users. </a:t>
            </a:r>
          </a:p>
          <a:p>
            <a:pPr marL="342900" marR="0" lvl="0" indent="-342900">
              <a:lnSpc>
                <a:spcPct val="107000"/>
              </a:lnSpc>
              <a:spcBef>
                <a:spcPts val="0"/>
              </a:spcBef>
              <a:spcAft>
                <a:spcPts val="0"/>
              </a:spcAft>
              <a:buFont typeface="Symbol" pitchFamily="2" charset="2"/>
              <a:buChar char=""/>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Funds are usually administered and managed at the state level to ensure that they are distributed appropriately to designated recipients.</a:t>
            </a:r>
          </a:p>
          <a:p>
            <a:pPr marL="342900" marR="0" lvl="0" indent="-342900">
              <a:lnSpc>
                <a:spcPct val="107000"/>
              </a:lnSpc>
              <a:spcBef>
                <a:spcPts val="0"/>
              </a:spcBef>
              <a:spcAft>
                <a:spcPts val="0"/>
              </a:spcAft>
              <a:buFont typeface="Symbol" pitchFamily="2" charset="2"/>
              <a:buChar char=""/>
            </a:pP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Each grant award amount is calculated by a formula, and actual funding amounts vary.</a:t>
            </a:r>
          </a:p>
        </p:txBody>
      </p:sp>
      <p:sp>
        <p:nvSpPr>
          <p:cNvPr id="4" name="Title 3">
            <a:extLst>
              <a:ext uri="{FF2B5EF4-FFF2-40B4-BE49-F238E27FC236}">
                <a16:creationId xmlns:a16="http://schemas.microsoft.com/office/drawing/2014/main" id="{2A9D3761-0A14-D7B9-8E10-00F374CC04EB}"/>
              </a:ext>
            </a:extLst>
          </p:cNvPr>
          <p:cNvSpPr>
            <a:spLocks noGrp="1"/>
          </p:cNvSpPr>
          <p:nvPr>
            <p:ph type="title"/>
          </p:nvPr>
        </p:nvSpPr>
        <p:spPr/>
        <p:txBody>
          <a:bodyPr/>
          <a:lstStyle/>
          <a:p>
            <a:r>
              <a:rPr lang="en-US" dirty="0"/>
              <a:t>Types of Funding</a:t>
            </a:r>
          </a:p>
        </p:txBody>
      </p:sp>
      <p:sp>
        <p:nvSpPr>
          <p:cNvPr id="5" name="Slide Number Placeholder 4">
            <a:extLst>
              <a:ext uri="{FF2B5EF4-FFF2-40B4-BE49-F238E27FC236}">
                <a16:creationId xmlns:a16="http://schemas.microsoft.com/office/drawing/2014/main" id="{AB80799F-78D5-C3E0-6240-D8B0C630F121}"/>
              </a:ext>
            </a:extLst>
          </p:cNvPr>
          <p:cNvSpPr>
            <a:spLocks noGrp="1"/>
          </p:cNvSpPr>
          <p:nvPr>
            <p:ph type="sldNum" sz="quarter" idx="15"/>
          </p:nvPr>
        </p:nvSpPr>
        <p:spPr/>
        <p:txBody>
          <a:bodyPr/>
          <a:lstStyle/>
          <a:p>
            <a:fld id="{960EC776-4F8E-46A8-A97F-EBE2F00A8093}" type="slidenum">
              <a:rPr lang="en-US" smtClean="0"/>
              <a:pPr/>
              <a:t>16</a:t>
            </a:fld>
            <a:endParaRPr lang="en-US" dirty="0"/>
          </a:p>
        </p:txBody>
      </p:sp>
      <p:sp>
        <p:nvSpPr>
          <p:cNvPr id="6" name="TextBox 5">
            <a:extLst>
              <a:ext uri="{FF2B5EF4-FFF2-40B4-BE49-F238E27FC236}">
                <a16:creationId xmlns:a16="http://schemas.microsoft.com/office/drawing/2014/main" id="{E4ED2686-C8EC-18B0-9FBE-9CE42A8A8B59}"/>
              </a:ext>
            </a:extLst>
          </p:cNvPr>
          <p:cNvSpPr txBox="1"/>
          <p:nvPr/>
        </p:nvSpPr>
        <p:spPr>
          <a:xfrm>
            <a:off x="6554361" y="1721219"/>
            <a:ext cx="4841823" cy="4222053"/>
          </a:xfrm>
          <a:prstGeom prst="rect">
            <a:avLst/>
          </a:prstGeom>
          <a:noFill/>
        </p:spPr>
        <p:txBody>
          <a:bodyPr wrap="square" rtlCol="0">
            <a:spAutoFit/>
          </a:bodyPr>
          <a:lstStyle/>
          <a:p>
            <a:pPr marL="342900" marR="0" lvl="0" indent="-342900">
              <a:lnSpc>
                <a:spcPct val="107000"/>
              </a:lnSpc>
              <a:spcBef>
                <a:spcPts val="0"/>
              </a:spcBef>
              <a:spcAft>
                <a:spcPts val="0"/>
              </a:spcAft>
              <a:buFont typeface="Symbol" pitchFamily="2" charset="2"/>
              <a:buChar char=""/>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Competitive funding is available to eligible recipients who submit an application for a funding opportunity.</a:t>
            </a:r>
          </a:p>
          <a:p>
            <a:pPr marL="342900" marR="0" lvl="0" indent="-342900">
              <a:lnSpc>
                <a:spcPct val="107000"/>
              </a:lnSpc>
              <a:spcBef>
                <a:spcPts val="0"/>
              </a:spcBef>
              <a:spcAft>
                <a:spcPts val="0"/>
              </a:spcAft>
              <a:buFont typeface="Symbol" pitchFamily="2" charset="2"/>
              <a:buChar char=""/>
            </a:pPr>
            <a:endParaRPr lang="en-US"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Each application is reviewed through a competitive evaluation process and awardees are selected based on the merits of their application and alignment with the agency’s mission.</a:t>
            </a:r>
          </a:p>
          <a:p>
            <a:pPr marL="342900" marR="0" lvl="0" indent="-342900">
              <a:lnSpc>
                <a:spcPct val="107000"/>
              </a:lnSpc>
              <a:spcBef>
                <a:spcPts val="0"/>
              </a:spcBef>
              <a:spcAft>
                <a:spcPts val="0"/>
              </a:spcAft>
              <a:buFont typeface="Symbol" pitchFamily="2" charset="2"/>
              <a:buChar char=""/>
            </a:pPr>
            <a:endParaRPr lang="en-US"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The IWG Clearinghouse identifies Direct Awards. Grants, and Loans as competitive funding opportunities.</a:t>
            </a:r>
          </a:p>
          <a:p>
            <a:endParaRPr lang="en-US" dirty="0"/>
          </a:p>
        </p:txBody>
      </p:sp>
      <p:sp>
        <p:nvSpPr>
          <p:cNvPr id="9" name="Rectangle 8">
            <a:extLst>
              <a:ext uri="{FF2B5EF4-FFF2-40B4-BE49-F238E27FC236}">
                <a16:creationId xmlns:a16="http://schemas.microsoft.com/office/drawing/2014/main" id="{B1A1C89F-278B-8243-7005-D966E83C255F}"/>
              </a:ext>
            </a:extLst>
          </p:cNvPr>
          <p:cNvSpPr/>
          <p:nvPr/>
        </p:nvSpPr>
        <p:spPr>
          <a:xfrm>
            <a:off x="572298" y="1072174"/>
            <a:ext cx="5168934" cy="4533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B012D1-EA47-2D15-78CC-6ACE57EFBC29}"/>
              </a:ext>
            </a:extLst>
          </p:cNvPr>
          <p:cNvSpPr txBox="1"/>
          <p:nvPr/>
        </p:nvSpPr>
        <p:spPr>
          <a:xfrm>
            <a:off x="1776489" y="1099066"/>
            <a:ext cx="2760551" cy="461665"/>
          </a:xfrm>
          <a:prstGeom prst="rect">
            <a:avLst/>
          </a:prstGeom>
          <a:noFill/>
        </p:spPr>
        <p:txBody>
          <a:bodyPr wrap="square" rtlCol="0">
            <a:spAutoFit/>
          </a:bodyPr>
          <a:lstStyle/>
          <a:p>
            <a:r>
              <a:rPr lang="en-US" sz="2400" b="1" dirty="0"/>
              <a:t>Formula Funding</a:t>
            </a:r>
          </a:p>
        </p:txBody>
      </p:sp>
      <p:sp>
        <p:nvSpPr>
          <p:cNvPr id="11" name="Rectangle 10">
            <a:extLst>
              <a:ext uri="{FF2B5EF4-FFF2-40B4-BE49-F238E27FC236}">
                <a16:creationId xmlns:a16="http://schemas.microsoft.com/office/drawing/2014/main" id="{B2257796-EC8D-1AD3-313C-C17BDC4A758A}"/>
              </a:ext>
            </a:extLst>
          </p:cNvPr>
          <p:cNvSpPr/>
          <p:nvPr/>
        </p:nvSpPr>
        <p:spPr>
          <a:xfrm>
            <a:off x="6390806" y="1093643"/>
            <a:ext cx="5168934" cy="4533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A77434F-31FF-DCE2-BF10-6299FF238BBF}"/>
              </a:ext>
            </a:extLst>
          </p:cNvPr>
          <p:cNvSpPr txBox="1"/>
          <p:nvPr/>
        </p:nvSpPr>
        <p:spPr>
          <a:xfrm>
            <a:off x="7455804" y="1112768"/>
            <a:ext cx="3362812" cy="461665"/>
          </a:xfrm>
          <a:prstGeom prst="rect">
            <a:avLst/>
          </a:prstGeom>
          <a:noFill/>
        </p:spPr>
        <p:txBody>
          <a:bodyPr wrap="square" rtlCol="0">
            <a:spAutoFit/>
          </a:bodyPr>
          <a:lstStyle/>
          <a:p>
            <a:r>
              <a:rPr lang="en-US" sz="2400" b="1" dirty="0"/>
              <a:t>Competitive Funding</a:t>
            </a:r>
          </a:p>
        </p:txBody>
      </p:sp>
    </p:spTree>
    <p:extLst>
      <p:ext uri="{BB962C8B-B14F-4D97-AF65-F5344CB8AC3E}">
        <p14:creationId xmlns:p14="http://schemas.microsoft.com/office/powerpoint/2010/main" val="344458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E090-A2DC-413C-A160-EA5A0A3A2193}"/>
              </a:ext>
            </a:extLst>
          </p:cNvPr>
          <p:cNvSpPr>
            <a:spLocks noGrp="1"/>
          </p:cNvSpPr>
          <p:nvPr>
            <p:ph type="title"/>
          </p:nvPr>
        </p:nvSpPr>
        <p:spPr/>
        <p:txBody>
          <a:bodyPr>
            <a:normAutofit/>
          </a:bodyPr>
          <a:lstStyle/>
          <a:p>
            <a:r>
              <a:rPr lang="en-US" sz="3000" dirty="0"/>
              <a:t>Coal Jobs Hard Hit</a:t>
            </a:r>
          </a:p>
        </p:txBody>
      </p:sp>
      <p:pic>
        <p:nvPicPr>
          <p:cNvPr id="11" name="Picture 10" descr="Map&#10;&#10;Description automatically generated">
            <a:extLst>
              <a:ext uri="{FF2B5EF4-FFF2-40B4-BE49-F238E27FC236}">
                <a16:creationId xmlns:a16="http://schemas.microsoft.com/office/drawing/2014/main" id="{14C71E42-6F0E-1B39-0979-F0C8EF23D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26" y="732070"/>
            <a:ext cx="10702775" cy="6125930"/>
          </a:xfrm>
          <a:prstGeom prst="rect">
            <a:avLst/>
          </a:prstGeom>
        </p:spPr>
      </p:pic>
    </p:spTree>
    <p:extLst>
      <p:ext uri="{BB962C8B-B14F-4D97-AF65-F5344CB8AC3E}">
        <p14:creationId xmlns:p14="http://schemas.microsoft.com/office/powerpoint/2010/main" val="152679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2015F-F70E-161F-7D11-D5CA948A32B4}"/>
              </a:ext>
            </a:extLst>
          </p:cNvPr>
          <p:cNvSpPr>
            <a:spLocks noGrp="1"/>
          </p:cNvSpPr>
          <p:nvPr>
            <p:ph idx="1"/>
          </p:nvPr>
        </p:nvSpPr>
        <p:spPr>
          <a:xfrm>
            <a:off x="373929" y="1250146"/>
            <a:ext cx="11318399" cy="1188810"/>
          </a:xfrm>
          <a:solidFill>
            <a:srgbClr val="0C3951"/>
          </a:solidFill>
        </p:spPr>
        <p:txBody>
          <a:bodyPr/>
          <a:lstStyle/>
          <a:p>
            <a:pPr marL="0" indent="0">
              <a:buNone/>
            </a:pPr>
            <a:r>
              <a:rPr lang="en-US" dirty="0">
                <a:solidFill>
                  <a:schemeClr val="bg1"/>
                </a:solidFill>
                <a:effectLst/>
              </a:rPr>
              <a:t>“All federal programs are ‘competitive grants.’ We do not have the resources to hire outside engineers/consultants to assist in writing these grants.” – KY RFI Respondent</a:t>
            </a:r>
          </a:p>
        </p:txBody>
      </p:sp>
      <p:sp>
        <p:nvSpPr>
          <p:cNvPr id="4" name="Title 3">
            <a:extLst>
              <a:ext uri="{FF2B5EF4-FFF2-40B4-BE49-F238E27FC236}">
                <a16:creationId xmlns:a16="http://schemas.microsoft.com/office/drawing/2014/main" id="{37302793-3B54-C5F6-148F-5923D2613519}"/>
              </a:ext>
            </a:extLst>
          </p:cNvPr>
          <p:cNvSpPr>
            <a:spLocks noGrp="1"/>
          </p:cNvSpPr>
          <p:nvPr>
            <p:ph type="title"/>
          </p:nvPr>
        </p:nvSpPr>
        <p:spPr/>
        <p:txBody>
          <a:bodyPr/>
          <a:lstStyle/>
          <a:p>
            <a:r>
              <a:rPr lang="en-US" dirty="0">
                <a:latin typeface="Tw Cen MT" panose="020B0602020104020603" pitchFamily="34" charset="77"/>
              </a:rPr>
              <a:t>Challenges Facing Kentucky Communities</a:t>
            </a:r>
            <a:endParaRPr lang="en-US" dirty="0"/>
          </a:p>
        </p:txBody>
      </p:sp>
      <p:sp>
        <p:nvSpPr>
          <p:cNvPr id="5" name="Slide Number Placeholder 4">
            <a:extLst>
              <a:ext uri="{FF2B5EF4-FFF2-40B4-BE49-F238E27FC236}">
                <a16:creationId xmlns:a16="http://schemas.microsoft.com/office/drawing/2014/main" id="{0D14B58E-65C4-00E3-7F0D-9BEA371FBBCB}"/>
              </a:ext>
            </a:extLst>
          </p:cNvPr>
          <p:cNvSpPr>
            <a:spLocks noGrp="1"/>
          </p:cNvSpPr>
          <p:nvPr>
            <p:ph type="sldNum" sz="quarter" idx="15"/>
          </p:nvPr>
        </p:nvSpPr>
        <p:spPr/>
        <p:txBody>
          <a:bodyPr/>
          <a:lstStyle/>
          <a:p>
            <a:fld id="{960EC776-4F8E-46A8-A97F-EBE2F00A8093}" type="slidenum">
              <a:rPr lang="en-US" smtClean="0"/>
              <a:pPr/>
              <a:t>3</a:t>
            </a:fld>
            <a:endParaRPr lang="en-US" dirty="0"/>
          </a:p>
        </p:txBody>
      </p:sp>
      <p:sp>
        <p:nvSpPr>
          <p:cNvPr id="6" name="Content Placeholder 1">
            <a:extLst>
              <a:ext uri="{FF2B5EF4-FFF2-40B4-BE49-F238E27FC236}">
                <a16:creationId xmlns:a16="http://schemas.microsoft.com/office/drawing/2014/main" id="{1B32C0BA-B8DE-837C-F227-8C0F38C4F000}"/>
              </a:ext>
            </a:extLst>
          </p:cNvPr>
          <p:cNvSpPr txBox="1">
            <a:spLocks/>
          </p:cNvSpPr>
          <p:nvPr/>
        </p:nvSpPr>
        <p:spPr>
          <a:xfrm>
            <a:off x="466249" y="4419044"/>
            <a:ext cx="11226079" cy="1291537"/>
          </a:xfrm>
          <a:prstGeom prst="rect">
            <a:avLst/>
          </a:prstGeom>
          <a:solidFill>
            <a:srgbClr val="0C3951"/>
          </a:solidFill>
        </p:spPr>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200" b="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“It seems that there is lots of money available, but you need to hire someone full-time to figure out how to access it, devote endless hours writing proposals, and then be able to wait for months+ to find out if you qualify and another six months to access it.” – KY RFI Respondent</a:t>
            </a:r>
          </a:p>
        </p:txBody>
      </p:sp>
      <p:sp>
        <p:nvSpPr>
          <p:cNvPr id="7" name="Content Placeholder 1">
            <a:extLst>
              <a:ext uri="{FF2B5EF4-FFF2-40B4-BE49-F238E27FC236}">
                <a16:creationId xmlns:a16="http://schemas.microsoft.com/office/drawing/2014/main" id="{62D8FB6A-A518-3B14-666D-B49F728FC47D}"/>
              </a:ext>
            </a:extLst>
          </p:cNvPr>
          <p:cNvSpPr txBox="1">
            <a:spLocks/>
          </p:cNvSpPr>
          <p:nvPr/>
        </p:nvSpPr>
        <p:spPr>
          <a:xfrm>
            <a:off x="466249" y="2834595"/>
            <a:ext cx="11226079" cy="1188810"/>
          </a:xfrm>
          <a:prstGeom prst="rect">
            <a:avLst/>
          </a:prstGeom>
          <a:solidFill>
            <a:srgbClr val="F4B238"/>
          </a:solidFill>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200" b="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“Our economy must be diversified, and only an increase in the availability and affordability of broadband accompanied by remote jobs provides that solution.” – KY RFI Respondent</a:t>
            </a:r>
          </a:p>
        </p:txBody>
      </p:sp>
    </p:spTree>
    <p:extLst>
      <p:ext uri="{BB962C8B-B14F-4D97-AF65-F5344CB8AC3E}">
        <p14:creationId xmlns:p14="http://schemas.microsoft.com/office/powerpoint/2010/main" val="25565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E1FA7-0E7E-F530-D2E0-D45E3D43B433}"/>
              </a:ext>
            </a:extLst>
          </p:cNvPr>
          <p:cNvSpPr>
            <a:spLocks noGrp="1"/>
          </p:cNvSpPr>
          <p:nvPr>
            <p:ph idx="1"/>
          </p:nvPr>
        </p:nvSpPr>
        <p:spPr/>
        <p:txBody>
          <a:bodyPr/>
          <a:lstStyle/>
          <a:p>
            <a:endParaRPr lang="en-US" sz="2800" dirty="0"/>
          </a:p>
          <a:p>
            <a:r>
              <a:rPr lang="en-US" sz="2800" dirty="0"/>
              <a:t>June 13-15 – KCJEA &amp; KMCA Joint Summer Conference</a:t>
            </a:r>
          </a:p>
          <a:p>
            <a:r>
              <a:rPr lang="en-US" sz="2800" dirty="0"/>
              <a:t>July 26 – Western Ky ADD HB 9 Workshop</a:t>
            </a:r>
          </a:p>
          <a:p>
            <a:r>
              <a:rPr lang="en-US" sz="2800" dirty="0"/>
              <a:t>July 27 – Kentucky Nonprofit Network Townhall</a:t>
            </a:r>
          </a:p>
          <a:p>
            <a:r>
              <a:rPr lang="en-US" sz="2800" dirty="0"/>
              <a:t>October 6 – </a:t>
            </a:r>
            <a:r>
              <a:rPr lang="en-US" sz="2800" dirty="0" err="1"/>
              <a:t>KACo</a:t>
            </a:r>
            <a:r>
              <a:rPr lang="en-US" sz="2800" dirty="0"/>
              <a:t> Sponsored HB 9 Townhall</a:t>
            </a:r>
          </a:p>
          <a:p>
            <a:r>
              <a:rPr lang="en-US" sz="2800" dirty="0"/>
              <a:t>October 17 – Eastern KY ADD HB 9 Workshop</a:t>
            </a:r>
          </a:p>
          <a:p>
            <a:endParaRPr lang="en-US" sz="2800" dirty="0"/>
          </a:p>
          <a:p>
            <a:r>
              <a:rPr lang="en-US" sz="2800" dirty="0"/>
              <a:t>More to come!</a:t>
            </a:r>
          </a:p>
          <a:p>
            <a:endParaRPr lang="en-US" dirty="0"/>
          </a:p>
        </p:txBody>
      </p:sp>
      <p:sp>
        <p:nvSpPr>
          <p:cNvPr id="3" name="Subtitle 2">
            <a:extLst>
              <a:ext uri="{FF2B5EF4-FFF2-40B4-BE49-F238E27FC236}">
                <a16:creationId xmlns:a16="http://schemas.microsoft.com/office/drawing/2014/main" id="{AC487FAF-83E0-E9AC-9A2A-81E98F991ACA}"/>
              </a:ext>
            </a:extLst>
          </p:cNvPr>
          <p:cNvSpPr>
            <a:spLocks noGrp="1"/>
          </p:cNvSpPr>
          <p:nvPr>
            <p:ph type="subTitle" idx="13"/>
          </p:nvPr>
        </p:nvSpPr>
        <p:spPr/>
        <p:txBody>
          <a:bodyPr/>
          <a:lstStyle/>
          <a:p>
            <a:endParaRPr lang="en-US" dirty="0"/>
          </a:p>
          <a:p>
            <a:endParaRPr lang="en-US" dirty="0"/>
          </a:p>
        </p:txBody>
      </p:sp>
      <p:sp>
        <p:nvSpPr>
          <p:cNvPr id="4" name="Title 3">
            <a:extLst>
              <a:ext uri="{FF2B5EF4-FFF2-40B4-BE49-F238E27FC236}">
                <a16:creationId xmlns:a16="http://schemas.microsoft.com/office/drawing/2014/main" id="{6045DF81-D705-2359-3ECA-156BE8FD8C1C}"/>
              </a:ext>
            </a:extLst>
          </p:cNvPr>
          <p:cNvSpPr>
            <a:spLocks noGrp="1"/>
          </p:cNvSpPr>
          <p:nvPr>
            <p:ph type="title"/>
          </p:nvPr>
        </p:nvSpPr>
        <p:spPr/>
        <p:txBody>
          <a:bodyPr/>
          <a:lstStyle/>
          <a:p>
            <a:r>
              <a:rPr lang="en-US" dirty="0"/>
              <a:t>House Bill 9 – GRANT Program Events</a:t>
            </a:r>
          </a:p>
        </p:txBody>
      </p:sp>
      <p:sp>
        <p:nvSpPr>
          <p:cNvPr id="5" name="Slide Number Placeholder 4">
            <a:extLst>
              <a:ext uri="{FF2B5EF4-FFF2-40B4-BE49-F238E27FC236}">
                <a16:creationId xmlns:a16="http://schemas.microsoft.com/office/drawing/2014/main" id="{5E66B798-4CA2-2DB3-B4A7-D1F64AFE061C}"/>
              </a:ext>
            </a:extLst>
          </p:cNvPr>
          <p:cNvSpPr>
            <a:spLocks noGrp="1"/>
          </p:cNvSpPr>
          <p:nvPr>
            <p:ph type="sldNum" sz="quarter" idx="15"/>
          </p:nvPr>
        </p:nvSpPr>
        <p:spPr/>
        <p:txBody>
          <a:bodyPr/>
          <a:lstStyle/>
          <a:p>
            <a:fld id="{960EC776-4F8E-46A8-A97F-EBE2F00A8093}" type="slidenum">
              <a:rPr lang="en-US" smtClean="0"/>
              <a:pPr/>
              <a:t>4</a:t>
            </a:fld>
            <a:endParaRPr lang="en-US"/>
          </a:p>
        </p:txBody>
      </p:sp>
    </p:spTree>
    <p:extLst>
      <p:ext uri="{BB962C8B-B14F-4D97-AF65-F5344CB8AC3E}">
        <p14:creationId xmlns:p14="http://schemas.microsoft.com/office/powerpoint/2010/main" val="113863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p of kentucky with green and grey states&#10;&#10;Description automatically generated">
            <a:extLst>
              <a:ext uri="{FF2B5EF4-FFF2-40B4-BE49-F238E27FC236}">
                <a16:creationId xmlns:a16="http://schemas.microsoft.com/office/drawing/2014/main" id="{35EE3B9F-EBF3-BC8C-8813-3DF79D12D791}"/>
              </a:ext>
            </a:extLst>
          </p:cNvPr>
          <p:cNvPicPr>
            <a:picLocks noGrp="1" noChangeAspect="1"/>
          </p:cNvPicPr>
          <p:nvPr>
            <p:ph idx="1"/>
          </p:nvPr>
        </p:nvPicPr>
        <p:blipFill>
          <a:blip r:embed="rId2"/>
          <a:stretch>
            <a:fillRect/>
          </a:stretch>
        </p:blipFill>
        <p:spPr>
          <a:xfrm>
            <a:off x="937198" y="1362075"/>
            <a:ext cx="10385867" cy="4635500"/>
          </a:xfrm>
        </p:spPr>
      </p:pic>
      <p:sp>
        <p:nvSpPr>
          <p:cNvPr id="3" name="Subtitle 2">
            <a:extLst>
              <a:ext uri="{FF2B5EF4-FFF2-40B4-BE49-F238E27FC236}">
                <a16:creationId xmlns:a16="http://schemas.microsoft.com/office/drawing/2014/main" id="{38E5D85F-7CBB-D55A-9EE6-33A1D3993B10}"/>
              </a:ext>
            </a:extLst>
          </p:cNvPr>
          <p:cNvSpPr>
            <a:spLocks noGrp="1"/>
          </p:cNvSpPr>
          <p:nvPr>
            <p:ph type="subTitle" idx="13"/>
          </p:nvPr>
        </p:nvSpPr>
        <p:spPr/>
        <p:txBody>
          <a:bodyPr/>
          <a:lstStyle/>
          <a:p>
            <a:endParaRPr lang="en-US" dirty="0"/>
          </a:p>
        </p:txBody>
      </p:sp>
      <p:sp>
        <p:nvSpPr>
          <p:cNvPr id="4" name="Title 3">
            <a:extLst>
              <a:ext uri="{FF2B5EF4-FFF2-40B4-BE49-F238E27FC236}">
                <a16:creationId xmlns:a16="http://schemas.microsoft.com/office/drawing/2014/main" id="{374BDD1E-B148-103F-96FE-286EBA5FBD4D}"/>
              </a:ext>
            </a:extLst>
          </p:cNvPr>
          <p:cNvSpPr>
            <a:spLocks noGrp="1"/>
          </p:cNvSpPr>
          <p:nvPr>
            <p:ph type="title"/>
          </p:nvPr>
        </p:nvSpPr>
        <p:spPr/>
        <p:txBody>
          <a:bodyPr/>
          <a:lstStyle/>
          <a:p>
            <a:r>
              <a:rPr lang="en-US" dirty="0"/>
              <a:t>New Federal Energy Community Designations</a:t>
            </a:r>
          </a:p>
        </p:txBody>
      </p:sp>
      <p:sp>
        <p:nvSpPr>
          <p:cNvPr id="5" name="Slide Number Placeholder 4">
            <a:extLst>
              <a:ext uri="{FF2B5EF4-FFF2-40B4-BE49-F238E27FC236}">
                <a16:creationId xmlns:a16="http://schemas.microsoft.com/office/drawing/2014/main" id="{D13C44DF-7C42-F8A0-1828-B8AEBF372F6D}"/>
              </a:ext>
            </a:extLst>
          </p:cNvPr>
          <p:cNvSpPr>
            <a:spLocks noGrp="1"/>
          </p:cNvSpPr>
          <p:nvPr>
            <p:ph type="sldNum" sz="quarter" idx="15"/>
          </p:nvPr>
        </p:nvSpPr>
        <p:spPr/>
        <p:txBody>
          <a:bodyPr/>
          <a:lstStyle/>
          <a:p>
            <a:fld id="{960EC776-4F8E-46A8-A97F-EBE2F00A8093}" type="slidenum">
              <a:rPr lang="en-US" smtClean="0"/>
              <a:pPr/>
              <a:t>5</a:t>
            </a:fld>
            <a:endParaRPr lang="en-US"/>
          </a:p>
        </p:txBody>
      </p:sp>
    </p:spTree>
    <p:extLst>
      <p:ext uri="{BB962C8B-B14F-4D97-AF65-F5344CB8AC3E}">
        <p14:creationId xmlns:p14="http://schemas.microsoft.com/office/powerpoint/2010/main" val="86211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E5D85F-7CBB-D55A-9EE6-33A1D3993B10}"/>
              </a:ext>
            </a:extLst>
          </p:cNvPr>
          <p:cNvSpPr>
            <a:spLocks noGrp="1"/>
          </p:cNvSpPr>
          <p:nvPr>
            <p:ph type="subTitle" idx="13"/>
          </p:nvPr>
        </p:nvSpPr>
        <p:spPr/>
        <p:txBody>
          <a:bodyPr/>
          <a:lstStyle/>
          <a:p>
            <a:endParaRPr lang="en-US" dirty="0"/>
          </a:p>
        </p:txBody>
      </p:sp>
      <p:sp>
        <p:nvSpPr>
          <p:cNvPr id="4" name="Title 3">
            <a:extLst>
              <a:ext uri="{FF2B5EF4-FFF2-40B4-BE49-F238E27FC236}">
                <a16:creationId xmlns:a16="http://schemas.microsoft.com/office/drawing/2014/main" id="{374BDD1E-B148-103F-96FE-286EBA5FBD4D}"/>
              </a:ext>
            </a:extLst>
          </p:cNvPr>
          <p:cNvSpPr>
            <a:spLocks noGrp="1"/>
          </p:cNvSpPr>
          <p:nvPr>
            <p:ph type="title"/>
          </p:nvPr>
        </p:nvSpPr>
        <p:spPr/>
        <p:txBody>
          <a:bodyPr/>
          <a:lstStyle/>
          <a:p>
            <a:r>
              <a:rPr lang="en-US" dirty="0"/>
              <a:t>New Federal Energy Community Designations</a:t>
            </a:r>
          </a:p>
        </p:txBody>
      </p:sp>
      <p:sp>
        <p:nvSpPr>
          <p:cNvPr id="5" name="Slide Number Placeholder 4">
            <a:extLst>
              <a:ext uri="{FF2B5EF4-FFF2-40B4-BE49-F238E27FC236}">
                <a16:creationId xmlns:a16="http://schemas.microsoft.com/office/drawing/2014/main" id="{D13C44DF-7C42-F8A0-1828-B8AEBF372F6D}"/>
              </a:ext>
            </a:extLst>
          </p:cNvPr>
          <p:cNvSpPr>
            <a:spLocks noGrp="1"/>
          </p:cNvSpPr>
          <p:nvPr>
            <p:ph type="sldNum" sz="quarter" idx="15"/>
          </p:nvPr>
        </p:nvSpPr>
        <p:spPr/>
        <p:txBody>
          <a:bodyPr/>
          <a:lstStyle/>
          <a:p>
            <a:fld id="{960EC776-4F8E-46A8-A97F-EBE2F00A8093}" type="slidenum">
              <a:rPr lang="en-US" smtClean="0"/>
              <a:pPr/>
              <a:t>6</a:t>
            </a:fld>
            <a:endParaRPr lang="en-US"/>
          </a:p>
        </p:txBody>
      </p:sp>
      <p:pic>
        <p:nvPicPr>
          <p:cNvPr id="11" name="Content Placeholder 10" descr="A green map of the state&#10;&#10;Description automatically generated">
            <a:extLst>
              <a:ext uri="{FF2B5EF4-FFF2-40B4-BE49-F238E27FC236}">
                <a16:creationId xmlns:a16="http://schemas.microsoft.com/office/drawing/2014/main" id="{0E6BE6F3-1BFA-73D0-10DF-07BA39160B27}"/>
              </a:ext>
            </a:extLst>
          </p:cNvPr>
          <p:cNvPicPr>
            <a:picLocks noGrp="1" noChangeAspect="1"/>
          </p:cNvPicPr>
          <p:nvPr>
            <p:ph idx="1"/>
          </p:nvPr>
        </p:nvPicPr>
        <p:blipFill>
          <a:blip r:embed="rId2"/>
          <a:stretch>
            <a:fillRect/>
          </a:stretch>
        </p:blipFill>
        <p:spPr>
          <a:xfrm>
            <a:off x="937198" y="1362075"/>
            <a:ext cx="10385867" cy="4635500"/>
          </a:xfrm>
        </p:spPr>
      </p:pic>
    </p:spTree>
    <p:extLst>
      <p:ext uri="{BB962C8B-B14F-4D97-AF65-F5344CB8AC3E}">
        <p14:creationId xmlns:p14="http://schemas.microsoft.com/office/powerpoint/2010/main" val="399549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DB02E-0453-1AF7-7620-66294EC13D71}"/>
              </a:ext>
            </a:extLst>
          </p:cNvPr>
          <p:cNvSpPr>
            <a:spLocks noGrp="1"/>
          </p:cNvSpPr>
          <p:nvPr>
            <p:ph type="title"/>
          </p:nvPr>
        </p:nvSpPr>
        <p:spPr>
          <a:xfrm>
            <a:off x="270626" y="122926"/>
            <a:ext cx="10751601" cy="609144"/>
          </a:xfrm>
        </p:spPr>
        <p:txBody>
          <a:bodyPr>
            <a:normAutofit/>
          </a:bodyPr>
          <a:lstStyle/>
          <a:p>
            <a:r>
              <a:rPr lang="en-US" sz="3100" dirty="0">
                <a:latin typeface="Tw Cen MT" panose="020B0602020104020603" pitchFamily="34" charset="77"/>
              </a:rPr>
              <a:t>Coal &amp; Power Plant Communities &amp; Economic Revitalization</a:t>
            </a:r>
            <a:endParaRPr lang="en-US" dirty="0">
              <a:latin typeface="Tw Cen MT" panose="020B0602020104020603" pitchFamily="34" charset="77"/>
            </a:endParaRPr>
          </a:p>
        </p:txBody>
      </p:sp>
      <p:sp>
        <p:nvSpPr>
          <p:cNvPr id="5" name="Slide Number Placeholder 4">
            <a:extLst>
              <a:ext uri="{FF2B5EF4-FFF2-40B4-BE49-F238E27FC236}">
                <a16:creationId xmlns:a16="http://schemas.microsoft.com/office/drawing/2014/main" id="{A2C772FA-BFF9-373D-B332-9E8B05436BF2}"/>
              </a:ext>
            </a:extLst>
          </p:cNvPr>
          <p:cNvSpPr>
            <a:spLocks noGrp="1"/>
          </p:cNvSpPr>
          <p:nvPr>
            <p:ph type="sldNum" sz="quarter" idx="15"/>
          </p:nvPr>
        </p:nvSpPr>
        <p:spPr/>
        <p:txBody>
          <a:bodyPr/>
          <a:lstStyle/>
          <a:p>
            <a:fld id="{960EC776-4F8E-46A8-A97F-EBE2F00A8093}" type="slidenum">
              <a:rPr lang="en-US" smtClean="0"/>
              <a:pPr/>
              <a:t>7</a:t>
            </a:fld>
            <a:endParaRPr lang="en-US" dirty="0"/>
          </a:p>
        </p:txBody>
      </p:sp>
      <p:sp>
        <p:nvSpPr>
          <p:cNvPr id="6" name="Text Placeholder 10">
            <a:extLst>
              <a:ext uri="{FF2B5EF4-FFF2-40B4-BE49-F238E27FC236}">
                <a16:creationId xmlns:a16="http://schemas.microsoft.com/office/drawing/2014/main" id="{C66B4339-AC31-6224-5F93-B7F51254F346}"/>
              </a:ext>
            </a:extLst>
          </p:cNvPr>
          <p:cNvSpPr txBox="1">
            <a:spLocks/>
          </p:cNvSpPr>
          <p:nvPr/>
        </p:nvSpPr>
        <p:spPr>
          <a:xfrm>
            <a:off x="270625" y="1448752"/>
            <a:ext cx="6260803" cy="433622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200" b="0" kern="1200">
                <a:solidFill>
                  <a:schemeClr val="tx1"/>
                </a:solidFill>
                <a:latin typeface="Tw Cen MT" panose="020B06020201040206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entury Gothic" panose="020B0502020202020204" pitchFamily="34" charset="0"/>
              </a:rPr>
              <a:t>The Interagency Working Group (IWG) was established by </a:t>
            </a:r>
            <a:r>
              <a:rPr lang="en-US" dirty="0">
                <a:solidFill>
                  <a:schemeClr val="accent4"/>
                </a:solidFill>
                <a:latin typeface="Century Gothic" panose="020B0502020202020204" pitchFamily="34" charset="0"/>
                <a:hlinkClick r:id="rId3">
                  <a:extLst>
                    <a:ext uri="{A12FA001-AC4F-418D-AE19-62706E023703}">
                      <ahyp:hlinkClr xmlns:ahyp="http://schemas.microsoft.com/office/drawing/2018/hyperlinkcolor" val="tx"/>
                    </a:ext>
                  </a:extLst>
                </a:hlinkClick>
              </a:rPr>
              <a:t>Executive Order 14008</a:t>
            </a:r>
            <a:r>
              <a:rPr lang="en-US" dirty="0">
                <a:latin typeface="Century Gothic" panose="020B0502020202020204" pitchFamily="34" charset="0"/>
              </a:rPr>
              <a:t>, Sec. 218, on Jan. 27</a:t>
            </a:r>
          </a:p>
          <a:p>
            <a:endParaRPr lang="en-US" dirty="0">
              <a:latin typeface="Century Gothic" panose="020B0502020202020204" pitchFamily="34" charset="0"/>
            </a:endParaRPr>
          </a:p>
          <a:p>
            <a:r>
              <a:rPr lang="en-US" dirty="0">
                <a:latin typeface="Century Gothic" panose="020B0502020202020204" pitchFamily="34" charset="0"/>
              </a:rPr>
              <a:t>Initially identified </a:t>
            </a:r>
            <a:r>
              <a:rPr lang="en-US" b="1" dirty="0">
                <a:latin typeface="Century Gothic" panose="020B0502020202020204" pitchFamily="34" charset="0"/>
              </a:rPr>
              <a:t>$38 billion </a:t>
            </a:r>
            <a:r>
              <a:rPr lang="en-US" dirty="0">
                <a:latin typeface="Century Gothic" panose="020B0502020202020204" pitchFamily="34" charset="0"/>
              </a:rPr>
              <a:t>in federal funding for energy communities… that number is now more than </a:t>
            </a:r>
            <a:r>
              <a:rPr lang="en-US" b="1" dirty="0">
                <a:latin typeface="Century Gothic" panose="020B0502020202020204" pitchFamily="34" charset="0"/>
              </a:rPr>
              <a:t>$600 billion</a:t>
            </a:r>
          </a:p>
          <a:p>
            <a:endParaRPr lang="en-US" b="1" dirty="0">
              <a:latin typeface="Century Gothic" panose="020B0502020202020204" pitchFamily="34" charset="0"/>
            </a:endParaRPr>
          </a:p>
          <a:p>
            <a:r>
              <a:rPr lang="en-US" dirty="0">
                <a:latin typeface="Century Gothic" panose="020B0502020202020204" pitchFamily="34" charset="0"/>
              </a:rPr>
              <a:t>Two public reports outlining recommendations to catalyze economic activity</a:t>
            </a:r>
          </a:p>
        </p:txBody>
      </p:sp>
      <p:grpSp>
        <p:nvGrpSpPr>
          <p:cNvPr id="7" name="Group 6">
            <a:extLst>
              <a:ext uri="{FF2B5EF4-FFF2-40B4-BE49-F238E27FC236}">
                <a16:creationId xmlns:a16="http://schemas.microsoft.com/office/drawing/2014/main" id="{B62656E4-78E1-C08C-37B5-3B930B19C701}"/>
              </a:ext>
            </a:extLst>
          </p:cNvPr>
          <p:cNvGrpSpPr/>
          <p:nvPr/>
        </p:nvGrpSpPr>
        <p:grpSpPr>
          <a:xfrm>
            <a:off x="7544935" y="1805939"/>
            <a:ext cx="4392731" cy="2887185"/>
            <a:chOff x="5422184" y="1738866"/>
            <a:chExt cx="6508155" cy="4243019"/>
          </a:xfrm>
        </p:grpSpPr>
        <p:pic>
          <p:nvPicPr>
            <p:cNvPr id="8" name="Picture 30" descr="Logo&#10;&#10;Description automatically generated">
              <a:extLst>
                <a:ext uri="{FF2B5EF4-FFF2-40B4-BE49-F238E27FC236}">
                  <a16:creationId xmlns:a16="http://schemas.microsoft.com/office/drawing/2014/main" id="{D3DBD525-588F-1083-2EEE-307EED490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184" y="1738866"/>
              <a:ext cx="1182989" cy="11829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3" descr="Logo&#10;&#10;Description automatically generated">
              <a:extLst>
                <a:ext uri="{FF2B5EF4-FFF2-40B4-BE49-F238E27FC236}">
                  <a16:creationId xmlns:a16="http://schemas.microsoft.com/office/drawing/2014/main" id="{1C312A18-90AC-1A70-9DA3-F2976436F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2515" y="1738866"/>
              <a:ext cx="1182987"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1" descr="A picture containing text, sign&#10;&#10;Description automatically generated">
              <a:extLst>
                <a:ext uri="{FF2B5EF4-FFF2-40B4-BE49-F238E27FC236}">
                  <a16:creationId xmlns:a16="http://schemas.microsoft.com/office/drawing/2014/main" id="{02C5AACD-C08D-6D20-4A0F-D1AA86896D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8787" y="1738866"/>
              <a:ext cx="1187726"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6">
              <a:extLst>
                <a:ext uri="{FF2B5EF4-FFF2-40B4-BE49-F238E27FC236}">
                  <a16:creationId xmlns:a16="http://schemas.microsoft.com/office/drawing/2014/main" id="{E99A380C-37A6-E396-936E-AACDFCB92D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16758" y="3268881"/>
              <a:ext cx="1182987"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5">
              <a:extLst>
                <a:ext uri="{FF2B5EF4-FFF2-40B4-BE49-F238E27FC236}">
                  <a16:creationId xmlns:a16="http://schemas.microsoft.com/office/drawing/2014/main" id="{E1F68F4F-5A2A-1EDE-74DD-CEE21AB400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1297" y="3268881"/>
              <a:ext cx="1182987"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a:extLst>
                <a:ext uri="{FF2B5EF4-FFF2-40B4-BE49-F238E27FC236}">
                  <a16:creationId xmlns:a16="http://schemas.microsoft.com/office/drawing/2014/main" id="{A9E7C302-E8E2-9136-BC2C-12B2227241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5833" y="3268881"/>
              <a:ext cx="1182989"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0">
              <a:extLst>
                <a:ext uri="{FF2B5EF4-FFF2-40B4-BE49-F238E27FC236}">
                  <a16:creationId xmlns:a16="http://schemas.microsoft.com/office/drawing/2014/main" id="{E6BBEB23-2827-E8FA-9F28-C837129CE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1295" y="4798896"/>
              <a:ext cx="1182989" cy="11829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2">
              <a:extLst>
                <a:ext uri="{FF2B5EF4-FFF2-40B4-BE49-F238E27FC236}">
                  <a16:creationId xmlns:a16="http://schemas.microsoft.com/office/drawing/2014/main" id="{4E5406D0-A32F-E795-12A9-56D75FA05E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6161" y="5072927"/>
              <a:ext cx="1644178" cy="6349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9">
              <a:extLst>
                <a:ext uri="{FF2B5EF4-FFF2-40B4-BE49-F238E27FC236}">
                  <a16:creationId xmlns:a16="http://schemas.microsoft.com/office/drawing/2014/main" id="{F1B586D7-5DF0-B275-3AC7-946A660791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8991" y="4798897"/>
              <a:ext cx="1176671"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7">
              <a:extLst>
                <a:ext uri="{FF2B5EF4-FFF2-40B4-BE49-F238E27FC236}">
                  <a16:creationId xmlns:a16="http://schemas.microsoft.com/office/drawing/2014/main" id="{C665CECF-97CD-ACF6-37BC-0EADDAFCD6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0369" y="4798897"/>
              <a:ext cx="1182989" cy="11829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9">
              <a:extLst>
                <a:ext uri="{FF2B5EF4-FFF2-40B4-BE49-F238E27FC236}">
                  <a16:creationId xmlns:a16="http://schemas.microsoft.com/office/drawing/2014/main" id="{E26B415E-F750-B49A-6487-9EFDB15609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0369" y="3268880"/>
              <a:ext cx="1182989" cy="11829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2">
              <a:extLst>
                <a:ext uri="{FF2B5EF4-FFF2-40B4-BE49-F238E27FC236}">
                  <a16:creationId xmlns:a16="http://schemas.microsoft.com/office/drawing/2014/main" id="{17DAB0C2-5469-2640-D09C-6390270A50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00127" y="1738866"/>
              <a:ext cx="1168773" cy="11829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280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5D150-5B67-42F0-BB1E-A761B958D311}"/>
              </a:ext>
            </a:extLst>
          </p:cNvPr>
          <p:cNvSpPr>
            <a:spLocks noGrp="1"/>
          </p:cNvSpPr>
          <p:nvPr>
            <p:ph type="title"/>
          </p:nvPr>
        </p:nvSpPr>
        <p:spPr>
          <a:xfrm>
            <a:off x="270626" y="123919"/>
            <a:ext cx="10649011" cy="1052207"/>
          </a:xfrm>
        </p:spPr>
        <p:txBody>
          <a:bodyPr>
            <a:normAutofit/>
          </a:bodyPr>
          <a:lstStyle/>
          <a:p>
            <a:r>
              <a:rPr lang="en-US" sz="3500" dirty="0">
                <a:latin typeface="Tw Cen MT" panose="020B0602020104020603" pitchFamily="34" charset="77"/>
              </a:rPr>
              <a:t>Allocating Funding to Energy Communities </a:t>
            </a:r>
          </a:p>
        </p:txBody>
      </p:sp>
      <p:sp>
        <p:nvSpPr>
          <p:cNvPr id="4" name="Slide Number Placeholder 3">
            <a:extLst>
              <a:ext uri="{FF2B5EF4-FFF2-40B4-BE49-F238E27FC236}">
                <a16:creationId xmlns:a16="http://schemas.microsoft.com/office/drawing/2014/main" id="{D6DCFE23-85A8-48E5-A05B-06C3D34219AC}"/>
              </a:ext>
            </a:extLst>
          </p:cNvPr>
          <p:cNvSpPr>
            <a:spLocks noGrp="1"/>
          </p:cNvSpPr>
          <p:nvPr>
            <p:ph type="sldNum" sz="quarter" idx="15"/>
          </p:nvPr>
        </p:nvSpPr>
        <p:spPr/>
        <p:txBody>
          <a:bodyPr/>
          <a:lstStyle/>
          <a:p>
            <a:fld id="{960EC776-4F8E-46A8-A97F-EBE2F00A8093}" type="slidenum">
              <a:rPr lang="en-US" smtClean="0"/>
              <a:pPr/>
              <a:t>8</a:t>
            </a:fld>
            <a:endParaRPr lang="en-US" dirty="0"/>
          </a:p>
        </p:txBody>
      </p:sp>
      <p:pic>
        <p:nvPicPr>
          <p:cNvPr id="25" name="Picture Placeholder 31">
            <a:extLst>
              <a:ext uri="{FF2B5EF4-FFF2-40B4-BE49-F238E27FC236}">
                <a16:creationId xmlns:a16="http://schemas.microsoft.com/office/drawing/2014/main" id="{7D2D3771-5861-F24F-BED5-9FB789097FC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6544" y="1691825"/>
            <a:ext cx="2667960" cy="2375820"/>
          </a:xfrm>
          <a:custGeom>
            <a:avLst/>
            <a:gdLst>
              <a:gd name="connsiteX0" fmla="*/ 0 w 3384376"/>
              <a:gd name="connsiteY0" fmla="*/ 0 h 1872207"/>
              <a:gd name="connsiteX1" fmla="*/ 3384376 w 3384376"/>
              <a:gd name="connsiteY1" fmla="*/ 0 h 1872207"/>
              <a:gd name="connsiteX2" fmla="*/ 3384376 w 3384376"/>
              <a:gd name="connsiteY2" fmla="*/ 1872207 h 1872207"/>
              <a:gd name="connsiteX3" fmla="*/ 0 w 3384376"/>
              <a:gd name="connsiteY3" fmla="*/ 1872207 h 1872207"/>
            </a:gdLst>
            <a:ahLst/>
            <a:cxnLst>
              <a:cxn ang="0">
                <a:pos x="connsiteX0" y="connsiteY0"/>
              </a:cxn>
              <a:cxn ang="0">
                <a:pos x="connsiteX1" y="connsiteY1"/>
              </a:cxn>
              <a:cxn ang="0">
                <a:pos x="connsiteX2" y="connsiteY2"/>
              </a:cxn>
              <a:cxn ang="0">
                <a:pos x="connsiteX3" y="connsiteY3"/>
              </a:cxn>
            </a:cxnLst>
            <a:rect l="l" t="t" r="r" b="b"/>
            <a:pathLst>
              <a:path w="3384376" h="1872207">
                <a:moveTo>
                  <a:pt x="0" y="0"/>
                </a:moveTo>
                <a:lnTo>
                  <a:pt x="3384376" y="0"/>
                </a:lnTo>
                <a:lnTo>
                  <a:pt x="3384376" y="1872207"/>
                </a:lnTo>
                <a:lnTo>
                  <a:pt x="0" y="1872207"/>
                </a:lnTo>
                <a:close/>
              </a:path>
            </a:pathLst>
          </a:custGeom>
        </p:spPr>
      </p:pic>
      <p:sp>
        <p:nvSpPr>
          <p:cNvPr id="26" name="Rectangle 25">
            <a:extLst>
              <a:ext uri="{FF2B5EF4-FFF2-40B4-BE49-F238E27FC236}">
                <a16:creationId xmlns:a16="http://schemas.microsoft.com/office/drawing/2014/main" id="{E0448720-2C57-EA40-8529-DF14F8E519A2}"/>
              </a:ext>
            </a:extLst>
          </p:cNvPr>
          <p:cNvSpPr/>
          <p:nvPr/>
        </p:nvSpPr>
        <p:spPr>
          <a:xfrm>
            <a:off x="346544" y="4067642"/>
            <a:ext cx="2667960" cy="1773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7" name="Oval 26">
            <a:extLst>
              <a:ext uri="{FF2B5EF4-FFF2-40B4-BE49-F238E27FC236}">
                <a16:creationId xmlns:a16="http://schemas.microsoft.com/office/drawing/2014/main" id="{F843101D-3AAD-A04B-A120-7DECE84D70FD}"/>
              </a:ext>
            </a:extLst>
          </p:cNvPr>
          <p:cNvSpPr/>
          <p:nvPr/>
        </p:nvSpPr>
        <p:spPr>
          <a:xfrm>
            <a:off x="1104899" y="3492459"/>
            <a:ext cx="1151250" cy="1151250"/>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2" name="Rectangle 41">
            <a:extLst>
              <a:ext uri="{FF2B5EF4-FFF2-40B4-BE49-F238E27FC236}">
                <a16:creationId xmlns:a16="http://schemas.microsoft.com/office/drawing/2014/main" id="{35087992-43EE-A940-AD88-2947040FFB7C}"/>
              </a:ext>
            </a:extLst>
          </p:cNvPr>
          <p:cNvSpPr/>
          <p:nvPr/>
        </p:nvSpPr>
        <p:spPr>
          <a:xfrm>
            <a:off x="346544" y="4859733"/>
            <a:ext cx="2667960" cy="646331"/>
          </a:xfrm>
          <a:prstGeom prst="rect">
            <a:avLst/>
          </a:prstGeom>
        </p:spPr>
        <p:txBody>
          <a:bodyPr wrap="square">
            <a:spAutoFit/>
          </a:bodyPr>
          <a:lstStyle/>
          <a:p>
            <a:pPr algn="ctr"/>
            <a:r>
              <a:rPr lang="en-US" dirty="0">
                <a:solidFill>
                  <a:schemeClr val="bg1"/>
                </a:solidFill>
                <a:latin typeface="Century Gothic" panose="020B0502020202020204" pitchFamily="34" charset="0"/>
                <a:ea typeface="Open Sans bold" panose="020B0806030504020204" pitchFamily="34" charset="0"/>
                <a:cs typeface="Open Sans bold" panose="020B0806030504020204" pitchFamily="34" charset="0"/>
              </a:rPr>
              <a:t>Upgrade Infrastructure</a:t>
            </a:r>
          </a:p>
        </p:txBody>
      </p:sp>
      <p:pic>
        <p:nvPicPr>
          <p:cNvPr id="196" name="Picture Placeholder 31">
            <a:extLst>
              <a:ext uri="{FF2B5EF4-FFF2-40B4-BE49-F238E27FC236}">
                <a16:creationId xmlns:a16="http://schemas.microsoft.com/office/drawing/2014/main" id="{3F57C623-64BA-484D-A7A4-73845A36931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97"/>
          <a:stretch/>
        </p:blipFill>
        <p:spPr>
          <a:xfrm>
            <a:off x="3290270" y="1691824"/>
            <a:ext cx="2667960" cy="2375817"/>
          </a:xfrm>
          <a:custGeom>
            <a:avLst/>
            <a:gdLst>
              <a:gd name="connsiteX0" fmla="*/ 0 w 3384376"/>
              <a:gd name="connsiteY0" fmla="*/ 0 h 1872207"/>
              <a:gd name="connsiteX1" fmla="*/ 3384376 w 3384376"/>
              <a:gd name="connsiteY1" fmla="*/ 0 h 1872207"/>
              <a:gd name="connsiteX2" fmla="*/ 3384376 w 3384376"/>
              <a:gd name="connsiteY2" fmla="*/ 1872207 h 1872207"/>
              <a:gd name="connsiteX3" fmla="*/ 0 w 3384376"/>
              <a:gd name="connsiteY3" fmla="*/ 1872207 h 1872207"/>
            </a:gdLst>
            <a:ahLst/>
            <a:cxnLst>
              <a:cxn ang="0">
                <a:pos x="connsiteX0" y="connsiteY0"/>
              </a:cxn>
              <a:cxn ang="0">
                <a:pos x="connsiteX1" y="connsiteY1"/>
              </a:cxn>
              <a:cxn ang="0">
                <a:pos x="connsiteX2" y="connsiteY2"/>
              </a:cxn>
              <a:cxn ang="0">
                <a:pos x="connsiteX3" y="connsiteY3"/>
              </a:cxn>
            </a:cxnLst>
            <a:rect l="l" t="t" r="r" b="b"/>
            <a:pathLst>
              <a:path w="3384376" h="1872207">
                <a:moveTo>
                  <a:pt x="0" y="0"/>
                </a:moveTo>
                <a:lnTo>
                  <a:pt x="3384376" y="0"/>
                </a:lnTo>
                <a:lnTo>
                  <a:pt x="3384376" y="1872207"/>
                </a:lnTo>
                <a:lnTo>
                  <a:pt x="0" y="1872207"/>
                </a:lnTo>
                <a:close/>
              </a:path>
            </a:pathLst>
          </a:custGeom>
        </p:spPr>
      </p:pic>
      <p:sp>
        <p:nvSpPr>
          <p:cNvPr id="197" name="Rectangle 196">
            <a:extLst>
              <a:ext uri="{FF2B5EF4-FFF2-40B4-BE49-F238E27FC236}">
                <a16:creationId xmlns:a16="http://schemas.microsoft.com/office/drawing/2014/main" id="{7C0CE396-1682-1742-B115-E3BF38F52DA9}"/>
              </a:ext>
            </a:extLst>
          </p:cNvPr>
          <p:cNvSpPr/>
          <p:nvPr/>
        </p:nvSpPr>
        <p:spPr>
          <a:xfrm>
            <a:off x="3290270" y="4067642"/>
            <a:ext cx="2667960" cy="1773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98" name="Oval 197">
            <a:extLst>
              <a:ext uri="{FF2B5EF4-FFF2-40B4-BE49-F238E27FC236}">
                <a16:creationId xmlns:a16="http://schemas.microsoft.com/office/drawing/2014/main" id="{2CE35A15-A829-BE4F-AFBC-2EDAF0500DA7}"/>
              </a:ext>
            </a:extLst>
          </p:cNvPr>
          <p:cNvSpPr/>
          <p:nvPr/>
        </p:nvSpPr>
        <p:spPr>
          <a:xfrm>
            <a:off x="4048625" y="3492459"/>
            <a:ext cx="1151250" cy="1151250"/>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00" name="Rectangle 199">
            <a:extLst>
              <a:ext uri="{FF2B5EF4-FFF2-40B4-BE49-F238E27FC236}">
                <a16:creationId xmlns:a16="http://schemas.microsoft.com/office/drawing/2014/main" id="{166FEEF7-5663-A54B-9F13-7446000BDBE0}"/>
              </a:ext>
            </a:extLst>
          </p:cNvPr>
          <p:cNvSpPr/>
          <p:nvPr/>
        </p:nvSpPr>
        <p:spPr>
          <a:xfrm>
            <a:off x="3290270" y="4721233"/>
            <a:ext cx="2667960" cy="923330"/>
          </a:xfrm>
          <a:prstGeom prst="rect">
            <a:avLst/>
          </a:prstGeom>
        </p:spPr>
        <p:txBody>
          <a:bodyPr wrap="square">
            <a:spAutoFit/>
          </a:bodyPr>
          <a:lstStyle/>
          <a:p>
            <a:pPr algn="ctr"/>
            <a:r>
              <a:rPr lang="en-US" dirty="0">
                <a:solidFill>
                  <a:schemeClr val="bg1"/>
                </a:solidFill>
                <a:latin typeface="Century Gothic" panose="020B0502020202020204" pitchFamily="34" charset="0"/>
                <a:ea typeface="Open Sans bold" panose="020B0806030504020204" pitchFamily="34" charset="0"/>
                <a:cs typeface="Open Sans bold" panose="020B0806030504020204" pitchFamily="34" charset="0"/>
              </a:rPr>
              <a:t>Clean Up Environmental Damage</a:t>
            </a:r>
          </a:p>
        </p:txBody>
      </p:sp>
      <p:pic>
        <p:nvPicPr>
          <p:cNvPr id="215" name="Picture Placeholder 31">
            <a:extLst>
              <a:ext uri="{FF2B5EF4-FFF2-40B4-BE49-F238E27FC236}">
                <a16:creationId xmlns:a16="http://schemas.microsoft.com/office/drawing/2014/main" id="{07F80C2C-EEE2-4743-A528-55F070654A3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33996" y="1691825"/>
            <a:ext cx="2667960" cy="2375820"/>
          </a:xfrm>
          <a:custGeom>
            <a:avLst/>
            <a:gdLst>
              <a:gd name="connsiteX0" fmla="*/ 0 w 3384376"/>
              <a:gd name="connsiteY0" fmla="*/ 0 h 1872207"/>
              <a:gd name="connsiteX1" fmla="*/ 3384376 w 3384376"/>
              <a:gd name="connsiteY1" fmla="*/ 0 h 1872207"/>
              <a:gd name="connsiteX2" fmla="*/ 3384376 w 3384376"/>
              <a:gd name="connsiteY2" fmla="*/ 1872207 h 1872207"/>
              <a:gd name="connsiteX3" fmla="*/ 0 w 3384376"/>
              <a:gd name="connsiteY3" fmla="*/ 1872207 h 1872207"/>
            </a:gdLst>
            <a:ahLst/>
            <a:cxnLst>
              <a:cxn ang="0">
                <a:pos x="connsiteX0" y="connsiteY0"/>
              </a:cxn>
              <a:cxn ang="0">
                <a:pos x="connsiteX1" y="connsiteY1"/>
              </a:cxn>
              <a:cxn ang="0">
                <a:pos x="connsiteX2" y="connsiteY2"/>
              </a:cxn>
              <a:cxn ang="0">
                <a:pos x="connsiteX3" y="connsiteY3"/>
              </a:cxn>
            </a:cxnLst>
            <a:rect l="l" t="t" r="r" b="b"/>
            <a:pathLst>
              <a:path w="3384376" h="1872207">
                <a:moveTo>
                  <a:pt x="0" y="0"/>
                </a:moveTo>
                <a:lnTo>
                  <a:pt x="3384376" y="0"/>
                </a:lnTo>
                <a:lnTo>
                  <a:pt x="3384376" y="1872207"/>
                </a:lnTo>
                <a:lnTo>
                  <a:pt x="0" y="1872207"/>
                </a:lnTo>
                <a:close/>
              </a:path>
            </a:pathLst>
          </a:custGeom>
        </p:spPr>
      </p:pic>
      <p:sp>
        <p:nvSpPr>
          <p:cNvPr id="216" name="Rectangle 215">
            <a:extLst>
              <a:ext uri="{FF2B5EF4-FFF2-40B4-BE49-F238E27FC236}">
                <a16:creationId xmlns:a16="http://schemas.microsoft.com/office/drawing/2014/main" id="{C4D7926A-FF4E-5B43-9289-5777E27DED29}"/>
              </a:ext>
            </a:extLst>
          </p:cNvPr>
          <p:cNvSpPr/>
          <p:nvPr/>
        </p:nvSpPr>
        <p:spPr>
          <a:xfrm>
            <a:off x="6233996" y="4067642"/>
            <a:ext cx="2667960" cy="1773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7" name="Oval 216">
            <a:extLst>
              <a:ext uri="{FF2B5EF4-FFF2-40B4-BE49-F238E27FC236}">
                <a16:creationId xmlns:a16="http://schemas.microsoft.com/office/drawing/2014/main" id="{79FCB376-62A6-9A49-8144-C08C94DABC09}"/>
              </a:ext>
            </a:extLst>
          </p:cNvPr>
          <p:cNvSpPr/>
          <p:nvPr/>
        </p:nvSpPr>
        <p:spPr>
          <a:xfrm>
            <a:off x="6992351" y="3492459"/>
            <a:ext cx="1151250" cy="1151250"/>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9" name="Rectangle 218">
            <a:extLst>
              <a:ext uri="{FF2B5EF4-FFF2-40B4-BE49-F238E27FC236}">
                <a16:creationId xmlns:a16="http://schemas.microsoft.com/office/drawing/2014/main" id="{3B8449E0-E148-934D-ADA5-C86BE64DBF16}"/>
              </a:ext>
            </a:extLst>
          </p:cNvPr>
          <p:cNvSpPr/>
          <p:nvPr/>
        </p:nvSpPr>
        <p:spPr>
          <a:xfrm>
            <a:off x="6233996" y="4859733"/>
            <a:ext cx="2667960" cy="646331"/>
          </a:xfrm>
          <a:prstGeom prst="rect">
            <a:avLst/>
          </a:prstGeom>
        </p:spPr>
        <p:txBody>
          <a:bodyPr wrap="square">
            <a:spAutoFit/>
          </a:bodyPr>
          <a:lstStyle/>
          <a:p>
            <a:pPr algn="ctr"/>
            <a:r>
              <a:rPr lang="en-US" dirty="0">
                <a:solidFill>
                  <a:schemeClr val="bg1"/>
                </a:solidFill>
                <a:latin typeface="Century Gothic" panose="020B0502020202020204" pitchFamily="34" charset="0"/>
                <a:ea typeface="Open Sans bold" panose="020B0806030504020204" pitchFamily="34" charset="0"/>
                <a:cs typeface="Open Sans bold" panose="020B0806030504020204" pitchFamily="34" charset="0"/>
              </a:rPr>
              <a:t>Promote Entrepreneurship</a:t>
            </a:r>
          </a:p>
        </p:txBody>
      </p:sp>
      <p:pic>
        <p:nvPicPr>
          <p:cNvPr id="234" name="Picture Placeholder 31">
            <a:extLst>
              <a:ext uri="{FF2B5EF4-FFF2-40B4-BE49-F238E27FC236}">
                <a16:creationId xmlns:a16="http://schemas.microsoft.com/office/drawing/2014/main" id="{8477C45D-3842-1441-BC07-3269A4824A1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177722" y="1691825"/>
            <a:ext cx="2667960" cy="2375820"/>
          </a:xfrm>
          <a:custGeom>
            <a:avLst/>
            <a:gdLst>
              <a:gd name="connsiteX0" fmla="*/ 0 w 3384376"/>
              <a:gd name="connsiteY0" fmla="*/ 0 h 1872207"/>
              <a:gd name="connsiteX1" fmla="*/ 3384376 w 3384376"/>
              <a:gd name="connsiteY1" fmla="*/ 0 h 1872207"/>
              <a:gd name="connsiteX2" fmla="*/ 3384376 w 3384376"/>
              <a:gd name="connsiteY2" fmla="*/ 1872207 h 1872207"/>
              <a:gd name="connsiteX3" fmla="*/ 0 w 3384376"/>
              <a:gd name="connsiteY3" fmla="*/ 1872207 h 1872207"/>
            </a:gdLst>
            <a:ahLst/>
            <a:cxnLst>
              <a:cxn ang="0">
                <a:pos x="connsiteX0" y="connsiteY0"/>
              </a:cxn>
              <a:cxn ang="0">
                <a:pos x="connsiteX1" y="connsiteY1"/>
              </a:cxn>
              <a:cxn ang="0">
                <a:pos x="connsiteX2" y="connsiteY2"/>
              </a:cxn>
              <a:cxn ang="0">
                <a:pos x="connsiteX3" y="connsiteY3"/>
              </a:cxn>
            </a:cxnLst>
            <a:rect l="l" t="t" r="r" b="b"/>
            <a:pathLst>
              <a:path w="3384376" h="1872207">
                <a:moveTo>
                  <a:pt x="0" y="0"/>
                </a:moveTo>
                <a:lnTo>
                  <a:pt x="3384376" y="0"/>
                </a:lnTo>
                <a:lnTo>
                  <a:pt x="3384376" y="1872207"/>
                </a:lnTo>
                <a:lnTo>
                  <a:pt x="0" y="1872207"/>
                </a:lnTo>
                <a:close/>
              </a:path>
            </a:pathLst>
          </a:custGeom>
        </p:spPr>
      </p:pic>
      <p:sp>
        <p:nvSpPr>
          <p:cNvPr id="235" name="Rectangle 234">
            <a:extLst>
              <a:ext uri="{FF2B5EF4-FFF2-40B4-BE49-F238E27FC236}">
                <a16:creationId xmlns:a16="http://schemas.microsoft.com/office/drawing/2014/main" id="{8597338D-DF19-7E45-A9D0-6BF3D0E0DD0C}"/>
              </a:ext>
            </a:extLst>
          </p:cNvPr>
          <p:cNvSpPr/>
          <p:nvPr/>
        </p:nvSpPr>
        <p:spPr>
          <a:xfrm>
            <a:off x="9177722" y="4067642"/>
            <a:ext cx="2667960" cy="1773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36" name="Oval 235">
            <a:extLst>
              <a:ext uri="{FF2B5EF4-FFF2-40B4-BE49-F238E27FC236}">
                <a16:creationId xmlns:a16="http://schemas.microsoft.com/office/drawing/2014/main" id="{3D318970-33F9-1B40-A92F-3BF3E6D34356}"/>
              </a:ext>
            </a:extLst>
          </p:cNvPr>
          <p:cNvSpPr/>
          <p:nvPr/>
        </p:nvSpPr>
        <p:spPr>
          <a:xfrm>
            <a:off x="9936077" y="3492459"/>
            <a:ext cx="1151250" cy="1151250"/>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38" name="Rectangle 237">
            <a:extLst>
              <a:ext uri="{FF2B5EF4-FFF2-40B4-BE49-F238E27FC236}">
                <a16:creationId xmlns:a16="http://schemas.microsoft.com/office/drawing/2014/main" id="{71E27B76-41DC-6449-A654-8E106F54F7AE}"/>
              </a:ext>
            </a:extLst>
          </p:cNvPr>
          <p:cNvSpPr/>
          <p:nvPr/>
        </p:nvSpPr>
        <p:spPr>
          <a:xfrm>
            <a:off x="9177722" y="4859733"/>
            <a:ext cx="2667960" cy="646331"/>
          </a:xfrm>
          <a:prstGeom prst="rect">
            <a:avLst/>
          </a:prstGeom>
        </p:spPr>
        <p:txBody>
          <a:bodyPr wrap="square">
            <a:spAutoFit/>
          </a:bodyPr>
          <a:lstStyle/>
          <a:p>
            <a:pPr algn="ctr"/>
            <a:r>
              <a:rPr lang="en-US" dirty="0">
                <a:solidFill>
                  <a:schemeClr val="bg1"/>
                </a:solidFill>
                <a:latin typeface="Century Gothic" panose="020B0502020202020204" pitchFamily="34" charset="0"/>
                <a:ea typeface="Open Sans bold" panose="020B0806030504020204" pitchFamily="34" charset="0"/>
                <a:cs typeface="Open Sans bold" panose="020B0806030504020204" pitchFamily="34" charset="0"/>
              </a:rPr>
              <a:t>Support Workforce Development</a:t>
            </a:r>
          </a:p>
        </p:txBody>
      </p:sp>
      <p:sp>
        <p:nvSpPr>
          <p:cNvPr id="453" name="Freeform 329">
            <a:extLst>
              <a:ext uri="{FF2B5EF4-FFF2-40B4-BE49-F238E27FC236}">
                <a16:creationId xmlns:a16="http://schemas.microsoft.com/office/drawing/2014/main" id="{3CB2BF9C-AEED-5149-A2F4-B966B9EEBECC}"/>
              </a:ext>
            </a:extLst>
          </p:cNvPr>
          <p:cNvSpPr>
            <a:spLocks noEditPoints="1"/>
          </p:cNvSpPr>
          <p:nvPr/>
        </p:nvSpPr>
        <p:spPr bwMode="auto">
          <a:xfrm>
            <a:off x="4305998" y="3768688"/>
            <a:ext cx="610908" cy="642439"/>
          </a:xfrm>
          <a:custGeom>
            <a:avLst/>
            <a:gdLst>
              <a:gd name="T0" fmla="*/ 54 w 155"/>
              <a:gd name="T1" fmla="*/ 99 h 163"/>
              <a:gd name="T2" fmla="*/ 34 w 155"/>
              <a:gd name="T3" fmla="*/ 62 h 163"/>
              <a:gd name="T4" fmla="*/ 150 w 155"/>
              <a:gd name="T5" fmla="*/ 137 h 163"/>
              <a:gd name="T6" fmla="*/ 111 w 155"/>
              <a:gd name="T7" fmla="*/ 106 h 163"/>
              <a:gd name="T8" fmla="*/ 114 w 155"/>
              <a:gd name="T9" fmla="*/ 76 h 163"/>
              <a:gd name="T10" fmla="*/ 58 w 155"/>
              <a:gd name="T11" fmla="*/ 108 h 163"/>
              <a:gd name="T12" fmla="*/ 58 w 155"/>
              <a:gd name="T13" fmla="*/ 22 h 163"/>
              <a:gd name="T14" fmla="*/ 64 w 155"/>
              <a:gd name="T15" fmla="*/ 14 h 163"/>
              <a:gd name="T16" fmla="*/ 58 w 155"/>
              <a:gd name="T17" fmla="*/ 8 h 163"/>
              <a:gd name="T18" fmla="*/ 58 w 155"/>
              <a:gd name="T19" fmla="*/ 123 h 163"/>
              <a:gd name="T20" fmla="*/ 99 w 155"/>
              <a:gd name="T21" fmla="*/ 118 h 163"/>
              <a:gd name="T22" fmla="*/ 129 w 155"/>
              <a:gd name="T23" fmla="*/ 157 h 163"/>
              <a:gd name="T24" fmla="*/ 150 w 155"/>
              <a:gd name="T25" fmla="*/ 137 h 163"/>
              <a:gd name="T26" fmla="*/ 75 w 155"/>
              <a:gd name="T27" fmla="*/ 56 h 163"/>
              <a:gd name="T28" fmla="*/ 77 w 155"/>
              <a:gd name="T29" fmla="*/ 42 h 163"/>
              <a:gd name="T30" fmla="*/ 80 w 155"/>
              <a:gd name="T31" fmla="*/ 51 h 163"/>
              <a:gd name="T32" fmla="*/ 84 w 155"/>
              <a:gd name="T33" fmla="*/ 36 h 163"/>
              <a:gd name="T34" fmla="*/ 90 w 155"/>
              <a:gd name="T35" fmla="*/ 35 h 163"/>
              <a:gd name="T36" fmla="*/ 97 w 155"/>
              <a:gd name="T37" fmla="*/ 34 h 163"/>
              <a:gd name="T38" fmla="*/ 98 w 155"/>
              <a:gd name="T39" fmla="*/ 25 h 163"/>
              <a:gd name="T40" fmla="*/ 102 w 155"/>
              <a:gd name="T41" fmla="*/ 29 h 163"/>
              <a:gd name="T42" fmla="*/ 112 w 155"/>
              <a:gd name="T43" fmla="*/ 23 h 163"/>
              <a:gd name="T44" fmla="*/ 106 w 155"/>
              <a:gd name="T45" fmla="*/ 33 h 163"/>
              <a:gd name="T46" fmla="*/ 111 w 155"/>
              <a:gd name="T47" fmla="*/ 36 h 163"/>
              <a:gd name="T48" fmla="*/ 101 w 155"/>
              <a:gd name="T49" fmla="*/ 38 h 163"/>
              <a:gd name="T50" fmla="*/ 100 w 155"/>
              <a:gd name="T51" fmla="*/ 42 h 163"/>
              <a:gd name="T52" fmla="*/ 101 w 155"/>
              <a:gd name="T53" fmla="*/ 48 h 163"/>
              <a:gd name="T54" fmla="*/ 83 w 155"/>
              <a:gd name="T55" fmla="*/ 56 h 163"/>
              <a:gd name="T56" fmla="*/ 94 w 155"/>
              <a:gd name="T57" fmla="*/ 61 h 163"/>
              <a:gd name="T58" fmla="*/ 78 w 155"/>
              <a:gd name="T59" fmla="*/ 60 h 163"/>
              <a:gd name="T60" fmla="*/ 114 w 155"/>
              <a:gd name="T61" fmla="*/ 65 h 163"/>
              <a:gd name="T62" fmla="*/ 69 w 155"/>
              <a:gd name="T63"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163">
                <a:moveTo>
                  <a:pt x="25" y="61"/>
                </a:moveTo>
                <a:cubicBezTo>
                  <a:pt x="22" y="80"/>
                  <a:pt x="35" y="96"/>
                  <a:pt x="54" y="99"/>
                </a:cubicBezTo>
                <a:cubicBezTo>
                  <a:pt x="55" y="89"/>
                  <a:pt x="55" y="89"/>
                  <a:pt x="55" y="89"/>
                </a:cubicBezTo>
                <a:cubicBezTo>
                  <a:pt x="42" y="88"/>
                  <a:pt x="32" y="75"/>
                  <a:pt x="34" y="62"/>
                </a:cubicBezTo>
                <a:lnTo>
                  <a:pt x="25" y="61"/>
                </a:lnTo>
                <a:close/>
                <a:moveTo>
                  <a:pt x="150" y="137"/>
                </a:moveTo>
                <a:cubicBezTo>
                  <a:pt x="114" y="101"/>
                  <a:pt x="114" y="101"/>
                  <a:pt x="114" y="101"/>
                </a:cubicBezTo>
                <a:cubicBezTo>
                  <a:pt x="113" y="103"/>
                  <a:pt x="112" y="104"/>
                  <a:pt x="111" y="106"/>
                </a:cubicBezTo>
                <a:cubicBezTo>
                  <a:pt x="105" y="99"/>
                  <a:pt x="105" y="99"/>
                  <a:pt x="105" y="99"/>
                </a:cubicBezTo>
                <a:cubicBezTo>
                  <a:pt x="109" y="92"/>
                  <a:pt x="113" y="84"/>
                  <a:pt x="114" y="76"/>
                </a:cubicBezTo>
                <a:cubicBezTo>
                  <a:pt x="109" y="79"/>
                  <a:pt x="103" y="81"/>
                  <a:pt x="97" y="82"/>
                </a:cubicBezTo>
                <a:cubicBezTo>
                  <a:pt x="91" y="98"/>
                  <a:pt x="76" y="108"/>
                  <a:pt x="58" y="108"/>
                </a:cubicBezTo>
                <a:cubicBezTo>
                  <a:pt x="34" y="108"/>
                  <a:pt x="14" y="89"/>
                  <a:pt x="14" y="65"/>
                </a:cubicBezTo>
                <a:cubicBezTo>
                  <a:pt x="14" y="41"/>
                  <a:pt x="34" y="22"/>
                  <a:pt x="58" y="22"/>
                </a:cubicBezTo>
                <a:cubicBezTo>
                  <a:pt x="58" y="22"/>
                  <a:pt x="58" y="22"/>
                  <a:pt x="58" y="22"/>
                </a:cubicBezTo>
                <a:cubicBezTo>
                  <a:pt x="60" y="19"/>
                  <a:pt x="61" y="17"/>
                  <a:pt x="64" y="14"/>
                </a:cubicBezTo>
                <a:cubicBezTo>
                  <a:pt x="66" y="12"/>
                  <a:pt x="68" y="11"/>
                  <a:pt x="70" y="9"/>
                </a:cubicBezTo>
                <a:cubicBezTo>
                  <a:pt x="66" y="8"/>
                  <a:pt x="62" y="8"/>
                  <a:pt x="58" y="8"/>
                </a:cubicBezTo>
                <a:cubicBezTo>
                  <a:pt x="26" y="8"/>
                  <a:pt x="0" y="33"/>
                  <a:pt x="0" y="65"/>
                </a:cubicBezTo>
                <a:cubicBezTo>
                  <a:pt x="0" y="97"/>
                  <a:pt x="26" y="123"/>
                  <a:pt x="58" y="123"/>
                </a:cubicBezTo>
                <a:cubicBezTo>
                  <a:pt x="71" y="123"/>
                  <a:pt x="82" y="119"/>
                  <a:pt x="92" y="112"/>
                </a:cubicBezTo>
                <a:cubicBezTo>
                  <a:pt x="99" y="118"/>
                  <a:pt x="99" y="118"/>
                  <a:pt x="99" y="118"/>
                </a:cubicBezTo>
                <a:cubicBezTo>
                  <a:pt x="97" y="120"/>
                  <a:pt x="96" y="121"/>
                  <a:pt x="94" y="122"/>
                </a:cubicBezTo>
                <a:cubicBezTo>
                  <a:pt x="129" y="157"/>
                  <a:pt x="129" y="157"/>
                  <a:pt x="129" y="157"/>
                </a:cubicBezTo>
                <a:cubicBezTo>
                  <a:pt x="135" y="163"/>
                  <a:pt x="144" y="163"/>
                  <a:pt x="150" y="157"/>
                </a:cubicBezTo>
                <a:cubicBezTo>
                  <a:pt x="155" y="152"/>
                  <a:pt x="155" y="142"/>
                  <a:pt x="150" y="137"/>
                </a:cubicBezTo>
                <a:close/>
                <a:moveTo>
                  <a:pt x="67" y="63"/>
                </a:moveTo>
                <a:cubicBezTo>
                  <a:pt x="75" y="56"/>
                  <a:pt x="75" y="56"/>
                  <a:pt x="75" y="56"/>
                </a:cubicBezTo>
                <a:cubicBezTo>
                  <a:pt x="75" y="45"/>
                  <a:pt x="75" y="45"/>
                  <a:pt x="75" y="45"/>
                </a:cubicBezTo>
                <a:cubicBezTo>
                  <a:pt x="75" y="43"/>
                  <a:pt x="76" y="42"/>
                  <a:pt x="77" y="42"/>
                </a:cubicBezTo>
                <a:cubicBezTo>
                  <a:pt x="79" y="42"/>
                  <a:pt x="80" y="43"/>
                  <a:pt x="80" y="45"/>
                </a:cubicBezTo>
                <a:cubicBezTo>
                  <a:pt x="80" y="51"/>
                  <a:pt x="80" y="51"/>
                  <a:pt x="80" y="51"/>
                </a:cubicBezTo>
                <a:cubicBezTo>
                  <a:pt x="87" y="44"/>
                  <a:pt x="87" y="44"/>
                  <a:pt x="87" y="44"/>
                </a:cubicBezTo>
                <a:cubicBezTo>
                  <a:pt x="84" y="36"/>
                  <a:pt x="84" y="36"/>
                  <a:pt x="84" y="36"/>
                </a:cubicBezTo>
                <a:cubicBezTo>
                  <a:pt x="84" y="34"/>
                  <a:pt x="85" y="33"/>
                  <a:pt x="86" y="33"/>
                </a:cubicBezTo>
                <a:cubicBezTo>
                  <a:pt x="88" y="32"/>
                  <a:pt x="89" y="33"/>
                  <a:pt x="90" y="35"/>
                </a:cubicBezTo>
                <a:cubicBezTo>
                  <a:pt x="91" y="40"/>
                  <a:pt x="91" y="40"/>
                  <a:pt x="91" y="40"/>
                </a:cubicBezTo>
                <a:cubicBezTo>
                  <a:pt x="97" y="34"/>
                  <a:pt x="97" y="34"/>
                  <a:pt x="97" y="34"/>
                </a:cubicBezTo>
                <a:cubicBezTo>
                  <a:pt x="96" y="28"/>
                  <a:pt x="96" y="28"/>
                  <a:pt x="96" y="28"/>
                </a:cubicBezTo>
                <a:cubicBezTo>
                  <a:pt x="96" y="27"/>
                  <a:pt x="97" y="25"/>
                  <a:pt x="98" y="25"/>
                </a:cubicBezTo>
                <a:cubicBezTo>
                  <a:pt x="99" y="25"/>
                  <a:pt x="101" y="26"/>
                  <a:pt x="101" y="27"/>
                </a:cubicBezTo>
                <a:cubicBezTo>
                  <a:pt x="102" y="29"/>
                  <a:pt x="102" y="29"/>
                  <a:pt x="102" y="29"/>
                </a:cubicBezTo>
                <a:cubicBezTo>
                  <a:pt x="108" y="23"/>
                  <a:pt x="108" y="23"/>
                  <a:pt x="108" y="23"/>
                </a:cubicBezTo>
                <a:cubicBezTo>
                  <a:pt x="109" y="22"/>
                  <a:pt x="111" y="22"/>
                  <a:pt x="112" y="23"/>
                </a:cubicBezTo>
                <a:cubicBezTo>
                  <a:pt x="113" y="24"/>
                  <a:pt x="113" y="26"/>
                  <a:pt x="112" y="27"/>
                </a:cubicBezTo>
                <a:cubicBezTo>
                  <a:pt x="106" y="33"/>
                  <a:pt x="106" y="33"/>
                  <a:pt x="106" y="33"/>
                </a:cubicBezTo>
                <a:cubicBezTo>
                  <a:pt x="109" y="33"/>
                  <a:pt x="109" y="33"/>
                  <a:pt x="109" y="33"/>
                </a:cubicBezTo>
                <a:cubicBezTo>
                  <a:pt x="110" y="34"/>
                  <a:pt x="111" y="35"/>
                  <a:pt x="111" y="36"/>
                </a:cubicBezTo>
                <a:cubicBezTo>
                  <a:pt x="111" y="38"/>
                  <a:pt x="110" y="39"/>
                  <a:pt x="108" y="39"/>
                </a:cubicBezTo>
                <a:cubicBezTo>
                  <a:pt x="101" y="38"/>
                  <a:pt x="101" y="38"/>
                  <a:pt x="101" y="38"/>
                </a:cubicBezTo>
                <a:cubicBezTo>
                  <a:pt x="96" y="43"/>
                  <a:pt x="96" y="43"/>
                  <a:pt x="96" y="43"/>
                </a:cubicBezTo>
                <a:cubicBezTo>
                  <a:pt x="100" y="42"/>
                  <a:pt x="100" y="42"/>
                  <a:pt x="100" y="42"/>
                </a:cubicBezTo>
                <a:cubicBezTo>
                  <a:pt x="102" y="42"/>
                  <a:pt x="103" y="43"/>
                  <a:pt x="103" y="45"/>
                </a:cubicBezTo>
                <a:cubicBezTo>
                  <a:pt x="104" y="46"/>
                  <a:pt x="102" y="47"/>
                  <a:pt x="101" y="48"/>
                </a:cubicBezTo>
                <a:cubicBezTo>
                  <a:pt x="90" y="49"/>
                  <a:pt x="90" y="49"/>
                  <a:pt x="90" y="49"/>
                </a:cubicBezTo>
                <a:cubicBezTo>
                  <a:pt x="83" y="56"/>
                  <a:pt x="83" y="56"/>
                  <a:pt x="83" y="56"/>
                </a:cubicBezTo>
                <a:cubicBezTo>
                  <a:pt x="92" y="58"/>
                  <a:pt x="92" y="58"/>
                  <a:pt x="92" y="58"/>
                </a:cubicBezTo>
                <a:cubicBezTo>
                  <a:pt x="94" y="58"/>
                  <a:pt x="95" y="60"/>
                  <a:pt x="94" y="61"/>
                </a:cubicBezTo>
                <a:cubicBezTo>
                  <a:pt x="94" y="63"/>
                  <a:pt x="92" y="63"/>
                  <a:pt x="91" y="63"/>
                </a:cubicBezTo>
                <a:cubicBezTo>
                  <a:pt x="78" y="60"/>
                  <a:pt x="78" y="60"/>
                  <a:pt x="78" y="60"/>
                </a:cubicBezTo>
                <a:cubicBezTo>
                  <a:pt x="71" y="67"/>
                  <a:pt x="71" y="67"/>
                  <a:pt x="71" y="67"/>
                </a:cubicBezTo>
                <a:cubicBezTo>
                  <a:pt x="84" y="78"/>
                  <a:pt x="102" y="77"/>
                  <a:pt x="114" y="65"/>
                </a:cubicBezTo>
                <a:cubicBezTo>
                  <a:pt x="133" y="46"/>
                  <a:pt x="135" y="5"/>
                  <a:pt x="132" y="3"/>
                </a:cubicBezTo>
                <a:cubicBezTo>
                  <a:pt x="130" y="0"/>
                  <a:pt x="90" y="0"/>
                  <a:pt x="69" y="20"/>
                </a:cubicBezTo>
                <a:cubicBezTo>
                  <a:pt x="58" y="32"/>
                  <a:pt x="57" y="51"/>
                  <a:pt x="67" y="6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2" name="Freeform 126">
            <a:extLst>
              <a:ext uri="{FF2B5EF4-FFF2-40B4-BE49-F238E27FC236}">
                <a16:creationId xmlns:a16="http://schemas.microsoft.com/office/drawing/2014/main" id="{E054E329-DD1F-674F-921B-BF1360665F12}"/>
              </a:ext>
            </a:extLst>
          </p:cNvPr>
          <p:cNvSpPr>
            <a:spLocks noEditPoints="1"/>
          </p:cNvSpPr>
          <p:nvPr/>
        </p:nvSpPr>
        <p:spPr bwMode="auto">
          <a:xfrm>
            <a:off x="1372903" y="3774413"/>
            <a:ext cx="509371" cy="636714"/>
          </a:xfrm>
          <a:custGeom>
            <a:avLst/>
            <a:gdLst>
              <a:gd name="T0" fmla="*/ 116 w 128"/>
              <a:gd name="T1" fmla="*/ 56 h 160"/>
              <a:gd name="T2" fmla="*/ 111 w 128"/>
              <a:gd name="T3" fmla="*/ 48 h 160"/>
              <a:gd name="T4" fmla="*/ 109 w 128"/>
              <a:gd name="T5" fmla="*/ 32 h 160"/>
              <a:gd name="T6" fmla="*/ 125 w 128"/>
              <a:gd name="T7" fmla="*/ 9 h 160"/>
              <a:gd name="T8" fmla="*/ 127 w 128"/>
              <a:gd name="T9" fmla="*/ 5 h 160"/>
              <a:gd name="T10" fmla="*/ 121 w 128"/>
              <a:gd name="T11" fmla="*/ 8 h 160"/>
              <a:gd name="T12" fmla="*/ 120 w 128"/>
              <a:gd name="T13" fmla="*/ 8 h 160"/>
              <a:gd name="T14" fmla="*/ 127 w 128"/>
              <a:gd name="T15" fmla="*/ 3 h 160"/>
              <a:gd name="T16" fmla="*/ 125 w 128"/>
              <a:gd name="T17" fmla="*/ 0 h 160"/>
              <a:gd name="T18" fmla="*/ 105 w 128"/>
              <a:gd name="T19" fmla="*/ 13 h 160"/>
              <a:gd name="T20" fmla="*/ 89 w 128"/>
              <a:gd name="T21" fmla="*/ 45 h 160"/>
              <a:gd name="T22" fmla="*/ 92 w 128"/>
              <a:gd name="T23" fmla="*/ 63 h 160"/>
              <a:gd name="T24" fmla="*/ 96 w 128"/>
              <a:gd name="T25" fmla="*/ 74 h 160"/>
              <a:gd name="T26" fmla="*/ 95 w 128"/>
              <a:gd name="T27" fmla="*/ 82 h 160"/>
              <a:gd name="T28" fmla="*/ 89 w 128"/>
              <a:gd name="T29" fmla="*/ 88 h 160"/>
              <a:gd name="T30" fmla="*/ 62 w 128"/>
              <a:gd name="T31" fmla="*/ 119 h 160"/>
              <a:gd name="T32" fmla="*/ 73 w 128"/>
              <a:gd name="T33" fmla="*/ 115 h 160"/>
              <a:gd name="T34" fmla="*/ 76 w 128"/>
              <a:gd name="T35" fmla="*/ 119 h 160"/>
              <a:gd name="T36" fmla="*/ 77 w 128"/>
              <a:gd name="T37" fmla="*/ 122 h 160"/>
              <a:gd name="T38" fmla="*/ 62 w 128"/>
              <a:gd name="T39" fmla="*/ 128 h 160"/>
              <a:gd name="T40" fmla="*/ 44 w 128"/>
              <a:gd name="T41" fmla="*/ 159 h 160"/>
              <a:gd name="T42" fmla="*/ 66 w 128"/>
              <a:gd name="T43" fmla="*/ 150 h 160"/>
              <a:gd name="T44" fmla="*/ 120 w 128"/>
              <a:gd name="T45" fmla="*/ 106 h 160"/>
              <a:gd name="T46" fmla="*/ 124 w 128"/>
              <a:gd name="T47" fmla="*/ 70 h 160"/>
              <a:gd name="T48" fmla="*/ 102 w 128"/>
              <a:gd name="T49" fmla="*/ 25 h 160"/>
              <a:gd name="T50" fmla="*/ 107 w 128"/>
              <a:gd name="T51" fmla="*/ 18 h 160"/>
              <a:gd name="T52" fmla="*/ 110 w 128"/>
              <a:gd name="T53" fmla="*/ 18 h 160"/>
              <a:gd name="T54" fmla="*/ 100 w 128"/>
              <a:gd name="T55" fmla="*/ 41 h 160"/>
              <a:gd name="T56" fmla="*/ 102 w 128"/>
              <a:gd name="T57" fmla="*/ 25 h 160"/>
              <a:gd name="T58" fmla="*/ 89 w 128"/>
              <a:gd name="T59" fmla="*/ 115 h 160"/>
              <a:gd name="T60" fmla="*/ 99 w 128"/>
              <a:gd name="T61" fmla="*/ 99 h 160"/>
              <a:gd name="T62" fmla="*/ 109 w 128"/>
              <a:gd name="T63" fmla="*/ 96 h 160"/>
              <a:gd name="T64" fmla="*/ 109 w 128"/>
              <a:gd name="T65" fmla="*/ 80 h 160"/>
              <a:gd name="T66" fmla="*/ 103 w 128"/>
              <a:gd name="T67" fmla="*/ 61 h 160"/>
              <a:gd name="T68" fmla="*/ 102 w 128"/>
              <a:gd name="T69" fmla="*/ 56 h 160"/>
              <a:gd name="T70" fmla="*/ 103 w 128"/>
              <a:gd name="T71" fmla="*/ 56 h 160"/>
              <a:gd name="T72" fmla="*/ 109 w 128"/>
              <a:gd name="T73" fmla="*/ 64 h 160"/>
              <a:gd name="T74" fmla="*/ 109 w 128"/>
              <a:gd name="T75" fmla="*/ 80 h 160"/>
              <a:gd name="T76" fmla="*/ 38 w 128"/>
              <a:gd name="T77" fmla="*/ 26 h 160"/>
              <a:gd name="T78" fmla="*/ 4 w 128"/>
              <a:gd name="T79" fmla="*/ 86 h 160"/>
              <a:gd name="T80" fmla="*/ 72 w 128"/>
              <a:gd name="T81" fmla="*/ 86 h 160"/>
              <a:gd name="T82" fmla="*/ 38 w 128"/>
              <a:gd name="T83" fmla="*/ 90 h 160"/>
              <a:gd name="T84" fmla="*/ 38 w 128"/>
              <a:gd name="T85" fmla="*/ 45 h 160"/>
              <a:gd name="T86" fmla="*/ 38 w 128"/>
              <a:gd name="T87" fmla="*/ 9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60">
                <a:moveTo>
                  <a:pt x="118" y="60"/>
                </a:moveTo>
                <a:cubicBezTo>
                  <a:pt x="118" y="58"/>
                  <a:pt x="117" y="57"/>
                  <a:pt x="116" y="56"/>
                </a:cubicBezTo>
                <a:cubicBezTo>
                  <a:pt x="116" y="54"/>
                  <a:pt x="114" y="54"/>
                  <a:pt x="114" y="53"/>
                </a:cubicBezTo>
                <a:cubicBezTo>
                  <a:pt x="113" y="51"/>
                  <a:pt x="111" y="50"/>
                  <a:pt x="111" y="48"/>
                </a:cubicBezTo>
                <a:cubicBezTo>
                  <a:pt x="110" y="47"/>
                  <a:pt x="109" y="44"/>
                  <a:pt x="109" y="41"/>
                </a:cubicBezTo>
                <a:cubicBezTo>
                  <a:pt x="107" y="38"/>
                  <a:pt x="109" y="35"/>
                  <a:pt x="109" y="32"/>
                </a:cubicBezTo>
                <a:cubicBezTo>
                  <a:pt x="110" y="26"/>
                  <a:pt x="114" y="21"/>
                  <a:pt x="118" y="16"/>
                </a:cubicBezTo>
                <a:cubicBezTo>
                  <a:pt x="120" y="13"/>
                  <a:pt x="122" y="12"/>
                  <a:pt x="125" y="9"/>
                </a:cubicBezTo>
                <a:cubicBezTo>
                  <a:pt x="127" y="9"/>
                  <a:pt x="127" y="8"/>
                  <a:pt x="128" y="8"/>
                </a:cubicBezTo>
                <a:cubicBezTo>
                  <a:pt x="127" y="6"/>
                  <a:pt x="127" y="6"/>
                  <a:pt x="127" y="5"/>
                </a:cubicBezTo>
                <a:cubicBezTo>
                  <a:pt x="125" y="5"/>
                  <a:pt x="124" y="6"/>
                  <a:pt x="122" y="6"/>
                </a:cubicBezTo>
                <a:cubicBezTo>
                  <a:pt x="122" y="8"/>
                  <a:pt x="121" y="8"/>
                  <a:pt x="121" y="8"/>
                </a:cubicBezTo>
                <a:cubicBezTo>
                  <a:pt x="120" y="9"/>
                  <a:pt x="120" y="9"/>
                  <a:pt x="120" y="9"/>
                </a:cubicBezTo>
                <a:cubicBezTo>
                  <a:pt x="120" y="8"/>
                  <a:pt x="120" y="8"/>
                  <a:pt x="120" y="8"/>
                </a:cubicBezTo>
                <a:cubicBezTo>
                  <a:pt x="121" y="6"/>
                  <a:pt x="121" y="6"/>
                  <a:pt x="122" y="6"/>
                </a:cubicBezTo>
                <a:cubicBezTo>
                  <a:pt x="124" y="5"/>
                  <a:pt x="125" y="5"/>
                  <a:pt x="127" y="3"/>
                </a:cubicBezTo>
                <a:cubicBezTo>
                  <a:pt x="125" y="3"/>
                  <a:pt x="125" y="3"/>
                  <a:pt x="125" y="2"/>
                </a:cubicBezTo>
                <a:cubicBezTo>
                  <a:pt x="125" y="0"/>
                  <a:pt x="125" y="0"/>
                  <a:pt x="125" y="0"/>
                </a:cubicBezTo>
                <a:cubicBezTo>
                  <a:pt x="122" y="2"/>
                  <a:pt x="120" y="3"/>
                  <a:pt x="118" y="3"/>
                </a:cubicBezTo>
                <a:cubicBezTo>
                  <a:pt x="113" y="6"/>
                  <a:pt x="109" y="9"/>
                  <a:pt x="105" y="13"/>
                </a:cubicBezTo>
                <a:cubicBezTo>
                  <a:pt x="99" y="18"/>
                  <a:pt x="96" y="22"/>
                  <a:pt x="94" y="28"/>
                </a:cubicBezTo>
                <a:cubicBezTo>
                  <a:pt x="91" y="32"/>
                  <a:pt x="89" y="40"/>
                  <a:pt x="89" y="45"/>
                </a:cubicBezTo>
                <a:cubicBezTo>
                  <a:pt x="89" y="54"/>
                  <a:pt x="89" y="54"/>
                  <a:pt x="89" y="54"/>
                </a:cubicBezTo>
                <a:cubicBezTo>
                  <a:pt x="91" y="57"/>
                  <a:pt x="91" y="60"/>
                  <a:pt x="92" y="63"/>
                </a:cubicBezTo>
                <a:cubicBezTo>
                  <a:pt x="94" y="66"/>
                  <a:pt x="94" y="67"/>
                  <a:pt x="95" y="70"/>
                </a:cubicBezTo>
                <a:cubicBezTo>
                  <a:pt x="95" y="72"/>
                  <a:pt x="96" y="73"/>
                  <a:pt x="96" y="74"/>
                </a:cubicBezTo>
                <a:cubicBezTo>
                  <a:pt x="96" y="77"/>
                  <a:pt x="96" y="77"/>
                  <a:pt x="96" y="77"/>
                </a:cubicBezTo>
                <a:cubicBezTo>
                  <a:pt x="96" y="79"/>
                  <a:pt x="96" y="80"/>
                  <a:pt x="95" y="82"/>
                </a:cubicBezTo>
                <a:cubicBezTo>
                  <a:pt x="95" y="83"/>
                  <a:pt x="94" y="83"/>
                  <a:pt x="92" y="85"/>
                </a:cubicBezTo>
                <a:cubicBezTo>
                  <a:pt x="91" y="86"/>
                  <a:pt x="91" y="86"/>
                  <a:pt x="89" y="88"/>
                </a:cubicBezTo>
                <a:cubicBezTo>
                  <a:pt x="84" y="90"/>
                  <a:pt x="78" y="93"/>
                  <a:pt x="73" y="95"/>
                </a:cubicBezTo>
                <a:cubicBezTo>
                  <a:pt x="62" y="119"/>
                  <a:pt x="62" y="119"/>
                  <a:pt x="62" y="119"/>
                </a:cubicBezTo>
                <a:cubicBezTo>
                  <a:pt x="65" y="118"/>
                  <a:pt x="67" y="118"/>
                  <a:pt x="70" y="117"/>
                </a:cubicBezTo>
                <a:cubicBezTo>
                  <a:pt x="71" y="117"/>
                  <a:pt x="73" y="115"/>
                  <a:pt x="73" y="115"/>
                </a:cubicBezTo>
                <a:cubicBezTo>
                  <a:pt x="74" y="115"/>
                  <a:pt x="74" y="115"/>
                  <a:pt x="74" y="115"/>
                </a:cubicBezTo>
                <a:cubicBezTo>
                  <a:pt x="74" y="117"/>
                  <a:pt x="76" y="118"/>
                  <a:pt x="76" y="119"/>
                </a:cubicBezTo>
                <a:cubicBezTo>
                  <a:pt x="76" y="121"/>
                  <a:pt x="76" y="121"/>
                  <a:pt x="77" y="121"/>
                </a:cubicBezTo>
                <a:cubicBezTo>
                  <a:pt x="77" y="121"/>
                  <a:pt x="77" y="121"/>
                  <a:pt x="77" y="122"/>
                </a:cubicBezTo>
                <a:cubicBezTo>
                  <a:pt x="76" y="122"/>
                  <a:pt x="76" y="122"/>
                  <a:pt x="76" y="122"/>
                </a:cubicBezTo>
                <a:cubicBezTo>
                  <a:pt x="71" y="124"/>
                  <a:pt x="66" y="127"/>
                  <a:pt x="62" y="128"/>
                </a:cubicBezTo>
                <a:cubicBezTo>
                  <a:pt x="60" y="128"/>
                  <a:pt x="59" y="130"/>
                  <a:pt x="56" y="130"/>
                </a:cubicBezTo>
                <a:cubicBezTo>
                  <a:pt x="44" y="159"/>
                  <a:pt x="44" y="159"/>
                  <a:pt x="44" y="159"/>
                </a:cubicBezTo>
                <a:cubicBezTo>
                  <a:pt x="45" y="159"/>
                  <a:pt x="47" y="157"/>
                  <a:pt x="49" y="157"/>
                </a:cubicBezTo>
                <a:cubicBezTo>
                  <a:pt x="55" y="154"/>
                  <a:pt x="60" y="153"/>
                  <a:pt x="66" y="150"/>
                </a:cubicBezTo>
                <a:cubicBezTo>
                  <a:pt x="76" y="144"/>
                  <a:pt x="87" y="138"/>
                  <a:pt x="96" y="131"/>
                </a:cubicBezTo>
                <a:cubicBezTo>
                  <a:pt x="105" y="124"/>
                  <a:pt x="114" y="117"/>
                  <a:pt x="120" y="106"/>
                </a:cubicBezTo>
                <a:cubicBezTo>
                  <a:pt x="122" y="101"/>
                  <a:pt x="124" y="95"/>
                  <a:pt x="125" y="89"/>
                </a:cubicBezTo>
                <a:cubicBezTo>
                  <a:pt x="127" y="83"/>
                  <a:pt x="125" y="76"/>
                  <a:pt x="124" y="70"/>
                </a:cubicBezTo>
                <a:cubicBezTo>
                  <a:pt x="122" y="67"/>
                  <a:pt x="121" y="63"/>
                  <a:pt x="118" y="60"/>
                </a:cubicBezTo>
                <a:close/>
                <a:moveTo>
                  <a:pt x="102" y="25"/>
                </a:moveTo>
                <a:cubicBezTo>
                  <a:pt x="103" y="24"/>
                  <a:pt x="105" y="21"/>
                  <a:pt x="106" y="19"/>
                </a:cubicBezTo>
                <a:cubicBezTo>
                  <a:pt x="107" y="18"/>
                  <a:pt x="107" y="18"/>
                  <a:pt x="107" y="18"/>
                </a:cubicBezTo>
                <a:cubicBezTo>
                  <a:pt x="109" y="16"/>
                  <a:pt x="109" y="16"/>
                  <a:pt x="109" y="16"/>
                </a:cubicBezTo>
                <a:cubicBezTo>
                  <a:pt x="109" y="16"/>
                  <a:pt x="109" y="18"/>
                  <a:pt x="110" y="18"/>
                </a:cubicBezTo>
                <a:cubicBezTo>
                  <a:pt x="107" y="22"/>
                  <a:pt x="105" y="25"/>
                  <a:pt x="103" y="29"/>
                </a:cubicBezTo>
                <a:cubicBezTo>
                  <a:pt x="102" y="34"/>
                  <a:pt x="100" y="37"/>
                  <a:pt x="100" y="41"/>
                </a:cubicBezTo>
                <a:cubicBezTo>
                  <a:pt x="99" y="41"/>
                  <a:pt x="98" y="41"/>
                  <a:pt x="98" y="41"/>
                </a:cubicBezTo>
                <a:cubicBezTo>
                  <a:pt x="98" y="35"/>
                  <a:pt x="99" y="31"/>
                  <a:pt x="102" y="25"/>
                </a:cubicBezTo>
                <a:close/>
                <a:moveTo>
                  <a:pt x="99" y="106"/>
                </a:moveTo>
                <a:cubicBezTo>
                  <a:pt x="96" y="109"/>
                  <a:pt x="94" y="112"/>
                  <a:pt x="89" y="115"/>
                </a:cubicBezTo>
                <a:cubicBezTo>
                  <a:pt x="88" y="112"/>
                  <a:pt x="87" y="111"/>
                  <a:pt x="87" y="109"/>
                </a:cubicBezTo>
                <a:cubicBezTo>
                  <a:pt x="91" y="106"/>
                  <a:pt x="95" y="104"/>
                  <a:pt x="99" y="99"/>
                </a:cubicBezTo>
                <a:cubicBezTo>
                  <a:pt x="100" y="98"/>
                  <a:pt x="102" y="95"/>
                  <a:pt x="105" y="93"/>
                </a:cubicBezTo>
                <a:cubicBezTo>
                  <a:pt x="109" y="96"/>
                  <a:pt x="109" y="96"/>
                  <a:pt x="109" y="96"/>
                </a:cubicBezTo>
                <a:cubicBezTo>
                  <a:pt x="106" y="101"/>
                  <a:pt x="103" y="104"/>
                  <a:pt x="99" y="106"/>
                </a:cubicBezTo>
                <a:close/>
                <a:moveTo>
                  <a:pt x="109" y="80"/>
                </a:moveTo>
                <a:cubicBezTo>
                  <a:pt x="109" y="76"/>
                  <a:pt x="107" y="72"/>
                  <a:pt x="106" y="67"/>
                </a:cubicBezTo>
                <a:cubicBezTo>
                  <a:pt x="105" y="66"/>
                  <a:pt x="103" y="64"/>
                  <a:pt x="103" y="61"/>
                </a:cubicBezTo>
                <a:cubicBezTo>
                  <a:pt x="102" y="60"/>
                  <a:pt x="100" y="58"/>
                  <a:pt x="100" y="57"/>
                </a:cubicBezTo>
                <a:cubicBezTo>
                  <a:pt x="100" y="56"/>
                  <a:pt x="102" y="56"/>
                  <a:pt x="102" y="56"/>
                </a:cubicBezTo>
                <a:cubicBezTo>
                  <a:pt x="103" y="54"/>
                  <a:pt x="103" y="54"/>
                  <a:pt x="103" y="54"/>
                </a:cubicBezTo>
                <a:cubicBezTo>
                  <a:pt x="103" y="56"/>
                  <a:pt x="103" y="56"/>
                  <a:pt x="103" y="56"/>
                </a:cubicBezTo>
                <a:cubicBezTo>
                  <a:pt x="105" y="57"/>
                  <a:pt x="105" y="58"/>
                  <a:pt x="106" y="60"/>
                </a:cubicBezTo>
                <a:cubicBezTo>
                  <a:pt x="107" y="61"/>
                  <a:pt x="107" y="63"/>
                  <a:pt x="109" y="64"/>
                </a:cubicBezTo>
                <a:cubicBezTo>
                  <a:pt x="111" y="69"/>
                  <a:pt x="113" y="74"/>
                  <a:pt x="113" y="80"/>
                </a:cubicBezTo>
                <a:lnTo>
                  <a:pt x="109" y="80"/>
                </a:lnTo>
                <a:close/>
                <a:moveTo>
                  <a:pt x="76" y="67"/>
                </a:moveTo>
                <a:cubicBezTo>
                  <a:pt x="76" y="45"/>
                  <a:pt x="58" y="26"/>
                  <a:pt x="38" y="26"/>
                </a:cubicBezTo>
                <a:cubicBezTo>
                  <a:pt x="18" y="26"/>
                  <a:pt x="0" y="45"/>
                  <a:pt x="0" y="67"/>
                </a:cubicBezTo>
                <a:cubicBezTo>
                  <a:pt x="0" y="74"/>
                  <a:pt x="1" y="80"/>
                  <a:pt x="4" y="86"/>
                </a:cubicBezTo>
                <a:cubicBezTo>
                  <a:pt x="38" y="160"/>
                  <a:pt x="38" y="160"/>
                  <a:pt x="38" y="160"/>
                </a:cubicBezTo>
                <a:cubicBezTo>
                  <a:pt x="72" y="86"/>
                  <a:pt x="72" y="86"/>
                  <a:pt x="72" y="86"/>
                </a:cubicBezTo>
                <a:cubicBezTo>
                  <a:pt x="75" y="80"/>
                  <a:pt x="76" y="74"/>
                  <a:pt x="76" y="67"/>
                </a:cubicBezTo>
                <a:close/>
                <a:moveTo>
                  <a:pt x="38" y="90"/>
                </a:moveTo>
                <a:cubicBezTo>
                  <a:pt x="26" y="90"/>
                  <a:pt x="18" y="80"/>
                  <a:pt x="18" y="67"/>
                </a:cubicBezTo>
                <a:cubicBezTo>
                  <a:pt x="18" y="55"/>
                  <a:pt x="26" y="45"/>
                  <a:pt x="38" y="45"/>
                </a:cubicBezTo>
                <a:cubicBezTo>
                  <a:pt x="49" y="45"/>
                  <a:pt x="58" y="55"/>
                  <a:pt x="58" y="67"/>
                </a:cubicBezTo>
                <a:cubicBezTo>
                  <a:pt x="58" y="80"/>
                  <a:pt x="49" y="90"/>
                  <a:pt x="38" y="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4" name="Freeform 61">
            <a:extLst>
              <a:ext uri="{FF2B5EF4-FFF2-40B4-BE49-F238E27FC236}">
                <a16:creationId xmlns:a16="http://schemas.microsoft.com/office/drawing/2014/main" id="{D13DAF81-C381-0944-9349-7C1EE1BAB282}"/>
              </a:ext>
            </a:extLst>
          </p:cNvPr>
          <p:cNvSpPr>
            <a:spLocks noEditPoints="1"/>
          </p:cNvSpPr>
          <p:nvPr/>
        </p:nvSpPr>
        <p:spPr bwMode="auto">
          <a:xfrm>
            <a:off x="10218497" y="3768688"/>
            <a:ext cx="600600" cy="649298"/>
          </a:xfrm>
          <a:custGeom>
            <a:avLst/>
            <a:gdLst>
              <a:gd name="T0" fmla="*/ 10 w 149"/>
              <a:gd name="T1" fmla="*/ 94 h 160"/>
              <a:gd name="T2" fmla="*/ 88 w 149"/>
              <a:gd name="T3" fmla="*/ 15 h 160"/>
              <a:gd name="T4" fmla="*/ 95 w 149"/>
              <a:gd name="T5" fmla="*/ 47 h 160"/>
              <a:gd name="T6" fmla="*/ 98 w 149"/>
              <a:gd name="T7" fmla="*/ 8 h 160"/>
              <a:gd name="T8" fmla="*/ 6 w 149"/>
              <a:gd name="T9" fmla="*/ 0 h 160"/>
              <a:gd name="T10" fmla="*/ 3 w 149"/>
              <a:gd name="T11" fmla="*/ 14 h 160"/>
              <a:gd name="T12" fmla="*/ 6 w 149"/>
              <a:gd name="T13" fmla="*/ 102 h 160"/>
              <a:gd name="T14" fmla="*/ 15 w 149"/>
              <a:gd name="T15" fmla="*/ 151 h 160"/>
              <a:gd name="T16" fmla="*/ 22 w 149"/>
              <a:gd name="T17" fmla="*/ 160 h 160"/>
              <a:gd name="T18" fmla="*/ 42 w 149"/>
              <a:gd name="T19" fmla="*/ 102 h 160"/>
              <a:gd name="T20" fmla="*/ 70 w 149"/>
              <a:gd name="T21" fmla="*/ 155 h 160"/>
              <a:gd name="T22" fmla="*/ 78 w 149"/>
              <a:gd name="T23" fmla="*/ 159 h 160"/>
              <a:gd name="T24" fmla="*/ 70 w 149"/>
              <a:gd name="T25" fmla="*/ 102 h 160"/>
              <a:gd name="T26" fmla="*/ 95 w 149"/>
              <a:gd name="T27" fmla="*/ 98 h 160"/>
              <a:gd name="T28" fmla="*/ 88 w 149"/>
              <a:gd name="T29" fmla="*/ 75 h 160"/>
              <a:gd name="T30" fmla="*/ 117 w 149"/>
              <a:gd name="T31" fmla="*/ 53 h 160"/>
              <a:gd name="T32" fmla="*/ 117 w 149"/>
              <a:gd name="T33" fmla="*/ 27 h 160"/>
              <a:gd name="T34" fmla="*/ 117 w 149"/>
              <a:gd name="T35" fmla="*/ 53 h 160"/>
              <a:gd name="T36" fmla="*/ 136 w 149"/>
              <a:gd name="T37" fmla="*/ 61 h 160"/>
              <a:gd name="T38" fmla="*/ 123 w 149"/>
              <a:gd name="T39" fmla="*/ 56 h 160"/>
              <a:gd name="T40" fmla="*/ 121 w 149"/>
              <a:gd name="T41" fmla="*/ 84 h 160"/>
              <a:gd name="T42" fmla="*/ 112 w 149"/>
              <a:gd name="T43" fmla="*/ 84 h 160"/>
              <a:gd name="T44" fmla="*/ 110 w 149"/>
              <a:gd name="T45" fmla="*/ 56 h 160"/>
              <a:gd name="T46" fmla="*/ 65 w 149"/>
              <a:gd name="T47" fmla="*/ 48 h 160"/>
              <a:gd name="T48" fmla="*/ 62 w 149"/>
              <a:gd name="T49" fmla="*/ 62 h 160"/>
              <a:gd name="T50" fmla="*/ 103 w 149"/>
              <a:gd name="T51" fmla="*/ 71 h 160"/>
              <a:gd name="T52" fmla="*/ 100 w 149"/>
              <a:gd name="T53" fmla="*/ 153 h 160"/>
              <a:gd name="T54" fmla="*/ 114 w 149"/>
              <a:gd name="T55" fmla="*/ 154 h 160"/>
              <a:gd name="T56" fmla="*/ 118 w 149"/>
              <a:gd name="T57" fmla="*/ 154 h 160"/>
              <a:gd name="T58" fmla="*/ 132 w 149"/>
              <a:gd name="T59" fmla="*/ 153 h 160"/>
              <a:gd name="T60" fmla="*/ 129 w 149"/>
              <a:gd name="T61" fmla="*/ 85 h 160"/>
              <a:gd name="T62" fmla="*/ 145 w 149"/>
              <a:gd name="T63" fmla="*/ 105 h 160"/>
              <a:gd name="T64" fmla="*/ 15 w 149"/>
              <a:gd name="T65" fmla="*/ 51 h 160"/>
              <a:gd name="T66" fmla="*/ 18 w 149"/>
              <a:gd name="T67" fmla="*/ 86 h 160"/>
              <a:gd name="T68" fmla="*/ 22 w 149"/>
              <a:gd name="T69" fmla="*/ 51 h 160"/>
              <a:gd name="T70" fmla="*/ 15 w 149"/>
              <a:gd name="T71" fmla="*/ 51 h 160"/>
              <a:gd name="T72" fmla="*/ 30 w 149"/>
              <a:gd name="T73" fmla="*/ 82 h 160"/>
              <a:gd name="T74" fmla="*/ 37 w 149"/>
              <a:gd name="T75" fmla="*/ 82 h 160"/>
              <a:gd name="T76" fmla="*/ 33 w 149"/>
              <a:gd name="T77" fmla="*/ 23 h 160"/>
              <a:gd name="T78" fmla="*/ 45 w 149"/>
              <a:gd name="T79" fmla="*/ 41 h 160"/>
              <a:gd name="T80" fmla="*/ 48 w 149"/>
              <a:gd name="T81" fmla="*/ 86 h 160"/>
              <a:gd name="T82" fmla="*/ 52 w 149"/>
              <a:gd name="T83" fmla="*/ 41 h 160"/>
              <a:gd name="T84" fmla="*/ 45 w 149"/>
              <a:gd name="T85" fmla="*/ 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60">
                <a:moveTo>
                  <a:pt x="88" y="94"/>
                </a:moveTo>
                <a:cubicBezTo>
                  <a:pt x="10" y="94"/>
                  <a:pt x="10" y="94"/>
                  <a:pt x="10" y="94"/>
                </a:cubicBezTo>
                <a:cubicBezTo>
                  <a:pt x="10" y="15"/>
                  <a:pt x="10" y="15"/>
                  <a:pt x="10" y="15"/>
                </a:cubicBezTo>
                <a:cubicBezTo>
                  <a:pt x="88" y="15"/>
                  <a:pt x="88" y="15"/>
                  <a:pt x="88" y="15"/>
                </a:cubicBezTo>
                <a:cubicBezTo>
                  <a:pt x="88" y="46"/>
                  <a:pt x="88" y="46"/>
                  <a:pt x="88" y="46"/>
                </a:cubicBezTo>
                <a:cubicBezTo>
                  <a:pt x="95" y="47"/>
                  <a:pt x="95" y="47"/>
                  <a:pt x="95" y="47"/>
                </a:cubicBezTo>
                <a:cubicBezTo>
                  <a:pt x="95" y="14"/>
                  <a:pt x="95" y="14"/>
                  <a:pt x="95" y="14"/>
                </a:cubicBezTo>
                <a:cubicBezTo>
                  <a:pt x="97" y="13"/>
                  <a:pt x="98" y="10"/>
                  <a:pt x="98" y="8"/>
                </a:cubicBezTo>
                <a:cubicBezTo>
                  <a:pt x="98" y="3"/>
                  <a:pt x="95" y="0"/>
                  <a:pt x="91" y="0"/>
                </a:cubicBezTo>
                <a:cubicBezTo>
                  <a:pt x="6" y="0"/>
                  <a:pt x="6" y="0"/>
                  <a:pt x="6" y="0"/>
                </a:cubicBezTo>
                <a:cubicBezTo>
                  <a:pt x="3" y="0"/>
                  <a:pt x="0" y="3"/>
                  <a:pt x="0" y="8"/>
                </a:cubicBezTo>
                <a:cubicBezTo>
                  <a:pt x="0" y="10"/>
                  <a:pt x="1" y="13"/>
                  <a:pt x="3" y="14"/>
                </a:cubicBezTo>
                <a:cubicBezTo>
                  <a:pt x="3" y="98"/>
                  <a:pt x="3" y="98"/>
                  <a:pt x="3" y="98"/>
                </a:cubicBezTo>
                <a:cubicBezTo>
                  <a:pt x="3" y="100"/>
                  <a:pt x="4" y="102"/>
                  <a:pt x="6" y="102"/>
                </a:cubicBezTo>
                <a:cubicBezTo>
                  <a:pt x="27" y="102"/>
                  <a:pt x="27" y="102"/>
                  <a:pt x="27" y="102"/>
                </a:cubicBezTo>
                <a:cubicBezTo>
                  <a:pt x="15" y="151"/>
                  <a:pt x="15" y="151"/>
                  <a:pt x="15" y="151"/>
                </a:cubicBezTo>
                <a:cubicBezTo>
                  <a:pt x="14" y="155"/>
                  <a:pt x="16" y="158"/>
                  <a:pt x="20" y="159"/>
                </a:cubicBezTo>
                <a:cubicBezTo>
                  <a:pt x="21" y="160"/>
                  <a:pt x="22" y="160"/>
                  <a:pt x="22" y="160"/>
                </a:cubicBezTo>
                <a:cubicBezTo>
                  <a:pt x="24" y="160"/>
                  <a:pt x="27" y="157"/>
                  <a:pt x="28" y="155"/>
                </a:cubicBezTo>
                <a:cubicBezTo>
                  <a:pt x="42" y="102"/>
                  <a:pt x="42" y="102"/>
                  <a:pt x="42" y="102"/>
                </a:cubicBezTo>
                <a:cubicBezTo>
                  <a:pt x="56" y="102"/>
                  <a:pt x="56" y="102"/>
                  <a:pt x="56" y="102"/>
                </a:cubicBezTo>
                <a:cubicBezTo>
                  <a:pt x="70" y="155"/>
                  <a:pt x="70" y="155"/>
                  <a:pt x="70" y="155"/>
                </a:cubicBezTo>
                <a:cubicBezTo>
                  <a:pt x="70" y="157"/>
                  <a:pt x="73" y="160"/>
                  <a:pt x="76" y="160"/>
                </a:cubicBezTo>
                <a:cubicBezTo>
                  <a:pt x="77" y="160"/>
                  <a:pt x="77" y="160"/>
                  <a:pt x="78" y="159"/>
                </a:cubicBezTo>
                <a:cubicBezTo>
                  <a:pt x="81" y="158"/>
                  <a:pt x="83" y="155"/>
                  <a:pt x="82" y="151"/>
                </a:cubicBezTo>
                <a:cubicBezTo>
                  <a:pt x="70" y="102"/>
                  <a:pt x="70" y="102"/>
                  <a:pt x="70" y="102"/>
                </a:cubicBezTo>
                <a:cubicBezTo>
                  <a:pt x="91" y="102"/>
                  <a:pt x="91" y="102"/>
                  <a:pt x="91" y="102"/>
                </a:cubicBezTo>
                <a:cubicBezTo>
                  <a:pt x="93" y="102"/>
                  <a:pt x="95" y="100"/>
                  <a:pt x="95" y="98"/>
                </a:cubicBezTo>
                <a:cubicBezTo>
                  <a:pt x="95" y="77"/>
                  <a:pt x="95" y="77"/>
                  <a:pt x="95" y="77"/>
                </a:cubicBezTo>
                <a:cubicBezTo>
                  <a:pt x="88" y="75"/>
                  <a:pt x="88" y="75"/>
                  <a:pt x="88" y="75"/>
                </a:cubicBezTo>
                <a:lnTo>
                  <a:pt x="88" y="94"/>
                </a:lnTo>
                <a:close/>
                <a:moveTo>
                  <a:pt x="117" y="53"/>
                </a:moveTo>
                <a:cubicBezTo>
                  <a:pt x="123" y="53"/>
                  <a:pt x="129" y="47"/>
                  <a:pt x="129" y="40"/>
                </a:cubicBezTo>
                <a:cubicBezTo>
                  <a:pt x="129" y="33"/>
                  <a:pt x="123" y="27"/>
                  <a:pt x="117" y="27"/>
                </a:cubicBezTo>
                <a:cubicBezTo>
                  <a:pt x="110" y="27"/>
                  <a:pt x="105" y="33"/>
                  <a:pt x="105" y="40"/>
                </a:cubicBezTo>
                <a:cubicBezTo>
                  <a:pt x="105" y="47"/>
                  <a:pt x="110" y="53"/>
                  <a:pt x="117" y="53"/>
                </a:cubicBezTo>
                <a:close/>
                <a:moveTo>
                  <a:pt x="148" y="95"/>
                </a:moveTo>
                <a:cubicBezTo>
                  <a:pt x="136" y="61"/>
                  <a:pt x="136" y="61"/>
                  <a:pt x="136" y="61"/>
                </a:cubicBezTo>
                <a:cubicBezTo>
                  <a:pt x="135" y="58"/>
                  <a:pt x="132" y="56"/>
                  <a:pt x="129" y="56"/>
                </a:cubicBezTo>
                <a:cubicBezTo>
                  <a:pt x="123" y="56"/>
                  <a:pt x="123" y="56"/>
                  <a:pt x="123" y="56"/>
                </a:cubicBezTo>
                <a:cubicBezTo>
                  <a:pt x="121" y="56"/>
                  <a:pt x="119" y="57"/>
                  <a:pt x="118" y="58"/>
                </a:cubicBezTo>
                <a:cubicBezTo>
                  <a:pt x="121" y="84"/>
                  <a:pt x="121" y="84"/>
                  <a:pt x="121" y="84"/>
                </a:cubicBezTo>
                <a:cubicBezTo>
                  <a:pt x="117" y="87"/>
                  <a:pt x="117" y="87"/>
                  <a:pt x="117" y="87"/>
                </a:cubicBezTo>
                <a:cubicBezTo>
                  <a:pt x="112" y="84"/>
                  <a:pt x="112" y="84"/>
                  <a:pt x="112" y="84"/>
                </a:cubicBezTo>
                <a:cubicBezTo>
                  <a:pt x="115" y="58"/>
                  <a:pt x="115" y="58"/>
                  <a:pt x="115" y="58"/>
                </a:cubicBezTo>
                <a:cubicBezTo>
                  <a:pt x="114" y="57"/>
                  <a:pt x="112" y="56"/>
                  <a:pt x="110" y="56"/>
                </a:cubicBezTo>
                <a:cubicBezTo>
                  <a:pt x="104" y="56"/>
                  <a:pt x="104" y="56"/>
                  <a:pt x="104" y="56"/>
                </a:cubicBezTo>
                <a:cubicBezTo>
                  <a:pt x="65" y="48"/>
                  <a:pt x="65" y="48"/>
                  <a:pt x="65" y="48"/>
                </a:cubicBezTo>
                <a:cubicBezTo>
                  <a:pt x="61" y="47"/>
                  <a:pt x="58" y="50"/>
                  <a:pt x="58" y="53"/>
                </a:cubicBezTo>
                <a:cubicBezTo>
                  <a:pt x="57" y="57"/>
                  <a:pt x="59" y="61"/>
                  <a:pt x="62" y="62"/>
                </a:cubicBezTo>
                <a:cubicBezTo>
                  <a:pt x="102" y="71"/>
                  <a:pt x="102" y="71"/>
                  <a:pt x="102" y="71"/>
                </a:cubicBezTo>
                <a:cubicBezTo>
                  <a:pt x="103" y="71"/>
                  <a:pt x="103" y="71"/>
                  <a:pt x="103" y="71"/>
                </a:cubicBezTo>
                <a:cubicBezTo>
                  <a:pt x="103" y="105"/>
                  <a:pt x="103" y="105"/>
                  <a:pt x="103" y="105"/>
                </a:cubicBezTo>
                <a:cubicBezTo>
                  <a:pt x="100" y="153"/>
                  <a:pt x="100" y="153"/>
                  <a:pt x="100" y="153"/>
                </a:cubicBezTo>
                <a:cubicBezTo>
                  <a:pt x="100" y="156"/>
                  <a:pt x="103" y="159"/>
                  <a:pt x="108" y="160"/>
                </a:cubicBezTo>
                <a:cubicBezTo>
                  <a:pt x="111" y="160"/>
                  <a:pt x="114" y="157"/>
                  <a:pt x="114" y="154"/>
                </a:cubicBezTo>
                <a:cubicBezTo>
                  <a:pt x="117" y="112"/>
                  <a:pt x="117" y="112"/>
                  <a:pt x="117" y="112"/>
                </a:cubicBezTo>
                <a:cubicBezTo>
                  <a:pt x="118" y="154"/>
                  <a:pt x="118" y="154"/>
                  <a:pt x="118" y="154"/>
                </a:cubicBezTo>
                <a:cubicBezTo>
                  <a:pt x="119" y="157"/>
                  <a:pt x="122" y="160"/>
                  <a:pt x="126" y="160"/>
                </a:cubicBezTo>
                <a:cubicBezTo>
                  <a:pt x="129" y="159"/>
                  <a:pt x="133" y="156"/>
                  <a:pt x="132" y="153"/>
                </a:cubicBezTo>
                <a:cubicBezTo>
                  <a:pt x="129" y="105"/>
                  <a:pt x="129" y="105"/>
                  <a:pt x="129" y="105"/>
                </a:cubicBezTo>
                <a:cubicBezTo>
                  <a:pt x="129" y="85"/>
                  <a:pt x="129" y="85"/>
                  <a:pt x="129" y="85"/>
                </a:cubicBezTo>
                <a:cubicBezTo>
                  <a:pt x="136" y="101"/>
                  <a:pt x="136" y="101"/>
                  <a:pt x="136" y="101"/>
                </a:cubicBezTo>
                <a:cubicBezTo>
                  <a:pt x="137" y="105"/>
                  <a:pt x="141" y="107"/>
                  <a:pt x="145" y="105"/>
                </a:cubicBezTo>
                <a:cubicBezTo>
                  <a:pt x="147" y="104"/>
                  <a:pt x="149" y="99"/>
                  <a:pt x="148" y="95"/>
                </a:cubicBezTo>
                <a:close/>
                <a:moveTo>
                  <a:pt x="15" y="51"/>
                </a:moveTo>
                <a:cubicBezTo>
                  <a:pt x="15" y="82"/>
                  <a:pt x="15" y="82"/>
                  <a:pt x="15" y="82"/>
                </a:cubicBezTo>
                <a:cubicBezTo>
                  <a:pt x="15" y="84"/>
                  <a:pt x="16" y="86"/>
                  <a:pt x="18" y="86"/>
                </a:cubicBezTo>
                <a:cubicBezTo>
                  <a:pt x="20" y="86"/>
                  <a:pt x="22" y="84"/>
                  <a:pt x="22" y="82"/>
                </a:cubicBezTo>
                <a:cubicBezTo>
                  <a:pt x="22" y="51"/>
                  <a:pt x="22" y="51"/>
                  <a:pt x="22" y="51"/>
                </a:cubicBezTo>
                <a:cubicBezTo>
                  <a:pt x="22" y="50"/>
                  <a:pt x="20" y="49"/>
                  <a:pt x="18" y="49"/>
                </a:cubicBezTo>
                <a:cubicBezTo>
                  <a:pt x="16" y="49"/>
                  <a:pt x="15" y="50"/>
                  <a:pt x="15" y="51"/>
                </a:cubicBezTo>
                <a:close/>
                <a:moveTo>
                  <a:pt x="30" y="27"/>
                </a:moveTo>
                <a:cubicBezTo>
                  <a:pt x="30" y="82"/>
                  <a:pt x="30" y="82"/>
                  <a:pt x="30" y="82"/>
                </a:cubicBezTo>
                <a:cubicBezTo>
                  <a:pt x="30" y="84"/>
                  <a:pt x="31" y="86"/>
                  <a:pt x="33" y="86"/>
                </a:cubicBezTo>
                <a:cubicBezTo>
                  <a:pt x="35" y="86"/>
                  <a:pt x="37" y="84"/>
                  <a:pt x="37" y="82"/>
                </a:cubicBezTo>
                <a:cubicBezTo>
                  <a:pt x="37" y="27"/>
                  <a:pt x="37" y="27"/>
                  <a:pt x="37" y="27"/>
                </a:cubicBezTo>
                <a:cubicBezTo>
                  <a:pt x="37" y="25"/>
                  <a:pt x="35" y="23"/>
                  <a:pt x="33" y="23"/>
                </a:cubicBezTo>
                <a:cubicBezTo>
                  <a:pt x="31" y="23"/>
                  <a:pt x="30" y="25"/>
                  <a:pt x="30" y="27"/>
                </a:cubicBezTo>
                <a:close/>
                <a:moveTo>
                  <a:pt x="45" y="41"/>
                </a:moveTo>
                <a:cubicBezTo>
                  <a:pt x="45" y="82"/>
                  <a:pt x="45" y="82"/>
                  <a:pt x="45" y="82"/>
                </a:cubicBezTo>
                <a:cubicBezTo>
                  <a:pt x="45" y="84"/>
                  <a:pt x="47" y="86"/>
                  <a:pt x="48" y="86"/>
                </a:cubicBezTo>
                <a:cubicBezTo>
                  <a:pt x="50" y="86"/>
                  <a:pt x="52" y="84"/>
                  <a:pt x="52" y="82"/>
                </a:cubicBezTo>
                <a:cubicBezTo>
                  <a:pt x="52" y="41"/>
                  <a:pt x="52" y="41"/>
                  <a:pt x="52" y="41"/>
                </a:cubicBezTo>
                <a:cubicBezTo>
                  <a:pt x="52" y="39"/>
                  <a:pt x="50" y="37"/>
                  <a:pt x="48" y="37"/>
                </a:cubicBezTo>
                <a:cubicBezTo>
                  <a:pt x="47" y="37"/>
                  <a:pt x="45" y="39"/>
                  <a:pt x="45"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5" name="Freeform 43">
            <a:extLst>
              <a:ext uri="{FF2B5EF4-FFF2-40B4-BE49-F238E27FC236}">
                <a16:creationId xmlns:a16="http://schemas.microsoft.com/office/drawing/2014/main" id="{0593AC6F-C986-F146-9955-EB57BB598F2F}"/>
              </a:ext>
            </a:extLst>
          </p:cNvPr>
          <p:cNvSpPr>
            <a:spLocks noEditPoints="1"/>
          </p:cNvSpPr>
          <p:nvPr/>
        </p:nvSpPr>
        <p:spPr bwMode="auto">
          <a:xfrm>
            <a:off x="7320075" y="3739840"/>
            <a:ext cx="495801" cy="655603"/>
          </a:xfrm>
          <a:custGeom>
            <a:avLst/>
            <a:gdLst>
              <a:gd name="T0" fmla="*/ 41 w 121"/>
              <a:gd name="T1" fmla="*/ 140 h 160"/>
              <a:gd name="T2" fmla="*/ 80 w 121"/>
              <a:gd name="T3" fmla="*/ 140 h 160"/>
              <a:gd name="T4" fmla="*/ 16 w 121"/>
              <a:gd name="T5" fmla="*/ 45 h 160"/>
              <a:gd name="T6" fmla="*/ 23 w 121"/>
              <a:gd name="T7" fmla="*/ 35 h 160"/>
              <a:gd name="T8" fmla="*/ 14 w 121"/>
              <a:gd name="T9" fmla="*/ 27 h 160"/>
              <a:gd name="T10" fmla="*/ 9 w 121"/>
              <a:gd name="T11" fmla="*/ 42 h 160"/>
              <a:gd name="T12" fmla="*/ 61 w 121"/>
              <a:gd name="T13" fmla="*/ 15 h 160"/>
              <a:gd name="T14" fmla="*/ 68 w 121"/>
              <a:gd name="T15" fmla="*/ 11 h 160"/>
              <a:gd name="T16" fmla="*/ 58 w 121"/>
              <a:gd name="T17" fmla="*/ 0 h 160"/>
              <a:gd name="T18" fmla="*/ 58 w 121"/>
              <a:gd name="T19" fmla="*/ 15 h 160"/>
              <a:gd name="T20" fmla="*/ 33 w 121"/>
              <a:gd name="T21" fmla="*/ 24 h 160"/>
              <a:gd name="T22" fmla="*/ 43 w 121"/>
              <a:gd name="T23" fmla="*/ 18 h 160"/>
              <a:gd name="T24" fmla="*/ 36 w 121"/>
              <a:gd name="T25" fmla="*/ 8 h 160"/>
              <a:gd name="T26" fmla="*/ 26 w 121"/>
              <a:gd name="T27" fmla="*/ 14 h 160"/>
              <a:gd name="T28" fmla="*/ 105 w 121"/>
              <a:gd name="T29" fmla="*/ 45 h 160"/>
              <a:gd name="T30" fmla="*/ 114 w 121"/>
              <a:gd name="T31" fmla="*/ 35 h 160"/>
              <a:gd name="T32" fmla="*/ 105 w 121"/>
              <a:gd name="T33" fmla="*/ 29 h 160"/>
              <a:gd name="T34" fmla="*/ 99 w 121"/>
              <a:gd name="T35" fmla="*/ 38 h 160"/>
              <a:gd name="T36" fmla="*/ 85 w 121"/>
              <a:gd name="T37" fmla="*/ 24 h 160"/>
              <a:gd name="T38" fmla="*/ 94 w 121"/>
              <a:gd name="T39" fmla="*/ 17 h 160"/>
              <a:gd name="T40" fmla="*/ 87 w 121"/>
              <a:gd name="T41" fmla="*/ 8 h 160"/>
              <a:gd name="T42" fmla="*/ 80 w 121"/>
              <a:gd name="T43" fmla="*/ 18 h 160"/>
              <a:gd name="T44" fmla="*/ 15 w 121"/>
              <a:gd name="T45" fmla="*/ 67 h 160"/>
              <a:gd name="T46" fmla="*/ 15 w 121"/>
              <a:gd name="T47" fmla="*/ 59 h 160"/>
              <a:gd name="T48" fmla="*/ 0 w 121"/>
              <a:gd name="T49" fmla="*/ 62 h 160"/>
              <a:gd name="T50" fmla="*/ 10 w 121"/>
              <a:gd name="T51" fmla="*/ 73 h 160"/>
              <a:gd name="T52" fmla="*/ 111 w 121"/>
              <a:gd name="T53" fmla="*/ 58 h 160"/>
              <a:gd name="T54" fmla="*/ 107 w 121"/>
              <a:gd name="T55" fmla="*/ 65 h 160"/>
              <a:gd name="T56" fmla="*/ 111 w 121"/>
              <a:gd name="T57" fmla="*/ 73 h 160"/>
              <a:gd name="T58" fmla="*/ 121 w 121"/>
              <a:gd name="T59" fmla="*/ 62 h 160"/>
              <a:gd name="T60" fmla="*/ 108 w 121"/>
              <a:gd name="T61" fmla="*/ 85 h 160"/>
              <a:gd name="T62" fmla="*/ 99 w 121"/>
              <a:gd name="T63" fmla="*/ 91 h 160"/>
              <a:gd name="T64" fmla="*/ 108 w 121"/>
              <a:gd name="T65" fmla="*/ 101 h 160"/>
              <a:gd name="T66" fmla="*/ 115 w 121"/>
              <a:gd name="T67" fmla="*/ 91 h 160"/>
              <a:gd name="T68" fmla="*/ 16 w 121"/>
              <a:gd name="T69" fmla="*/ 84 h 160"/>
              <a:gd name="T70" fmla="*/ 7 w 121"/>
              <a:gd name="T71" fmla="*/ 91 h 160"/>
              <a:gd name="T72" fmla="*/ 14 w 121"/>
              <a:gd name="T73" fmla="*/ 101 h 160"/>
              <a:gd name="T74" fmla="*/ 21 w 121"/>
              <a:gd name="T75" fmla="*/ 93 h 160"/>
              <a:gd name="T76" fmla="*/ 49 w 121"/>
              <a:gd name="T77" fmla="*/ 150 h 160"/>
              <a:gd name="T78" fmla="*/ 71 w 121"/>
              <a:gd name="T79" fmla="*/ 160 h 160"/>
              <a:gd name="T80" fmla="*/ 61 w 121"/>
              <a:gd name="T81" fmla="*/ 20 h 160"/>
              <a:gd name="T82" fmla="*/ 39 w 121"/>
              <a:gd name="T83" fmla="*/ 123 h 160"/>
              <a:gd name="T84" fmla="*/ 83 w 121"/>
              <a:gd name="T85" fmla="*/ 123 h 160"/>
              <a:gd name="T86" fmla="*/ 61 w 121"/>
              <a:gd name="T87" fmla="*/ 20 h 160"/>
              <a:gd name="T88" fmla="*/ 68 w 121"/>
              <a:gd name="T89" fmla="*/ 112 h 160"/>
              <a:gd name="T90" fmla="*/ 43 w 121"/>
              <a:gd name="T91" fmla="*/ 90 h 160"/>
              <a:gd name="T92" fmla="*/ 87 w 121"/>
              <a:gd name="T93"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60">
                <a:moveTo>
                  <a:pt x="76" y="135"/>
                </a:moveTo>
                <a:cubicBezTo>
                  <a:pt x="45" y="135"/>
                  <a:pt x="45" y="135"/>
                  <a:pt x="45" y="135"/>
                </a:cubicBezTo>
                <a:cubicBezTo>
                  <a:pt x="44" y="135"/>
                  <a:pt x="41" y="137"/>
                  <a:pt x="41" y="140"/>
                </a:cubicBezTo>
                <a:cubicBezTo>
                  <a:pt x="41" y="142"/>
                  <a:pt x="44" y="144"/>
                  <a:pt x="45" y="144"/>
                </a:cubicBezTo>
                <a:cubicBezTo>
                  <a:pt x="76" y="144"/>
                  <a:pt x="76" y="144"/>
                  <a:pt x="76" y="144"/>
                </a:cubicBezTo>
                <a:cubicBezTo>
                  <a:pt x="79" y="144"/>
                  <a:pt x="80" y="142"/>
                  <a:pt x="80" y="140"/>
                </a:cubicBezTo>
                <a:cubicBezTo>
                  <a:pt x="80" y="137"/>
                  <a:pt x="79" y="135"/>
                  <a:pt x="76" y="135"/>
                </a:cubicBezTo>
                <a:close/>
                <a:moveTo>
                  <a:pt x="13" y="44"/>
                </a:moveTo>
                <a:cubicBezTo>
                  <a:pt x="14" y="45"/>
                  <a:pt x="14" y="45"/>
                  <a:pt x="16" y="45"/>
                </a:cubicBezTo>
                <a:cubicBezTo>
                  <a:pt x="17" y="45"/>
                  <a:pt x="18" y="44"/>
                  <a:pt x="20" y="42"/>
                </a:cubicBezTo>
                <a:cubicBezTo>
                  <a:pt x="20" y="41"/>
                  <a:pt x="21" y="39"/>
                  <a:pt x="23" y="38"/>
                </a:cubicBezTo>
                <a:cubicBezTo>
                  <a:pt x="23" y="36"/>
                  <a:pt x="23" y="35"/>
                  <a:pt x="23" y="35"/>
                </a:cubicBezTo>
                <a:cubicBezTo>
                  <a:pt x="23" y="33"/>
                  <a:pt x="21" y="32"/>
                  <a:pt x="20" y="32"/>
                </a:cubicBezTo>
                <a:cubicBezTo>
                  <a:pt x="16" y="29"/>
                  <a:pt x="16" y="29"/>
                  <a:pt x="16" y="29"/>
                </a:cubicBezTo>
                <a:cubicBezTo>
                  <a:pt x="16" y="27"/>
                  <a:pt x="14" y="27"/>
                  <a:pt x="14" y="27"/>
                </a:cubicBezTo>
                <a:cubicBezTo>
                  <a:pt x="12" y="27"/>
                  <a:pt x="10" y="29"/>
                  <a:pt x="10" y="30"/>
                </a:cubicBezTo>
                <a:cubicBezTo>
                  <a:pt x="7" y="35"/>
                  <a:pt x="7" y="35"/>
                  <a:pt x="7" y="35"/>
                </a:cubicBezTo>
                <a:cubicBezTo>
                  <a:pt x="6" y="36"/>
                  <a:pt x="7" y="41"/>
                  <a:pt x="9" y="42"/>
                </a:cubicBezTo>
                <a:cubicBezTo>
                  <a:pt x="13" y="44"/>
                  <a:pt x="13" y="44"/>
                  <a:pt x="13" y="44"/>
                </a:cubicBezTo>
                <a:close/>
                <a:moveTo>
                  <a:pt x="58" y="15"/>
                </a:moveTo>
                <a:cubicBezTo>
                  <a:pt x="60" y="15"/>
                  <a:pt x="60" y="15"/>
                  <a:pt x="61" y="15"/>
                </a:cubicBezTo>
                <a:cubicBezTo>
                  <a:pt x="62" y="15"/>
                  <a:pt x="62" y="15"/>
                  <a:pt x="62" y="15"/>
                </a:cubicBezTo>
                <a:cubicBezTo>
                  <a:pt x="62" y="15"/>
                  <a:pt x="62" y="15"/>
                  <a:pt x="64" y="15"/>
                </a:cubicBezTo>
                <a:cubicBezTo>
                  <a:pt x="65" y="15"/>
                  <a:pt x="68" y="14"/>
                  <a:pt x="68" y="11"/>
                </a:cubicBezTo>
                <a:cubicBezTo>
                  <a:pt x="68" y="6"/>
                  <a:pt x="68" y="6"/>
                  <a:pt x="68" y="6"/>
                </a:cubicBezTo>
                <a:cubicBezTo>
                  <a:pt x="68" y="3"/>
                  <a:pt x="65" y="0"/>
                  <a:pt x="62" y="0"/>
                </a:cubicBezTo>
                <a:cubicBezTo>
                  <a:pt x="58" y="0"/>
                  <a:pt x="58" y="0"/>
                  <a:pt x="58" y="0"/>
                </a:cubicBezTo>
                <a:cubicBezTo>
                  <a:pt x="56" y="0"/>
                  <a:pt x="54" y="3"/>
                  <a:pt x="54" y="6"/>
                </a:cubicBezTo>
                <a:cubicBezTo>
                  <a:pt x="54" y="11"/>
                  <a:pt x="54" y="11"/>
                  <a:pt x="54" y="11"/>
                </a:cubicBezTo>
                <a:cubicBezTo>
                  <a:pt x="54" y="14"/>
                  <a:pt x="56" y="15"/>
                  <a:pt x="58" y="15"/>
                </a:cubicBezTo>
                <a:close/>
                <a:moveTo>
                  <a:pt x="27" y="17"/>
                </a:moveTo>
                <a:cubicBezTo>
                  <a:pt x="29" y="21"/>
                  <a:pt x="29" y="21"/>
                  <a:pt x="29" y="21"/>
                </a:cubicBezTo>
                <a:cubicBezTo>
                  <a:pt x="30" y="24"/>
                  <a:pt x="32" y="24"/>
                  <a:pt x="33" y="24"/>
                </a:cubicBezTo>
                <a:cubicBezTo>
                  <a:pt x="34" y="24"/>
                  <a:pt x="36" y="24"/>
                  <a:pt x="36" y="24"/>
                </a:cubicBezTo>
                <a:cubicBezTo>
                  <a:pt x="37" y="22"/>
                  <a:pt x="38" y="21"/>
                  <a:pt x="40" y="21"/>
                </a:cubicBezTo>
                <a:cubicBezTo>
                  <a:pt x="41" y="21"/>
                  <a:pt x="41" y="19"/>
                  <a:pt x="43" y="18"/>
                </a:cubicBezTo>
                <a:cubicBezTo>
                  <a:pt x="43" y="17"/>
                  <a:pt x="43" y="15"/>
                  <a:pt x="41" y="14"/>
                </a:cubicBezTo>
                <a:cubicBezTo>
                  <a:pt x="38" y="9"/>
                  <a:pt x="38" y="9"/>
                  <a:pt x="38" y="9"/>
                </a:cubicBezTo>
                <a:cubicBezTo>
                  <a:pt x="38" y="8"/>
                  <a:pt x="37" y="8"/>
                  <a:pt x="36" y="8"/>
                </a:cubicBezTo>
                <a:cubicBezTo>
                  <a:pt x="34" y="8"/>
                  <a:pt x="33" y="8"/>
                  <a:pt x="33" y="8"/>
                </a:cubicBezTo>
                <a:cubicBezTo>
                  <a:pt x="29" y="11"/>
                  <a:pt x="29" y="11"/>
                  <a:pt x="29" y="11"/>
                </a:cubicBezTo>
                <a:cubicBezTo>
                  <a:pt x="27" y="11"/>
                  <a:pt x="27" y="12"/>
                  <a:pt x="26" y="14"/>
                </a:cubicBezTo>
                <a:cubicBezTo>
                  <a:pt x="26" y="15"/>
                  <a:pt x="26" y="17"/>
                  <a:pt x="27" y="17"/>
                </a:cubicBezTo>
                <a:close/>
                <a:moveTo>
                  <a:pt x="101" y="42"/>
                </a:moveTo>
                <a:cubicBezTo>
                  <a:pt x="102" y="44"/>
                  <a:pt x="103" y="45"/>
                  <a:pt x="105" y="45"/>
                </a:cubicBezTo>
                <a:cubicBezTo>
                  <a:pt x="106" y="45"/>
                  <a:pt x="106" y="45"/>
                  <a:pt x="108" y="44"/>
                </a:cubicBezTo>
                <a:cubicBezTo>
                  <a:pt x="112" y="42"/>
                  <a:pt x="112" y="42"/>
                  <a:pt x="112" y="42"/>
                </a:cubicBezTo>
                <a:cubicBezTo>
                  <a:pt x="115" y="41"/>
                  <a:pt x="115" y="36"/>
                  <a:pt x="114" y="35"/>
                </a:cubicBezTo>
                <a:cubicBezTo>
                  <a:pt x="112" y="30"/>
                  <a:pt x="112" y="30"/>
                  <a:pt x="112" y="30"/>
                </a:cubicBezTo>
                <a:cubicBezTo>
                  <a:pt x="111" y="29"/>
                  <a:pt x="109" y="27"/>
                  <a:pt x="108" y="27"/>
                </a:cubicBezTo>
                <a:cubicBezTo>
                  <a:pt x="106" y="27"/>
                  <a:pt x="105" y="27"/>
                  <a:pt x="105" y="29"/>
                </a:cubicBezTo>
                <a:cubicBezTo>
                  <a:pt x="101" y="32"/>
                  <a:pt x="101" y="32"/>
                  <a:pt x="101" y="32"/>
                </a:cubicBezTo>
                <a:cubicBezTo>
                  <a:pt x="99" y="32"/>
                  <a:pt x="98" y="33"/>
                  <a:pt x="98" y="35"/>
                </a:cubicBezTo>
                <a:cubicBezTo>
                  <a:pt x="98" y="35"/>
                  <a:pt x="98" y="36"/>
                  <a:pt x="99" y="38"/>
                </a:cubicBezTo>
                <a:cubicBezTo>
                  <a:pt x="99" y="39"/>
                  <a:pt x="101" y="41"/>
                  <a:pt x="101" y="42"/>
                </a:cubicBezTo>
                <a:close/>
                <a:moveTo>
                  <a:pt x="81" y="21"/>
                </a:moveTo>
                <a:cubicBezTo>
                  <a:pt x="83" y="21"/>
                  <a:pt x="84" y="22"/>
                  <a:pt x="85" y="24"/>
                </a:cubicBezTo>
                <a:cubicBezTo>
                  <a:pt x="87" y="24"/>
                  <a:pt x="87" y="24"/>
                  <a:pt x="88" y="24"/>
                </a:cubicBezTo>
                <a:cubicBezTo>
                  <a:pt x="90" y="24"/>
                  <a:pt x="91" y="24"/>
                  <a:pt x="92" y="21"/>
                </a:cubicBezTo>
                <a:cubicBezTo>
                  <a:pt x="94" y="17"/>
                  <a:pt x="94" y="17"/>
                  <a:pt x="94" y="17"/>
                </a:cubicBezTo>
                <a:cubicBezTo>
                  <a:pt x="95" y="15"/>
                  <a:pt x="95" y="12"/>
                  <a:pt x="92" y="11"/>
                </a:cubicBezTo>
                <a:cubicBezTo>
                  <a:pt x="88" y="8"/>
                  <a:pt x="88" y="8"/>
                  <a:pt x="88" y="8"/>
                </a:cubicBezTo>
                <a:cubicBezTo>
                  <a:pt x="87" y="8"/>
                  <a:pt x="87" y="8"/>
                  <a:pt x="87" y="8"/>
                </a:cubicBezTo>
                <a:cubicBezTo>
                  <a:pt x="84" y="8"/>
                  <a:pt x="83" y="8"/>
                  <a:pt x="83" y="9"/>
                </a:cubicBezTo>
                <a:cubicBezTo>
                  <a:pt x="80" y="14"/>
                  <a:pt x="80" y="14"/>
                  <a:pt x="80" y="14"/>
                </a:cubicBezTo>
                <a:cubicBezTo>
                  <a:pt x="78" y="15"/>
                  <a:pt x="78" y="17"/>
                  <a:pt x="80" y="18"/>
                </a:cubicBezTo>
                <a:cubicBezTo>
                  <a:pt x="80" y="19"/>
                  <a:pt x="80" y="21"/>
                  <a:pt x="81" y="21"/>
                </a:cubicBezTo>
                <a:close/>
                <a:moveTo>
                  <a:pt x="15" y="71"/>
                </a:moveTo>
                <a:cubicBezTo>
                  <a:pt x="15" y="70"/>
                  <a:pt x="16" y="68"/>
                  <a:pt x="15" y="67"/>
                </a:cubicBezTo>
                <a:cubicBezTo>
                  <a:pt x="15" y="65"/>
                  <a:pt x="15" y="65"/>
                  <a:pt x="15" y="65"/>
                </a:cubicBezTo>
                <a:cubicBezTo>
                  <a:pt x="15" y="64"/>
                  <a:pt x="15" y="64"/>
                  <a:pt x="15" y="62"/>
                </a:cubicBezTo>
                <a:cubicBezTo>
                  <a:pt x="16" y="61"/>
                  <a:pt x="15" y="59"/>
                  <a:pt x="15" y="59"/>
                </a:cubicBezTo>
                <a:cubicBezTo>
                  <a:pt x="13" y="58"/>
                  <a:pt x="12" y="58"/>
                  <a:pt x="10" y="58"/>
                </a:cubicBezTo>
                <a:cubicBezTo>
                  <a:pt x="6" y="58"/>
                  <a:pt x="6" y="58"/>
                  <a:pt x="6" y="58"/>
                </a:cubicBezTo>
                <a:cubicBezTo>
                  <a:pt x="3" y="58"/>
                  <a:pt x="0" y="59"/>
                  <a:pt x="0" y="62"/>
                </a:cubicBezTo>
                <a:cubicBezTo>
                  <a:pt x="0" y="67"/>
                  <a:pt x="0" y="67"/>
                  <a:pt x="0" y="67"/>
                </a:cubicBezTo>
                <a:cubicBezTo>
                  <a:pt x="0" y="70"/>
                  <a:pt x="3" y="73"/>
                  <a:pt x="6" y="73"/>
                </a:cubicBezTo>
                <a:cubicBezTo>
                  <a:pt x="10" y="73"/>
                  <a:pt x="10" y="73"/>
                  <a:pt x="10" y="73"/>
                </a:cubicBezTo>
                <a:cubicBezTo>
                  <a:pt x="12" y="73"/>
                  <a:pt x="13" y="71"/>
                  <a:pt x="15" y="71"/>
                </a:cubicBezTo>
                <a:close/>
                <a:moveTo>
                  <a:pt x="117" y="58"/>
                </a:moveTo>
                <a:cubicBezTo>
                  <a:pt x="111" y="58"/>
                  <a:pt x="111" y="58"/>
                  <a:pt x="111" y="58"/>
                </a:cubicBezTo>
                <a:cubicBezTo>
                  <a:pt x="110" y="58"/>
                  <a:pt x="108" y="58"/>
                  <a:pt x="108" y="59"/>
                </a:cubicBezTo>
                <a:cubicBezTo>
                  <a:pt x="107" y="59"/>
                  <a:pt x="107" y="61"/>
                  <a:pt x="107" y="62"/>
                </a:cubicBezTo>
                <a:cubicBezTo>
                  <a:pt x="107" y="64"/>
                  <a:pt x="107" y="64"/>
                  <a:pt x="107" y="65"/>
                </a:cubicBezTo>
                <a:cubicBezTo>
                  <a:pt x="107" y="67"/>
                  <a:pt x="107" y="67"/>
                  <a:pt x="107" y="67"/>
                </a:cubicBezTo>
                <a:cubicBezTo>
                  <a:pt x="107" y="68"/>
                  <a:pt x="107" y="70"/>
                  <a:pt x="108" y="71"/>
                </a:cubicBezTo>
                <a:cubicBezTo>
                  <a:pt x="108" y="71"/>
                  <a:pt x="110" y="73"/>
                  <a:pt x="111" y="73"/>
                </a:cubicBezTo>
                <a:cubicBezTo>
                  <a:pt x="117" y="73"/>
                  <a:pt x="117" y="73"/>
                  <a:pt x="117" y="73"/>
                </a:cubicBezTo>
                <a:cubicBezTo>
                  <a:pt x="118" y="73"/>
                  <a:pt x="121" y="70"/>
                  <a:pt x="121" y="67"/>
                </a:cubicBezTo>
                <a:cubicBezTo>
                  <a:pt x="121" y="62"/>
                  <a:pt x="121" y="62"/>
                  <a:pt x="121" y="62"/>
                </a:cubicBezTo>
                <a:cubicBezTo>
                  <a:pt x="121" y="59"/>
                  <a:pt x="118" y="58"/>
                  <a:pt x="117" y="58"/>
                </a:cubicBezTo>
                <a:close/>
                <a:moveTo>
                  <a:pt x="112" y="88"/>
                </a:moveTo>
                <a:cubicBezTo>
                  <a:pt x="108" y="85"/>
                  <a:pt x="108" y="85"/>
                  <a:pt x="108" y="85"/>
                </a:cubicBezTo>
                <a:cubicBezTo>
                  <a:pt x="106" y="85"/>
                  <a:pt x="106" y="84"/>
                  <a:pt x="105" y="84"/>
                </a:cubicBezTo>
                <a:cubicBezTo>
                  <a:pt x="103" y="84"/>
                  <a:pt x="102" y="85"/>
                  <a:pt x="101" y="87"/>
                </a:cubicBezTo>
                <a:cubicBezTo>
                  <a:pt x="101" y="88"/>
                  <a:pt x="99" y="90"/>
                  <a:pt x="99" y="91"/>
                </a:cubicBezTo>
                <a:cubicBezTo>
                  <a:pt x="98" y="94"/>
                  <a:pt x="99" y="97"/>
                  <a:pt x="101" y="98"/>
                </a:cubicBezTo>
                <a:cubicBezTo>
                  <a:pt x="105" y="101"/>
                  <a:pt x="105" y="101"/>
                  <a:pt x="105" y="101"/>
                </a:cubicBezTo>
                <a:cubicBezTo>
                  <a:pt x="105" y="101"/>
                  <a:pt x="106" y="101"/>
                  <a:pt x="108" y="101"/>
                </a:cubicBezTo>
                <a:cubicBezTo>
                  <a:pt x="109" y="101"/>
                  <a:pt x="111" y="100"/>
                  <a:pt x="112" y="98"/>
                </a:cubicBezTo>
                <a:cubicBezTo>
                  <a:pt x="114" y="94"/>
                  <a:pt x="114" y="94"/>
                  <a:pt x="114" y="94"/>
                </a:cubicBezTo>
                <a:cubicBezTo>
                  <a:pt x="115" y="94"/>
                  <a:pt x="115" y="93"/>
                  <a:pt x="115" y="91"/>
                </a:cubicBezTo>
                <a:cubicBezTo>
                  <a:pt x="114" y="90"/>
                  <a:pt x="114" y="88"/>
                  <a:pt x="112" y="88"/>
                </a:cubicBezTo>
                <a:close/>
                <a:moveTo>
                  <a:pt x="20" y="87"/>
                </a:moveTo>
                <a:cubicBezTo>
                  <a:pt x="18" y="85"/>
                  <a:pt x="17" y="84"/>
                  <a:pt x="16" y="84"/>
                </a:cubicBezTo>
                <a:cubicBezTo>
                  <a:pt x="14" y="84"/>
                  <a:pt x="14" y="85"/>
                  <a:pt x="13" y="85"/>
                </a:cubicBezTo>
                <a:cubicBezTo>
                  <a:pt x="9" y="88"/>
                  <a:pt x="9" y="88"/>
                  <a:pt x="9" y="88"/>
                </a:cubicBezTo>
                <a:cubicBezTo>
                  <a:pt x="7" y="88"/>
                  <a:pt x="7" y="90"/>
                  <a:pt x="7" y="91"/>
                </a:cubicBezTo>
                <a:cubicBezTo>
                  <a:pt x="6" y="93"/>
                  <a:pt x="7" y="94"/>
                  <a:pt x="7" y="94"/>
                </a:cubicBezTo>
                <a:cubicBezTo>
                  <a:pt x="10" y="98"/>
                  <a:pt x="10" y="98"/>
                  <a:pt x="10" y="98"/>
                </a:cubicBezTo>
                <a:cubicBezTo>
                  <a:pt x="10" y="100"/>
                  <a:pt x="12" y="101"/>
                  <a:pt x="14" y="101"/>
                </a:cubicBezTo>
                <a:cubicBezTo>
                  <a:pt x="16" y="101"/>
                  <a:pt x="16" y="101"/>
                  <a:pt x="16" y="101"/>
                </a:cubicBezTo>
                <a:cubicBezTo>
                  <a:pt x="20" y="98"/>
                  <a:pt x="20" y="98"/>
                  <a:pt x="20" y="98"/>
                </a:cubicBezTo>
                <a:cubicBezTo>
                  <a:pt x="21" y="97"/>
                  <a:pt x="23" y="94"/>
                  <a:pt x="21" y="93"/>
                </a:cubicBezTo>
                <a:cubicBezTo>
                  <a:pt x="21" y="90"/>
                  <a:pt x="20" y="88"/>
                  <a:pt x="20" y="87"/>
                </a:cubicBezTo>
                <a:close/>
                <a:moveTo>
                  <a:pt x="71" y="150"/>
                </a:moveTo>
                <a:cubicBezTo>
                  <a:pt x="49" y="150"/>
                  <a:pt x="49" y="150"/>
                  <a:pt x="49" y="150"/>
                </a:cubicBezTo>
                <a:cubicBezTo>
                  <a:pt x="47" y="150"/>
                  <a:pt x="45" y="151"/>
                  <a:pt x="45" y="155"/>
                </a:cubicBezTo>
                <a:cubicBezTo>
                  <a:pt x="45" y="158"/>
                  <a:pt x="47" y="160"/>
                  <a:pt x="49" y="160"/>
                </a:cubicBezTo>
                <a:cubicBezTo>
                  <a:pt x="71" y="160"/>
                  <a:pt x="71" y="160"/>
                  <a:pt x="71" y="160"/>
                </a:cubicBezTo>
                <a:cubicBezTo>
                  <a:pt x="74" y="160"/>
                  <a:pt x="75" y="158"/>
                  <a:pt x="75" y="155"/>
                </a:cubicBezTo>
                <a:cubicBezTo>
                  <a:pt x="75" y="151"/>
                  <a:pt x="74" y="150"/>
                  <a:pt x="71" y="150"/>
                </a:cubicBezTo>
                <a:close/>
                <a:moveTo>
                  <a:pt x="61" y="20"/>
                </a:moveTo>
                <a:cubicBezTo>
                  <a:pt x="39" y="20"/>
                  <a:pt x="20" y="40"/>
                  <a:pt x="20" y="64"/>
                </a:cubicBezTo>
                <a:cubicBezTo>
                  <a:pt x="20" y="75"/>
                  <a:pt x="24" y="85"/>
                  <a:pt x="30" y="96"/>
                </a:cubicBezTo>
                <a:cubicBezTo>
                  <a:pt x="34" y="106"/>
                  <a:pt x="39" y="114"/>
                  <a:pt x="39" y="123"/>
                </a:cubicBezTo>
                <a:cubicBezTo>
                  <a:pt x="39" y="126"/>
                  <a:pt x="41" y="127"/>
                  <a:pt x="44" y="127"/>
                </a:cubicBezTo>
                <a:cubicBezTo>
                  <a:pt x="77" y="127"/>
                  <a:pt x="77" y="127"/>
                  <a:pt x="77" y="127"/>
                </a:cubicBezTo>
                <a:cubicBezTo>
                  <a:pt x="80" y="127"/>
                  <a:pt x="83" y="126"/>
                  <a:pt x="83" y="123"/>
                </a:cubicBezTo>
                <a:cubicBezTo>
                  <a:pt x="83" y="114"/>
                  <a:pt x="87" y="105"/>
                  <a:pt x="91" y="96"/>
                </a:cubicBezTo>
                <a:cubicBezTo>
                  <a:pt x="97" y="85"/>
                  <a:pt x="101" y="75"/>
                  <a:pt x="101" y="64"/>
                </a:cubicBezTo>
                <a:cubicBezTo>
                  <a:pt x="101" y="40"/>
                  <a:pt x="84" y="20"/>
                  <a:pt x="61" y="20"/>
                </a:cubicBezTo>
                <a:close/>
                <a:moveTo>
                  <a:pt x="78" y="88"/>
                </a:moveTo>
                <a:cubicBezTo>
                  <a:pt x="75" y="96"/>
                  <a:pt x="71" y="103"/>
                  <a:pt x="70" y="112"/>
                </a:cubicBezTo>
                <a:cubicBezTo>
                  <a:pt x="70" y="112"/>
                  <a:pt x="70" y="112"/>
                  <a:pt x="68" y="112"/>
                </a:cubicBezTo>
                <a:cubicBezTo>
                  <a:pt x="53" y="112"/>
                  <a:pt x="53" y="112"/>
                  <a:pt x="53" y="112"/>
                </a:cubicBezTo>
                <a:cubicBezTo>
                  <a:pt x="51" y="112"/>
                  <a:pt x="51" y="112"/>
                  <a:pt x="51" y="112"/>
                </a:cubicBezTo>
                <a:cubicBezTo>
                  <a:pt x="50" y="105"/>
                  <a:pt x="46" y="97"/>
                  <a:pt x="43" y="90"/>
                </a:cubicBezTo>
                <a:cubicBezTo>
                  <a:pt x="39" y="81"/>
                  <a:pt x="34" y="71"/>
                  <a:pt x="34" y="64"/>
                </a:cubicBezTo>
                <a:cubicBezTo>
                  <a:pt x="34" y="49"/>
                  <a:pt x="46" y="35"/>
                  <a:pt x="61" y="35"/>
                </a:cubicBezTo>
                <a:cubicBezTo>
                  <a:pt x="75" y="35"/>
                  <a:pt x="87" y="49"/>
                  <a:pt x="87" y="64"/>
                </a:cubicBezTo>
                <a:cubicBezTo>
                  <a:pt x="87" y="71"/>
                  <a:pt x="83" y="79"/>
                  <a:pt x="78" y="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7212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475DAC3-8A1D-E34C-8A3B-C01E18FCC3BB}"/>
              </a:ext>
            </a:extLst>
          </p:cNvPr>
          <p:cNvGraphicFramePr>
            <a:graphicFrameLocks noGrp="1"/>
          </p:cNvGraphicFramePr>
          <p:nvPr/>
        </p:nvGraphicFramePr>
        <p:xfrm>
          <a:off x="720969" y="4075002"/>
          <a:ext cx="10777041" cy="2004069"/>
        </p:xfrm>
        <a:graphic>
          <a:graphicData uri="http://schemas.openxmlformats.org/drawingml/2006/table">
            <a:tbl>
              <a:tblPr firstRow="1" bandRow="1">
                <a:tableStyleId>{5C22544A-7EE6-4342-B048-85BDC9FD1C3A}</a:tableStyleId>
              </a:tblPr>
              <a:tblGrid>
                <a:gridCol w="1836161">
                  <a:extLst>
                    <a:ext uri="{9D8B030D-6E8A-4147-A177-3AD203B41FA5}">
                      <a16:colId xmlns:a16="http://schemas.microsoft.com/office/drawing/2014/main" val="2446408934"/>
                    </a:ext>
                  </a:extLst>
                </a:gridCol>
                <a:gridCol w="1647277">
                  <a:extLst>
                    <a:ext uri="{9D8B030D-6E8A-4147-A177-3AD203B41FA5}">
                      <a16:colId xmlns:a16="http://schemas.microsoft.com/office/drawing/2014/main" val="3895299667"/>
                    </a:ext>
                  </a:extLst>
                </a:gridCol>
                <a:gridCol w="2056762">
                  <a:extLst>
                    <a:ext uri="{9D8B030D-6E8A-4147-A177-3AD203B41FA5}">
                      <a16:colId xmlns:a16="http://schemas.microsoft.com/office/drawing/2014/main" val="2231798521"/>
                    </a:ext>
                  </a:extLst>
                </a:gridCol>
                <a:gridCol w="1644495">
                  <a:extLst>
                    <a:ext uri="{9D8B030D-6E8A-4147-A177-3AD203B41FA5}">
                      <a16:colId xmlns:a16="http://schemas.microsoft.com/office/drawing/2014/main" val="2122516206"/>
                    </a:ext>
                  </a:extLst>
                </a:gridCol>
                <a:gridCol w="1796173">
                  <a:extLst>
                    <a:ext uri="{9D8B030D-6E8A-4147-A177-3AD203B41FA5}">
                      <a16:colId xmlns:a16="http://schemas.microsoft.com/office/drawing/2014/main" val="2737051178"/>
                    </a:ext>
                  </a:extLst>
                </a:gridCol>
                <a:gridCol w="1796173">
                  <a:extLst>
                    <a:ext uri="{9D8B030D-6E8A-4147-A177-3AD203B41FA5}">
                      <a16:colId xmlns:a16="http://schemas.microsoft.com/office/drawing/2014/main" val="1792382458"/>
                    </a:ext>
                  </a:extLst>
                </a:gridCol>
              </a:tblGrid>
              <a:tr h="723909">
                <a:tc>
                  <a:txBody>
                    <a:bodyPr/>
                    <a:lstStyle/>
                    <a:p>
                      <a:endParaRPr lang="en-US" dirty="0"/>
                    </a:p>
                  </a:txBody>
                  <a:tcPr>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endParaRPr lang="en-US" dirty="0"/>
                    </a:p>
                  </a:txBody>
                  <a:tcPr>
                    <a:lnL w="38100" cap="flat" cmpd="sng" algn="ctr">
                      <a:solidFill>
                        <a:schemeClr val="accent1"/>
                      </a:solidFill>
                      <a:prstDash val="solid"/>
                      <a:round/>
                      <a:headEnd type="none" w="med" len="med"/>
                      <a:tailEnd type="none" w="med" len="med"/>
                    </a:lnL>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0132651"/>
                  </a:ext>
                </a:extLst>
              </a:tr>
              <a:tr h="1173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Regional clean hydrogen hubs</a:t>
                      </a:r>
                    </a:p>
                  </a:txBody>
                  <a:tcPr marT="91440" marB="91440">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Carbon capture and storage</a:t>
                      </a:r>
                    </a:p>
                  </a:txBody>
                  <a:tcPr marT="91440" marB="9144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Clean energy demonstrations on former mine lands</a:t>
                      </a:r>
                    </a:p>
                  </a:txBody>
                  <a:tcPr marT="91440" marB="9144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Orphaned wells</a:t>
                      </a:r>
                    </a:p>
                  </a:txBody>
                  <a:tcPr marT="91440" marB="9144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Critical materials and rare earth elements</a:t>
                      </a:r>
                    </a:p>
                  </a:txBody>
                  <a:tcPr marT="91440" marB="9144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Energy improvements in rural and remote areas</a:t>
                      </a:r>
                    </a:p>
                  </a:txBody>
                  <a:tcPr marT="91440" marB="91440">
                    <a:lnL w="38100" cap="flat" cmpd="sng" algn="ctr">
                      <a:solidFill>
                        <a:schemeClr val="accent1"/>
                      </a:solidFill>
                      <a:prstDash val="solid"/>
                      <a:round/>
                      <a:headEnd type="none" w="med" len="med"/>
                      <a:tailEnd type="none" w="med" len="med"/>
                    </a:lnL>
                    <a:lnT w="381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981355586"/>
                  </a:ext>
                </a:extLst>
              </a:tr>
            </a:tbl>
          </a:graphicData>
        </a:graphic>
      </p:graphicFrame>
      <p:sp>
        <p:nvSpPr>
          <p:cNvPr id="13" name="Rectangle 68">
            <a:extLst>
              <a:ext uri="{FF2B5EF4-FFF2-40B4-BE49-F238E27FC236}">
                <a16:creationId xmlns:a16="http://schemas.microsoft.com/office/drawing/2014/main" id="{AD564FED-E0D6-FE4F-AC3A-33C843CF2B9E}"/>
              </a:ext>
            </a:extLst>
          </p:cNvPr>
          <p:cNvSpPr>
            <a:spLocks noChangeArrowheads="1"/>
          </p:cNvSpPr>
          <p:nvPr/>
        </p:nvSpPr>
        <p:spPr bwMode="auto">
          <a:xfrm>
            <a:off x="1335115" y="4149082"/>
            <a:ext cx="577222" cy="57722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 name="Content Placeholder 3">
            <a:extLst>
              <a:ext uri="{FF2B5EF4-FFF2-40B4-BE49-F238E27FC236}">
                <a16:creationId xmlns:a16="http://schemas.microsoft.com/office/drawing/2014/main" id="{DF8A1ADB-2E8B-E24D-B74C-81BE5BD12049}"/>
              </a:ext>
            </a:extLst>
          </p:cNvPr>
          <p:cNvSpPr>
            <a:spLocks noGrp="1"/>
          </p:cNvSpPr>
          <p:nvPr>
            <p:ph idx="1"/>
          </p:nvPr>
        </p:nvSpPr>
        <p:spPr>
          <a:xfrm>
            <a:off x="595938" y="981202"/>
            <a:ext cx="10607924" cy="2305633"/>
          </a:xfrm>
        </p:spPr>
        <p:txBody>
          <a:bodyPr>
            <a:normAutofit fontScale="85000" lnSpcReduction="10000"/>
          </a:bodyPr>
          <a:lstStyle/>
          <a:p>
            <a:pPr marL="0" indent="0">
              <a:buNone/>
            </a:pPr>
            <a:r>
              <a:rPr lang="en-US" sz="2800" dirty="0">
                <a:latin typeface="Century Gothic" panose="020B0502020202020204" pitchFamily="34" charset="0"/>
              </a:rPr>
              <a:t>IWG agencies are preparing </a:t>
            </a:r>
            <a:r>
              <a:rPr lang="en-US" sz="2800" b="1" dirty="0">
                <a:latin typeface="Century Gothic" panose="020B0502020202020204" pitchFamily="34" charset="0"/>
              </a:rPr>
              <a:t>more than $100 billion</a:t>
            </a:r>
            <a:r>
              <a:rPr lang="en-US" sz="2800" dirty="0">
                <a:latin typeface="Century Gothic" panose="020B0502020202020204" pitchFamily="34" charset="0"/>
              </a:rPr>
              <a:t> of infrastructure investments and funding opportunities in areas such as:</a:t>
            </a:r>
          </a:p>
          <a:p>
            <a:r>
              <a:rPr lang="en-US" sz="2400" dirty="0">
                <a:latin typeface="Century Gothic" panose="020B0502020202020204" pitchFamily="34" charset="0"/>
              </a:rPr>
              <a:t>Transportation</a:t>
            </a:r>
          </a:p>
          <a:p>
            <a:r>
              <a:rPr lang="en-US" sz="2400" dirty="0">
                <a:latin typeface="Century Gothic" panose="020B0502020202020204" pitchFamily="34" charset="0"/>
              </a:rPr>
              <a:t>Broadband</a:t>
            </a:r>
          </a:p>
          <a:p>
            <a:r>
              <a:rPr lang="en-US" sz="2400" dirty="0">
                <a:latin typeface="Century Gothic" panose="020B0502020202020204" pitchFamily="34" charset="0"/>
              </a:rPr>
              <a:t>Clean water</a:t>
            </a:r>
          </a:p>
          <a:p>
            <a:r>
              <a:rPr lang="en-US" sz="2400" dirty="0">
                <a:latin typeface="Century Gothic" panose="020B0502020202020204" pitchFamily="34" charset="0"/>
              </a:rPr>
              <a:t>Energy infrastructure</a:t>
            </a:r>
          </a:p>
          <a:p>
            <a:endParaRPr lang="en-US" sz="2400" dirty="0">
              <a:latin typeface="Century Gothic" panose="020B0502020202020204" pitchFamily="34" charset="0"/>
            </a:endParaRPr>
          </a:p>
        </p:txBody>
      </p:sp>
      <p:sp>
        <p:nvSpPr>
          <p:cNvPr id="3" name="Title 2">
            <a:extLst>
              <a:ext uri="{FF2B5EF4-FFF2-40B4-BE49-F238E27FC236}">
                <a16:creationId xmlns:a16="http://schemas.microsoft.com/office/drawing/2014/main" id="{FC00580B-6A48-BA4D-93B6-6B080FAF6A32}"/>
              </a:ext>
            </a:extLst>
          </p:cNvPr>
          <p:cNvSpPr>
            <a:spLocks noGrp="1"/>
          </p:cNvSpPr>
          <p:nvPr>
            <p:ph type="title"/>
          </p:nvPr>
        </p:nvSpPr>
        <p:spPr/>
        <p:txBody>
          <a:bodyPr>
            <a:normAutofit/>
          </a:bodyPr>
          <a:lstStyle/>
          <a:p>
            <a:r>
              <a:rPr lang="en-US" sz="3200" dirty="0"/>
              <a:t>Bipartisan Infrastructure Law (BIL)</a:t>
            </a:r>
          </a:p>
        </p:txBody>
      </p:sp>
      <p:sp>
        <p:nvSpPr>
          <p:cNvPr id="5" name="Slide Number Placeholder 4">
            <a:extLst>
              <a:ext uri="{FF2B5EF4-FFF2-40B4-BE49-F238E27FC236}">
                <a16:creationId xmlns:a16="http://schemas.microsoft.com/office/drawing/2014/main" id="{7BB95587-D3E7-6E4E-9A7D-8AEDD5FFB63A}"/>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EC776-4F8E-46A8-A97F-EBE2F00A8093}" type="slidenum">
              <a:rPr kumimoji="0" lang="en-US"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Rectangle 68">
            <a:extLst>
              <a:ext uri="{FF2B5EF4-FFF2-40B4-BE49-F238E27FC236}">
                <a16:creationId xmlns:a16="http://schemas.microsoft.com/office/drawing/2014/main" id="{0B116A25-8D2F-664D-AE2E-4AA7CAA39BE8}"/>
              </a:ext>
            </a:extLst>
          </p:cNvPr>
          <p:cNvSpPr>
            <a:spLocks noChangeArrowheads="1"/>
          </p:cNvSpPr>
          <p:nvPr/>
        </p:nvSpPr>
        <p:spPr bwMode="auto">
          <a:xfrm>
            <a:off x="3137453" y="4142635"/>
            <a:ext cx="577222" cy="57722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Rectangle 68">
            <a:extLst>
              <a:ext uri="{FF2B5EF4-FFF2-40B4-BE49-F238E27FC236}">
                <a16:creationId xmlns:a16="http://schemas.microsoft.com/office/drawing/2014/main" id="{E39E74D8-00E1-1B4D-810D-0523850D458D}"/>
              </a:ext>
            </a:extLst>
          </p:cNvPr>
          <p:cNvSpPr>
            <a:spLocks noChangeArrowheads="1"/>
          </p:cNvSpPr>
          <p:nvPr/>
        </p:nvSpPr>
        <p:spPr bwMode="auto">
          <a:xfrm>
            <a:off x="4980093" y="4128753"/>
            <a:ext cx="577222" cy="57722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8" name="Rectangle 68">
            <a:extLst>
              <a:ext uri="{FF2B5EF4-FFF2-40B4-BE49-F238E27FC236}">
                <a16:creationId xmlns:a16="http://schemas.microsoft.com/office/drawing/2014/main" id="{518DF7F3-1BCE-9F42-ACAE-45EC62354309}"/>
              </a:ext>
            </a:extLst>
          </p:cNvPr>
          <p:cNvSpPr>
            <a:spLocks noChangeArrowheads="1"/>
          </p:cNvSpPr>
          <p:nvPr/>
        </p:nvSpPr>
        <p:spPr bwMode="auto">
          <a:xfrm>
            <a:off x="6822733" y="4149082"/>
            <a:ext cx="577222" cy="57722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0" name="Rectangle 68">
            <a:extLst>
              <a:ext uri="{FF2B5EF4-FFF2-40B4-BE49-F238E27FC236}">
                <a16:creationId xmlns:a16="http://schemas.microsoft.com/office/drawing/2014/main" id="{35CF9B75-CB4D-AD40-BD9C-F262ECDB93CF}"/>
              </a:ext>
            </a:extLst>
          </p:cNvPr>
          <p:cNvSpPr>
            <a:spLocks noChangeArrowheads="1"/>
          </p:cNvSpPr>
          <p:nvPr/>
        </p:nvSpPr>
        <p:spPr bwMode="auto">
          <a:xfrm>
            <a:off x="8501844" y="4122807"/>
            <a:ext cx="577222" cy="57722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2" name="Rectangle 68">
            <a:extLst>
              <a:ext uri="{FF2B5EF4-FFF2-40B4-BE49-F238E27FC236}">
                <a16:creationId xmlns:a16="http://schemas.microsoft.com/office/drawing/2014/main" id="{F3383CEC-1CCC-A346-AED0-0069548F22DE}"/>
              </a:ext>
            </a:extLst>
          </p:cNvPr>
          <p:cNvSpPr>
            <a:spLocks noChangeArrowheads="1"/>
          </p:cNvSpPr>
          <p:nvPr/>
        </p:nvSpPr>
        <p:spPr bwMode="auto">
          <a:xfrm>
            <a:off x="10304182" y="4122807"/>
            <a:ext cx="577222" cy="57722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27" name="Picture 26">
            <a:extLst>
              <a:ext uri="{FF2B5EF4-FFF2-40B4-BE49-F238E27FC236}">
                <a16:creationId xmlns:a16="http://schemas.microsoft.com/office/drawing/2014/main" id="{45D545F5-34B1-BC48-BCA5-FA9E2314E5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6770" y="4297367"/>
            <a:ext cx="409148" cy="284250"/>
          </a:xfrm>
          <a:prstGeom prst="rect">
            <a:avLst/>
          </a:prstGeom>
        </p:spPr>
      </p:pic>
      <p:pic>
        <p:nvPicPr>
          <p:cNvPr id="28" name="Picture 27">
            <a:extLst>
              <a:ext uri="{FF2B5EF4-FFF2-40B4-BE49-F238E27FC236}">
                <a16:creationId xmlns:a16="http://schemas.microsoft.com/office/drawing/2014/main" id="{EC04B3F4-7E14-1345-A5A4-4BD39BD1AC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14896" y="4287868"/>
            <a:ext cx="351118" cy="266542"/>
          </a:xfrm>
          <a:prstGeom prst="rect">
            <a:avLst/>
          </a:prstGeom>
        </p:spPr>
      </p:pic>
      <p:pic>
        <p:nvPicPr>
          <p:cNvPr id="29" name="Picture 28">
            <a:extLst>
              <a:ext uri="{FF2B5EF4-FFF2-40B4-BE49-F238E27FC236}">
                <a16:creationId xmlns:a16="http://schemas.microsoft.com/office/drawing/2014/main" id="{82660F15-06E8-E648-AD5E-5405AFE9F60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0700" y="4262788"/>
            <a:ext cx="316008" cy="318829"/>
          </a:xfrm>
          <a:prstGeom prst="rect">
            <a:avLst/>
          </a:prstGeom>
        </p:spPr>
      </p:pic>
      <p:sp>
        <p:nvSpPr>
          <p:cNvPr id="2" name="Content Placeholder 3">
            <a:extLst>
              <a:ext uri="{FF2B5EF4-FFF2-40B4-BE49-F238E27FC236}">
                <a16:creationId xmlns:a16="http://schemas.microsoft.com/office/drawing/2014/main" id="{3D9F9F43-4E99-40E0-B791-613263C815C6}"/>
              </a:ext>
            </a:extLst>
          </p:cNvPr>
          <p:cNvSpPr txBox="1">
            <a:spLocks/>
          </p:cNvSpPr>
          <p:nvPr/>
        </p:nvSpPr>
        <p:spPr>
          <a:xfrm>
            <a:off x="595938" y="3481377"/>
            <a:ext cx="10607924" cy="52660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200" b="0" kern="1200">
                <a:solidFill>
                  <a:schemeClr val="tx1"/>
                </a:solidFill>
                <a:latin typeface="Tw Cen MT" panose="020B06020201040206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Energy-specific programs include:</a:t>
            </a:r>
          </a:p>
        </p:txBody>
      </p:sp>
      <p:pic>
        <p:nvPicPr>
          <p:cNvPr id="31" name="Graphic 30" descr="Power Plant with solid fill">
            <a:extLst>
              <a:ext uri="{FF2B5EF4-FFF2-40B4-BE49-F238E27FC236}">
                <a16:creationId xmlns:a16="http://schemas.microsoft.com/office/drawing/2014/main" id="{F4A6FF34-CC47-EBE4-5319-FA5816089C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19218" y="4220969"/>
            <a:ext cx="376863" cy="376863"/>
          </a:xfrm>
          <a:prstGeom prst="rect">
            <a:avLst/>
          </a:prstGeom>
        </p:spPr>
      </p:pic>
      <p:pic>
        <p:nvPicPr>
          <p:cNvPr id="33" name="Graphic 32" descr="Farm scene with solid fill">
            <a:extLst>
              <a:ext uri="{FF2B5EF4-FFF2-40B4-BE49-F238E27FC236}">
                <a16:creationId xmlns:a16="http://schemas.microsoft.com/office/drawing/2014/main" id="{8187103E-4180-C526-3E65-3A7EC0E263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4004" y="4152303"/>
            <a:ext cx="457577" cy="457577"/>
          </a:xfrm>
          <a:prstGeom prst="rect">
            <a:avLst/>
          </a:prstGeom>
        </p:spPr>
      </p:pic>
      <p:pic>
        <p:nvPicPr>
          <p:cNvPr id="35" name="Graphic 34" descr="Renewable Energy with solid fill">
            <a:extLst>
              <a:ext uri="{FF2B5EF4-FFF2-40B4-BE49-F238E27FC236}">
                <a16:creationId xmlns:a16="http://schemas.microsoft.com/office/drawing/2014/main" id="{B48A264E-62EA-5C29-42BF-F6E4A0E39F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09643" y="4209093"/>
            <a:ext cx="457200" cy="457200"/>
          </a:xfrm>
          <a:prstGeom prst="rect">
            <a:avLst/>
          </a:prstGeom>
        </p:spPr>
      </p:pic>
    </p:spTree>
    <p:extLst>
      <p:ext uri="{BB962C8B-B14F-4D97-AF65-F5344CB8AC3E}">
        <p14:creationId xmlns:p14="http://schemas.microsoft.com/office/powerpoint/2010/main" val="297548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2789</Words>
  <Application>Microsoft Macintosh PowerPoint</Application>
  <PresentationFormat>Widescreen</PresentationFormat>
  <Paragraphs>263</Paragraphs>
  <Slides>16</Slides>
  <Notes>9</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Century Gothic</vt:lpstr>
      <vt:lpstr>Kigelia</vt:lpstr>
      <vt:lpstr>Open Sans</vt:lpstr>
      <vt:lpstr>Symbol</vt:lpstr>
      <vt:lpstr>Times New Roman</vt:lpstr>
      <vt:lpstr>Tw Cen MT</vt:lpstr>
      <vt:lpstr>Office Theme</vt:lpstr>
      <vt:lpstr>House Bill 9  Kentucky GRANT Program</vt:lpstr>
      <vt:lpstr>Coal Jobs Hard Hit</vt:lpstr>
      <vt:lpstr>Challenges Facing Kentucky Communities</vt:lpstr>
      <vt:lpstr>House Bill 9 – GRANT Program Events</vt:lpstr>
      <vt:lpstr>New Federal Energy Community Designations</vt:lpstr>
      <vt:lpstr>New Federal Energy Community Designations</vt:lpstr>
      <vt:lpstr>Coal &amp; Power Plant Communities &amp; Economic Revitalization</vt:lpstr>
      <vt:lpstr>Allocating Funding to Energy Communities </vt:lpstr>
      <vt:lpstr>Bipartisan Infrastructure Law (BIL)</vt:lpstr>
      <vt:lpstr>The Inflation Reduction Act (IRA)</vt:lpstr>
      <vt:lpstr>Funding For Kentucky</vt:lpstr>
      <vt:lpstr>Funding Opportunities in the Clearinghouse</vt:lpstr>
      <vt:lpstr>Energy Community Funding Opportunities</vt:lpstr>
      <vt:lpstr>    </vt:lpstr>
      <vt:lpstr>Energy Community Tax Credits Eligibility Maps</vt:lpstr>
      <vt:lpstr>Types of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9  Kentucky GRANT Program</dc:title>
  <dc:creator>Rebecca Hartsough</dc:creator>
  <cp:lastModifiedBy>Rebecca Hartsough</cp:lastModifiedBy>
  <cp:revision>2</cp:revision>
  <dcterms:created xsi:type="dcterms:W3CDTF">2023-07-19T15:17:12Z</dcterms:created>
  <dcterms:modified xsi:type="dcterms:W3CDTF">2023-10-18T18:58:58Z</dcterms:modified>
</cp:coreProperties>
</file>