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7"/>
  </p:notesMasterIdLst>
  <p:sldIdLst>
    <p:sldId id="295" r:id="rId2"/>
    <p:sldId id="294" r:id="rId3"/>
    <p:sldId id="310" r:id="rId4"/>
    <p:sldId id="320" r:id="rId5"/>
    <p:sldId id="306" r:id="rId6"/>
    <p:sldId id="301" r:id="rId7"/>
    <p:sldId id="299" r:id="rId8"/>
    <p:sldId id="319" r:id="rId9"/>
    <p:sldId id="308" r:id="rId10"/>
    <p:sldId id="305" r:id="rId11"/>
    <p:sldId id="309" r:id="rId12"/>
    <p:sldId id="302" r:id="rId13"/>
    <p:sldId id="316" r:id="rId14"/>
    <p:sldId id="317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F2"/>
    <a:srgbClr val="ADB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7EE19-3F8F-4A49-8E66-0D09824AA405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B543C-7982-40C9-AE6A-59528404D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93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BIL Plugging</a:t>
            </a:r>
            <a:r>
              <a:rPr lang="en-US" baseline="0" dirty="0"/>
              <a:t> Project in Hopkins County P 26310 July 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0B543C-7982-40C9-AE6A-59528404D8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056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Johnson County: BEFORE</a:t>
            </a:r>
            <a:r>
              <a:rPr lang="en-US" baseline="0" dirty="0"/>
              <a:t> and AFTER 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543C-7982-40C9-AE6A-59528404D8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98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Counties</a:t>
            </a:r>
            <a:r>
              <a:rPr lang="en-US" baseline="0" dirty="0"/>
              <a:t> with work completed  are green, only Wayne County has ongoing Federal Plugging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543C-7982-40C9-AE6A-59528404D8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7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Estill</a:t>
            </a:r>
            <a:r>
              <a:rPr lang="en-US" baseline="0" dirty="0"/>
              <a:t> County: BEFORE and AFTER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543C-7982-40C9-AE6A-59528404D8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57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step</a:t>
            </a:r>
            <a:r>
              <a:rPr lang="en-US" baseline="0" dirty="0"/>
              <a:t> for KY is to secure additional plugging funds is to pursue a BIL Formula Grant.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543C-7982-40C9-AE6A-59528404D8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944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543C-7982-40C9-AE6A-59528404D8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92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unknown and unmapped Orphan Well found</a:t>
            </a:r>
            <a:r>
              <a:rPr lang="en-US" baseline="0" dirty="0"/>
              <a:t> n</a:t>
            </a:r>
            <a:r>
              <a:rPr lang="en-US" dirty="0"/>
              <a:t>ear</a:t>
            </a:r>
            <a:r>
              <a:rPr lang="en-US" baseline="0" dirty="0"/>
              <a:t> Rockcastle County High School, yet to be plugged.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B7C24-E99B-4BDD-B5F6-2641951F2C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4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Congress Passed the BIL November 2021, Providing State Grant Opportunities to Plug Orphan Oil and Gas Wells.  This is One that was Plugged by that Effort!</a:t>
            </a:r>
          </a:p>
          <a:p>
            <a:r>
              <a:rPr lang="en-US" baseline="0" dirty="0"/>
              <a:t>Warren County BEFORE AND AFTER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6B7C24-E99B-4BDD-B5F6-2641951F2C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41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543C-7982-40C9-AE6A-59528404D8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6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543C-7982-40C9-AE6A-59528404D8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1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CASEY COUNTY</a:t>
            </a:r>
            <a:r>
              <a:rPr lang="en-US" baseline="0" dirty="0"/>
              <a:t>, BEFORE AND AFTER PHOTOS.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543C-7982-40C9-AE6A-59528404D8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06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 Different</a:t>
            </a:r>
            <a:r>
              <a:rPr lang="en-US" baseline="0" dirty="0"/>
              <a:t> Contracting Companies participated in the statewide plugging projects, most from Kentucky.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543C-7982-40C9-AE6A-59528404D8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25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Union</a:t>
            </a:r>
            <a:r>
              <a:rPr lang="en-US" baseline="0" dirty="0"/>
              <a:t> County: BEFORE and AFTER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543C-7982-40C9-AE6A-59528404D8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48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Twenty</a:t>
            </a:r>
            <a:r>
              <a:rPr lang="en-US" baseline="0" dirty="0"/>
              <a:t> Seven Different Kentucky Counties saw BIL Plugging Projects Awarded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0B543C-7982-40C9-AE6A-59528404D8D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9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Plugging</a:t>
            </a:r>
            <a:r>
              <a:rPr lang="en-US" baseline="0" dirty="0"/>
              <a:t> work has been completed in 26 of the 27 Kentucky counties seeing contracts awarded.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E505CC-149C-4685-A39E-D6E1B49D16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38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ED5A-A126-4EB8-B350-EE6037776A7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23C0-0A37-480E-A272-EC15F2EB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7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ED5A-A126-4EB8-B350-EE6037776A7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23C0-0A37-480E-A272-EC15F2EB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ED5A-A126-4EB8-B350-EE6037776A7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23C0-0A37-480E-A272-EC15F2EB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54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ED5A-A126-4EB8-B350-EE6037776A7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23C0-0A37-480E-A272-EC15F2EB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0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ED5A-A126-4EB8-B350-EE6037776A7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23C0-0A37-480E-A272-EC15F2EB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222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ED5A-A126-4EB8-B350-EE6037776A7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23C0-0A37-480E-A272-EC15F2EB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30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ED5A-A126-4EB8-B350-EE6037776A7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23C0-0A37-480E-A272-EC15F2EB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2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ED5A-A126-4EB8-B350-EE6037776A7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23C0-0A37-480E-A272-EC15F2EB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4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ED5A-A126-4EB8-B350-EE6037776A7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23C0-0A37-480E-A272-EC15F2EB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6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ED5A-A126-4EB8-B350-EE6037776A7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23C0-0A37-480E-A272-EC15F2EB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4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ED5A-A126-4EB8-B350-EE6037776A7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223C0-0A37-480E-A272-EC15F2EB9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6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F52ED-E504-493A-9D39-B50BBCD245D5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57245-3E2D-4095-8BE1-677B43C0D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9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81" y="2253672"/>
            <a:ext cx="6512597" cy="433834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8143" y="211138"/>
            <a:ext cx="11619057" cy="949448"/>
          </a:xfr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Book Antiqua" panose="02040602050305030304" pitchFamily="18" charset="0"/>
              </a:rPr>
              <a:t>INTERIM JOINT COMMITTEE </a:t>
            </a:r>
            <a:br>
              <a:rPr lang="en-US" sz="3200" b="1" dirty="0">
                <a:latin typeface="Book Antiqua" panose="02040602050305030304" pitchFamily="18" charset="0"/>
              </a:rPr>
            </a:br>
            <a:r>
              <a:rPr lang="en-US" sz="3200" b="1" dirty="0">
                <a:latin typeface="Book Antiqua" panose="02040602050305030304" pitchFamily="18" charset="0"/>
              </a:rPr>
              <a:t>UPDATE ON FEDERAL PLUGGING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683654" y="1327150"/>
            <a:ext cx="8788033" cy="1046595"/>
          </a:xfrm>
          <a:noFill/>
        </p:spPr>
        <p:txBody>
          <a:bodyPr>
            <a:normAutofit/>
          </a:bodyPr>
          <a:lstStyle/>
          <a:p>
            <a:pPr marL="0" indent="0" algn="ctr">
              <a:buClr>
                <a:schemeClr val="accent6">
                  <a:lumMod val="75000"/>
                </a:schemeClr>
              </a:buClr>
              <a:buNone/>
            </a:pPr>
            <a:r>
              <a:rPr lang="en-US" sz="3200" dirty="0">
                <a:latin typeface="Book Antiqua" panose="02040602050305030304" pitchFamily="18" charset="0"/>
              </a:rPr>
              <a:t>KENTUCKY DIVISION OF OIL AND GAS     October 19, 2023</a:t>
            </a:r>
          </a:p>
        </p:txBody>
      </p:sp>
      <p:pic>
        <p:nvPicPr>
          <p:cNvPr id="3076" name="Picture 4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491" y="5087350"/>
            <a:ext cx="1624735" cy="162473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1" descr="Team Kentucky  Energy and Environment Cabinet Branding (00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5" y="5748951"/>
            <a:ext cx="1836905" cy="96313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51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35" y="650240"/>
            <a:ext cx="4997450" cy="5537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50240"/>
            <a:ext cx="4886960" cy="5537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0271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9" y="483401"/>
            <a:ext cx="11016762" cy="5891030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02" y="1122207"/>
            <a:ext cx="4493810" cy="2045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07" y="483401"/>
            <a:ext cx="5402286" cy="70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2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750">
              <a:srgbClr val="DBDADA"/>
            </a:gs>
            <a:gs pos="0">
              <a:schemeClr val="bg2">
                <a:lumMod val="75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93" y="737558"/>
            <a:ext cx="4115546" cy="54873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32" y="737558"/>
            <a:ext cx="4330687" cy="548739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6809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DA8F2B-3CBE-4AB9-AA12-A72F535D6A40}"/>
              </a:ext>
            </a:extLst>
          </p:cNvPr>
          <p:cNvSpPr txBox="1">
            <a:spLocks/>
          </p:cNvSpPr>
          <p:nvPr/>
        </p:nvSpPr>
        <p:spPr>
          <a:xfrm>
            <a:off x="1" y="1168400"/>
            <a:ext cx="11216640" cy="5293360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sz="2800" dirty="0">
                <a:latin typeface="Book Antiqua" panose="02040602050305030304" pitchFamily="18" charset="0"/>
              </a:rPr>
              <a:t>Kentucky made application in December 2021 to become eligible for a BIL </a:t>
            </a:r>
            <a:r>
              <a:rPr lang="en-US" sz="2800" u="sng" dirty="0">
                <a:latin typeface="Book Antiqua" panose="02040602050305030304" pitchFamily="18" charset="0"/>
              </a:rPr>
              <a:t>Formula Plugging Grant</a:t>
            </a:r>
            <a:r>
              <a:rPr lang="en-US" sz="2800" dirty="0">
                <a:latin typeface="Book Antiqua" panose="02040602050305030304" pitchFamily="18" charset="0"/>
              </a:rPr>
              <a:t>.  </a:t>
            </a:r>
          </a:p>
          <a:p>
            <a:pPr lvl="2"/>
            <a:r>
              <a:rPr lang="en-US" sz="2800" dirty="0">
                <a:latin typeface="Book Antiqua" panose="02040602050305030304" pitchFamily="18" charset="0"/>
              </a:rPr>
              <a:t>The U.S. Department of the Interior (DOI) in March 2022 announced Kentucky Formula Grant eligibility to be $78.98M, but their requirements to apply for that grant only came out in July 2023.</a:t>
            </a:r>
          </a:p>
          <a:p>
            <a:pPr lvl="2"/>
            <a:r>
              <a:rPr lang="en-US" sz="2800" dirty="0">
                <a:latin typeface="Book Antiqua" panose="02040602050305030304" pitchFamily="18" charset="0"/>
              </a:rPr>
              <a:t>Per DOI requirements, Formula Grant applications must be submitted as annual phases limited to $25M per year.</a:t>
            </a:r>
          </a:p>
          <a:p>
            <a:pPr lvl="2"/>
            <a:r>
              <a:rPr lang="en-US" sz="2800" dirty="0">
                <a:latin typeface="Book Antiqua" panose="02040602050305030304" pitchFamily="18" charset="0"/>
              </a:rPr>
              <a:t>This Formula Grant will have numerous additional requirements beyond the earlier grant, primarily the required methane measurement of most wells targeted, and more DOI involvement in all aspects. </a:t>
            </a:r>
          </a:p>
          <a:p>
            <a:pPr marL="914400" lvl="2" indent="0">
              <a:buNone/>
            </a:pPr>
            <a:endParaRPr lang="en-US" sz="3200" dirty="0">
              <a:latin typeface="Book Antiqua" panose="0204060205030503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023" y="129208"/>
            <a:ext cx="11877261" cy="75537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b="1" dirty="0">
                <a:latin typeface="Book Antiqua" panose="02040602050305030304" pitchFamily="18" charset="0"/>
                <a:cs typeface="Calibri" panose="020F0502020204030204" pitchFamily="34" charset="0"/>
              </a:rPr>
              <a:t>FORMULA GRANT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80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DA8F2B-3CBE-4AB9-AA12-A72F535D6A40}"/>
              </a:ext>
            </a:extLst>
          </p:cNvPr>
          <p:cNvSpPr txBox="1">
            <a:spLocks/>
          </p:cNvSpPr>
          <p:nvPr/>
        </p:nvSpPr>
        <p:spPr>
          <a:xfrm>
            <a:off x="822960" y="977900"/>
            <a:ext cx="10596880" cy="558373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Book Antiqua" panose="02040602050305030304" pitchFamily="18" charset="0"/>
            </a:endParaRPr>
          </a:p>
          <a:p>
            <a:r>
              <a:rPr lang="en-US" dirty="0">
                <a:latin typeface="Book Antiqua" panose="02040602050305030304" pitchFamily="18" charset="0"/>
              </a:rPr>
              <a:t>Work is now underway by the Division of Oil and Gas to submit Kentucky’s application for Phase I of the Formula Grant in the amount of $25M to plug orphan wells. </a:t>
            </a:r>
          </a:p>
          <a:p>
            <a:r>
              <a:rPr lang="en-US" dirty="0">
                <a:latin typeface="Book Antiqua" panose="02040602050305030304" pitchFamily="18" charset="0"/>
              </a:rPr>
              <a:t>Funds must be obligated within 5 years, but do not expire until September 2030.</a:t>
            </a:r>
          </a:p>
          <a:p>
            <a:r>
              <a:rPr lang="en-US" dirty="0">
                <a:latin typeface="Book Antiqua" panose="02040602050305030304" pitchFamily="18" charset="0"/>
              </a:rPr>
              <a:t>The Formula Grant plugging work will go slower than seen with the Initial Grant, due to the more stringent DOI requirements.</a:t>
            </a:r>
            <a:endParaRPr lang="en-US" dirty="0"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r>
              <a:rPr lang="en-US" dirty="0">
                <a:latin typeface="Book Antiqua" panose="02040602050305030304" pitchFamily="18" charset="0"/>
                <a:cs typeface="Arial" panose="020B0604020202020204" pitchFamily="34" charset="0"/>
              </a:rPr>
              <a:t>However, the end result will still be positive  for Kentucky through continued plugging of orphan wells.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8965" y="123643"/>
            <a:ext cx="11877261" cy="7171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b="1" dirty="0">
                <a:latin typeface="Book Antiqua" panose="02040602050305030304" pitchFamily="18" charset="0"/>
              </a:rPr>
              <a:t>FORMULA GRANT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94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lumMod val="75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922" y="159172"/>
            <a:ext cx="9601196" cy="914400"/>
          </a:xfr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tIns="91440">
            <a:noAutofit/>
          </a:bodyPr>
          <a:lstStyle/>
          <a:p>
            <a:pPr algn="ctr"/>
            <a:r>
              <a:rPr lang="en-US" sz="6000" b="1" dirty="0">
                <a:latin typeface="Book Antiqua" panose="02040602050305030304" pitchFamily="18" charset="0"/>
              </a:rPr>
              <a:t>THANK YOU!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73" y="1481138"/>
            <a:ext cx="6592888" cy="516904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889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5091" y="103766"/>
            <a:ext cx="10515600" cy="1238250"/>
          </a:xfr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br>
              <a:rPr lang="en-US" sz="4000" b="1" dirty="0">
                <a:solidFill>
                  <a:schemeClr val="bg1"/>
                </a:solidFill>
                <a:latin typeface="Book Antiqua" panose="0204060205030503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n-US" sz="4000" b="1" dirty="0">
                <a:latin typeface="Book Antiqua" panose="02040602050305030304" pitchFamily="18" charset="0"/>
              </a:rPr>
              <a:t>BIPARTISIAN INFRASTRUCTURE LAW: </a:t>
            </a:r>
            <a:br>
              <a:rPr lang="en-US" sz="4000" b="1" dirty="0">
                <a:latin typeface="Book Antiqua" panose="02040602050305030304" pitchFamily="18" charset="0"/>
              </a:rPr>
            </a:br>
            <a:r>
              <a:rPr lang="en-US" sz="4000" b="1" dirty="0">
                <a:latin typeface="Book Antiqua" panose="02040602050305030304" pitchFamily="18" charset="0"/>
              </a:rPr>
              <a:t>(BIL)</a:t>
            </a:r>
            <a:br>
              <a:rPr lang="en-US" sz="5400" b="1" dirty="0">
                <a:latin typeface="Book Antiqua" panose="02040602050305030304" pitchFamily="18" charset="0"/>
              </a:rPr>
            </a:br>
            <a:endParaRPr lang="en-US" b="1" dirty="0">
              <a:latin typeface="Book Antiqua" panose="0204060205030503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66" y="1535723"/>
            <a:ext cx="3945141" cy="526178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229" y="1567061"/>
            <a:ext cx="4108939" cy="52304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9668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DA8F2B-3CBE-4AB9-AA12-A72F535D6A40}"/>
              </a:ext>
            </a:extLst>
          </p:cNvPr>
          <p:cNvSpPr txBox="1">
            <a:spLocks/>
          </p:cNvSpPr>
          <p:nvPr/>
        </p:nvSpPr>
        <p:spPr>
          <a:xfrm>
            <a:off x="762000" y="1058408"/>
            <a:ext cx="10911840" cy="5161279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Kentucky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 applied in May 2022, and was subsequently awarded a BIL Initial </a:t>
            </a:r>
            <a:r>
              <a:rPr lang="en-US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Plugging 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Grant in the amount of $25M to plug </a:t>
            </a:r>
            <a:r>
              <a:rPr lang="en-US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rphan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w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ells </a:t>
            </a:r>
            <a:r>
              <a:rPr lang="en-US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</a:t>
            </a:r>
            <a:r>
              <a:rPr kumimoji="0" lang="en-US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ffective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 October 1, 2022.  </a:t>
            </a:r>
            <a:endParaRPr lang="en-US" dirty="0">
              <a:solidFill>
                <a:srgbClr val="00000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A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 requirement of the Initial Grant was to </a:t>
            </a:r>
            <a:r>
              <a:rPr kumimoji="0" lang="en-US" b="0" i="0" u="sng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obligate 90% of the $25M within 90 days 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of the award </a:t>
            </a:r>
            <a:r>
              <a:rPr lang="en-US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d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ate. For Kentucky, this was accomplished </a:t>
            </a:r>
            <a:r>
              <a:rPr lang="en-US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n December 19, 2022.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Another r</a:t>
            </a:r>
            <a:r>
              <a:rPr lang="en-US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equirement was that states must obligate 100% of the $25M within 1 year of the award date. 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Kentucky met the 100% obligation requirement on September 25, 2023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cs typeface="Arial" panose="020B0604020202020204" pitchFamily="34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 total of 43 separate plugging packages were assembled for RFP solicitation through the Finance Cabinet to plug 635 orphan wells.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019" y="164934"/>
            <a:ext cx="11656289" cy="681038"/>
          </a:xfr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lIns="0" tIns="91440" rIns="1280160">
            <a:normAutofit fontScale="90000"/>
          </a:bodyPr>
          <a:lstStyle/>
          <a:p>
            <a:pPr algn="ctr"/>
            <a:r>
              <a:rPr lang="en-US" b="1" dirty="0">
                <a:ln>
                  <a:noFill/>
                </a:ln>
                <a:solidFill>
                  <a:srgbClr val="000000"/>
                </a:solidFill>
                <a:latin typeface="Book Antiqua" panose="02040602050305030304" pitchFamily="18" charset="0"/>
              </a:rPr>
              <a:t>            BIL Initial Grant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778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DA8F2B-3CBE-4AB9-AA12-A72F535D6A40}"/>
              </a:ext>
            </a:extLst>
          </p:cNvPr>
          <p:cNvSpPr txBox="1">
            <a:spLocks/>
          </p:cNvSpPr>
          <p:nvPr/>
        </p:nvSpPr>
        <p:spPr>
          <a:xfrm>
            <a:off x="762000" y="1058408"/>
            <a:ext cx="10911840" cy="5161279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To date, the Division of Oil and Gas has completed plugging 627 orphan wells in 27 counties. Active plugging continues today in Wayne County, the last plugging package awarded.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Average cost to plug a well in the BIL Plugging Program has been about $33,000.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The BIL also </a:t>
            </a:r>
            <a:r>
              <a:rPr lang="en-US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r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equired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 that states determine the methane emissions 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eliminated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 by the orphan well plugging.  The Division</a:t>
            </a:r>
            <a:r>
              <a:rPr kumimoji="0" 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 of Oil and Gas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has partnered with the Kentucky Geological Survey to physically measure emissions from 100 sites.  That data will be utilized to statistically model </a:t>
            </a:r>
            <a:r>
              <a:rPr lang="en-US" dirty="0">
                <a:solidFill>
                  <a:srgbClr val="000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and estimate the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Arial" panose="020B0604020202020204" pitchFamily="34" charset="0"/>
              </a:rPr>
              <a:t>orphan well emissions eliminated based upon location, geology, and well configuration.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019" y="164934"/>
            <a:ext cx="11656289" cy="681038"/>
          </a:xfrm>
          <a:solidFill>
            <a:schemeClr val="accent6">
              <a:lumMod val="60000"/>
              <a:lumOff val="40000"/>
            </a:schemeClr>
          </a:solidFill>
          <a:ln w="25400">
            <a:solidFill>
              <a:schemeClr val="tx1"/>
            </a:solidFill>
          </a:ln>
        </p:spPr>
        <p:txBody>
          <a:bodyPr lIns="0" tIns="91440" rIns="1280160">
            <a:normAutofit fontScale="90000"/>
          </a:bodyPr>
          <a:lstStyle/>
          <a:p>
            <a:pPr algn="ctr"/>
            <a:r>
              <a:rPr lang="en-US" b="1" dirty="0">
                <a:ln>
                  <a:noFill/>
                </a:ln>
                <a:solidFill>
                  <a:srgbClr val="000000"/>
                </a:solidFill>
                <a:latin typeface="Book Antiqua" panose="02040602050305030304" pitchFamily="18" charset="0"/>
              </a:rPr>
              <a:t>            BIL Initial Grant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02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31" y="605112"/>
            <a:ext cx="4572000" cy="571362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8203" y="1182104"/>
            <a:ext cx="5713627" cy="455964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9189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28955" y="129208"/>
            <a:ext cx="11907330" cy="6210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en-US" b="1" dirty="0">
                <a:solidFill>
                  <a:schemeClr val="bg1"/>
                </a:solidFill>
                <a:latin typeface="Book Antiqua" panose="02040602050305030304" pitchFamily="18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Book Antiqua" panose="02040602050305030304" pitchFamily="18" charset="0"/>
                <a:cs typeface="Calibri" panose="020F0502020204030204" pitchFamily="34" charset="0"/>
              </a:rPr>
              <a:t>CONTRACTOR AWARDS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181016"/>
              </p:ext>
            </p:extLst>
          </p:nvPr>
        </p:nvGraphicFramePr>
        <p:xfrm>
          <a:off x="637251" y="836113"/>
          <a:ext cx="10890738" cy="574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Worksheet" r:id="rId4" imgW="9277256" imgH="4962435" progId="Excel.Sheet.12">
                  <p:embed/>
                </p:oleObj>
              </mc:Choice>
              <mc:Fallback>
                <p:oleObj name="Worksheet" r:id="rId4" imgW="9277256" imgH="4962435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7251" y="836113"/>
                        <a:ext cx="10890738" cy="5740400"/>
                      </a:xfrm>
                      <a:prstGeom prst="rect">
                        <a:avLst/>
                      </a:prstGeom>
                      <a:ln w="158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3455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75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96" y="700764"/>
            <a:ext cx="4127004" cy="53664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22" y="700764"/>
            <a:ext cx="4387363" cy="5410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1177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52829" y="233680"/>
            <a:ext cx="11389360" cy="6441440"/>
          </a:xfrm>
          <a:prstGeom prst="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 w="254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9910618" y="6305788"/>
            <a:ext cx="17641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YTD 10/10/2023</a:t>
            </a:r>
          </a:p>
        </p:txBody>
      </p:sp>
    </p:spTree>
    <p:extLst>
      <p:ext uri="{BB962C8B-B14F-4D97-AF65-F5344CB8AC3E}">
        <p14:creationId xmlns:p14="http://schemas.microsoft.com/office/powerpoint/2010/main" val="4005143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97551" y="164253"/>
            <a:ext cx="11924777" cy="14021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ysClr val="windowText" lastClr="0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Orphan Wells Plugged to Date: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ook Antiqua" panose="02040602050305030304" pitchFamily="18" charset="0"/>
                <a:ea typeface="+mj-ea"/>
                <a:cs typeface="Calibri" panose="020F0502020204030204" pitchFamily="34" charset="0"/>
              </a:rPr>
              <a:t>627 Wells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ook Antiqua" panose="02040602050305030304" pitchFamily="18" charset="0"/>
              <a:ea typeface="+mj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62193" y="6480383"/>
            <a:ext cx="17432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*YTD 10/10/2023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383876"/>
              </p:ext>
            </p:extLst>
          </p:nvPr>
        </p:nvGraphicFramePr>
        <p:xfrm>
          <a:off x="876300" y="1706563"/>
          <a:ext cx="9307513" cy="454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Worksheet" r:id="rId4" imgW="4190971" imgH="2295461" progId="Excel.Sheet.12">
                  <p:embed/>
                </p:oleObj>
              </mc:Choice>
              <mc:Fallback>
                <p:oleObj name="Worksheet" r:id="rId4" imgW="4190971" imgH="2295461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6300" y="1706563"/>
                        <a:ext cx="9307513" cy="454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5541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2840</TotalTime>
  <Words>679</Words>
  <Application>Microsoft Office PowerPoint</Application>
  <PresentationFormat>Widescreen</PresentationFormat>
  <Paragraphs>57</Paragraphs>
  <Slides>15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Office Theme</vt:lpstr>
      <vt:lpstr>Worksheet</vt:lpstr>
      <vt:lpstr>INTERIM JOINT COMMITTEE  UPDATE ON FEDERAL PLUGGING PROGRAM</vt:lpstr>
      <vt:lpstr>  BIPARTISIAN INFRASTRUCTURE LAW:  (BIL) </vt:lpstr>
      <vt:lpstr>            BIL Initial Grant Overview</vt:lpstr>
      <vt:lpstr>            BIL Initial Grant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FIELD ACTIVITY UPDATE</dc:title>
  <dc:creator>Hatfield, Dennis R (EEC)</dc:creator>
  <cp:lastModifiedBy>Riddle, Stacy (LRC)</cp:lastModifiedBy>
  <cp:revision>138</cp:revision>
  <dcterms:created xsi:type="dcterms:W3CDTF">2023-02-06T02:52:43Z</dcterms:created>
  <dcterms:modified xsi:type="dcterms:W3CDTF">2023-10-13T19:23:00Z</dcterms:modified>
</cp:coreProperties>
</file>