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11"/>
  </p:notesMasterIdLst>
  <p:sldIdLst>
    <p:sldId id="256" r:id="rId5"/>
    <p:sldId id="257" r:id="rId6"/>
    <p:sldId id="258" r:id="rId7"/>
    <p:sldId id="262" r:id="rId8"/>
    <p:sldId id="259" r:id="rId9"/>
    <p:sldId id="270" r:id="rId10"/>
  </p:sldIdLst>
  <p:sldSz cx="12192000" cy="6858000"/>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BA18C3C-B9AB-A07E-4FB9-B9D0807ADE9F}" name="Midkiff, Jill E (Finance)" initials="MJE(" userId="S::Jill.Midkiff@ky.gov::4f24da4d-1bae-4b92-b243-f375bb32122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idkiff, Jill E (Finance)" initials="MJE(" lastIdx="1" clrIdx="0">
    <p:extLst>
      <p:ext uri="{19B8F6BF-5375-455C-9EA6-DF929625EA0E}">
        <p15:presenceInfo xmlns:p15="http://schemas.microsoft.com/office/powerpoint/2012/main" userId="S-1-5-21-1906223541-4118949281-2673098279-1070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21" autoAdjust="0"/>
    <p:restoredTop sz="96012" autoAdjust="0"/>
  </p:normalViewPr>
  <p:slideViewPr>
    <p:cSldViewPr snapToGrid="0">
      <p:cViewPr varScale="1">
        <p:scale>
          <a:sx n="109" d="100"/>
          <a:sy n="109" d="100"/>
        </p:scale>
        <p:origin x="510" y="114"/>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85" d="100"/>
          <a:sy n="85" d="100"/>
        </p:scale>
        <p:origin x="3828"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ter, David J (COT-CISO)" userId="f14b2c2f-c25b-49d9-afbc-1bedd9d31872" providerId="ADAL" clId="{58AA916A-36EF-47A6-9EF1-1BB70FD83C14}"/>
    <pc:docChg chg="delSld modSld">
      <pc:chgData name="Carter, David J (COT-CISO)" userId="f14b2c2f-c25b-49d9-afbc-1bedd9d31872" providerId="ADAL" clId="{58AA916A-36EF-47A6-9EF1-1BB70FD83C14}" dt="2023-11-15T19:25:16.170" v="136" actId="2696"/>
      <pc:docMkLst>
        <pc:docMk/>
      </pc:docMkLst>
      <pc:sldChg chg="modSp mod">
        <pc:chgData name="Carter, David J (COT-CISO)" userId="f14b2c2f-c25b-49d9-afbc-1bedd9d31872" providerId="ADAL" clId="{58AA916A-36EF-47A6-9EF1-1BB70FD83C14}" dt="2023-11-15T19:24:29.633" v="129" actId="20577"/>
        <pc:sldMkLst>
          <pc:docMk/>
          <pc:sldMk cId="4013892487" sldId="259"/>
        </pc:sldMkLst>
        <pc:spChg chg="mod">
          <ac:chgData name="Carter, David J (COT-CISO)" userId="f14b2c2f-c25b-49d9-afbc-1bedd9d31872" providerId="ADAL" clId="{58AA916A-36EF-47A6-9EF1-1BB70FD83C14}" dt="2023-11-15T19:24:29.633" v="129" actId="20577"/>
          <ac:spMkLst>
            <pc:docMk/>
            <pc:sldMk cId="4013892487" sldId="259"/>
            <ac:spMk id="2" creationId="{5BF63812-DE8B-1C5F-FAF5-7497E8721A72}"/>
          </ac:spMkLst>
        </pc:spChg>
        <pc:spChg chg="mod">
          <ac:chgData name="Carter, David J (COT-CISO)" userId="f14b2c2f-c25b-49d9-afbc-1bedd9d31872" providerId="ADAL" clId="{58AA916A-36EF-47A6-9EF1-1BB70FD83C14}" dt="2023-11-15T19:23:02.381" v="38" actId="20577"/>
          <ac:spMkLst>
            <pc:docMk/>
            <pc:sldMk cId="4013892487" sldId="259"/>
            <ac:spMk id="10" creationId="{071C589F-1C16-0886-B949-BEBEF3BDD88B}"/>
          </ac:spMkLst>
        </pc:spChg>
      </pc:sldChg>
      <pc:sldChg chg="del">
        <pc:chgData name="Carter, David J (COT-CISO)" userId="f14b2c2f-c25b-49d9-afbc-1bedd9d31872" providerId="ADAL" clId="{58AA916A-36EF-47A6-9EF1-1BB70FD83C14}" dt="2023-11-15T19:25:02.305" v="133" actId="2696"/>
        <pc:sldMkLst>
          <pc:docMk/>
          <pc:sldMk cId="939026902" sldId="263"/>
        </pc:sldMkLst>
      </pc:sldChg>
      <pc:sldChg chg="del">
        <pc:chgData name="Carter, David J (COT-CISO)" userId="f14b2c2f-c25b-49d9-afbc-1bedd9d31872" providerId="ADAL" clId="{58AA916A-36EF-47A6-9EF1-1BB70FD83C14}" dt="2023-11-15T19:25:07.820" v="134" actId="2696"/>
        <pc:sldMkLst>
          <pc:docMk/>
          <pc:sldMk cId="942984610" sldId="264"/>
        </pc:sldMkLst>
      </pc:sldChg>
      <pc:sldChg chg="del">
        <pc:chgData name="Carter, David J (COT-CISO)" userId="f14b2c2f-c25b-49d9-afbc-1bedd9d31872" providerId="ADAL" clId="{58AA916A-36EF-47A6-9EF1-1BB70FD83C14}" dt="2023-11-15T19:24:56.992" v="131" actId="2696"/>
        <pc:sldMkLst>
          <pc:docMk/>
          <pc:sldMk cId="1955233926" sldId="265"/>
        </pc:sldMkLst>
      </pc:sldChg>
      <pc:sldChg chg="del">
        <pc:chgData name="Carter, David J (COT-CISO)" userId="f14b2c2f-c25b-49d9-afbc-1bedd9d31872" providerId="ADAL" clId="{58AA916A-36EF-47A6-9EF1-1BB70FD83C14}" dt="2023-11-15T19:24:53.783" v="130" actId="2696"/>
        <pc:sldMkLst>
          <pc:docMk/>
          <pc:sldMk cId="1249665793" sldId="266"/>
        </pc:sldMkLst>
      </pc:sldChg>
      <pc:sldChg chg="del">
        <pc:chgData name="Carter, David J (COT-CISO)" userId="f14b2c2f-c25b-49d9-afbc-1bedd9d31872" providerId="ADAL" clId="{58AA916A-36EF-47A6-9EF1-1BB70FD83C14}" dt="2023-11-15T19:24:59.552" v="132" actId="2696"/>
        <pc:sldMkLst>
          <pc:docMk/>
          <pc:sldMk cId="2620175082" sldId="267"/>
        </pc:sldMkLst>
      </pc:sldChg>
      <pc:sldChg chg="del">
        <pc:chgData name="Carter, David J (COT-CISO)" userId="f14b2c2f-c25b-49d9-afbc-1bedd9d31872" providerId="ADAL" clId="{58AA916A-36EF-47A6-9EF1-1BB70FD83C14}" dt="2023-11-15T19:25:11.381" v="135" actId="2696"/>
        <pc:sldMkLst>
          <pc:docMk/>
          <pc:sldMk cId="2023916955" sldId="268"/>
        </pc:sldMkLst>
      </pc:sldChg>
      <pc:sldChg chg="del">
        <pc:chgData name="Carter, David J (COT-CISO)" userId="f14b2c2f-c25b-49d9-afbc-1bedd9d31872" providerId="ADAL" clId="{58AA916A-36EF-47A6-9EF1-1BB70FD83C14}" dt="2023-11-15T19:25:16.170" v="136" actId="2696"/>
        <pc:sldMkLst>
          <pc:docMk/>
          <pc:sldMk cId="3717748058" sldId="27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08438" y="0"/>
            <a:ext cx="3067050" cy="469900"/>
          </a:xfrm>
          <a:prstGeom prst="rect">
            <a:avLst/>
          </a:prstGeom>
        </p:spPr>
        <p:txBody>
          <a:bodyPr vert="horz" lIns="91440" tIns="45720" rIns="91440" bIns="45720" rtlCol="0"/>
          <a:lstStyle>
            <a:lvl1pPr algn="r">
              <a:defRPr sz="1200"/>
            </a:lvl1pPr>
          </a:lstStyle>
          <a:p>
            <a:fld id="{FBB69B34-6E53-4078-9DB0-63888E8EBCB9}" type="datetimeFigureOut">
              <a:rPr lang="en-US" smtClean="0"/>
              <a:t>11/15/2023</a:t>
            </a:fld>
            <a:endParaRPr lang="en-US" dirty="0"/>
          </a:p>
        </p:txBody>
      </p:sp>
      <p:sp>
        <p:nvSpPr>
          <p:cNvPr id="4" name="Slide Image Placeholder 3"/>
          <p:cNvSpPr>
            <a:spLocks noGrp="1" noRot="1" noChangeAspect="1"/>
          </p:cNvSpPr>
          <p:nvPr>
            <p:ph type="sldImg" idx="2"/>
          </p:nvPr>
        </p:nvSpPr>
        <p:spPr>
          <a:xfrm>
            <a:off x="728663" y="1169988"/>
            <a:ext cx="5619750" cy="316071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8025" y="4505325"/>
            <a:ext cx="5661025" cy="36877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175"/>
            <a:ext cx="3067050"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438" y="8893175"/>
            <a:ext cx="3067050" cy="469900"/>
          </a:xfrm>
          <a:prstGeom prst="rect">
            <a:avLst/>
          </a:prstGeom>
        </p:spPr>
        <p:txBody>
          <a:bodyPr vert="horz" lIns="91440" tIns="45720" rIns="91440" bIns="45720" rtlCol="0" anchor="b"/>
          <a:lstStyle>
            <a:lvl1pPr algn="r">
              <a:defRPr sz="1200"/>
            </a:lvl1pPr>
          </a:lstStyle>
          <a:p>
            <a:fld id="{66F58C3C-28F6-48CA-AD9F-D88C80917E01}" type="slidenum">
              <a:rPr lang="en-US" smtClean="0"/>
              <a:t>‹#›</a:t>
            </a:fld>
            <a:endParaRPr lang="en-US" dirty="0"/>
          </a:p>
        </p:txBody>
      </p:sp>
    </p:spTree>
    <p:extLst>
      <p:ext uri="{BB962C8B-B14F-4D97-AF65-F5344CB8AC3E}">
        <p14:creationId xmlns:p14="http://schemas.microsoft.com/office/powerpoint/2010/main" val="4259401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F58C3C-28F6-48CA-AD9F-D88C80917E01}" type="slidenum">
              <a:rPr lang="en-US" smtClean="0"/>
              <a:t>1</a:t>
            </a:fld>
            <a:endParaRPr lang="en-US" dirty="0"/>
          </a:p>
        </p:txBody>
      </p:sp>
    </p:spTree>
    <p:extLst>
      <p:ext uri="{BB962C8B-B14F-4D97-AF65-F5344CB8AC3E}">
        <p14:creationId xmlns:p14="http://schemas.microsoft.com/office/powerpoint/2010/main" val="1782744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F58C3C-28F6-48CA-AD9F-D88C80917E01}" type="slidenum">
              <a:rPr lang="en-US" smtClean="0"/>
              <a:t>2</a:t>
            </a:fld>
            <a:endParaRPr lang="en-US" dirty="0"/>
          </a:p>
        </p:txBody>
      </p:sp>
    </p:spTree>
    <p:extLst>
      <p:ext uri="{BB962C8B-B14F-4D97-AF65-F5344CB8AC3E}">
        <p14:creationId xmlns:p14="http://schemas.microsoft.com/office/powerpoint/2010/main" val="438678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F58C3C-28F6-48CA-AD9F-D88C80917E01}" type="slidenum">
              <a:rPr lang="en-US" smtClean="0"/>
              <a:t>3</a:t>
            </a:fld>
            <a:endParaRPr lang="en-US" dirty="0"/>
          </a:p>
        </p:txBody>
      </p:sp>
    </p:spTree>
    <p:extLst>
      <p:ext uri="{BB962C8B-B14F-4D97-AF65-F5344CB8AC3E}">
        <p14:creationId xmlns:p14="http://schemas.microsoft.com/office/powerpoint/2010/main" val="10442279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F58C3C-28F6-48CA-AD9F-D88C80917E01}" type="slidenum">
              <a:rPr lang="en-US" smtClean="0"/>
              <a:t>4</a:t>
            </a:fld>
            <a:endParaRPr lang="en-US" dirty="0"/>
          </a:p>
        </p:txBody>
      </p:sp>
    </p:spTree>
    <p:extLst>
      <p:ext uri="{BB962C8B-B14F-4D97-AF65-F5344CB8AC3E}">
        <p14:creationId xmlns:p14="http://schemas.microsoft.com/office/powerpoint/2010/main" val="29938917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F58C3C-28F6-48CA-AD9F-D88C80917E01}" type="slidenum">
              <a:rPr lang="en-US" smtClean="0"/>
              <a:t>5</a:t>
            </a:fld>
            <a:endParaRPr lang="en-US" dirty="0"/>
          </a:p>
        </p:txBody>
      </p:sp>
    </p:spTree>
    <p:extLst>
      <p:ext uri="{BB962C8B-B14F-4D97-AF65-F5344CB8AC3E}">
        <p14:creationId xmlns:p14="http://schemas.microsoft.com/office/powerpoint/2010/main" val="3580258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F58C3C-28F6-48CA-AD9F-D88C80917E01}" type="slidenum">
              <a:rPr lang="en-US" smtClean="0"/>
              <a:t>6</a:t>
            </a:fld>
            <a:endParaRPr lang="en-US" dirty="0"/>
          </a:p>
        </p:txBody>
      </p:sp>
    </p:spTree>
    <p:extLst>
      <p:ext uri="{BB962C8B-B14F-4D97-AF65-F5344CB8AC3E}">
        <p14:creationId xmlns:p14="http://schemas.microsoft.com/office/powerpoint/2010/main" val="134361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6804B23-B8CD-4670-99AD-DD0787A97E75}" type="datetimeFigureOut">
              <a:rPr lang="en-US" smtClean="0"/>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545724-9AD5-4E02-9402-263404465895}" type="slidenum">
              <a:rPr lang="en-US" smtClean="0"/>
              <a:t>‹#›</a:t>
            </a:fld>
            <a:endParaRPr lang="en-US" dirty="0"/>
          </a:p>
        </p:txBody>
      </p:sp>
    </p:spTree>
    <p:extLst>
      <p:ext uri="{BB962C8B-B14F-4D97-AF65-F5344CB8AC3E}">
        <p14:creationId xmlns:p14="http://schemas.microsoft.com/office/powerpoint/2010/main" val="1465109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804B23-B8CD-4670-99AD-DD0787A97E75}" type="datetimeFigureOut">
              <a:rPr lang="en-US" smtClean="0"/>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545724-9AD5-4E02-9402-263404465895}" type="slidenum">
              <a:rPr lang="en-US" smtClean="0"/>
              <a:t>‹#›</a:t>
            </a:fld>
            <a:endParaRPr lang="en-US" dirty="0"/>
          </a:p>
        </p:txBody>
      </p:sp>
    </p:spTree>
    <p:extLst>
      <p:ext uri="{BB962C8B-B14F-4D97-AF65-F5344CB8AC3E}">
        <p14:creationId xmlns:p14="http://schemas.microsoft.com/office/powerpoint/2010/main" val="956873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804B23-B8CD-4670-99AD-DD0787A97E75}" type="datetimeFigureOut">
              <a:rPr lang="en-US" smtClean="0"/>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545724-9AD5-4E02-9402-263404465895}" type="slidenum">
              <a:rPr lang="en-US" smtClean="0"/>
              <a:t>‹#›</a:t>
            </a:fld>
            <a:endParaRPr lang="en-US" dirty="0"/>
          </a:p>
        </p:txBody>
      </p:sp>
    </p:spTree>
    <p:extLst>
      <p:ext uri="{BB962C8B-B14F-4D97-AF65-F5344CB8AC3E}">
        <p14:creationId xmlns:p14="http://schemas.microsoft.com/office/powerpoint/2010/main" val="3840601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804B23-B8CD-4670-99AD-DD0787A97E75}" type="datetimeFigureOut">
              <a:rPr lang="en-US" smtClean="0"/>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545724-9AD5-4E02-9402-263404465895}" type="slidenum">
              <a:rPr lang="en-US" smtClean="0"/>
              <a:t>‹#›</a:t>
            </a:fld>
            <a:endParaRPr lang="en-US" dirty="0"/>
          </a:p>
        </p:txBody>
      </p:sp>
    </p:spTree>
    <p:extLst>
      <p:ext uri="{BB962C8B-B14F-4D97-AF65-F5344CB8AC3E}">
        <p14:creationId xmlns:p14="http://schemas.microsoft.com/office/powerpoint/2010/main" val="2576283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6804B23-B8CD-4670-99AD-DD0787A97E75}" type="datetimeFigureOut">
              <a:rPr lang="en-US" smtClean="0"/>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545724-9AD5-4E02-9402-263404465895}" type="slidenum">
              <a:rPr lang="en-US" smtClean="0"/>
              <a:t>‹#›</a:t>
            </a:fld>
            <a:endParaRPr lang="en-US" dirty="0"/>
          </a:p>
        </p:txBody>
      </p:sp>
    </p:spTree>
    <p:extLst>
      <p:ext uri="{BB962C8B-B14F-4D97-AF65-F5344CB8AC3E}">
        <p14:creationId xmlns:p14="http://schemas.microsoft.com/office/powerpoint/2010/main" val="2536563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6804B23-B8CD-4670-99AD-DD0787A97E75}" type="datetimeFigureOut">
              <a:rPr lang="en-US" smtClean="0"/>
              <a:t>11/15/2023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4545724-9AD5-4E02-9402-263404465895}" type="slidenum">
              <a:rPr lang="en-US" smtClean="0"/>
              <a:t>‹#›</a:t>
            </a:fld>
            <a:endParaRPr lang="en-US" dirty="0"/>
          </a:p>
        </p:txBody>
      </p:sp>
    </p:spTree>
    <p:extLst>
      <p:ext uri="{BB962C8B-B14F-4D97-AF65-F5344CB8AC3E}">
        <p14:creationId xmlns:p14="http://schemas.microsoft.com/office/powerpoint/2010/main" val="602588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6804B23-B8CD-4670-99AD-DD0787A97E75}" type="datetimeFigureOut">
              <a:rPr lang="en-US" smtClean="0"/>
              <a:t>11/15/2023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4545724-9AD5-4E02-9402-263404465895}" type="slidenum">
              <a:rPr lang="en-US" smtClean="0"/>
              <a:t>‹#›</a:t>
            </a:fld>
            <a:endParaRPr lang="en-US" dirty="0"/>
          </a:p>
        </p:txBody>
      </p:sp>
    </p:spTree>
    <p:extLst>
      <p:ext uri="{BB962C8B-B14F-4D97-AF65-F5344CB8AC3E}">
        <p14:creationId xmlns:p14="http://schemas.microsoft.com/office/powerpoint/2010/main" val="3409188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6804B23-B8CD-4670-99AD-DD0787A97E75}" type="datetimeFigureOut">
              <a:rPr lang="en-US" smtClean="0"/>
              <a:t>11/15/2023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4545724-9AD5-4E02-9402-263404465895}" type="slidenum">
              <a:rPr lang="en-US" smtClean="0"/>
              <a:t>‹#›</a:t>
            </a:fld>
            <a:endParaRPr lang="en-US" dirty="0"/>
          </a:p>
        </p:txBody>
      </p:sp>
    </p:spTree>
    <p:extLst>
      <p:ext uri="{BB962C8B-B14F-4D97-AF65-F5344CB8AC3E}">
        <p14:creationId xmlns:p14="http://schemas.microsoft.com/office/powerpoint/2010/main" val="3922554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804B23-B8CD-4670-99AD-DD0787A97E75}" type="datetimeFigureOut">
              <a:rPr lang="en-US" smtClean="0"/>
              <a:t>11/15/2023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4545724-9AD5-4E02-9402-263404465895}" type="slidenum">
              <a:rPr lang="en-US" smtClean="0"/>
              <a:t>‹#›</a:t>
            </a:fld>
            <a:endParaRPr lang="en-US" dirty="0"/>
          </a:p>
        </p:txBody>
      </p:sp>
    </p:spTree>
    <p:extLst>
      <p:ext uri="{BB962C8B-B14F-4D97-AF65-F5344CB8AC3E}">
        <p14:creationId xmlns:p14="http://schemas.microsoft.com/office/powerpoint/2010/main" val="4002751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6804B23-B8CD-4670-99AD-DD0787A97E75}" type="datetimeFigureOut">
              <a:rPr lang="en-US" smtClean="0"/>
              <a:t>11/15/2023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4545724-9AD5-4E02-9402-263404465895}" type="slidenum">
              <a:rPr lang="en-US" smtClean="0"/>
              <a:t>‹#›</a:t>
            </a:fld>
            <a:endParaRPr lang="en-US" dirty="0"/>
          </a:p>
        </p:txBody>
      </p:sp>
    </p:spTree>
    <p:extLst>
      <p:ext uri="{BB962C8B-B14F-4D97-AF65-F5344CB8AC3E}">
        <p14:creationId xmlns:p14="http://schemas.microsoft.com/office/powerpoint/2010/main" val="3303018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6804B23-B8CD-4670-99AD-DD0787A97E75}" type="datetimeFigureOut">
              <a:rPr lang="en-US" smtClean="0"/>
              <a:t>11/15/2023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4545724-9AD5-4E02-9402-263404465895}" type="slidenum">
              <a:rPr lang="en-US" smtClean="0"/>
              <a:t>‹#›</a:t>
            </a:fld>
            <a:endParaRPr lang="en-US" dirty="0"/>
          </a:p>
        </p:txBody>
      </p:sp>
    </p:spTree>
    <p:extLst>
      <p:ext uri="{BB962C8B-B14F-4D97-AF65-F5344CB8AC3E}">
        <p14:creationId xmlns:p14="http://schemas.microsoft.com/office/powerpoint/2010/main" val="4066000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804B23-B8CD-4670-99AD-DD0787A97E75}" type="datetimeFigureOut">
              <a:rPr lang="en-US" smtClean="0"/>
              <a:t>11/15/2023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545724-9AD5-4E02-9402-263404465895}" type="slidenum">
              <a:rPr lang="en-US" smtClean="0"/>
              <a:t>‹#›</a:t>
            </a:fld>
            <a:endParaRPr lang="en-US" dirty="0"/>
          </a:p>
        </p:txBody>
      </p:sp>
    </p:spTree>
    <p:extLst>
      <p:ext uri="{BB962C8B-B14F-4D97-AF65-F5344CB8AC3E}">
        <p14:creationId xmlns:p14="http://schemas.microsoft.com/office/powerpoint/2010/main" val="4241254940"/>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6513" y="537929"/>
            <a:ext cx="10618973" cy="2387600"/>
          </a:xfrm>
        </p:spPr>
        <p:txBody>
          <a:bodyPr>
            <a:normAutofit/>
          </a:bodyPr>
          <a:lstStyle/>
          <a:p>
            <a:r>
              <a:rPr lang="en-US" sz="6600" dirty="0"/>
              <a:t>Kentucky Blockchain </a:t>
            </a:r>
            <a:br>
              <a:rPr lang="en-US" sz="6600" dirty="0"/>
            </a:br>
            <a:r>
              <a:rPr lang="en-US" sz="6600" dirty="0"/>
              <a:t>Technology Working Group</a:t>
            </a:r>
            <a:endParaRPr lang="en-US" sz="6600" dirty="0">
              <a:solidFill>
                <a:schemeClr val="accent1"/>
              </a:solidFill>
            </a:endParaRPr>
          </a:p>
        </p:txBody>
      </p:sp>
      <p:sp>
        <p:nvSpPr>
          <p:cNvPr id="3" name="Subtitle 2"/>
          <p:cNvSpPr>
            <a:spLocks noGrp="1"/>
          </p:cNvSpPr>
          <p:nvPr>
            <p:ph type="subTitle" idx="1"/>
          </p:nvPr>
        </p:nvSpPr>
        <p:spPr>
          <a:xfrm>
            <a:off x="1524000" y="3602038"/>
            <a:ext cx="9144000" cy="820333"/>
          </a:xfrm>
        </p:spPr>
        <p:txBody>
          <a:bodyPr>
            <a:noAutofit/>
          </a:bodyPr>
          <a:lstStyle/>
          <a:p>
            <a:r>
              <a:rPr lang="en-US" sz="2800" i="1" dirty="0">
                <a:solidFill>
                  <a:schemeClr val="bg1">
                    <a:lumMod val="50000"/>
                    <a:lumOff val="50000"/>
                  </a:schemeClr>
                </a:solidFill>
                <a:effectLst>
                  <a:outerShdw blurRad="38100" dist="38100" dir="2700000" algn="tl">
                    <a:srgbClr val="000000">
                      <a:alpha val="43137"/>
                    </a:srgbClr>
                  </a:outerShdw>
                </a:effectLst>
              </a:rPr>
              <a:t>The Interim Joint Committee on Natural Resources and Energy</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98115" y="6083165"/>
            <a:ext cx="2295024" cy="655721"/>
          </a:xfrm>
          <a:prstGeom prst="rect">
            <a:avLst/>
          </a:prstGeom>
        </p:spPr>
      </p:pic>
      <p:sp>
        <p:nvSpPr>
          <p:cNvPr id="4" name="Rectangle 3"/>
          <p:cNvSpPr/>
          <p:nvPr/>
        </p:nvSpPr>
        <p:spPr>
          <a:xfrm>
            <a:off x="1524000" y="4791103"/>
            <a:ext cx="9144000" cy="892552"/>
          </a:xfrm>
          <a:prstGeom prst="rect">
            <a:avLst/>
          </a:prstGeom>
        </p:spPr>
        <p:txBody>
          <a:bodyPr wrap="square">
            <a:spAutoFit/>
          </a:bodyPr>
          <a:lstStyle/>
          <a:p>
            <a:pPr algn="ctr"/>
            <a:r>
              <a:rPr lang="en-US" b="1" i="1" dirty="0">
                <a:solidFill>
                  <a:schemeClr val="bg2">
                    <a:lumMod val="40000"/>
                    <a:lumOff val="60000"/>
                  </a:schemeClr>
                </a:solidFill>
                <a:effectLst>
                  <a:outerShdw blurRad="38100" dist="38100" dir="2700000" algn="tl">
                    <a:srgbClr val="000000">
                      <a:alpha val="43137"/>
                    </a:srgbClr>
                  </a:outerShdw>
                </a:effectLst>
              </a:rPr>
              <a:t>David Carter, Commonwealth Office of Technology</a:t>
            </a:r>
          </a:p>
          <a:p>
            <a:pPr algn="ctr"/>
            <a:r>
              <a:rPr lang="en-US" b="1" i="1" dirty="0">
                <a:solidFill>
                  <a:schemeClr val="bg2">
                    <a:lumMod val="40000"/>
                    <a:lumOff val="60000"/>
                  </a:schemeClr>
                </a:solidFill>
                <a:effectLst>
                  <a:outerShdw blurRad="38100" dist="38100" dir="2700000" algn="tl">
                    <a:srgbClr val="000000">
                      <a:alpha val="43137"/>
                    </a:srgbClr>
                  </a:outerShdw>
                </a:effectLst>
              </a:rPr>
              <a:t>Dr. Brian Houillion, University of the </a:t>
            </a:r>
            <a:r>
              <a:rPr lang="en-US" b="1" i="1" dirty="0" err="1">
                <a:solidFill>
                  <a:schemeClr val="bg2">
                    <a:lumMod val="40000"/>
                    <a:lumOff val="60000"/>
                  </a:schemeClr>
                </a:solidFill>
                <a:effectLst>
                  <a:outerShdw blurRad="38100" dist="38100" dir="2700000" algn="tl">
                    <a:srgbClr val="000000">
                      <a:alpha val="43137"/>
                    </a:srgbClr>
                  </a:outerShdw>
                </a:effectLst>
              </a:rPr>
              <a:t>Cumberlands</a:t>
            </a:r>
            <a:endParaRPr lang="en-US" b="1" i="1" dirty="0">
              <a:solidFill>
                <a:schemeClr val="bg2">
                  <a:lumMod val="40000"/>
                  <a:lumOff val="60000"/>
                </a:schemeClr>
              </a:solidFill>
              <a:effectLst>
                <a:outerShdw blurRad="38100" dist="38100" dir="2700000" algn="tl">
                  <a:srgbClr val="000000">
                    <a:alpha val="43137"/>
                  </a:srgbClr>
                </a:outerShdw>
              </a:effectLst>
            </a:endParaRPr>
          </a:p>
          <a:p>
            <a:pPr algn="ctr"/>
            <a:r>
              <a:rPr lang="en-US" sz="1600" dirty="0">
                <a:solidFill>
                  <a:schemeClr val="bg2">
                    <a:lumMod val="40000"/>
                    <a:lumOff val="60000"/>
                  </a:schemeClr>
                </a:solidFill>
                <a:effectLst>
                  <a:outerShdw blurRad="38100" dist="38100" dir="2700000" algn="tl">
                    <a:srgbClr val="000000">
                      <a:alpha val="43137"/>
                    </a:srgbClr>
                  </a:outerShdw>
                </a:effectLst>
              </a:rPr>
              <a:t>November 16, 2023</a:t>
            </a:r>
          </a:p>
        </p:txBody>
      </p:sp>
    </p:spTree>
    <p:extLst>
      <p:ext uri="{BB962C8B-B14F-4D97-AF65-F5344CB8AC3E}">
        <p14:creationId xmlns:p14="http://schemas.microsoft.com/office/powerpoint/2010/main" val="2039760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98115" y="6083165"/>
            <a:ext cx="2295024" cy="655721"/>
          </a:xfrm>
          <a:prstGeom prst="rect">
            <a:avLst/>
          </a:prstGeom>
        </p:spPr>
      </p:pic>
      <p:sp>
        <p:nvSpPr>
          <p:cNvPr id="10" name="Title 9">
            <a:extLst>
              <a:ext uri="{FF2B5EF4-FFF2-40B4-BE49-F238E27FC236}">
                <a16:creationId xmlns:a16="http://schemas.microsoft.com/office/drawing/2014/main" id="{071C589F-1C16-0886-B949-BEBEF3BDD88B}"/>
              </a:ext>
            </a:extLst>
          </p:cNvPr>
          <p:cNvSpPr>
            <a:spLocks noGrp="1"/>
          </p:cNvSpPr>
          <p:nvPr>
            <p:ph type="title"/>
          </p:nvPr>
        </p:nvSpPr>
        <p:spPr>
          <a:xfrm>
            <a:off x="838200" y="365125"/>
            <a:ext cx="10515600" cy="898577"/>
          </a:xfrm>
        </p:spPr>
        <p:txBody>
          <a:bodyPr/>
          <a:lstStyle/>
          <a:p>
            <a:r>
              <a:rPr lang="en-US" dirty="0"/>
              <a:t>Working Group Overview</a:t>
            </a:r>
          </a:p>
        </p:txBody>
      </p:sp>
      <p:sp>
        <p:nvSpPr>
          <p:cNvPr id="11" name="Content Placeholder 10">
            <a:extLst>
              <a:ext uri="{FF2B5EF4-FFF2-40B4-BE49-F238E27FC236}">
                <a16:creationId xmlns:a16="http://schemas.microsoft.com/office/drawing/2014/main" id="{A3E592A2-2A73-9272-6059-6B1E995C906A}"/>
              </a:ext>
            </a:extLst>
          </p:cNvPr>
          <p:cNvSpPr>
            <a:spLocks noGrp="1"/>
          </p:cNvSpPr>
          <p:nvPr>
            <p:ph idx="1"/>
          </p:nvPr>
        </p:nvSpPr>
        <p:spPr>
          <a:xfrm>
            <a:off x="838200" y="1740877"/>
            <a:ext cx="10515600" cy="4436086"/>
          </a:xfrm>
        </p:spPr>
        <p:txBody>
          <a:bodyPr>
            <a:normAutofit fontScale="92500"/>
          </a:bodyPr>
          <a:lstStyle/>
          <a:p>
            <a:pPr>
              <a:spcAft>
                <a:spcPts val="1200"/>
              </a:spcAft>
            </a:pPr>
            <a:r>
              <a:rPr lang="en" dirty="0">
                <a:solidFill>
                  <a:schemeClr val="tx1"/>
                </a:solidFill>
              </a:rPr>
              <a:t>Nine (9) statutory members defined in KRS 42.747 &amp; subject matter experts proposed and voted on by the core team.</a:t>
            </a:r>
          </a:p>
          <a:p>
            <a:pPr>
              <a:spcAft>
                <a:spcPts val="1200"/>
              </a:spcAft>
            </a:pPr>
            <a:r>
              <a:rPr lang="en" dirty="0"/>
              <a:t>This year we have added advisory representation from 10XTS, a financial asset tokenization firm with a presence in KY and an additional representative of academia from the Univerisity of the Cumberlands.</a:t>
            </a:r>
          </a:p>
          <a:p>
            <a:pPr>
              <a:spcAft>
                <a:spcPts val="1200"/>
              </a:spcAft>
            </a:pPr>
            <a:r>
              <a:rPr lang="en" dirty="0"/>
              <a:t>Currently there are sixteen (16) combined statutory and advisory members.</a:t>
            </a:r>
          </a:p>
          <a:p>
            <a:pPr>
              <a:spcAft>
                <a:spcPts val="1200"/>
              </a:spcAft>
            </a:pPr>
            <a:r>
              <a:rPr lang="en" dirty="0"/>
              <a:t>Open meetings are held bi-monthly through the state virtual collaboration platform and are open to the public.</a:t>
            </a:r>
          </a:p>
          <a:p>
            <a:pPr>
              <a:spcAft>
                <a:spcPts val="1200"/>
              </a:spcAft>
            </a:pPr>
            <a:r>
              <a:rPr lang="en-US" dirty="0">
                <a:solidFill>
                  <a:schemeClr val="tx1"/>
                </a:solidFill>
              </a:rPr>
              <a:t>Report to be submitted annually on December 1</a:t>
            </a:r>
            <a:r>
              <a:rPr lang="en-US" baseline="30000" dirty="0">
                <a:solidFill>
                  <a:schemeClr val="tx1"/>
                </a:solidFill>
              </a:rPr>
              <a:t>st</a:t>
            </a:r>
            <a:r>
              <a:rPr lang="en-US" dirty="0">
                <a:solidFill>
                  <a:schemeClr val="tx1"/>
                </a:solidFill>
              </a:rPr>
              <a:t> of each year.</a:t>
            </a:r>
          </a:p>
        </p:txBody>
      </p:sp>
    </p:spTree>
    <p:extLst>
      <p:ext uri="{BB962C8B-B14F-4D97-AF65-F5344CB8AC3E}">
        <p14:creationId xmlns:p14="http://schemas.microsoft.com/office/powerpoint/2010/main" val="645511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98115" y="6083165"/>
            <a:ext cx="2295024" cy="655721"/>
          </a:xfrm>
          <a:prstGeom prst="rect">
            <a:avLst/>
          </a:prstGeom>
        </p:spPr>
      </p:pic>
      <p:sp>
        <p:nvSpPr>
          <p:cNvPr id="10" name="Title 9">
            <a:extLst>
              <a:ext uri="{FF2B5EF4-FFF2-40B4-BE49-F238E27FC236}">
                <a16:creationId xmlns:a16="http://schemas.microsoft.com/office/drawing/2014/main" id="{071C589F-1C16-0886-B949-BEBEF3BDD88B}"/>
              </a:ext>
            </a:extLst>
          </p:cNvPr>
          <p:cNvSpPr>
            <a:spLocks noGrp="1"/>
          </p:cNvSpPr>
          <p:nvPr>
            <p:ph type="title"/>
          </p:nvPr>
        </p:nvSpPr>
        <p:spPr>
          <a:xfrm>
            <a:off x="838200" y="365125"/>
            <a:ext cx="10515600" cy="898577"/>
          </a:xfrm>
        </p:spPr>
        <p:txBody>
          <a:bodyPr/>
          <a:lstStyle/>
          <a:p>
            <a:r>
              <a:rPr lang="en-US" dirty="0"/>
              <a:t>Working Group Mission Statement</a:t>
            </a:r>
          </a:p>
        </p:txBody>
      </p:sp>
      <p:sp>
        <p:nvSpPr>
          <p:cNvPr id="11" name="Content Placeholder 10">
            <a:extLst>
              <a:ext uri="{FF2B5EF4-FFF2-40B4-BE49-F238E27FC236}">
                <a16:creationId xmlns:a16="http://schemas.microsoft.com/office/drawing/2014/main" id="{A3E592A2-2A73-9272-6059-6B1E995C906A}"/>
              </a:ext>
            </a:extLst>
          </p:cNvPr>
          <p:cNvSpPr>
            <a:spLocks noGrp="1"/>
          </p:cNvSpPr>
          <p:nvPr>
            <p:ph idx="1"/>
          </p:nvPr>
        </p:nvSpPr>
        <p:spPr>
          <a:xfrm>
            <a:off x="838200" y="2435469"/>
            <a:ext cx="10515600" cy="3741494"/>
          </a:xfrm>
        </p:spPr>
        <p:txBody>
          <a:bodyPr>
            <a:normAutofit/>
          </a:bodyPr>
          <a:lstStyle/>
          <a:p>
            <a:pPr marL="0" indent="0" algn="ctr">
              <a:buNone/>
            </a:pPr>
            <a:r>
              <a:rPr lang="en-US" i="0" u="none" strike="noStrike" baseline="0" dirty="0">
                <a:latin typeface="CIDFont+F2"/>
              </a:rPr>
              <a:t>‘The mission of the Kentucky Blockchain Technology Working Group is to evaluate the feasibility and efficacy of using blockchain technology to enhance the Commonwealth by identifying opportunities for the adoption, utilization, and/or regulation of blockchain technology.’</a:t>
            </a:r>
            <a:endParaRPr lang="en-US" sz="4000" dirty="0">
              <a:solidFill>
                <a:schemeClr val="tx1"/>
              </a:solidFill>
            </a:endParaRPr>
          </a:p>
        </p:txBody>
      </p:sp>
    </p:spTree>
    <p:extLst>
      <p:ext uri="{BB962C8B-B14F-4D97-AF65-F5344CB8AC3E}">
        <p14:creationId xmlns:p14="http://schemas.microsoft.com/office/powerpoint/2010/main" val="3504280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98115" y="6083165"/>
            <a:ext cx="2295024" cy="655721"/>
          </a:xfrm>
          <a:prstGeom prst="rect">
            <a:avLst/>
          </a:prstGeom>
        </p:spPr>
      </p:pic>
      <p:sp>
        <p:nvSpPr>
          <p:cNvPr id="10" name="Title 9">
            <a:extLst>
              <a:ext uri="{FF2B5EF4-FFF2-40B4-BE49-F238E27FC236}">
                <a16:creationId xmlns:a16="http://schemas.microsoft.com/office/drawing/2014/main" id="{071C589F-1C16-0886-B949-BEBEF3BDD88B}"/>
              </a:ext>
            </a:extLst>
          </p:cNvPr>
          <p:cNvSpPr>
            <a:spLocks noGrp="1"/>
          </p:cNvSpPr>
          <p:nvPr>
            <p:ph type="title"/>
          </p:nvPr>
        </p:nvSpPr>
        <p:spPr>
          <a:xfrm>
            <a:off x="838200" y="365125"/>
            <a:ext cx="10515600" cy="898577"/>
          </a:xfrm>
        </p:spPr>
        <p:txBody>
          <a:bodyPr/>
          <a:lstStyle/>
          <a:p>
            <a:r>
              <a:rPr lang="en-US" dirty="0"/>
              <a:t>What is Blockchain Technology</a:t>
            </a:r>
          </a:p>
        </p:txBody>
      </p:sp>
      <p:sp>
        <p:nvSpPr>
          <p:cNvPr id="11" name="Content Placeholder 10">
            <a:extLst>
              <a:ext uri="{FF2B5EF4-FFF2-40B4-BE49-F238E27FC236}">
                <a16:creationId xmlns:a16="http://schemas.microsoft.com/office/drawing/2014/main" id="{A3E592A2-2A73-9272-6059-6B1E995C906A}"/>
              </a:ext>
            </a:extLst>
          </p:cNvPr>
          <p:cNvSpPr>
            <a:spLocks noGrp="1"/>
          </p:cNvSpPr>
          <p:nvPr>
            <p:ph idx="1"/>
          </p:nvPr>
        </p:nvSpPr>
        <p:spPr>
          <a:xfrm>
            <a:off x="838200" y="2435469"/>
            <a:ext cx="10515600" cy="3741494"/>
          </a:xfrm>
        </p:spPr>
        <p:txBody>
          <a:bodyPr>
            <a:normAutofit/>
          </a:bodyPr>
          <a:lstStyle/>
          <a:p>
            <a:pPr marL="0" indent="0" algn="ctr">
              <a:buNone/>
            </a:pPr>
            <a:r>
              <a:rPr lang="en-US" sz="2400" b="0" i="0" u="none" strike="noStrike" baseline="0" dirty="0">
                <a:latin typeface="CIDFont+F4"/>
              </a:rPr>
              <a:t>‘Blockchain </a:t>
            </a:r>
            <a:r>
              <a:rPr lang="en-US" sz="2400" b="0" i="0" u="none" strike="noStrike" baseline="0" dirty="0">
                <a:latin typeface="CIDFont+F6"/>
              </a:rPr>
              <a:t>is an encrypted, secure distributed ledger (decentralized database) system that maintains a digital record of transactions. Individual records, called blocks, are linked together in a single list, called a chain. Blockchain is a scalable technology used for recording transactions made with cryptocurrencies, such as Bitcoin, and it has many other applications such as supply chain and logistics monitoring, data sharing, digital voting, real estate and auto title transfer tracking, equities and energy trading, and much more.’</a:t>
            </a:r>
            <a:endParaRPr lang="en-US" sz="4800" dirty="0"/>
          </a:p>
        </p:txBody>
      </p:sp>
    </p:spTree>
    <p:extLst>
      <p:ext uri="{BB962C8B-B14F-4D97-AF65-F5344CB8AC3E}">
        <p14:creationId xmlns:p14="http://schemas.microsoft.com/office/powerpoint/2010/main" val="2249556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98115" y="6083165"/>
            <a:ext cx="2295024" cy="655721"/>
          </a:xfrm>
          <a:prstGeom prst="rect">
            <a:avLst/>
          </a:prstGeom>
        </p:spPr>
      </p:pic>
      <p:sp>
        <p:nvSpPr>
          <p:cNvPr id="10" name="Title 9">
            <a:extLst>
              <a:ext uri="{FF2B5EF4-FFF2-40B4-BE49-F238E27FC236}">
                <a16:creationId xmlns:a16="http://schemas.microsoft.com/office/drawing/2014/main" id="{071C589F-1C16-0886-B949-BEBEF3BDD88B}"/>
              </a:ext>
            </a:extLst>
          </p:cNvPr>
          <p:cNvSpPr>
            <a:spLocks noGrp="1"/>
          </p:cNvSpPr>
          <p:nvPr>
            <p:ph type="title"/>
          </p:nvPr>
        </p:nvSpPr>
        <p:spPr>
          <a:xfrm>
            <a:off x="838200" y="365125"/>
            <a:ext cx="10515600" cy="898577"/>
          </a:xfrm>
        </p:spPr>
        <p:txBody>
          <a:bodyPr/>
          <a:lstStyle/>
          <a:p>
            <a:r>
              <a:rPr lang="en-US" dirty="0"/>
              <a:t>Working Group Areas of Exploration</a:t>
            </a:r>
          </a:p>
        </p:txBody>
      </p:sp>
      <p:sp>
        <p:nvSpPr>
          <p:cNvPr id="11" name="Content Placeholder 10">
            <a:extLst>
              <a:ext uri="{FF2B5EF4-FFF2-40B4-BE49-F238E27FC236}">
                <a16:creationId xmlns:a16="http://schemas.microsoft.com/office/drawing/2014/main" id="{A3E592A2-2A73-9272-6059-6B1E995C906A}"/>
              </a:ext>
            </a:extLst>
          </p:cNvPr>
          <p:cNvSpPr>
            <a:spLocks noGrp="1"/>
          </p:cNvSpPr>
          <p:nvPr>
            <p:ph idx="1"/>
          </p:nvPr>
        </p:nvSpPr>
        <p:spPr>
          <a:xfrm>
            <a:off x="2335766" y="3132330"/>
            <a:ext cx="7329854" cy="2303583"/>
          </a:xfrm>
        </p:spPr>
        <p:txBody>
          <a:bodyPr>
            <a:normAutofit fontScale="85000" lnSpcReduction="20000"/>
          </a:bodyPr>
          <a:lstStyle/>
          <a:p>
            <a:pPr>
              <a:spcBef>
                <a:spcPts val="0"/>
              </a:spcBef>
              <a:spcAft>
                <a:spcPts val="1000"/>
              </a:spcAft>
            </a:pPr>
            <a:r>
              <a:rPr lang="en-US" sz="3200" b="1" dirty="0">
                <a:solidFill>
                  <a:schemeClr val="tx1"/>
                </a:solidFill>
              </a:rPr>
              <a:t>Public Utilities</a:t>
            </a:r>
          </a:p>
          <a:p>
            <a:pPr>
              <a:spcBef>
                <a:spcPts val="0"/>
              </a:spcBef>
              <a:spcAft>
                <a:spcPts val="1000"/>
              </a:spcAft>
            </a:pPr>
            <a:r>
              <a:rPr lang="en-US" sz="3200" b="1" dirty="0"/>
              <a:t>Logistics and Supply Chain Management</a:t>
            </a:r>
          </a:p>
          <a:p>
            <a:pPr>
              <a:spcBef>
                <a:spcPts val="0"/>
              </a:spcBef>
              <a:spcAft>
                <a:spcPts val="1000"/>
              </a:spcAft>
            </a:pPr>
            <a:r>
              <a:rPr lang="en-US" sz="3200" b="1" dirty="0"/>
              <a:t>Healthcare</a:t>
            </a:r>
          </a:p>
          <a:p>
            <a:pPr>
              <a:spcBef>
                <a:spcPts val="0"/>
              </a:spcBef>
              <a:spcAft>
                <a:spcPts val="1000"/>
              </a:spcAft>
            </a:pPr>
            <a:r>
              <a:rPr lang="en-US" sz="3200" b="1" dirty="0"/>
              <a:t>Finance</a:t>
            </a:r>
          </a:p>
          <a:p>
            <a:pPr>
              <a:spcBef>
                <a:spcPts val="0"/>
              </a:spcBef>
              <a:spcAft>
                <a:spcPts val="1000"/>
              </a:spcAft>
            </a:pPr>
            <a:r>
              <a:rPr lang="en-US" sz="3200" b="1" dirty="0"/>
              <a:t>Records Management</a:t>
            </a:r>
          </a:p>
          <a:p>
            <a:pPr marL="0" indent="0">
              <a:spcBef>
                <a:spcPts val="0"/>
              </a:spcBef>
              <a:spcAft>
                <a:spcPts val="1000"/>
              </a:spcAft>
              <a:buNone/>
            </a:pPr>
            <a:endParaRPr lang="en-US" sz="3200" b="1" dirty="0"/>
          </a:p>
          <a:p>
            <a:pPr>
              <a:spcBef>
                <a:spcPts val="0"/>
              </a:spcBef>
              <a:spcAft>
                <a:spcPts val="1000"/>
              </a:spcAft>
            </a:pPr>
            <a:endParaRPr lang="en-US" sz="3200" b="1" dirty="0">
              <a:solidFill>
                <a:schemeClr val="tx1"/>
              </a:solidFill>
            </a:endParaRPr>
          </a:p>
        </p:txBody>
      </p:sp>
      <p:sp>
        <p:nvSpPr>
          <p:cNvPr id="2" name="TextBox 1">
            <a:extLst>
              <a:ext uri="{FF2B5EF4-FFF2-40B4-BE49-F238E27FC236}">
                <a16:creationId xmlns:a16="http://schemas.microsoft.com/office/drawing/2014/main" id="{5BF63812-DE8B-1C5F-FAF5-7497E8721A72}"/>
              </a:ext>
            </a:extLst>
          </p:cNvPr>
          <p:cNvSpPr txBox="1"/>
          <p:nvPr/>
        </p:nvSpPr>
        <p:spPr>
          <a:xfrm>
            <a:off x="948103" y="1469271"/>
            <a:ext cx="10295793" cy="1384995"/>
          </a:xfrm>
          <a:prstGeom prst="rect">
            <a:avLst/>
          </a:prstGeom>
          <a:noFill/>
        </p:spPr>
        <p:txBody>
          <a:bodyPr wrap="square" rtlCol="0">
            <a:spAutoFit/>
          </a:bodyPr>
          <a:lstStyle/>
          <a:p>
            <a:r>
              <a:rPr lang="en-US" sz="2800" dirty="0">
                <a:solidFill>
                  <a:schemeClr val="tx1"/>
                </a:solidFill>
              </a:rPr>
              <a:t>The Kentucky Blockchain Working Group is exploring opportunities in the following areas:</a:t>
            </a:r>
            <a:endParaRPr lang="en-US" sz="2800" dirty="0"/>
          </a:p>
          <a:p>
            <a:endParaRPr lang="en-US" sz="2800" dirty="0"/>
          </a:p>
        </p:txBody>
      </p:sp>
    </p:spTree>
    <p:extLst>
      <p:ext uri="{BB962C8B-B14F-4D97-AF65-F5344CB8AC3E}">
        <p14:creationId xmlns:p14="http://schemas.microsoft.com/office/powerpoint/2010/main" val="4013892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98115" y="6083165"/>
            <a:ext cx="2295024" cy="655721"/>
          </a:xfrm>
          <a:prstGeom prst="rect">
            <a:avLst/>
          </a:prstGeom>
        </p:spPr>
      </p:pic>
      <p:sp>
        <p:nvSpPr>
          <p:cNvPr id="10" name="Title 9">
            <a:extLst>
              <a:ext uri="{FF2B5EF4-FFF2-40B4-BE49-F238E27FC236}">
                <a16:creationId xmlns:a16="http://schemas.microsoft.com/office/drawing/2014/main" id="{071C589F-1C16-0886-B949-BEBEF3BDD88B}"/>
              </a:ext>
            </a:extLst>
          </p:cNvPr>
          <p:cNvSpPr>
            <a:spLocks noGrp="1"/>
          </p:cNvSpPr>
          <p:nvPr>
            <p:ph type="title"/>
          </p:nvPr>
        </p:nvSpPr>
        <p:spPr>
          <a:xfrm>
            <a:off x="838200" y="1837143"/>
            <a:ext cx="10515600" cy="898577"/>
          </a:xfrm>
        </p:spPr>
        <p:txBody>
          <a:bodyPr>
            <a:normAutofit/>
          </a:bodyPr>
          <a:lstStyle/>
          <a:p>
            <a:pPr algn="ctr"/>
            <a:r>
              <a:rPr lang="en-US" sz="4800" dirty="0"/>
              <a:t>Thank you!</a:t>
            </a:r>
          </a:p>
        </p:txBody>
      </p:sp>
      <p:sp>
        <p:nvSpPr>
          <p:cNvPr id="2" name="Title 9">
            <a:extLst>
              <a:ext uri="{FF2B5EF4-FFF2-40B4-BE49-F238E27FC236}">
                <a16:creationId xmlns:a16="http://schemas.microsoft.com/office/drawing/2014/main" id="{23F971F9-12B7-AC44-9CFC-526870D25CBD}"/>
              </a:ext>
            </a:extLst>
          </p:cNvPr>
          <p:cNvSpPr txBox="1">
            <a:spLocks/>
          </p:cNvSpPr>
          <p:nvPr/>
        </p:nvSpPr>
        <p:spPr>
          <a:xfrm>
            <a:off x="838200" y="3735510"/>
            <a:ext cx="10515600" cy="89857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dirty="0"/>
              <a:t>Questions?</a:t>
            </a:r>
          </a:p>
        </p:txBody>
      </p:sp>
    </p:spTree>
    <p:extLst>
      <p:ext uri="{BB962C8B-B14F-4D97-AF65-F5344CB8AC3E}">
        <p14:creationId xmlns:p14="http://schemas.microsoft.com/office/powerpoint/2010/main" val="2904700386"/>
      </p:ext>
    </p:extLst>
  </p:cSld>
  <p:clrMapOvr>
    <a:masterClrMapping/>
  </p:clrMapOvr>
</p:sld>
</file>

<file path=ppt/theme/theme1.xml><?xml version="1.0" encoding="utf-8"?>
<a:theme xmlns:a="http://schemas.openxmlformats.org/drawingml/2006/main" name="Team Kentucky Theme">
  <a:themeElements>
    <a:clrScheme name="Team Kentucky">
      <a:dk1>
        <a:sysClr val="windowText" lastClr="000000"/>
      </a:dk1>
      <a:lt1>
        <a:sysClr val="window" lastClr="FFFFFF"/>
      </a:lt1>
      <a:dk2>
        <a:srgbClr val="093B60"/>
      </a:dk2>
      <a:lt2>
        <a:srgbClr val="FFFFFF"/>
      </a:lt2>
      <a:accent1>
        <a:srgbClr val="5EB3E4"/>
      </a:accent1>
      <a:accent2>
        <a:srgbClr val="F5831F"/>
      </a:accent2>
      <a:accent3>
        <a:srgbClr val="8C98A2"/>
      </a:accent3>
      <a:accent4>
        <a:srgbClr val="FED13F"/>
      </a:accent4>
      <a:accent5>
        <a:srgbClr val="2A58B4"/>
      </a:accent5>
      <a:accent6>
        <a:srgbClr val="009A4D"/>
      </a:accent6>
      <a:hlink>
        <a:srgbClr val="299BDB"/>
      </a:hlink>
      <a:folHlink>
        <a:srgbClr val="9680AE"/>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m Kentucky Theme" id="{5D6A283A-2A43-4BB5-9C96-D712EB0CE53F}" vid="{AD9AC136-AE88-4809-A42F-AF852193D99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286729CCB8C6147AACE866CBC6FE781" ma:contentTypeVersion="14" ma:contentTypeDescription="Create a new document." ma:contentTypeScope="" ma:versionID="50086ffe0be25b044da8795320166cc1">
  <xsd:schema xmlns:xsd="http://www.w3.org/2001/XMLSchema" xmlns:xs="http://www.w3.org/2001/XMLSchema" xmlns:p="http://schemas.microsoft.com/office/2006/metadata/properties" xmlns:ns3="2e1b954b-69dc-4965-89e4-d894b77e3071" xmlns:ns4="e1297db1-68a8-498b-b9f1-2097ff9807ac" targetNamespace="http://schemas.microsoft.com/office/2006/metadata/properties" ma:root="true" ma:fieldsID="1491ae6918a6c40f238281b53eef4ada" ns3:_="" ns4:_="">
    <xsd:import namespace="2e1b954b-69dc-4965-89e4-d894b77e3071"/>
    <xsd:import namespace="e1297db1-68a8-498b-b9f1-2097ff9807ac"/>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LengthInSeconds" minOccurs="0"/>
                <xsd:element ref="ns3:_activity"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1b954b-69dc-4965-89e4-d894b77e30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ystemTags" ma:index="21"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1297db1-68a8-498b-b9f1-2097ff9807a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2e1b954b-69dc-4965-89e4-d894b77e3071" xsi:nil="true"/>
  </documentManagement>
</p:properties>
</file>

<file path=customXml/itemProps1.xml><?xml version="1.0" encoding="utf-8"?>
<ds:datastoreItem xmlns:ds="http://schemas.openxmlformats.org/officeDocument/2006/customXml" ds:itemID="{3B835AD1-22D8-4915-A5D7-F5F7455EFF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e1b954b-69dc-4965-89e4-d894b77e3071"/>
    <ds:schemaRef ds:uri="e1297db1-68a8-498b-b9f1-2097ff9807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2C34F49-4920-48AA-A38A-588E96BE342F}">
  <ds:schemaRefs>
    <ds:schemaRef ds:uri="http://schemas.microsoft.com/sharepoint/v3/contenttype/forms"/>
  </ds:schemaRefs>
</ds:datastoreItem>
</file>

<file path=customXml/itemProps3.xml><?xml version="1.0" encoding="utf-8"?>
<ds:datastoreItem xmlns:ds="http://schemas.openxmlformats.org/officeDocument/2006/customXml" ds:itemID="{AFB311AB-08C2-4FF4-A2D3-7A160665D749}">
  <ds:schemaRefs>
    <ds:schemaRef ds:uri="http://schemas.microsoft.com/office/2006/metadata/properties"/>
    <ds:schemaRef ds:uri="http://schemas.microsoft.com/office/infopath/2007/PartnerControls"/>
    <ds:schemaRef ds:uri="2e1b954b-69dc-4965-89e4-d894b77e3071"/>
    <ds:schemaRef ds:uri="http://purl.org/dc/elements/1.1/"/>
    <ds:schemaRef ds:uri="http://purl.org/dc/terms/"/>
    <ds:schemaRef ds:uri="http://purl.org/dc/dcmitype/"/>
    <ds:schemaRef ds:uri="http://www.w3.org/XML/1998/namespace"/>
    <ds:schemaRef ds:uri="http://schemas.microsoft.com/office/2006/documentManagement/types"/>
    <ds:schemaRef ds:uri="http://schemas.openxmlformats.org/package/2006/metadata/core-properties"/>
    <ds:schemaRef ds:uri="e1297db1-68a8-498b-b9f1-2097ff9807ac"/>
  </ds:schemaRefs>
</ds:datastoreItem>
</file>

<file path=docProps/app.xml><?xml version="1.0" encoding="utf-8"?>
<Properties xmlns="http://schemas.openxmlformats.org/officeDocument/2006/extended-properties" xmlns:vt="http://schemas.openxmlformats.org/officeDocument/2006/docPropsVTypes">
  <Template>Team Kentucky Theme</Template>
  <TotalTime>14975</TotalTime>
  <Words>321</Words>
  <Application>Microsoft Office PowerPoint</Application>
  <PresentationFormat>Widescreen</PresentationFormat>
  <Paragraphs>30</Paragraphs>
  <Slides>6</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CIDFont+F2</vt:lpstr>
      <vt:lpstr>CIDFont+F4</vt:lpstr>
      <vt:lpstr>CIDFont+F6</vt:lpstr>
      <vt:lpstr>Team Kentucky Theme</vt:lpstr>
      <vt:lpstr>Kentucky Blockchain  Technology Working Group</vt:lpstr>
      <vt:lpstr>Working Group Overview</vt:lpstr>
      <vt:lpstr>Working Group Mission Statement</vt:lpstr>
      <vt:lpstr>What is Blockchain Technology</vt:lpstr>
      <vt:lpstr>Working Group Areas of Exploration</vt:lpstr>
      <vt:lpstr>Thank you!</vt:lpstr>
    </vt:vector>
  </TitlesOfParts>
  <Company>COT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Mansfield, Kenneth F (Gov Office)</dc:creator>
  <cp:lastModifiedBy>Carter, David J (COT-CISO)</cp:lastModifiedBy>
  <cp:revision>242</cp:revision>
  <cp:lastPrinted>2020-11-06T14:00:41Z</cp:lastPrinted>
  <dcterms:created xsi:type="dcterms:W3CDTF">2020-09-25T16:15:25Z</dcterms:created>
  <dcterms:modified xsi:type="dcterms:W3CDTF">2023-11-15T19:25:21Z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0x0101002286729CCB8C6147AACE866CBC6FE781</vt:lpwstr>
  </property>
</Properties>
</file>