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4"/>
  </p:sldMasterIdLst>
  <p:notesMasterIdLst>
    <p:notesMasterId r:id="rId20"/>
  </p:notesMasterIdLst>
  <p:sldIdLst>
    <p:sldId id="301" r:id="rId5"/>
    <p:sldId id="305" r:id="rId6"/>
    <p:sldId id="312" r:id="rId7"/>
    <p:sldId id="306" r:id="rId8"/>
    <p:sldId id="307" r:id="rId9"/>
    <p:sldId id="308" r:id="rId10"/>
    <p:sldId id="309" r:id="rId11"/>
    <p:sldId id="310" r:id="rId12"/>
    <p:sldId id="313" r:id="rId13"/>
    <p:sldId id="311" r:id="rId14"/>
    <p:sldId id="314" r:id="rId15"/>
    <p:sldId id="318" r:id="rId16"/>
    <p:sldId id="316" r:id="rId17"/>
    <p:sldId id="317" r:id="rId18"/>
    <p:sldId id="315" r:id="rId1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ylor, Larry C  (EEC)" initials="TLC(" lastIdx="1" clrIdx="0">
    <p:extLst>
      <p:ext uri="{19B8F6BF-5375-455C-9EA6-DF929625EA0E}">
        <p15:presenceInfo xmlns:p15="http://schemas.microsoft.com/office/powerpoint/2012/main" userId="S-1-5-21-1781183465-1365011279-2885023873-78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7A82"/>
    <a:srgbClr val="3F9EA3"/>
    <a:srgbClr val="86CC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CE073E-1D57-47B5-9012-27088B7749FA}" v="879" dt="2023-11-02T13:40:49.567"/>
    <p1510:client id="{5696BD8D-72A6-FCB7-A902-A066237D7802}" v="131" dt="2023-11-02T20:40:45.726"/>
    <p1510:client id="{63402DB8-CFE5-F2AF-3C85-CC805FD23E1E}" v="11" dt="2023-11-06T19:25:40.282"/>
    <p1510:client id="{7D4AC272-69F2-AF3B-C66F-9184EA8A1573}" v="95" dt="2023-11-03T11:39:16.031"/>
    <p1510:client id="{AFFF67DC-CD8A-A689-86F3-4C17ED785808}" v="42" dt="2023-11-02T20:47:56.977"/>
    <p1510:client id="{D32BFDEB-9FD7-F881-7603-58487FEC11D6}" v="81" dt="2023-11-02T20:32:06.21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74" autoAdjust="0"/>
    <p:restoredTop sz="94660"/>
  </p:normalViewPr>
  <p:slideViewPr>
    <p:cSldViewPr snapToGrid="0">
      <p:cViewPr varScale="1">
        <p:scale>
          <a:sx n="81" d="100"/>
          <a:sy n="81" d="100"/>
        </p:scale>
        <p:origin x="60" y="4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8275" y="0"/>
            <a:ext cx="3043238" cy="466725"/>
          </a:xfrm>
          <a:prstGeom prst="rect">
            <a:avLst/>
          </a:prstGeom>
        </p:spPr>
        <p:txBody>
          <a:bodyPr vert="horz" lIns="91440" tIns="45720" rIns="91440" bIns="45720" rtlCol="0"/>
          <a:lstStyle>
            <a:lvl1pPr algn="r">
              <a:defRPr sz="1200"/>
            </a:lvl1pPr>
          </a:lstStyle>
          <a:p>
            <a:fld id="{6EC4360E-DB38-4089-9756-CEC8FD126CF8}" type="datetimeFigureOut">
              <a:rPr lang="en-US" smtClean="0"/>
              <a:t>11/9/2023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9925"/>
            <a:ext cx="5619750" cy="36655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8275" y="8842375"/>
            <a:ext cx="3043238" cy="466725"/>
          </a:xfrm>
          <a:prstGeom prst="rect">
            <a:avLst/>
          </a:prstGeom>
        </p:spPr>
        <p:txBody>
          <a:bodyPr vert="horz" lIns="91440" tIns="45720" rIns="91440" bIns="45720" rtlCol="0" anchor="b"/>
          <a:lstStyle>
            <a:lvl1pPr algn="r">
              <a:defRPr sz="1200"/>
            </a:lvl1pPr>
          </a:lstStyle>
          <a:p>
            <a:fld id="{96EF8AC7-E22D-4984-90C9-FB4705CBF5C8}" type="slidenum">
              <a:rPr lang="en-US" smtClean="0"/>
              <a:t>‹#›</a:t>
            </a:fld>
            <a:endParaRPr lang="en-US"/>
          </a:p>
        </p:txBody>
      </p:sp>
    </p:spTree>
    <p:extLst>
      <p:ext uri="{BB962C8B-B14F-4D97-AF65-F5344CB8AC3E}">
        <p14:creationId xmlns:p14="http://schemas.microsoft.com/office/powerpoint/2010/main" val="37808249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800" b="0" i="0" dirty="0">
              <a:solidFill>
                <a:srgbClr val="1F497D"/>
              </a:solidFill>
              <a:effectLst/>
              <a:latin typeface="Calibri" panose="020F0502020204030204" pitchFamily="34" charset="0"/>
            </a:endParaRPr>
          </a:p>
          <a:p>
            <a:pPr algn="l"/>
            <a:endParaRPr lang="en-US" sz="1800" b="0" i="0" dirty="0">
              <a:solidFill>
                <a:srgbClr val="1F497D"/>
              </a:solidFill>
              <a:effectLst/>
              <a:latin typeface="Calibri" panose="020F0502020204030204" pitchFamily="34" charset="0"/>
            </a:endParaRPr>
          </a:p>
          <a:p>
            <a:r>
              <a:rPr lang="en-US" sz="1800" b="0" i="0" dirty="0">
                <a:solidFill>
                  <a:srgbClr val="1F497D"/>
                </a:solidFill>
                <a:effectLst/>
                <a:latin typeface="Calibri"/>
                <a:cs typeface="Calibri"/>
              </a:rPr>
              <a:t>37 active siting board cases</a:t>
            </a:r>
            <a:r>
              <a:rPr lang="en-US" sz="1800" dirty="0">
                <a:solidFill>
                  <a:srgbClr val="1F497D"/>
                </a:solidFill>
                <a:latin typeface="Calibri"/>
                <a:cs typeface="Calibri"/>
              </a:rPr>
              <a:t> totally around ~4 GW of capacity</a:t>
            </a:r>
            <a:endParaRPr lang="en-US" sz="1800" b="0" i="0" dirty="0">
              <a:solidFill>
                <a:srgbClr val="1F497D"/>
              </a:solidFill>
              <a:effectLst/>
              <a:latin typeface="Calibri" panose="020F0502020204030204" pitchFamily="34" charset="0"/>
              <a:cs typeface="Calibri"/>
            </a:endParaRPr>
          </a:p>
          <a:p>
            <a:pPr algn="l"/>
            <a:r>
              <a:rPr lang="en-US" sz="1800" b="0" i="0" dirty="0">
                <a:solidFill>
                  <a:srgbClr val="1F497D"/>
                </a:solidFill>
                <a:effectLst/>
                <a:latin typeface="Calibri" panose="020F0502020204030204" pitchFamily="34" charset="0"/>
              </a:rPr>
              <a:t>Battery Projects:</a:t>
            </a:r>
          </a:p>
          <a:p>
            <a:pPr algn="l"/>
            <a:endParaRPr lang="en-US" sz="1800" b="0" i="0" dirty="0">
              <a:solidFill>
                <a:srgbClr val="1F497D"/>
              </a:solidFill>
              <a:effectLst/>
              <a:latin typeface="Calibri" panose="020F0502020204030204" pitchFamily="34" charset="0"/>
            </a:endParaRPr>
          </a:p>
          <a:p>
            <a:pPr algn="l"/>
            <a:r>
              <a:rPr lang="en-US" sz="1800" b="0" i="0" dirty="0">
                <a:solidFill>
                  <a:srgbClr val="1F497D"/>
                </a:solidFill>
                <a:effectLst/>
                <a:latin typeface="Calibri" panose="020F0502020204030204" pitchFamily="34" charset="0"/>
              </a:rPr>
              <a:t>Glover Creek Solar</a:t>
            </a:r>
            <a:endParaRPr lang="en-US" sz="1800" b="0" i="0" dirty="0">
              <a:solidFill>
                <a:srgbClr val="242424"/>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Ashwood Solar I</a:t>
            </a:r>
            <a:endParaRPr lang="en-US" sz="1800" b="0" i="0" dirty="0">
              <a:solidFill>
                <a:srgbClr val="242424"/>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Martin County Solar</a:t>
            </a:r>
            <a:endParaRPr lang="en-US" sz="1800" b="0" i="0" dirty="0">
              <a:solidFill>
                <a:srgbClr val="242424"/>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Bluebird Solar</a:t>
            </a:r>
            <a:endParaRPr lang="en-US" sz="1800" b="0" i="0" dirty="0">
              <a:solidFill>
                <a:srgbClr val="242424"/>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Russellville Solar</a:t>
            </a:r>
            <a:endParaRPr lang="en-US" sz="1800" b="0" i="0" dirty="0">
              <a:solidFill>
                <a:srgbClr val="242424"/>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Horseshoe Bend Solar</a:t>
            </a:r>
            <a:endParaRPr lang="en-US" sz="1800" b="0" i="0" dirty="0">
              <a:solidFill>
                <a:srgbClr val="242424"/>
              </a:solidFill>
              <a:effectLst/>
              <a:latin typeface="Times New Roman" panose="02020603050405020304" pitchFamily="18" charset="0"/>
            </a:endParaRPr>
          </a:p>
          <a:p>
            <a:pPr algn="l"/>
            <a:r>
              <a:rPr lang="en-US" sz="1800" b="0" i="0" dirty="0">
                <a:solidFill>
                  <a:srgbClr val="1F497D"/>
                </a:solidFill>
                <a:effectLst/>
                <a:latin typeface="Calibri" panose="020F0502020204030204" pitchFamily="34" charset="0"/>
              </a:rPr>
              <a:t>Mt. Olive Solar</a:t>
            </a:r>
            <a:endParaRPr lang="en-US" sz="1800" b="0" i="0" dirty="0">
              <a:solidFill>
                <a:srgbClr val="242424"/>
              </a:solidFill>
              <a:effectLst/>
              <a:latin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6EF8AC7-E22D-4984-90C9-FB4705CBF5C8}" type="slidenum">
              <a:rPr lang="en-US" smtClean="0"/>
              <a:t>8</a:t>
            </a:fld>
            <a:endParaRPr lang="en-US"/>
          </a:p>
        </p:txBody>
      </p:sp>
    </p:spTree>
    <p:extLst>
      <p:ext uri="{BB962C8B-B14F-4D97-AF65-F5344CB8AC3E}">
        <p14:creationId xmlns:p14="http://schemas.microsoft.com/office/powerpoint/2010/main" val="3379939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Kentucky has 18GW of total generation capacity online today.</a:t>
            </a:r>
          </a:p>
        </p:txBody>
      </p:sp>
      <p:sp>
        <p:nvSpPr>
          <p:cNvPr id="4" name="Slide Number Placeholder 3"/>
          <p:cNvSpPr>
            <a:spLocks noGrp="1"/>
          </p:cNvSpPr>
          <p:nvPr>
            <p:ph type="sldNum" sz="quarter" idx="5"/>
          </p:nvPr>
        </p:nvSpPr>
        <p:spPr/>
        <p:txBody>
          <a:bodyPr/>
          <a:lstStyle/>
          <a:p>
            <a:fld id="{96EF8AC7-E22D-4984-90C9-FB4705CBF5C8}" type="slidenum">
              <a:rPr lang="en-US" smtClean="0"/>
              <a:t>10</a:t>
            </a:fld>
            <a:endParaRPr lang="en-US"/>
          </a:p>
        </p:txBody>
      </p:sp>
    </p:spTree>
    <p:extLst>
      <p:ext uri="{BB962C8B-B14F-4D97-AF65-F5344CB8AC3E}">
        <p14:creationId xmlns:p14="http://schemas.microsoft.com/office/powerpoint/2010/main" val="75849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December 3,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0BB5D043-386B-B50A-06CA-B336DF574F2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234551782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3,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2548515836"/>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3,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358468629"/>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December 3, 2019</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825171202"/>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December 3, 2019</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4631F-9657-4403-B5BD-26F85E582EE4}"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251938D-C042-1453-62BC-517045B58B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889101859"/>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December 3, 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547172243"/>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December 3, 2019</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40763987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December 3, 2019</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3416534023"/>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December 3, 2019</a:t>
            </a: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AF4631F-9657-4403-B5BD-26F85E582EE4}" type="slidenum">
              <a:rPr lang="en-US" smtClean="0"/>
              <a:t>‹#›</a:t>
            </a:fld>
            <a:endParaRPr lang="en-US"/>
          </a:p>
        </p:txBody>
      </p:sp>
      <p:pic>
        <p:nvPicPr>
          <p:cNvPr id="10" name="Picture 9">
            <a:extLst>
              <a:ext uri="{FF2B5EF4-FFF2-40B4-BE49-F238E27FC236}">
                <a16:creationId xmlns:a16="http://schemas.microsoft.com/office/drawing/2014/main" id="{AEFB6E8E-1647-A069-E472-6D7DFC8CA4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1333325812"/>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December 3, 2019</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AF4631F-9657-4403-B5BD-26F85E582EE4}" type="slidenum">
              <a:rPr lang="en-US" smtClean="0"/>
              <a:t>‹#›</a:t>
            </a:fld>
            <a:endParaRPr lang="en-US"/>
          </a:p>
        </p:txBody>
      </p:sp>
      <p:pic>
        <p:nvPicPr>
          <p:cNvPr id="11" name="Picture 10">
            <a:extLst>
              <a:ext uri="{FF2B5EF4-FFF2-40B4-BE49-F238E27FC236}">
                <a16:creationId xmlns:a16="http://schemas.microsoft.com/office/drawing/2014/main" id="{695B0EDE-90D4-FECE-0A1E-4CE45EF6601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2024510697"/>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rgbClr val="86CCD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December 3, 2019</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4631F-9657-4403-B5BD-26F85E582EE4}" type="slidenum">
              <a:rPr lang="en-US" smtClean="0"/>
              <a:t>‹#›</a:t>
            </a:fld>
            <a:endParaRPr lang="en-US"/>
          </a:p>
        </p:txBody>
      </p:sp>
    </p:spTree>
    <p:extLst>
      <p:ext uri="{BB962C8B-B14F-4D97-AF65-F5344CB8AC3E}">
        <p14:creationId xmlns:p14="http://schemas.microsoft.com/office/powerpoint/2010/main" val="1176194909"/>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December 3, 2019</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AF4631F-9657-4403-B5BD-26F85E582EE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9A54160-E0AB-147C-CACC-40F5888F4B1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160846" y="5311235"/>
            <a:ext cx="1989668" cy="1042207"/>
          </a:xfrm>
          <a:prstGeom prst="rect">
            <a:avLst/>
          </a:prstGeom>
        </p:spPr>
      </p:pic>
    </p:spTree>
    <p:extLst>
      <p:ext uri="{BB962C8B-B14F-4D97-AF65-F5344CB8AC3E}">
        <p14:creationId xmlns:p14="http://schemas.microsoft.com/office/powerpoint/2010/main" val="2368095827"/>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olar-siting-potential-in-kentucky-kygis.hub.arcgis.com/" TargetMode="External"/><Relationship Id="rId2" Type="http://schemas.openxmlformats.org/officeDocument/2006/relationships/hyperlink" Target="https://kentucky-solar-toolkit-kygis.hub.arcgis.com/" TargetMode="External"/><Relationship Id="rId1" Type="http://schemas.openxmlformats.org/officeDocument/2006/relationships/slideLayout" Target="../slideLayouts/slideLayout2.xml"/><Relationship Id="rId5" Type="http://schemas.openxmlformats.org/officeDocument/2006/relationships/hyperlink" Target="https://eec.ky.gov/Energy/News-Publications/Pages/Residential-Rooftop-Solar-Resources.aspx" TargetMode="External"/><Relationship Id="rId4" Type="http://schemas.openxmlformats.org/officeDocument/2006/relationships/hyperlink" Target="https://eec.ky.gov/Energy/Documents/Consumer%20Guide%20Final%20Version%202.0.pdf"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1EA9C-298A-EA1B-90BD-0CDF0E24FB68}"/>
              </a:ext>
            </a:extLst>
          </p:cNvPr>
          <p:cNvSpPr>
            <a:spLocks noGrp="1"/>
          </p:cNvSpPr>
          <p:nvPr>
            <p:ph type="ctrTitle"/>
          </p:nvPr>
        </p:nvSpPr>
        <p:spPr/>
        <p:txBody>
          <a:bodyPr/>
          <a:lstStyle/>
          <a:p>
            <a:r>
              <a:rPr lang="en-US" dirty="0"/>
              <a:t>Solar Energy Development in Kentucky</a:t>
            </a:r>
          </a:p>
        </p:txBody>
      </p:sp>
      <p:sp>
        <p:nvSpPr>
          <p:cNvPr id="3" name="Subtitle 2">
            <a:extLst>
              <a:ext uri="{FF2B5EF4-FFF2-40B4-BE49-F238E27FC236}">
                <a16:creationId xmlns:a16="http://schemas.microsoft.com/office/drawing/2014/main" id="{2D299166-78B9-9522-6C88-9B7864A4790B}"/>
              </a:ext>
            </a:extLst>
          </p:cNvPr>
          <p:cNvSpPr>
            <a:spLocks noGrp="1"/>
          </p:cNvSpPr>
          <p:nvPr>
            <p:ph type="subTitle" idx="1"/>
          </p:nvPr>
        </p:nvSpPr>
        <p:spPr>
          <a:xfrm>
            <a:off x="1097280" y="4584930"/>
            <a:ext cx="10058400" cy="1143000"/>
          </a:xfrm>
        </p:spPr>
        <p:txBody>
          <a:bodyPr/>
          <a:lstStyle/>
          <a:p>
            <a:r>
              <a:rPr lang="en-US" dirty="0"/>
              <a:t>Office of Energy Policy</a:t>
            </a:r>
          </a:p>
        </p:txBody>
      </p:sp>
      <p:sp>
        <p:nvSpPr>
          <p:cNvPr id="4" name="Footer Placeholder 3">
            <a:extLst>
              <a:ext uri="{FF2B5EF4-FFF2-40B4-BE49-F238E27FC236}">
                <a16:creationId xmlns:a16="http://schemas.microsoft.com/office/drawing/2014/main" id="{AB2AA6CE-EDEA-98A5-BF6F-5352012EB73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79A02BE-875B-35DD-11F6-B100C23F331D}"/>
              </a:ext>
            </a:extLst>
          </p:cNvPr>
          <p:cNvSpPr>
            <a:spLocks noGrp="1"/>
          </p:cNvSpPr>
          <p:nvPr>
            <p:ph type="sldNum" sz="quarter" idx="12"/>
          </p:nvPr>
        </p:nvSpPr>
        <p:spPr/>
        <p:txBody>
          <a:bodyPr/>
          <a:lstStyle/>
          <a:p>
            <a:fld id="{DAF4631F-9657-4403-B5BD-26F85E582EE4}" type="slidenum">
              <a:rPr lang="en-US" smtClean="0"/>
              <a:t>1</a:t>
            </a:fld>
            <a:endParaRPr lang="en-US"/>
          </a:p>
        </p:txBody>
      </p:sp>
    </p:spTree>
    <p:extLst>
      <p:ext uri="{BB962C8B-B14F-4D97-AF65-F5344CB8AC3E}">
        <p14:creationId xmlns:p14="http://schemas.microsoft.com/office/powerpoint/2010/main" val="2928716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Solar and </a:t>
            </a:r>
            <a:r>
              <a:rPr lang="en-US" dirty="0" err="1"/>
              <a:t>Solar+Storage</a:t>
            </a:r>
            <a:r>
              <a:rPr lang="en-US" dirty="0"/>
              <a:t> Projects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15959719"/>
              </p:ext>
            </p:extLst>
          </p:nvPr>
        </p:nvGraphicFramePr>
        <p:xfrm>
          <a:off x="827314" y="1734457"/>
          <a:ext cx="8699027" cy="4587149"/>
        </p:xfrm>
        <a:graphic>
          <a:graphicData uri="http://schemas.openxmlformats.org/drawingml/2006/table">
            <a:tbl>
              <a:tblPr>
                <a:tableStyleId>{5940675A-B579-460E-94D1-54222C63F5DA}</a:tableStyleId>
              </a:tblPr>
              <a:tblGrid>
                <a:gridCol w="2302243">
                  <a:extLst>
                    <a:ext uri="{9D8B030D-6E8A-4147-A177-3AD203B41FA5}">
                      <a16:colId xmlns:a16="http://schemas.microsoft.com/office/drawing/2014/main" val="542913519"/>
                    </a:ext>
                  </a:extLst>
                </a:gridCol>
                <a:gridCol w="42126">
                  <a:extLst>
                    <a:ext uri="{9D8B030D-6E8A-4147-A177-3AD203B41FA5}">
                      <a16:colId xmlns:a16="http://schemas.microsoft.com/office/drawing/2014/main" val="1374064039"/>
                    </a:ext>
                  </a:extLst>
                </a:gridCol>
                <a:gridCol w="2919987">
                  <a:extLst>
                    <a:ext uri="{9D8B030D-6E8A-4147-A177-3AD203B41FA5}">
                      <a16:colId xmlns:a16="http://schemas.microsoft.com/office/drawing/2014/main" val="414825791"/>
                    </a:ext>
                  </a:extLst>
                </a:gridCol>
                <a:gridCol w="2068285">
                  <a:extLst>
                    <a:ext uri="{9D8B030D-6E8A-4147-A177-3AD203B41FA5}">
                      <a16:colId xmlns:a16="http://schemas.microsoft.com/office/drawing/2014/main" val="640311164"/>
                    </a:ext>
                  </a:extLst>
                </a:gridCol>
                <a:gridCol w="1366386">
                  <a:extLst>
                    <a:ext uri="{9D8B030D-6E8A-4147-A177-3AD203B41FA5}">
                      <a16:colId xmlns:a16="http://schemas.microsoft.com/office/drawing/2014/main" val="2193789089"/>
                    </a:ext>
                  </a:extLst>
                </a:gridCol>
              </a:tblGrid>
              <a:tr h="441316">
                <a:tc>
                  <a:txBody>
                    <a:bodyPr/>
                    <a:lstStyle/>
                    <a:p>
                      <a:pPr algn="ctr" fontAlgn="b"/>
                      <a:r>
                        <a:rPr lang="en-US" sz="1400" u="none" strike="noStrike" dirty="0">
                          <a:effectLst/>
                        </a:rPr>
                        <a:t>POWER_PLANT</a:t>
                      </a:r>
                    </a:p>
                  </a:txBody>
                  <a:tcPr marL="8363" marR="8363" marT="8363" marB="0" anchor="b"/>
                </a:tc>
                <a:tc>
                  <a:txBody>
                    <a:bodyPr/>
                    <a:lstStyle/>
                    <a:p>
                      <a:pPr algn="ctr" fontAlgn="b"/>
                      <a:endParaRPr lang="en-US" sz="1400" u="none" strike="noStrike" dirty="0">
                        <a:effectLst/>
                      </a:endParaRPr>
                    </a:p>
                  </a:txBody>
                  <a:tcPr marL="8363" marR="8363" marT="8363" marB="0" anchor="b"/>
                </a:tc>
                <a:tc>
                  <a:txBody>
                    <a:bodyPr/>
                    <a:lstStyle/>
                    <a:p>
                      <a:pPr algn="ctr" fontAlgn="b"/>
                      <a:r>
                        <a:rPr lang="en-US" sz="1400" u="none" strike="noStrike" dirty="0">
                          <a:effectLst/>
                        </a:rPr>
                        <a:t>PLANT_OPERATOR</a:t>
                      </a:r>
                    </a:p>
                  </a:txBody>
                  <a:tcPr marL="8363" marR="8363" marT="8363" marB="0" anchor="b"/>
                </a:tc>
                <a:tc>
                  <a:txBody>
                    <a:bodyPr/>
                    <a:lstStyle/>
                    <a:p>
                      <a:pPr algn="ctr" fontAlgn="b"/>
                      <a:r>
                        <a:rPr lang="en-US" sz="1400" u="none" strike="noStrike" dirty="0">
                          <a:effectLst/>
                        </a:rPr>
                        <a:t>OPER_CAPACITY_PLANT (MW)</a:t>
                      </a:r>
                    </a:p>
                  </a:txBody>
                  <a:tcPr marL="8363" marR="8363" marT="8363" marB="0" anchor="b"/>
                </a:tc>
                <a:tc>
                  <a:txBody>
                    <a:bodyPr/>
                    <a:lstStyle/>
                    <a:p>
                      <a:pPr algn="ctr" fontAlgn="b"/>
                      <a:r>
                        <a:rPr lang="en-US" sz="1400" u="none" strike="noStrike" dirty="0">
                          <a:effectLst/>
                        </a:rPr>
                        <a:t>PLANNED_CAPACITY (MW)</a:t>
                      </a:r>
                    </a:p>
                  </a:txBody>
                  <a:tcPr marL="8363" marR="8363" marT="8363" marB="0" anchor="b"/>
                </a:tc>
                <a:extLst>
                  <a:ext uri="{0D108BD9-81ED-4DB2-BD59-A6C34878D82A}">
                    <a16:rowId xmlns:a16="http://schemas.microsoft.com/office/drawing/2014/main" val="3509986851"/>
                  </a:ext>
                </a:extLst>
              </a:tr>
              <a:tr h="430808">
                <a:tc>
                  <a:txBody>
                    <a:bodyPr/>
                    <a:lstStyle/>
                    <a:p>
                      <a:pPr algn="ctr" fontAlgn="t"/>
                      <a:r>
                        <a:rPr lang="en-US" sz="1400" u="none" strike="noStrike" dirty="0">
                          <a:effectLst/>
                        </a:rPr>
                        <a:t>Amazon Air Hub Rooftop Solar Project</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Duke Energy Kentucky, Inc.</a:t>
                      </a:r>
                    </a:p>
                  </a:txBody>
                  <a:tcPr marL="8363" marR="8363" marT="8363" marB="0"/>
                </a:tc>
                <a:tc>
                  <a:txBody>
                    <a:bodyPr/>
                    <a:lstStyle/>
                    <a:p>
                      <a:pPr algn="ctr" fontAlgn="t"/>
                      <a:r>
                        <a:rPr lang="en-US" sz="1400" u="none" strike="noStrike" dirty="0">
                          <a:effectLst/>
                        </a:rPr>
                        <a:t>2.0</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2611776446"/>
                  </a:ext>
                </a:extLst>
              </a:tr>
              <a:tr h="430808">
                <a:tc>
                  <a:txBody>
                    <a:bodyPr/>
                    <a:lstStyle/>
                    <a:p>
                      <a:pPr algn="ctr" fontAlgn="t"/>
                      <a:r>
                        <a:rPr lang="en-US" sz="1400" u="none" strike="noStrike" dirty="0">
                          <a:effectLst/>
                        </a:rPr>
                        <a:t>Community Solar Project (Solar Share Program)</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LG&amp;E and KU Energy LLC</a:t>
                      </a:r>
                    </a:p>
                  </a:txBody>
                  <a:tcPr marL="8363" marR="8363" marT="8363" marB="0"/>
                </a:tc>
                <a:tc>
                  <a:txBody>
                    <a:bodyPr/>
                    <a:lstStyle/>
                    <a:p>
                      <a:pPr algn="ctr" fontAlgn="t"/>
                      <a:r>
                        <a:rPr lang="en-US" sz="1400" u="none" strike="noStrike" dirty="0">
                          <a:effectLst/>
                        </a:rPr>
                        <a:t>2.5</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3216298459"/>
                  </a:ext>
                </a:extLst>
              </a:tr>
              <a:tr h="430808">
                <a:tc>
                  <a:txBody>
                    <a:bodyPr/>
                    <a:lstStyle/>
                    <a:p>
                      <a:pPr algn="ctr" fontAlgn="t"/>
                      <a:r>
                        <a:rPr lang="en-US" sz="1400" u="none" strike="noStrike" dirty="0">
                          <a:effectLst/>
                        </a:rPr>
                        <a:t>Cooperative Solar One (Clark County Solar)</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East Kentucky Power Cooperative, Inc.</a:t>
                      </a:r>
                    </a:p>
                  </a:txBody>
                  <a:tcPr marL="8363" marR="8363" marT="8363" marB="0"/>
                </a:tc>
                <a:tc>
                  <a:txBody>
                    <a:bodyPr/>
                    <a:lstStyle/>
                    <a:p>
                      <a:pPr algn="ctr" fontAlgn="t"/>
                      <a:r>
                        <a:rPr lang="en-US" sz="1400" u="none" strike="noStrike" dirty="0">
                          <a:effectLst/>
                        </a:rPr>
                        <a:t>8.5</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3475675605"/>
                  </a:ext>
                </a:extLst>
              </a:tr>
              <a:tr h="430808">
                <a:tc>
                  <a:txBody>
                    <a:bodyPr/>
                    <a:lstStyle/>
                    <a:p>
                      <a:pPr algn="ctr" fontAlgn="t"/>
                      <a:r>
                        <a:rPr lang="en-US" sz="1400" u="none" strike="noStrike" dirty="0">
                          <a:effectLst/>
                        </a:rPr>
                        <a:t>E.W. Brown Solar Project (Universal Solar Facility)</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Kentucky Utilities Company</a:t>
                      </a:r>
                    </a:p>
                  </a:txBody>
                  <a:tcPr marL="8363" marR="8363" marT="8363" marB="0"/>
                </a:tc>
                <a:tc>
                  <a:txBody>
                    <a:bodyPr/>
                    <a:lstStyle/>
                    <a:p>
                      <a:pPr algn="ctr" fontAlgn="t"/>
                      <a:r>
                        <a:rPr lang="en-US" sz="1400" u="none" strike="noStrike" dirty="0">
                          <a:effectLst/>
                        </a:rPr>
                        <a:t>10.0</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2774427822"/>
                  </a:ext>
                </a:extLst>
              </a:tr>
              <a:tr h="430808">
                <a:tc>
                  <a:txBody>
                    <a:bodyPr/>
                    <a:lstStyle/>
                    <a:p>
                      <a:pPr lvl="0" algn="ctr">
                        <a:buNone/>
                      </a:pPr>
                      <a:r>
                        <a:rPr lang="en-US" sz="1400" u="none" strike="noStrike" dirty="0">
                          <a:effectLst/>
                        </a:rPr>
                        <a:t>E.W. Brown Battery Storage Project</a:t>
                      </a:r>
                    </a:p>
                  </a:txBody>
                  <a:tcPr marL="8363" marR="8363" marT="8363" marB="0"/>
                </a:tc>
                <a:tc>
                  <a:txBody>
                    <a:bodyPr/>
                    <a:lstStyle/>
                    <a:p>
                      <a:pPr lvl="0" algn="ctr">
                        <a:buNone/>
                      </a:pPr>
                      <a:endParaRPr lang="en-US" sz="1400" u="none" strike="noStrike" dirty="0">
                        <a:effectLst/>
                      </a:endParaRPr>
                    </a:p>
                  </a:txBody>
                  <a:tcPr marL="8363" marR="8363" marT="8363" marB="0"/>
                </a:tc>
                <a:tc>
                  <a:txBody>
                    <a:bodyPr/>
                    <a:lstStyle/>
                    <a:p>
                      <a:pPr lvl="0" algn="ctr">
                        <a:buNone/>
                      </a:pPr>
                      <a:r>
                        <a:rPr lang="en-US" sz="1400" u="none" strike="noStrike" noProof="0" dirty="0">
                          <a:effectLst/>
                        </a:rPr>
                        <a:t>Kentucky Utilities Company</a:t>
                      </a:r>
                      <a:endParaRPr lang="en-US" dirty="0"/>
                    </a:p>
                  </a:txBody>
                  <a:tcPr marL="8363" marR="8363" marT="8363" marB="0"/>
                </a:tc>
                <a:tc>
                  <a:txBody>
                    <a:bodyPr/>
                    <a:lstStyle/>
                    <a:p>
                      <a:pPr lvl="0" algn="ctr">
                        <a:buNone/>
                      </a:pPr>
                      <a:r>
                        <a:rPr lang="en-US" sz="1400" u="none" strike="noStrike" dirty="0">
                          <a:effectLst/>
                        </a:rPr>
                        <a:t>1.0</a:t>
                      </a:r>
                    </a:p>
                  </a:txBody>
                  <a:tcPr marL="8363" marR="8363" marT="8363" marB="0"/>
                </a:tc>
                <a:tc>
                  <a:txBody>
                    <a:bodyPr/>
                    <a:lstStyle/>
                    <a:p>
                      <a:pPr lvl="0" algn="ctr">
                        <a:buNone/>
                      </a:pPr>
                      <a:endParaRPr lang="en-US" sz="1400" u="none" strike="noStrike" dirty="0">
                        <a:effectLst/>
                      </a:endParaRPr>
                    </a:p>
                  </a:txBody>
                  <a:tcPr marL="8363" marR="8363" marT="8363" marB="0"/>
                </a:tc>
                <a:extLst>
                  <a:ext uri="{0D108BD9-81ED-4DB2-BD59-A6C34878D82A}">
                    <a16:rowId xmlns:a16="http://schemas.microsoft.com/office/drawing/2014/main" val="3736631449"/>
                  </a:ext>
                </a:extLst>
              </a:tr>
              <a:tr h="220657">
                <a:tc>
                  <a:txBody>
                    <a:bodyPr/>
                    <a:lstStyle/>
                    <a:p>
                      <a:pPr algn="ctr" fontAlgn="t"/>
                      <a:r>
                        <a:rPr lang="en-US" sz="1400" u="none" strike="noStrike" dirty="0">
                          <a:effectLst/>
                        </a:rPr>
                        <a:t>LGE-KU Solar Share Facility</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Kentucky Utilities Company</a:t>
                      </a:r>
                    </a:p>
                  </a:txBody>
                  <a:tcPr marL="8363" marR="8363" marT="8363" marB="0"/>
                </a:tc>
                <a:tc>
                  <a:txBody>
                    <a:bodyPr/>
                    <a:lstStyle/>
                    <a:p>
                      <a:pPr algn="ctr" fontAlgn="t"/>
                      <a:r>
                        <a:rPr lang="en-US" sz="1400" u="none" strike="noStrike" dirty="0">
                          <a:effectLst/>
                        </a:rPr>
                        <a:t>1.3</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1387676941"/>
                  </a:ext>
                </a:extLst>
              </a:tr>
              <a:tr h="220657">
                <a:tc>
                  <a:txBody>
                    <a:bodyPr/>
                    <a:lstStyle/>
                    <a:p>
                      <a:pPr algn="ctr" fontAlgn="t"/>
                      <a:r>
                        <a:rPr lang="en-US" sz="1400" u="none" strike="noStrike" dirty="0">
                          <a:effectLst/>
                        </a:rPr>
                        <a:t>Mercer Solar Project</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Kentucky Utilities Company</a:t>
                      </a:r>
                    </a:p>
                  </a:txBody>
                  <a:tcPr marL="8363" marR="8363" marT="8363" marB="0"/>
                </a:tc>
                <a:tc>
                  <a:txBody>
                    <a:bodyPr/>
                    <a:lstStyle/>
                    <a:p>
                      <a:pPr algn="ctr" fontAlgn="t"/>
                      <a:r>
                        <a:rPr lang="en-US" sz="1400" u="none" strike="noStrike" dirty="0">
                          <a:effectLst/>
                        </a:rPr>
                        <a:t>NA</a:t>
                      </a:r>
                    </a:p>
                  </a:txBody>
                  <a:tcPr marL="8363" marR="8363" marT="8363" marB="0"/>
                </a:tc>
                <a:tc>
                  <a:txBody>
                    <a:bodyPr/>
                    <a:lstStyle/>
                    <a:p>
                      <a:pPr algn="ctr" fontAlgn="t"/>
                      <a:r>
                        <a:rPr lang="en-US" sz="1400" u="none" strike="noStrike" dirty="0">
                          <a:effectLst/>
                        </a:rPr>
                        <a:t>120.0</a:t>
                      </a:r>
                    </a:p>
                  </a:txBody>
                  <a:tcPr marL="8363" marR="8363" marT="8363" marB="0"/>
                </a:tc>
                <a:extLst>
                  <a:ext uri="{0D108BD9-81ED-4DB2-BD59-A6C34878D82A}">
                    <a16:rowId xmlns:a16="http://schemas.microsoft.com/office/drawing/2014/main" val="558362064"/>
                  </a:ext>
                </a:extLst>
              </a:tr>
              <a:tr h="220657">
                <a:tc>
                  <a:txBody>
                    <a:bodyPr/>
                    <a:lstStyle/>
                    <a:p>
                      <a:pPr algn="ctr" fontAlgn="t"/>
                      <a:r>
                        <a:rPr lang="en-US" sz="1400" u="none" strike="noStrike" dirty="0">
                          <a:effectLst/>
                        </a:rPr>
                        <a:t>Shawnee Solar Pilot Project</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Tennessee Valley Authority</a:t>
                      </a:r>
                    </a:p>
                  </a:txBody>
                  <a:tcPr marL="8363" marR="8363" marT="8363" marB="0"/>
                </a:tc>
                <a:tc>
                  <a:txBody>
                    <a:bodyPr/>
                    <a:lstStyle/>
                    <a:p>
                      <a:pPr algn="ctr" fontAlgn="t"/>
                      <a:r>
                        <a:rPr lang="en-US" sz="1400" u="none" strike="noStrike" dirty="0">
                          <a:effectLst/>
                        </a:rPr>
                        <a:t>NA</a:t>
                      </a:r>
                    </a:p>
                  </a:txBody>
                  <a:tcPr marL="8363" marR="8363" marT="8363" marB="0"/>
                </a:tc>
                <a:tc>
                  <a:txBody>
                    <a:bodyPr/>
                    <a:lstStyle/>
                    <a:p>
                      <a:pPr algn="ctr" fontAlgn="t"/>
                      <a:r>
                        <a:rPr lang="en-US" sz="1400" u="none" strike="noStrike" dirty="0">
                          <a:effectLst/>
                        </a:rPr>
                        <a:t>100.0</a:t>
                      </a:r>
                    </a:p>
                  </a:txBody>
                  <a:tcPr marL="8363" marR="8363" marT="8363" marB="0"/>
                </a:tc>
                <a:extLst>
                  <a:ext uri="{0D108BD9-81ED-4DB2-BD59-A6C34878D82A}">
                    <a16:rowId xmlns:a16="http://schemas.microsoft.com/office/drawing/2014/main" val="887802748"/>
                  </a:ext>
                </a:extLst>
              </a:tr>
              <a:tr h="430808">
                <a:tc>
                  <a:txBody>
                    <a:bodyPr/>
                    <a:lstStyle/>
                    <a:p>
                      <a:pPr algn="ctr" fontAlgn="t"/>
                      <a:r>
                        <a:rPr lang="en-US" sz="1400" u="none" strike="noStrike" kern="1200" dirty="0">
                          <a:solidFill>
                            <a:srgbClr val="000000"/>
                          </a:solidFill>
                          <a:effectLst/>
                        </a:rPr>
                        <a:t>Walton 1</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u="none" strike="noStrike" dirty="0">
                          <a:effectLst/>
                        </a:rPr>
                        <a:t>Duke Energy Kentucky, Inc.</a:t>
                      </a:r>
                    </a:p>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2.0</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391373763"/>
                  </a:ext>
                </a:extLst>
              </a:tr>
              <a:tr h="430808">
                <a:tc>
                  <a:txBody>
                    <a:bodyPr/>
                    <a:lstStyle/>
                    <a:p>
                      <a:pPr algn="ctr" fontAlgn="t"/>
                      <a:r>
                        <a:rPr lang="en-US" sz="1400" u="none" strike="noStrike" kern="1200" dirty="0">
                          <a:solidFill>
                            <a:srgbClr val="000000"/>
                          </a:solidFill>
                          <a:effectLst/>
                        </a:rPr>
                        <a:t>Walton 2</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u="none" strike="noStrike" dirty="0">
                          <a:effectLst/>
                        </a:rPr>
                        <a:t>Duke Energy Kentucky, Inc.</a:t>
                      </a:r>
                    </a:p>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2.0</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1900052676"/>
                  </a:ext>
                </a:extLst>
              </a:tr>
              <a:tr h="430808">
                <a:tc>
                  <a:txBody>
                    <a:bodyPr/>
                    <a:lstStyle/>
                    <a:p>
                      <a:pPr algn="ctr" fontAlgn="t"/>
                      <a:r>
                        <a:rPr lang="en-US" sz="1400" u="none" strike="noStrike" kern="1200" dirty="0">
                          <a:solidFill>
                            <a:srgbClr val="000000"/>
                          </a:solidFill>
                          <a:effectLst/>
                        </a:rPr>
                        <a:t>Crittenden Solar Facility</a:t>
                      </a:r>
                    </a:p>
                  </a:txBody>
                  <a:tcPr marL="8363" marR="8363" marT="8363" marB="0"/>
                </a:tc>
                <a:tc>
                  <a:txBody>
                    <a:bodyPr/>
                    <a:lstStyle/>
                    <a:p>
                      <a:pPr algn="ctr" fontAlgn="t"/>
                      <a:endParaRPr lang="en-US" sz="1400" u="none" strike="noStrike" dirty="0">
                        <a:effectLst/>
                      </a:endParaRPr>
                    </a:p>
                  </a:txBody>
                  <a:tcPr marL="8363" marR="8363" marT="8363" marB="0"/>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1400" u="none" strike="noStrike" dirty="0">
                          <a:effectLst/>
                        </a:rPr>
                        <a:t>Duke Energy Kentucky, Inc.</a:t>
                      </a:r>
                    </a:p>
                    <a:p>
                      <a:pPr algn="ctr" fontAlgn="t"/>
                      <a:endParaRPr lang="en-US" sz="1400" u="none" strike="noStrike" dirty="0">
                        <a:effectLst/>
                      </a:endParaRPr>
                    </a:p>
                  </a:txBody>
                  <a:tcPr marL="8363" marR="8363" marT="8363" marB="0"/>
                </a:tc>
                <a:tc>
                  <a:txBody>
                    <a:bodyPr/>
                    <a:lstStyle/>
                    <a:p>
                      <a:pPr algn="ctr" fontAlgn="t"/>
                      <a:r>
                        <a:rPr lang="en-US" sz="1400" u="none" strike="noStrike" dirty="0">
                          <a:effectLst/>
                        </a:rPr>
                        <a:t>2.7</a:t>
                      </a:r>
                    </a:p>
                  </a:txBody>
                  <a:tcPr marL="8363" marR="8363" marT="8363" marB="0"/>
                </a:tc>
                <a:tc>
                  <a:txBody>
                    <a:bodyPr/>
                    <a:lstStyle/>
                    <a:p>
                      <a:pPr algn="ctr" fontAlgn="t"/>
                      <a:endParaRPr lang="en-US" sz="1400" u="none" strike="noStrike" dirty="0">
                        <a:effectLst/>
                      </a:endParaRPr>
                    </a:p>
                  </a:txBody>
                  <a:tcPr marL="8363" marR="8363" marT="8363" marB="0"/>
                </a:tc>
                <a:extLst>
                  <a:ext uri="{0D108BD9-81ED-4DB2-BD59-A6C34878D82A}">
                    <a16:rowId xmlns:a16="http://schemas.microsoft.com/office/drawing/2014/main" val="2698167345"/>
                  </a:ext>
                </a:extLst>
              </a:tr>
            </a:tbl>
          </a:graphicData>
        </a:graphic>
      </p:graphicFrame>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10</a:t>
            </a:fld>
            <a:endParaRPr lang="en-US"/>
          </a:p>
        </p:txBody>
      </p:sp>
    </p:spTree>
    <p:extLst>
      <p:ext uri="{BB962C8B-B14F-4D97-AF65-F5344CB8AC3E}">
        <p14:creationId xmlns:p14="http://schemas.microsoft.com/office/powerpoint/2010/main" val="3099312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82888-ABA0-8898-2F71-F701ADC4FD75}"/>
              </a:ext>
            </a:extLst>
          </p:cNvPr>
          <p:cNvSpPr>
            <a:spLocks noGrp="1"/>
          </p:cNvSpPr>
          <p:nvPr>
            <p:ph type="title"/>
          </p:nvPr>
        </p:nvSpPr>
        <p:spPr/>
        <p:txBody>
          <a:bodyPr/>
          <a:lstStyle/>
          <a:p>
            <a:r>
              <a:rPr lang="en-US" dirty="0"/>
              <a:t>Large Commercial Solar Projects</a:t>
            </a:r>
          </a:p>
        </p:txBody>
      </p:sp>
      <p:sp>
        <p:nvSpPr>
          <p:cNvPr id="3" name="Content Placeholder 2">
            <a:extLst>
              <a:ext uri="{FF2B5EF4-FFF2-40B4-BE49-F238E27FC236}">
                <a16:creationId xmlns:a16="http://schemas.microsoft.com/office/drawing/2014/main" id="{C329B98F-8EE2-86AC-4847-91A4870570D4}"/>
              </a:ext>
            </a:extLst>
          </p:cNvPr>
          <p:cNvSpPr>
            <a:spLocks noGrp="1"/>
          </p:cNvSpPr>
          <p:nvPr>
            <p:ph idx="1"/>
          </p:nvPr>
        </p:nvSpPr>
        <p:spPr>
          <a:xfrm>
            <a:off x="1097280" y="1845734"/>
            <a:ext cx="3445223" cy="4023360"/>
          </a:xfrm>
        </p:spPr>
        <p:txBody>
          <a:bodyPr/>
          <a:lstStyle/>
          <a:p>
            <a:pPr marL="0" indent="0">
              <a:buNone/>
            </a:pPr>
            <a:r>
              <a:rPr lang="en-US" dirty="0"/>
              <a:t>Examples Include:</a:t>
            </a:r>
          </a:p>
          <a:p>
            <a:pPr marL="0" indent="0">
              <a:buNone/>
            </a:pPr>
            <a:r>
              <a:rPr lang="en-US" dirty="0" err="1"/>
              <a:t>L’Oreal</a:t>
            </a:r>
            <a:r>
              <a:rPr lang="en-US" dirty="0"/>
              <a:t> in Northern Kentucky</a:t>
            </a:r>
          </a:p>
          <a:p>
            <a:pPr marL="0" indent="0">
              <a:buNone/>
            </a:pPr>
            <a:r>
              <a:rPr lang="en-US" dirty="0"/>
              <a:t>Lexmark in Lexington, KY</a:t>
            </a:r>
          </a:p>
          <a:p>
            <a:pPr marL="0" indent="0">
              <a:buNone/>
            </a:pPr>
            <a:r>
              <a:rPr lang="en-US" dirty="0"/>
              <a:t>Ft. Campbell</a:t>
            </a:r>
          </a:p>
          <a:p>
            <a:pPr marL="0" indent="0">
              <a:buNone/>
            </a:pPr>
            <a:r>
              <a:rPr lang="en-US" dirty="0"/>
              <a:t>Ft. Knox</a:t>
            </a:r>
          </a:p>
          <a:p>
            <a:pPr marL="0" indent="0">
              <a:buNone/>
            </a:pPr>
            <a:r>
              <a:rPr lang="en-US" dirty="0"/>
              <a:t>KY National Guard</a:t>
            </a:r>
          </a:p>
          <a:p>
            <a:endParaRPr lang="en-US" dirty="0"/>
          </a:p>
        </p:txBody>
      </p:sp>
      <p:sp>
        <p:nvSpPr>
          <p:cNvPr id="4" name="Footer Placeholder 3">
            <a:extLst>
              <a:ext uri="{FF2B5EF4-FFF2-40B4-BE49-F238E27FC236}">
                <a16:creationId xmlns:a16="http://schemas.microsoft.com/office/drawing/2014/main" id="{C7970FF5-0BBC-DD84-F5CF-E8AA2E71264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4C208D5-0A04-82AD-ECC8-F9F830F52979}"/>
              </a:ext>
            </a:extLst>
          </p:cNvPr>
          <p:cNvSpPr>
            <a:spLocks noGrp="1"/>
          </p:cNvSpPr>
          <p:nvPr>
            <p:ph type="sldNum" sz="quarter" idx="12"/>
          </p:nvPr>
        </p:nvSpPr>
        <p:spPr/>
        <p:txBody>
          <a:bodyPr/>
          <a:lstStyle/>
          <a:p>
            <a:fld id="{DAF4631F-9657-4403-B5BD-26F85E582EE4}" type="slidenum">
              <a:rPr lang="en-US" smtClean="0"/>
              <a:t>11</a:t>
            </a:fld>
            <a:endParaRPr lang="en-US"/>
          </a:p>
        </p:txBody>
      </p:sp>
      <p:pic>
        <p:nvPicPr>
          <p:cNvPr id="1026" name="Picture 2" descr="L'Oréal USA attains major milestones in sustainability efforts, solar  project at Florence facility plays key role - NKyTribune | NKyTribune">
            <a:extLst>
              <a:ext uri="{FF2B5EF4-FFF2-40B4-BE49-F238E27FC236}">
                <a16:creationId xmlns:a16="http://schemas.microsoft.com/office/drawing/2014/main" id="{E9F1CFAC-1FB0-78D8-1575-5E04810A00C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5827" y="1557673"/>
            <a:ext cx="4535948" cy="25514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VIDS - Images - Solar power grid Fort Knox [Image 1 of 2]">
            <a:extLst>
              <a:ext uri="{FF2B5EF4-FFF2-40B4-BE49-F238E27FC236}">
                <a16:creationId xmlns:a16="http://schemas.microsoft.com/office/drawing/2014/main" id="{8951FB22-E9B4-6FCC-3CB6-FB9D8E9E2F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1915" y="3970753"/>
            <a:ext cx="6522496" cy="242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785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3BAFF-5FCC-4439-B45E-E6F970F03DD2}"/>
              </a:ext>
            </a:extLst>
          </p:cNvPr>
          <p:cNvSpPr>
            <a:spLocks noGrp="1"/>
          </p:cNvSpPr>
          <p:nvPr>
            <p:ph type="title"/>
          </p:nvPr>
        </p:nvSpPr>
        <p:spPr>
          <a:xfrm>
            <a:off x="1097280" y="286603"/>
            <a:ext cx="10902008" cy="1450757"/>
          </a:xfrm>
        </p:spPr>
        <p:txBody>
          <a:bodyPr/>
          <a:lstStyle/>
          <a:p>
            <a:r>
              <a:rPr lang="en-US" dirty="0"/>
              <a:t>Factors Affecting Solar or Battery Deployment</a:t>
            </a:r>
          </a:p>
        </p:txBody>
      </p:sp>
      <p:sp>
        <p:nvSpPr>
          <p:cNvPr id="3" name="Content Placeholder 2">
            <a:extLst>
              <a:ext uri="{FF2B5EF4-FFF2-40B4-BE49-F238E27FC236}">
                <a16:creationId xmlns:a16="http://schemas.microsoft.com/office/drawing/2014/main" id="{BCBAD79F-4B10-2775-D72E-DEBCFDE741F4}"/>
              </a:ext>
            </a:extLst>
          </p:cNvPr>
          <p:cNvSpPr>
            <a:spLocks noGrp="1"/>
          </p:cNvSpPr>
          <p:nvPr>
            <p:ph idx="1"/>
          </p:nvPr>
        </p:nvSpPr>
        <p:spPr>
          <a:xfrm>
            <a:off x="1024709" y="1845734"/>
            <a:ext cx="10130971" cy="4284617"/>
          </a:xfrm>
        </p:spPr>
        <p:txBody>
          <a:bodyPr vert="horz" lIns="0" tIns="45720" rIns="0" bIns="45720" rtlCol="0" anchor="t">
            <a:normAutofit fontScale="77500" lnSpcReduction="20000"/>
          </a:bodyPr>
          <a:lstStyle/>
          <a:p>
            <a:r>
              <a:rPr lang="en-US" dirty="0"/>
              <a:t>Cost competitiveness with other electricity generating technologies.</a:t>
            </a:r>
            <a:endParaRPr lang="en-US" dirty="0">
              <a:cs typeface="Calibri"/>
            </a:endParaRPr>
          </a:p>
          <a:p>
            <a:r>
              <a:rPr lang="en-US" dirty="0"/>
              <a:t>Supply chain and domestic sourcing requirements including import tariffs. </a:t>
            </a:r>
          </a:p>
          <a:p>
            <a:r>
              <a:rPr lang="en-US" dirty="0"/>
              <a:t>Federal incentives and programs.</a:t>
            </a:r>
            <a:endParaRPr lang="en-US" dirty="0">
              <a:cs typeface="Calibri"/>
            </a:endParaRPr>
          </a:p>
          <a:p>
            <a:r>
              <a:rPr lang="en-US" dirty="0"/>
              <a:t>Wholesale market structures that value various types of resources:</a:t>
            </a:r>
            <a:endParaRPr lang="en-US" dirty="0">
              <a:cs typeface="Calibri"/>
            </a:endParaRPr>
          </a:p>
          <a:p>
            <a:pPr marL="383540" lvl="1"/>
            <a:r>
              <a:rPr lang="en-US" dirty="0"/>
              <a:t>Low carbon resources.</a:t>
            </a:r>
            <a:endParaRPr lang="en-US" dirty="0">
              <a:cs typeface="Calibri" panose="020F0502020204030204"/>
            </a:endParaRPr>
          </a:p>
          <a:p>
            <a:pPr marL="383540" lvl="1"/>
            <a:r>
              <a:rPr lang="en-US" dirty="0"/>
              <a:t>Firm (baseload) and fuel secure resources.</a:t>
            </a:r>
            <a:endParaRPr lang="en-US" dirty="0">
              <a:cs typeface="Calibri" panose="020F0502020204030204"/>
            </a:endParaRPr>
          </a:p>
          <a:p>
            <a:pPr marL="383540" lvl="1"/>
            <a:r>
              <a:rPr lang="en-US" dirty="0"/>
              <a:t>Black start resources or generation resources that are able to start up and produce power without the need for off-site power or grid connectivity to start-up.</a:t>
            </a:r>
            <a:endParaRPr lang="en-US" dirty="0">
              <a:cs typeface="Calibri" panose="020F0502020204030204"/>
            </a:endParaRPr>
          </a:p>
          <a:p>
            <a:r>
              <a:rPr lang="en-US" dirty="0"/>
              <a:t>Market access for aggregated distributed energy resources like rooftop solar and storage.</a:t>
            </a:r>
          </a:p>
          <a:p>
            <a:r>
              <a:rPr lang="en-US" dirty="0"/>
              <a:t>Consumer demand and Corporate goals.</a:t>
            </a:r>
            <a:endParaRPr lang="en-US" dirty="0">
              <a:cs typeface="Calibri"/>
            </a:endParaRPr>
          </a:p>
          <a:p>
            <a:r>
              <a:rPr lang="en-US" dirty="0"/>
              <a:t>Neighboring state policies or incentives.</a:t>
            </a:r>
          </a:p>
          <a:p>
            <a:r>
              <a:rPr lang="en-US" dirty="0">
                <a:cs typeface="Calibri"/>
              </a:rPr>
              <a:t>Environmental regulations.</a:t>
            </a:r>
          </a:p>
          <a:p>
            <a:r>
              <a:rPr lang="en-US" dirty="0">
                <a:cs typeface="Calibri"/>
              </a:rPr>
              <a:t>Interconnection queue processing.</a:t>
            </a:r>
          </a:p>
          <a:p>
            <a:r>
              <a:rPr lang="en-US" dirty="0">
                <a:cs typeface="Calibri"/>
              </a:rPr>
              <a:t>Interconnection tariffs and compensation mechanisms.</a:t>
            </a:r>
          </a:p>
        </p:txBody>
      </p:sp>
      <p:sp>
        <p:nvSpPr>
          <p:cNvPr id="4" name="Footer Placeholder 3">
            <a:extLst>
              <a:ext uri="{FF2B5EF4-FFF2-40B4-BE49-F238E27FC236}">
                <a16:creationId xmlns:a16="http://schemas.microsoft.com/office/drawing/2014/main" id="{ED9EA4B3-1594-6B6B-FF01-0B2AB85D6CD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30FBC24-DF67-914A-74C9-414013DEF16A}"/>
              </a:ext>
            </a:extLst>
          </p:cNvPr>
          <p:cNvSpPr>
            <a:spLocks noGrp="1"/>
          </p:cNvSpPr>
          <p:nvPr>
            <p:ph type="sldNum" sz="quarter" idx="12"/>
          </p:nvPr>
        </p:nvSpPr>
        <p:spPr/>
        <p:txBody>
          <a:bodyPr/>
          <a:lstStyle/>
          <a:p>
            <a:fld id="{DAF4631F-9657-4403-B5BD-26F85E582EE4}" type="slidenum">
              <a:rPr lang="en-US" smtClean="0"/>
              <a:t>12</a:t>
            </a:fld>
            <a:endParaRPr lang="en-US"/>
          </a:p>
        </p:txBody>
      </p:sp>
    </p:spTree>
    <p:extLst>
      <p:ext uri="{BB962C8B-B14F-4D97-AF65-F5344CB8AC3E}">
        <p14:creationId xmlns:p14="http://schemas.microsoft.com/office/powerpoint/2010/main" val="164097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DB80B-53A6-2440-4F34-811BBB451D77}"/>
              </a:ext>
            </a:extLst>
          </p:cNvPr>
          <p:cNvSpPr>
            <a:spLocks noGrp="1"/>
          </p:cNvSpPr>
          <p:nvPr>
            <p:ph type="title"/>
          </p:nvPr>
        </p:nvSpPr>
        <p:spPr/>
        <p:txBody>
          <a:bodyPr/>
          <a:lstStyle/>
          <a:p>
            <a:r>
              <a:rPr lang="en-US" dirty="0"/>
              <a:t>Tools and Resources</a:t>
            </a:r>
          </a:p>
        </p:txBody>
      </p:sp>
      <p:sp>
        <p:nvSpPr>
          <p:cNvPr id="3" name="Content Placeholder 2">
            <a:extLst>
              <a:ext uri="{FF2B5EF4-FFF2-40B4-BE49-F238E27FC236}">
                <a16:creationId xmlns:a16="http://schemas.microsoft.com/office/drawing/2014/main" id="{C88FA006-C727-A67F-ACA7-7399EE39F989}"/>
              </a:ext>
            </a:extLst>
          </p:cNvPr>
          <p:cNvSpPr>
            <a:spLocks noGrp="1"/>
          </p:cNvSpPr>
          <p:nvPr>
            <p:ph idx="1"/>
          </p:nvPr>
        </p:nvSpPr>
        <p:spPr/>
        <p:txBody>
          <a:bodyPr/>
          <a:lstStyle/>
          <a:p>
            <a:r>
              <a:rPr lang="en-US" dirty="0"/>
              <a:t>Kentucky Solar Toolkit </a:t>
            </a:r>
            <a:r>
              <a:rPr lang="en-US" dirty="0">
                <a:hlinkClick r:id="rId2"/>
              </a:rPr>
              <a:t>https://kentucky-solar-toolkit-kygis.hub.arcgis.com/</a:t>
            </a:r>
            <a:r>
              <a:rPr lang="en-US" dirty="0"/>
              <a:t> </a:t>
            </a:r>
          </a:p>
          <a:p>
            <a:r>
              <a:rPr lang="en-US" dirty="0"/>
              <a:t>Solar Siting Potential and Suitability Tool </a:t>
            </a:r>
            <a:r>
              <a:rPr lang="en-US" dirty="0">
                <a:hlinkClick r:id="rId3"/>
              </a:rPr>
              <a:t>https://solar-siting-potential-in-kentucky-kygis.hub.arcgis.com/</a:t>
            </a:r>
            <a:r>
              <a:rPr lang="en-US" dirty="0"/>
              <a:t> </a:t>
            </a:r>
          </a:p>
          <a:p>
            <a:r>
              <a:rPr lang="en-US" dirty="0"/>
              <a:t>Consumer Energy Management and Access Guide </a:t>
            </a:r>
            <a:r>
              <a:rPr lang="en-US" dirty="0">
                <a:hlinkClick r:id="rId4"/>
              </a:rPr>
              <a:t>https://eec.ky.gov/Energy/Documents/Consumer%20Guide%20Final%20Version%202.0.pdf</a:t>
            </a:r>
            <a:r>
              <a:rPr lang="en-US" dirty="0"/>
              <a:t> </a:t>
            </a:r>
          </a:p>
          <a:p>
            <a:r>
              <a:rPr lang="en-US" dirty="0"/>
              <a:t>Residential Rooftop Solar Installation Resources </a:t>
            </a:r>
            <a:r>
              <a:rPr lang="en-US" dirty="0">
                <a:hlinkClick r:id="rId5"/>
              </a:rPr>
              <a:t>https://eec.ky.gov/Energy/News-Publications/Pages/Residential-Rooftop-Solar-Resources.aspx</a:t>
            </a:r>
            <a:r>
              <a:rPr lang="en-US" dirty="0"/>
              <a:t> </a:t>
            </a:r>
          </a:p>
        </p:txBody>
      </p:sp>
      <p:sp>
        <p:nvSpPr>
          <p:cNvPr id="4" name="Footer Placeholder 3">
            <a:extLst>
              <a:ext uri="{FF2B5EF4-FFF2-40B4-BE49-F238E27FC236}">
                <a16:creationId xmlns:a16="http://schemas.microsoft.com/office/drawing/2014/main" id="{244B2544-D1E5-9A31-DCC0-5F15C400E19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7D4A86-E7E1-74C2-47E2-5AF5876A1F7C}"/>
              </a:ext>
            </a:extLst>
          </p:cNvPr>
          <p:cNvSpPr>
            <a:spLocks noGrp="1"/>
          </p:cNvSpPr>
          <p:nvPr>
            <p:ph type="sldNum" sz="quarter" idx="12"/>
          </p:nvPr>
        </p:nvSpPr>
        <p:spPr/>
        <p:txBody>
          <a:bodyPr/>
          <a:lstStyle/>
          <a:p>
            <a:fld id="{DAF4631F-9657-4403-B5BD-26F85E582EE4}" type="slidenum">
              <a:rPr lang="en-US" smtClean="0"/>
              <a:t>13</a:t>
            </a:fld>
            <a:endParaRPr lang="en-US"/>
          </a:p>
        </p:txBody>
      </p:sp>
    </p:spTree>
    <p:extLst>
      <p:ext uri="{BB962C8B-B14F-4D97-AF65-F5344CB8AC3E}">
        <p14:creationId xmlns:p14="http://schemas.microsoft.com/office/powerpoint/2010/main" val="39222858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6B5D48-9F04-E832-8E93-16DBFD66D5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38DB43-BD62-1930-6977-439084087CDF}"/>
              </a:ext>
            </a:extLst>
          </p:cNvPr>
          <p:cNvSpPr>
            <a:spLocks noGrp="1"/>
          </p:cNvSpPr>
          <p:nvPr>
            <p:ph type="sldNum" sz="quarter" idx="12"/>
          </p:nvPr>
        </p:nvSpPr>
        <p:spPr/>
        <p:txBody>
          <a:bodyPr/>
          <a:lstStyle/>
          <a:p>
            <a:fld id="{DAF4631F-9657-4403-B5BD-26F85E582EE4}" type="slidenum">
              <a:rPr lang="en-US" smtClean="0"/>
              <a:t>14</a:t>
            </a:fld>
            <a:endParaRPr lang="en-US"/>
          </a:p>
        </p:txBody>
      </p:sp>
      <p:sp>
        <p:nvSpPr>
          <p:cNvPr id="2" name="Title 1">
            <a:extLst>
              <a:ext uri="{FF2B5EF4-FFF2-40B4-BE49-F238E27FC236}">
                <a16:creationId xmlns:a16="http://schemas.microsoft.com/office/drawing/2014/main" id="{1D3E3B34-A427-AFE6-55A3-7700DAB1BCD2}"/>
              </a:ext>
            </a:extLst>
          </p:cNvPr>
          <p:cNvSpPr>
            <a:spLocks noGrp="1"/>
          </p:cNvSpPr>
          <p:nvPr>
            <p:ph type="title" idx="4294967295"/>
          </p:nvPr>
        </p:nvSpPr>
        <p:spPr>
          <a:xfrm>
            <a:off x="0" y="33338"/>
            <a:ext cx="10896600" cy="1117600"/>
          </a:xfrm>
        </p:spPr>
        <p:txBody>
          <a:bodyPr>
            <a:normAutofit fontScale="90000"/>
          </a:bodyPr>
          <a:lstStyle/>
          <a:p>
            <a:r>
              <a:rPr lang="en-US" dirty="0"/>
              <a:t>Solar Site Suitability and Reclaimed Mine Lands</a:t>
            </a:r>
          </a:p>
        </p:txBody>
      </p:sp>
      <p:pic>
        <p:nvPicPr>
          <p:cNvPr id="6" name="Picture 5">
            <a:extLst>
              <a:ext uri="{FF2B5EF4-FFF2-40B4-BE49-F238E27FC236}">
                <a16:creationId xmlns:a16="http://schemas.microsoft.com/office/drawing/2014/main" id="{7BF9B075-4F9B-573E-E2FA-12DF106E97E6}"/>
              </a:ext>
            </a:extLst>
          </p:cNvPr>
          <p:cNvPicPr>
            <a:picLocks noChangeAspect="1"/>
          </p:cNvPicPr>
          <p:nvPr/>
        </p:nvPicPr>
        <p:blipFill>
          <a:blip r:embed="rId2"/>
          <a:stretch>
            <a:fillRect/>
          </a:stretch>
        </p:blipFill>
        <p:spPr>
          <a:xfrm>
            <a:off x="0" y="1388125"/>
            <a:ext cx="10081997" cy="5469875"/>
          </a:xfrm>
          <a:prstGeom prst="rect">
            <a:avLst/>
          </a:prstGeom>
        </p:spPr>
      </p:pic>
    </p:spTree>
    <p:extLst>
      <p:ext uri="{BB962C8B-B14F-4D97-AF65-F5344CB8AC3E}">
        <p14:creationId xmlns:p14="http://schemas.microsoft.com/office/powerpoint/2010/main" val="2198379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543F-F961-E8BA-DC94-EE3D5C8CFEA3}"/>
              </a:ext>
            </a:extLst>
          </p:cNvPr>
          <p:cNvSpPr>
            <a:spLocks noGrp="1"/>
          </p:cNvSpPr>
          <p:nvPr>
            <p:ph type="title"/>
          </p:nvPr>
        </p:nvSpPr>
        <p:spPr/>
        <p:txBody>
          <a:bodyPr/>
          <a:lstStyle/>
          <a:p>
            <a:r>
              <a:rPr lang="en-US" dirty="0"/>
              <a:t>Questions</a:t>
            </a:r>
          </a:p>
        </p:txBody>
      </p:sp>
      <p:sp>
        <p:nvSpPr>
          <p:cNvPr id="6" name="Text Placeholder 5">
            <a:extLst>
              <a:ext uri="{FF2B5EF4-FFF2-40B4-BE49-F238E27FC236}">
                <a16:creationId xmlns:a16="http://schemas.microsoft.com/office/drawing/2014/main" id="{58F82B89-F843-84CF-7D92-7362480EBD30}"/>
              </a:ext>
            </a:extLst>
          </p:cNvPr>
          <p:cNvSpPr>
            <a:spLocks noGrp="1"/>
          </p:cNvSpPr>
          <p:nvPr>
            <p:ph type="body" idx="1"/>
          </p:nvPr>
        </p:nvSpPr>
        <p:spPr/>
        <p:txBody>
          <a:bodyPr/>
          <a:lstStyle/>
          <a:p>
            <a:r>
              <a:rPr lang="en-US" dirty="0"/>
              <a:t>Kenya.stump@ky.gov</a:t>
            </a:r>
          </a:p>
        </p:txBody>
      </p:sp>
      <p:sp>
        <p:nvSpPr>
          <p:cNvPr id="4" name="Footer Placeholder 3">
            <a:extLst>
              <a:ext uri="{FF2B5EF4-FFF2-40B4-BE49-F238E27FC236}">
                <a16:creationId xmlns:a16="http://schemas.microsoft.com/office/drawing/2014/main" id="{E320A07A-BC29-C2CF-1971-64C61FDBD3D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EB2FA1-1BCB-87E5-02DB-F40A824A05AF}"/>
              </a:ext>
            </a:extLst>
          </p:cNvPr>
          <p:cNvSpPr>
            <a:spLocks noGrp="1"/>
          </p:cNvSpPr>
          <p:nvPr>
            <p:ph type="sldNum" sz="quarter" idx="12"/>
          </p:nvPr>
        </p:nvSpPr>
        <p:spPr/>
        <p:txBody>
          <a:bodyPr/>
          <a:lstStyle/>
          <a:p>
            <a:fld id="{DAF4631F-9657-4403-B5BD-26F85E582EE4}" type="slidenum">
              <a:rPr lang="en-US" smtClean="0"/>
              <a:t>15</a:t>
            </a:fld>
            <a:endParaRPr lang="en-US"/>
          </a:p>
        </p:txBody>
      </p:sp>
    </p:spTree>
    <p:extLst>
      <p:ext uri="{BB962C8B-B14F-4D97-AF65-F5344CB8AC3E}">
        <p14:creationId xmlns:p14="http://schemas.microsoft.com/office/powerpoint/2010/main" val="4126266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7440653" y="205336"/>
            <a:ext cx="4667339" cy="4732824"/>
          </a:xfrm>
          <a:prstGeom prst="rect">
            <a:avLst/>
          </a:prstGeom>
        </p:spPr>
      </p:pic>
      <p:sp>
        <p:nvSpPr>
          <p:cNvPr id="2" name="Title 1"/>
          <p:cNvSpPr>
            <a:spLocks noGrp="1"/>
          </p:cNvSpPr>
          <p:nvPr>
            <p:ph type="title"/>
          </p:nvPr>
        </p:nvSpPr>
        <p:spPr>
          <a:xfrm>
            <a:off x="1017037" y="202313"/>
            <a:ext cx="11499047" cy="933957"/>
          </a:xfrm>
        </p:spPr>
        <p:txBody>
          <a:bodyPr>
            <a:normAutofit/>
          </a:bodyPr>
          <a:lstStyle/>
          <a:p>
            <a:r>
              <a:rPr lang="en-US" dirty="0"/>
              <a:t>Office of Energy Policy </a:t>
            </a:r>
          </a:p>
        </p:txBody>
      </p:sp>
      <p:sp>
        <p:nvSpPr>
          <p:cNvPr id="3" name="Content Placeholder 2"/>
          <p:cNvSpPr>
            <a:spLocks noGrp="1"/>
          </p:cNvSpPr>
          <p:nvPr>
            <p:ph idx="1"/>
          </p:nvPr>
        </p:nvSpPr>
        <p:spPr>
          <a:xfrm>
            <a:off x="1017037" y="1845734"/>
            <a:ext cx="6163626" cy="4023360"/>
          </a:xfrm>
        </p:spPr>
        <p:txBody>
          <a:bodyPr vert="horz" lIns="0" tIns="45720" rIns="0" bIns="45720" rtlCol="0" anchor="t">
            <a:noAutofit/>
          </a:bodyPr>
          <a:lstStyle/>
          <a:p>
            <a:r>
              <a:rPr lang="en-US" dirty="0"/>
              <a:t>Our mission is to support the utilization of Kentucky’s energy resources for the betterment of the Commonwealth while protecting and improving our environment.</a:t>
            </a:r>
            <a:endParaRPr lang="en-US" dirty="0">
              <a:cs typeface="Calibri" panose="020F0502020204030204"/>
            </a:endParaRPr>
          </a:p>
          <a:p>
            <a:r>
              <a:rPr lang="en-US" dirty="0"/>
              <a:t>We are a non-regulatory agency.</a:t>
            </a:r>
          </a:p>
          <a:p>
            <a:r>
              <a:rPr lang="en-US" dirty="0"/>
              <a:t>Through federal grant partnerships, we fund projects throughout the state that are focused on energy education, affordability, grid resilience, data modeling, power sector modernization and more.</a:t>
            </a:r>
          </a:p>
          <a:p>
            <a:r>
              <a:rPr lang="en-US" dirty="0"/>
              <a:t>We produce the Kentucky Energy Profile and other interactive data visualizations. </a:t>
            </a:r>
          </a:p>
          <a:p>
            <a:r>
              <a:rPr lang="en-US" dirty="0">
                <a:cs typeface="Calibri"/>
              </a:rPr>
              <a:t>We serve a co-lead agency for energy emergency response activities at the Emergency Operation Center</a:t>
            </a:r>
          </a:p>
          <a:p>
            <a:pPr marL="0" indent="0">
              <a:buNone/>
            </a:pPr>
            <a:r>
              <a:rPr lang="en-US" dirty="0"/>
              <a:t>   </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2</a:t>
            </a:fld>
            <a:endParaRPr lang="en-US"/>
          </a:p>
        </p:txBody>
      </p:sp>
    </p:spTree>
    <p:extLst>
      <p:ext uri="{BB962C8B-B14F-4D97-AF65-F5344CB8AC3E}">
        <p14:creationId xmlns:p14="http://schemas.microsoft.com/office/powerpoint/2010/main" val="211089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2C745-33A2-B36A-1F2F-2A8C7A37811F}"/>
              </a:ext>
            </a:extLst>
          </p:cNvPr>
          <p:cNvSpPr>
            <a:spLocks noGrp="1"/>
          </p:cNvSpPr>
          <p:nvPr>
            <p:ph type="title"/>
          </p:nvPr>
        </p:nvSpPr>
        <p:spPr/>
        <p:txBody>
          <a:bodyPr/>
          <a:lstStyle/>
          <a:p>
            <a:r>
              <a:rPr lang="en-US" dirty="0"/>
              <a:t>Fast Facts: </a:t>
            </a:r>
            <a:br>
              <a:rPr lang="en-US" dirty="0"/>
            </a:br>
            <a:r>
              <a:rPr lang="en-US" dirty="0"/>
              <a:t>Solar Energy Development in Kentucky</a:t>
            </a:r>
          </a:p>
        </p:txBody>
      </p:sp>
      <p:sp>
        <p:nvSpPr>
          <p:cNvPr id="3" name="Content Placeholder 2">
            <a:extLst>
              <a:ext uri="{FF2B5EF4-FFF2-40B4-BE49-F238E27FC236}">
                <a16:creationId xmlns:a16="http://schemas.microsoft.com/office/drawing/2014/main" id="{9F8E747C-B9BE-9D40-70BE-DBACB54F9ACE}"/>
              </a:ext>
            </a:extLst>
          </p:cNvPr>
          <p:cNvSpPr>
            <a:spLocks noGrp="1"/>
          </p:cNvSpPr>
          <p:nvPr>
            <p:ph idx="1"/>
          </p:nvPr>
        </p:nvSpPr>
        <p:spPr>
          <a:xfrm>
            <a:off x="1097280" y="1845734"/>
            <a:ext cx="8896227" cy="4023360"/>
          </a:xfrm>
        </p:spPr>
        <p:txBody>
          <a:bodyPr vert="horz" lIns="0" tIns="45720" rIns="0" bIns="45720" rtlCol="0" anchor="t">
            <a:normAutofit fontScale="92500"/>
          </a:bodyPr>
          <a:lstStyle/>
          <a:p>
            <a:pPr marL="0" indent="0">
              <a:buNone/>
            </a:pPr>
            <a:r>
              <a:rPr lang="en-US" dirty="0"/>
              <a:t>A megawatt (MW) describes the energy capacity of the project or the maximum output an electricity generator can physically produce. A gigawatt (GW) is 1000 megawatts. </a:t>
            </a:r>
          </a:p>
          <a:p>
            <a:pPr marL="0" indent="0">
              <a:buNone/>
            </a:pPr>
            <a:r>
              <a:rPr lang="en-US" dirty="0"/>
              <a:t>Kentucky’s utility owned solar generation accounts for </a:t>
            </a:r>
            <a:r>
              <a:rPr lang="en-US" b="1" dirty="0"/>
              <a:t>0.07% of Kentucky’s net utility electricity generation</a:t>
            </a:r>
            <a:r>
              <a:rPr lang="en-US" dirty="0"/>
              <a:t> and ~30 megawatts of solar capacity operational.</a:t>
            </a:r>
            <a:endParaRPr lang="en-US" dirty="0">
              <a:cs typeface="Calibri"/>
            </a:endParaRPr>
          </a:p>
          <a:p>
            <a:pPr marL="0" indent="0">
              <a:buNone/>
            </a:pPr>
            <a:r>
              <a:rPr lang="en-US" dirty="0"/>
              <a:t>Rooftop solar or distributed solar generation (connects to distribution system) is outpacing utility owned solar with an aggregated capacity of ~63.5 megawatts with installations connected across the state, to the grid, via net metering and qualifying facility tariffs. </a:t>
            </a:r>
            <a:endParaRPr lang="en-US" dirty="0">
              <a:cs typeface="Calibri"/>
            </a:endParaRPr>
          </a:p>
          <a:p>
            <a:pPr marL="0" indent="0">
              <a:buNone/>
            </a:pPr>
            <a:r>
              <a:rPr lang="en-US" dirty="0"/>
              <a:t>Merchant or independent solar power projects total ~4.0 gigawatts of capacity and are the single largest category of solar projects in the state. </a:t>
            </a:r>
          </a:p>
          <a:p>
            <a:pPr marL="0" indent="0">
              <a:buNone/>
            </a:pPr>
            <a:r>
              <a:rPr lang="en-US" dirty="0"/>
              <a:t>There is a growing trend among all categories of solar power projects to pair the electricity generation with energy storage solutions for either economic or resilience concerns. </a:t>
            </a:r>
          </a:p>
          <a:p>
            <a:pPr marL="0" indent="0">
              <a:buNone/>
            </a:pPr>
            <a:endParaRPr lang="en-US" dirty="0"/>
          </a:p>
        </p:txBody>
      </p:sp>
      <p:sp>
        <p:nvSpPr>
          <p:cNvPr id="4" name="Footer Placeholder 3">
            <a:extLst>
              <a:ext uri="{FF2B5EF4-FFF2-40B4-BE49-F238E27FC236}">
                <a16:creationId xmlns:a16="http://schemas.microsoft.com/office/drawing/2014/main" id="{8AB57DF1-530C-260A-CD1C-A9163C4D3D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52A2830-CFDA-CB87-8FBD-2F71593B64EA}"/>
              </a:ext>
            </a:extLst>
          </p:cNvPr>
          <p:cNvSpPr>
            <a:spLocks noGrp="1"/>
          </p:cNvSpPr>
          <p:nvPr>
            <p:ph type="sldNum" sz="quarter" idx="12"/>
          </p:nvPr>
        </p:nvSpPr>
        <p:spPr/>
        <p:txBody>
          <a:bodyPr/>
          <a:lstStyle/>
          <a:p>
            <a:fld id="{DAF4631F-9657-4403-B5BD-26F85E582EE4}" type="slidenum">
              <a:rPr lang="en-US" smtClean="0"/>
              <a:t>3</a:t>
            </a:fld>
            <a:endParaRPr lang="en-US"/>
          </a:p>
        </p:txBody>
      </p:sp>
    </p:spTree>
    <p:extLst>
      <p:ext uri="{BB962C8B-B14F-4D97-AF65-F5344CB8AC3E}">
        <p14:creationId xmlns:p14="http://schemas.microsoft.com/office/powerpoint/2010/main" val="1635694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Large Scale Solar Projects</a:t>
            </a:r>
          </a:p>
        </p:txBody>
      </p:sp>
      <p:sp>
        <p:nvSpPr>
          <p:cNvPr id="3" name="Content Placeholder 2"/>
          <p:cNvSpPr>
            <a:spLocks noGrp="1"/>
          </p:cNvSpPr>
          <p:nvPr>
            <p:ph idx="1"/>
          </p:nvPr>
        </p:nvSpPr>
        <p:spPr>
          <a:xfrm>
            <a:off x="1097280" y="1845734"/>
            <a:ext cx="8111375" cy="4023360"/>
          </a:xfrm>
        </p:spPr>
        <p:txBody>
          <a:bodyPr vert="horz" lIns="0" tIns="45720" rIns="0" bIns="45720" rtlCol="0" anchor="t">
            <a:normAutofit/>
          </a:bodyPr>
          <a:lstStyle/>
          <a:p>
            <a:pPr marL="0" indent="0">
              <a:buNone/>
            </a:pPr>
            <a:r>
              <a:rPr lang="en-US" dirty="0"/>
              <a:t>“Large Scale” is generally defined across the industry as being 1 megawatt (MW) or larger.</a:t>
            </a:r>
          </a:p>
          <a:p>
            <a:pPr marL="0" indent="0">
              <a:buNone/>
            </a:pPr>
            <a:r>
              <a:rPr lang="en-US" dirty="0"/>
              <a:t>These large scale projects can fall into three categories:</a:t>
            </a:r>
            <a:endParaRPr lang="en-US" dirty="0">
              <a:cs typeface="Calibri"/>
            </a:endParaRPr>
          </a:p>
          <a:p>
            <a:pPr marL="383540" lvl="1"/>
            <a:r>
              <a:rPr lang="en-US" dirty="0"/>
              <a:t>Merchant Power Production Projects or Independent Power Production Projects</a:t>
            </a:r>
            <a:endParaRPr lang="en-US" dirty="0">
              <a:cs typeface="Calibri" panose="020F0502020204030204"/>
            </a:endParaRPr>
          </a:p>
          <a:p>
            <a:pPr marL="383540" lvl="1"/>
            <a:r>
              <a:rPr lang="en-US" dirty="0"/>
              <a:t>Utility Owned Projects</a:t>
            </a:r>
            <a:endParaRPr lang="en-US" dirty="0">
              <a:cs typeface="Calibri" panose="020F0502020204030204"/>
            </a:endParaRPr>
          </a:p>
          <a:p>
            <a:pPr marL="383540" lvl="1"/>
            <a:r>
              <a:rPr lang="en-US" dirty="0"/>
              <a:t>Large Utility Customer Owned “Behind the Meter” Projects</a:t>
            </a:r>
            <a:endParaRPr lang="en-US" dirty="0">
              <a:cs typeface="Calibri" panose="020F0502020204030204"/>
            </a:endParaRPr>
          </a:p>
          <a:p>
            <a:pPr marL="200660" lvl="1" indent="0">
              <a:buNone/>
            </a:pPr>
            <a:endParaRPr lang="en-US" dirty="0">
              <a:cs typeface="Calibri" panose="020F0502020204030204"/>
            </a:endParaRP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4</a:t>
            </a:fld>
            <a:endParaRPr lang="en-US"/>
          </a:p>
        </p:txBody>
      </p:sp>
    </p:spTree>
    <p:extLst>
      <p:ext uri="{BB962C8B-B14F-4D97-AF65-F5344CB8AC3E}">
        <p14:creationId xmlns:p14="http://schemas.microsoft.com/office/powerpoint/2010/main" val="12913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Merchant Electric Generating Facility</a:t>
            </a:r>
          </a:p>
        </p:txBody>
      </p:sp>
      <p:sp>
        <p:nvSpPr>
          <p:cNvPr id="3" name="Content Placeholder 2"/>
          <p:cNvSpPr>
            <a:spLocks noGrp="1"/>
          </p:cNvSpPr>
          <p:nvPr>
            <p:ph idx="1"/>
          </p:nvPr>
        </p:nvSpPr>
        <p:spPr/>
        <p:txBody>
          <a:bodyPr vert="horz" lIns="0" tIns="45720" rIns="0" bIns="45720" rtlCol="0" anchor="t">
            <a:normAutofit/>
          </a:bodyPr>
          <a:lstStyle/>
          <a:p>
            <a:pPr marL="0" indent="0">
              <a:buNone/>
            </a:pPr>
            <a:r>
              <a:rPr lang="en-US" dirty="0"/>
              <a:t>Defined in KRS 278.700</a:t>
            </a:r>
          </a:p>
          <a:p>
            <a:pPr marL="0" indent="0">
              <a:buNone/>
            </a:pPr>
            <a:r>
              <a:rPr lang="en-US" dirty="0"/>
              <a:t>An electricity generating facility or facilities that, together with all associated structures and facilities: </a:t>
            </a:r>
          </a:p>
          <a:p>
            <a:pPr marL="457200" indent="-457200">
              <a:buAutoNum type="alphaLcParenBoth"/>
            </a:pPr>
            <a:r>
              <a:rPr lang="en-US" dirty="0"/>
              <a:t>Are capable of operating at an aggregate capacity of </a:t>
            </a:r>
            <a:r>
              <a:rPr lang="en-US" b="1" dirty="0"/>
              <a:t>ten megawatts (10MW) or more</a:t>
            </a:r>
            <a:r>
              <a:rPr lang="en-US" dirty="0"/>
              <a:t>; and</a:t>
            </a:r>
          </a:p>
          <a:p>
            <a:pPr marL="457200" indent="-457200">
              <a:buAutoNum type="alphaLcParenBoth"/>
            </a:pPr>
            <a:r>
              <a:rPr lang="en-US" b="1" dirty="0"/>
              <a:t>Sell the electricity they produce in the wholesale market</a:t>
            </a:r>
            <a:r>
              <a:rPr lang="en-US" dirty="0"/>
              <a:t>, at rates and charges not regulated by the Public Service Commission;</a:t>
            </a:r>
          </a:p>
          <a:p>
            <a:pPr marL="457200" indent="-457200">
              <a:buAutoNum type="alphaLcParenBoth"/>
            </a:pPr>
            <a:r>
              <a:rPr lang="en-US" dirty="0">
                <a:cs typeface="Calibri"/>
              </a:rPr>
              <a:t>Not a qualifying cogeneration facility or industrial energy facility (gasification facility)</a:t>
            </a:r>
            <a:endParaRPr lang="en-US" dirty="0"/>
          </a:p>
          <a:p>
            <a:pPr marL="0" indent="0">
              <a:buNone/>
            </a:pPr>
            <a:r>
              <a:rPr lang="en-US" dirty="0"/>
              <a:t>No person shall commence to construct a merchant electric generating facility until that person has applied for and obtained a construction certificate for the facility from the board [Kentucky Electric Generation and Transmission Siting Board].</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5</a:t>
            </a:fld>
            <a:endParaRPr lang="en-US"/>
          </a:p>
        </p:txBody>
      </p:sp>
    </p:spTree>
    <p:extLst>
      <p:ext uri="{BB962C8B-B14F-4D97-AF65-F5344CB8AC3E}">
        <p14:creationId xmlns:p14="http://schemas.microsoft.com/office/powerpoint/2010/main" val="796701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“potential” for merchant and utility projects to develop in Kentucky?</a:t>
            </a:r>
          </a:p>
        </p:txBody>
      </p:sp>
      <p:sp>
        <p:nvSpPr>
          <p:cNvPr id="3" name="Content Placeholder 2"/>
          <p:cNvSpPr>
            <a:spLocks noGrp="1"/>
          </p:cNvSpPr>
          <p:nvPr>
            <p:ph idx="1"/>
          </p:nvPr>
        </p:nvSpPr>
        <p:spPr>
          <a:xfrm>
            <a:off x="1097280" y="1845734"/>
            <a:ext cx="4650377" cy="4023360"/>
          </a:xfrm>
        </p:spPr>
        <p:txBody>
          <a:bodyPr/>
          <a:lstStyle/>
          <a:p>
            <a:r>
              <a:rPr lang="en-US" dirty="0"/>
              <a:t>The interconnection queues at each utility or regional grid operator provide a picture of potential projects.</a:t>
            </a:r>
          </a:p>
          <a:p>
            <a:r>
              <a:rPr lang="en-US" dirty="0"/>
              <a:t>The interconnection queue is a collection of power generation and transmission projects requesting to connect to the power grid. </a:t>
            </a:r>
          </a:p>
          <a:p>
            <a:r>
              <a:rPr lang="en-US" dirty="0"/>
              <a:t>In addition to the interconnection request, a series of studies are completed to ensure the project that will potentially join the power network meets the grid operator’s reliability, safety and facility standards, and is an overall best fit for the network.</a:t>
            </a:r>
          </a:p>
          <a:p>
            <a:endParaRPr lang="en-US" dirty="0"/>
          </a:p>
          <a:p>
            <a:endParaRPr lang="en-US" dirty="0"/>
          </a:p>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6</a:t>
            </a:fld>
            <a:endParaRPr lang="en-US"/>
          </a:p>
        </p:txBody>
      </p:sp>
      <p:pic>
        <p:nvPicPr>
          <p:cNvPr id="7" name="Picture 6"/>
          <p:cNvPicPr>
            <a:picLocks noChangeAspect="1"/>
          </p:cNvPicPr>
          <p:nvPr/>
        </p:nvPicPr>
        <p:blipFill>
          <a:blip r:embed="rId2"/>
          <a:stretch>
            <a:fillRect/>
          </a:stretch>
        </p:blipFill>
        <p:spPr>
          <a:xfrm>
            <a:off x="6002011" y="1920379"/>
            <a:ext cx="5013955" cy="3417045"/>
          </a:xfrm>
          <a:prstGeom prst="rect">
            <a:avLst/>
          </a:prstGeom>
        </p:spPr>
      </p:pic>
    </p:spTree>
    <p:extLst>
      <p:ext uri="{BB962C8B-B14F-4D97-AF65-F5344CB8AC3E}">
        <p14:creationId xmlns:p14="http://schemas.microsoft.com/office/powerpoint/2010/main" val="389255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Queue “Potential” for Kentucky</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F4631F-9657-4403-B5BD-26F85E582EE4}" type="slidenum">
              <a:rPr lang="en-US" smtClean="0"/>
              <a:t>7</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135488631"/>
              </p:ext>
            </p:extLst>
          </p:nvPr>
        </p:nvGraphicFramePr>
        <p:xfrm>
          <a:off x="1097280" y="2211492"/>
          <a:ext cx="9642255" cy="2503477"/>
        </p:xfrm>
        <a:graphic>
          <a:graphicData uri="http://schemas.openxmlformats.org/drawingml/2006/table">
            <a:tbl>
              <a:tblPr>
                <a:tableStyleId>{073A0DAA-6AF3-43AB-8588-CEC1D06C72B9}</a:tableStyleId>
              </a:tblPr>
              <a:tblGrid>
                <a:gridCol w="1353123">
                  <a:extLst>
                    <a:ext uri="{9D8B030D-6E8A-4147-A177-3AD203B41FA5}">
                      <a16:colId xmlns:a16="http://schemas.microsoft.com/office/drawing/2014/main" val="3683861888"/>
                    </a:ext>
                  </a:extLst>
                </a:gridCol>
                <a:gridCol w="2998675">
                  <a:extLst>
                    <a:ext uri="{9D8B030D-6E8A-4147-A177-3AD203B41FA5}">
                      <a16:colId xmlns:a16="http://schemas.microsoft.com/office/drawing/2014/main" val="1724569122"/>
                    </a:ext>
                  </a:extLst>
                </a:gridCol>
                <a:gridCol w="2808514">
                  <a:extLst>
                    <a:ext uri="{9D8B030D-6E8A-4147-A177-3AD203B41FA5}">
                      <a16:colId xmlns:a16="http://schemas.microsoft.com/office/drawing/2014/main" val="2953650008"/>
                    </a:ext>
                  </a:extLst>
                </a:gridCol>
                <a:gridCol w="2481943">
                  <a:extLst>
                    <a:ext uri="{9D8B030D-6E8A-4147-A177-3AD203B41FA5}">
                      <a16:colId xmlns:a16="http://schemas.microsoft.com/office/drawing/2014/main" val="611040167"/>
                    </a:ext>
                  </a:extLst>
                </a:gridCol>
              </a:tblGrid>
              <a:tr h="1042872">
                <a:tc>
                  <a:txBody>
                    <a:bodyPr/>
                    <a:lstStyle/>
                    <a:p>
                      <a:pPr algn="ctr" fontAlgn="b"/>
                      <a:r>
                        <a:rPr lang="en-US" sz="1800" u="none" strike="noStrike" dirty="0">
                          <a:effectLst/>
                        </a:rPr>
                        <a:t>Queue Name</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 of KY Projects In-Progress ( Solar, Solar Plus Storage, Storage Only)</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Capacity (MW)</a:t>
                      </a:r>
                      <a:endParaRPr lang="en-US" sz="1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800" u="none" strike="noStrike" dirty="0">
                          <a:effectLst/>
                        </a:rPr>
                        <a:t># of KY Solar Plus Storage or Storage Only Projects In-Progress</a:t>
                      </a:r>
                      <a:endParaRPr lang="en-US" sz="1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028740005"/>
                  </a:ext>
                </a:extLst>
              </a:tr>
              <a:tr h="292121">
                <a:tc>
                  <a:txBody>
                    <a:bodyPr/>
                    <a:lstStyle/>
                    <a:p>
                      <a:pPr algn="l" fontAlgn="b"/>
                      <a:r>
                        <a:rPr lang="en-US" sz="1800" u="none" strike="noStrike" dirty="0">
                          <a:effectLst/>
                        </a:rPr>
                        <a:t>PJM</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150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~17,944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41</a:t>
                      </a:r>
                    </a:p>
                  </a:txBody>
                  <a:tcPr marL="9525" marR="9525" marT="9525" marB="0" anchor="b"/>
                </a:tc>
                <a:extLst>
                  <a:ext uri="{0D108BD9-81ED-4DB2-BD59-A6C34878D82A}">
                    <a16:rowId xmlns:a16="http://schemas.microsoft.com/office/drawing/2014/main" val="409905286"/>
                  </a:ext>
                </a:extLst>
              </a:tr>
              <a:tr h="292121">
                <a:tc>
                  <a:txBody>
                    <a:bodyPr/>
                    <a:lstStyle/>
                    <a:p>
                      <a:pPr algn="l" fontAlgn="b"/>
                      <a:r>
                        <a:rPr lang="en-US" sz="1800" u="none" strike="noStrike" dirty="0">
                          <a:effectLst/>
                        </a:rPr>
                        <a:t>MISO</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~3,362.5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13</a:t>
                      </a:r>
                    </a:p>
                  </a:txBody>
                  <a:tcPr marL="9525" marR="9525" marT="9525" marB="0" anchor="b"/>
                </a:tc>
                <a:extLst>
                  <a:ext uri="{0D108BD9-81ED-4DB2-BD59-A6C34878D82A}">
                    <a16:rowId xmlns:a16="http://schemas.microsoft.com/office/drawing/2014/main" val="950080044"/>
                  </a:ext>
                </a:extLst>
              </a:tr>
              <a:tr h="292121">
                <a:tc>
                  <a:txBody>
                    <a:bodyPr/>
                    <a:lstStyle/>
                    <a:p>
                      <a:pPr algn="l" fontAlgn="b"/>
                      <a:r>
                        <a:rPr lang="en-US" sz="1800" u="none" strike="noStrike" dirty="0">
                          <a:effectLst/>
                        </a:rPr>
                        <a:t>LGE/KU</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21</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~2,555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11</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22114102"/>
                  </a:ext>
                </a:extLst>
              </a:tr>
              <a:tr h="292121">
                <a:tc>
                  <a:txBody>
                    <a:bodyPr/>
                    <a:lstStyle/>
                    <a:p>
                      <a:pPr algn="l" fontAlgn="b"/>
                      <a:r>
                        <a:rPr lang="en-US" sz="1800" u="none" strike="noStrike" dirty="0">
                          <a:effectLst/>
                        </a:rPr>
                        <a:t>TVA</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lvl="0" algn="ctr">
                        <a:buNone/>
                      </a:pPr>
                      <a:r>
                        <a:rPr lang="en-US" sz="1800" b="0" i="0" u="none" strike="noStrike" dirty="0">
                          <a:solidFill>
                            <a:srgbClr val="000000"/>
                          </a:solidFill>
                          <a:effectLst/>
                          <a:latin typeface="Calibri"/>
                        </a:rPr>
                        <a:t>13</a:t>
                      </a:r>
                    </a:p>
                  </a:txBody>
                  <a:tcPr marL="9525" marR="9525" marT="9525" marB="0" anchor="b"/>
                </a:tc>
                <a:tc>
                  <a:txBody>
                    <a:bodyPr/>
                    <a:lstStyle/>
                    <a:p>
                      <a:pPr algn="ctr" fontAlgn="b"/>
                      <a:r>
                        <a:rPr lang="en-US" sz="1800" b="0" i="0" u="none" strike="noStrike" dirty="0">
                          <a:solidFill>
                            <a:srgbClr val="000000"/>
                          </a:solidFill>
                          <a:effectLst/>
                          <a:latin typeface="Calibri"/>
                        </a:rPr>
                        <a:t>~1,517</a:t>
                      </a:r>
                      <a:endParaRPr lang="en-US" sz="1800" b="0" i="0" u="none" strike="noStrike" baseline="0" dirty="0">
                        <a:solidFill>
                          <a:srgbClr val="000000"/>
                        </a:solidFill>
                        <a:effectLst/>
                        <a:latin typeface="Calibri"/>
                      </a:endParaRPr>
                    </a:p>
                  </a:txBody>
                  <a:tcPr marL="9525" marR="9525" marT="9525" marB="0" anchor="b"/>
                </a:tc>
                <a:tc>
                  <a:txBody>
                    <a:bodyPr/>
                    <a:lstStyle/>
                    <a:p>
                      <a:pPr algn="ctr" fontAlgn="b"/>
                      <a:r>
                        <a:rPr lang="en-US" sz="1800" b="0" i="0" u="none" strike="noStrike" dirty="0">
                          <a:solidFill>
                            <a:srgbClr val="000000"/>
                          </a:solidFill>
                          <a:effectLst/>
                          <a:latin typeface="Calibri"/>
                        </a:rPr>
                        <a:t>4</a:t>
                      </a:r>
                    </a:p>
                  </a:txBody>
                  <a:tcPr marL="9525" marR="9525" marT="9525" marB="0" anchor="b"/>
                </a:tc>
                <a:extLst>
                  <a:ext uri="{0D108BD9-81ED-4DB2-BD59-A6C34878D82A}">
                    <a16:rowId xmlns:a16="http://schemas.microsoft.com/office/drawing/2014/main" val="1399310651"/>
                  </a:ext>
                </a:extLst>
              </a:tr>
              <a:tr h="292121">
                <a:tc>
                  <a:txBody>
                    <a:bodyPr/>
                    <a:lstStyle/>
                    <a:p>
                      <a:pPr lvl="0" algn="l">
                        <a:buNone/>
                      </a:pPr>
                      <a:r>
                        <a:rPr lang="en-US" sz="1800" u="none" strike="noStrike" dirty="0">
                          <a:solidFill>
                            <a:srgbClr val="7030A0"/>
                          </a:solidFill>
                          <a:effectLst/>
                        </a:rPr>
                        <a:t>Total</a:t>
                      </a:r>
                    </a:p>
                  </a:txBody>
                  <a:tcPr marL="9525" marR="9525" marT="9525" marB="0" anchor="b"/>
                </a:tc>
                <a:tc>
                  <a:txBody>
                    <a:bodyPr/>
                    <a:lstStyle/>
                    <a:p>
                      <a:pPr lvl="0" algn="ctr">
                        <a:buNone/>
                      </a:pPr>
                      <a:r>
                        <a:rPr lang="en-US" sz="1800" b="0" i="0" u="none" strike="noStrike" dirty="0">
                          <a:solidFill>
                            <a:srgbClr val="7030A0"/>
                          </a:solidFill>
                          <a:effectLst/>
                          <a:latin typeface="Calibri"/>
                        </a:rPr>
                        <a:t>213</a:t>
                      </a:r>
                    </a:p>
                  </a:txBody>
                  <a:tcPr marL="9525" marR="9525" marT="9525" marB="0" anchor="b"/>
                </a:tc>
                <a:tc>
                  <a:txBody>
                    <a:bodyPr/>
                    <a:lstStyle/>
                    <a:p>
                      <a:pPr lvl="0" algn="ctr">
                        <a:buNone/>
                      </a:pPr>
                      <a:r>
                        <a:rPr lang="en-US" sz="1800" b="0" i="0" u="none" strike="noStrike" dirty="0">
                          <a:solidFill>
                            <a:srgbClr val="7030A0"/>
                          </a:solidFill>
                          <a:effectLst/>
                          <a:latin typeface="Calibri"/>
                        </a:rPr>
                        <a:t>~25,378.5</a:t>
                      </a:r>
                    </a:p>
                  </a:txBody>
                  <a:tcPr marL="9525" marR="9525" marT="9525" marB="0" anchor="b"/>
                </a:tc>
                <a:tc>
                  <a:txBody>
                    <a:bodyPr/>
                    <a:lstStyle/>
                    <a:p>
                      <a:pPr lvl="0" algn="ctr">
                        <a:buNone/>
                      </a:pPr>
                      <a:r>
                        <a:rPr lang="en-US" sz="1800" b="0" i="0" u="none" strike="noStrike" dirty="0">
                          <a:solidFill>
                            <a:srgbClr val="7030A0"/>
                          </a:solidFill>
                          <a:effectLst/>
                          <a:latin typeface="Calibri"/>
                        </a:rPr>
                        <a:t>69</a:t>
                      </a:r>
                    </a:p>
                  </a:txBody>
                  <a:tcPr marL="9525" marR="9525" marT="9525" marB="0" anchor="b"/>
                </a:tc>
                <a:extLst>
                  <a:ext uri="{0D108BD9-81ED-4DB2-BD59-A6C34878D82A}">
                    <a16:rowId xmlns:a16="http://schemas.microsoft.com/office/drawing/2014/main" val="4218001983"/>
                  </a:ext>
                </a:extLst>
              </a:tr>
            </a:tbl>
          </a:graphicData>
        </a:graphic>
      </p:graphicFrame>
    </p:spTree>
    <p:extLst>
      <p:ext uri="{BB962C8B-B14F-4D97-AF65-F5344CB8AC3E}">
        <p14:creationId xmlns:p14="http://schemas.microsoft.com/office/powerpoint/2010/main" val="12579504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4631F-9657-4403-B5BD-26F85E582EE4}" type="slidenum">
              <a:rPr lang="en-US" smtClean="0"/>
              <a:t>8</a:t>
            </a:fld>
            <a:endParaRPr lang="en-US"/>
          </a:p>
        </p:txBody>
      </p:sp>
      <p:pic>
        <p:nvPicPr>
          <p:cNvPr id="5" name="Picture 4"/>
          <p:cNvPicPr>
            <a:picLocks noChangeAspect="1"/>
          </p:cNvPicPr>
          <p:nvPr/>
        </p:nvPicPr>
        <p:blipFill>
          <a:blip r:embed="rId3"/>
          <a:stretch>
            <a:fillRect/>
          </a:stretch>
        </p:blipFill>
        <p:spPr>
          <a:xfrm>
            <a:off x="3403" y="511953"/>
            <a:ext cx="12188597" cy="5947832"/>
          </a:xfrm>
          <a:prstGeom prst="rect">
            <a:avLst/>
          </a:prstGeom>
        </p:spPr>
      </p:pic>
      <p:sp>
        <p:nvSpPr>
          <p:cNvPr id="6" name="Title 1"/>
          <p:cNvSpPr txBox="1">
            <a:spLocks/>
          </p:cNvSpPr>
          <p:nvPr/>
        </p:nvSpPr>
        <p:spPr>
          <a:xfrm>
            <a:off x="498070" y="1494352"/>
            <a:ext cx="11690526" cy="92227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t>Merchant Solar Electric Generation Projects</a:t>
            </a:r>
            <a:endParaRPr lang="en-US" dirty="0"/>
          </a:p>
        </p:txBody>
      </p:sp>
    </p:spTree>
    <p:extLst>
      <p:ext uri="{BB962C8B-B14F-4D97-AF65-F5344CB8AC3E}">
        <p14:creationId xmlns:p14="http://schemas.microsoft.com/office/powerpoint/2010/main" val="2901515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337BE-B7BE-67D3-F896-8A9A10C75782}"/>
              </a:ext>
            </a:extLst>
          </p:cNvPr>
          <p:cNvSpPr>
            <a:spLocks noGrp="1"/>
          </p:cNvSpPr>
          <p:nvPr>
            <p:ph type="title"/>
          </p:nvPr>
        </p:nvSpPr>
        <p:spPr/>
        <p:txBody>
          <a:bodyPr/>
          <a:lstStyle/>
          <a:p>
            <a:r>
              <a:rPr lang="en-US" dirty="0"/>
              <a:t>Merchant Solar Project Types</a:t>
            </a:r>
          </a:p>
        </p:txBody>
      </p:sp>
      <p:sp>
        <p:nvSpPr>
          <p:cNvPr id="3" name="Content Placeholder 2">
            <a:extLst>
              <a:ext uri="{FF2B5EF4-FFF2-40B4-BE49-F238E27FC236}">
                <a16:creationId xmlns:a16="http://schemas.microsoft.com/office/drawing/2014/main" id="{AE784C67-EAB6-7FD4-9306-31833FC44D73}"/>
              </a:ext>
            </a:extLst>
          </p:cNvPr>
          <p:cNvSpPr>
            <a:spLocks noGrp="1"/>
          </p:cNvSpPr>
          <p:nvPr>
            <p:ph idx="1"/>
          </p:nvPr>
        </p:nvSpPr>
        <p:spPr/>
        <p:txBody>
          <a:bodyPr vert="horz" lIns="0" tIns="45720" rIns="0" bIns="45720" rtlCol="0" anchor="t">
            <a:normAutofit/>
          </a:bodyPr>
          <a:lstStyle/>
          <a:p>
            <a:pPr marL="0" indent="0">
              <a:buNone/>
            </a:pPr>
            <a:r>
              <a:rPr lang="en-US" dirty="0"/>
              <a:t>Note: Independent solar project developers are not allowed to sell power directly to electric utility customers. </a:t>
            </a:r>
          </a:p>
          <a:p>
            <a:pPr marL="0" indent="0">
              <a:buNone/>
            </a:pPr>
            <a:r>
              <a:rPr lang="en-US" dirty="0"/>
              <a:t>Therefore, these projects are developed through the following pathways:</a:t>
            </a:r>
          </a:p>
          <a:p>
            <a:pPr marL="383540" lvl="1"/>
            <a:r>
              <a:rPr lang="en-US" dirty="0"/>
              <a:t>Contracting with a commercial off-taker via a virtual power purchase agreement transaction in one of the wholesale electricity markets. </a:t>
            </a:r>
            <a:endParaRPr lang="en-US" dirty="0">
              <a:cs typeface="Calibri" panose="020F0502020204030204"/>
            </a:endParaRPr>
          </a:p>
          <a:p>
            <a:pPr marL="383540" lvl="1"/>
            <a:r>
              <a:rPr lang="en-US" dirty="0"/>
              <a:t>Contracting with a Kentucky retail electricity supplier to deliver the solar energy to a customer via a “green tariff” or “green procurement” program often utilizing some type of sleeved power purchase agreement where the commercial customer pays for the solar power procured through the retail electric supplier. </a:t>
            </a:r>
            <a:endParaRPr lang="en-US" dirty="0">
              <a:cs typeface="Calibri"/>
            </a:endParaRPr>
          </a:p>
          <a:p>
            <a:pPr marL="383540" lvl="1"/>
            <a:r>
              <a:rPr lang="en-US" dirty="0"/>
              <a:t>Contracting with the Kentucky Municipal Energy Agency to deliver the solar energy to their member municipal utility organizations.</a:t>
            </a:r>
            <a:endParaRPr lang="en-US" dirty="0">
              <a:cs typeface="Calibri" panose="020F0502020204030204"/>
            </a:endParaRPr>
          </a:p>
        </p:txBody>
      </p:sp>
      <p:sp>
        <p:nvSpPr>
          <p:cNvPr id="4" name="Footer Placeholder 3">
            <a:extLst>
              <a:ext uri="{FF2B5EF4-FFF2-40B4-BE49-F238E27FC236}">
                <a16:creationId xmlns:a16="http://schemas.microsoft.com/office/drawing/2014/main" id="{2C33F658-BC67-94DF-A7B5-46A60489C5A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B7F86E3-23AA-A8D1-7A74-99DB592721A3}"/>
              </a:ext>
            </a:extLst>
          </p:cNvPr>
          <p:cNvSpPr>
            <a:spLocks noGrp="1"/>
          </p:cNvSpPr>
          <p:nvPr>
            <p:ph type="sldNum" sz="quarter" idx="12"/>
          </p:nvPr>
        </p:nvSpPr>
        <p:spPr/>
        <p:txBody>
          <a:bodyPr/>
          <a:lstStyle/>
          <a:p>
            <a:fld id="{DAF4631F-9657-4403-B5BD-26F85E582EE4}" type="slidenum">
              <a:rPr lang="en-US" smtClean="0"/>
              <a:t>9</a:t>
            </a:fld>
            <a:endParaRPr lang="en-US"/>
          </a:p>
        </p:txBody>
      </p:sp>
    </p:spTree>
    <p:extLst>
      <p:ext uri="{BB962C8B-B14F-4D97-AF65-F5344CB8AC3E}">
        <p14:creationId xmlns:p14="http://schemas.microsoft.com/office/powerpoint/2010/main" val="1100884004"/>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66d0a9-0824-47f7-9f66-d3de3a4c49a2">
      <Terms xmlns="http://schemas.microsoft.com/office/infopath/2007/PartnerControls"/>
    </lcf76f155ced4ddcb4097134ff3c332f>
    <TaxCatchAll xmlns="fa5d4fd8-1639-4dc7-b726-61eff950cd2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AC6A23A77D5F46A826583C49B527F1" ma:contentTypeVersion="15" ma:contentTypeDescription="Create a new document." ma:contentTypeScope="" ma:versionID="9b7f3d797e6d43fab4bbdc89fe3d7270">
  <xsd:schema xmlns:xsd="http://www.w3.org/2001/XMLSchema" xmlns:xs="http://www.w3.org/2001/XMLSchema" xmlns:p="http://schemas.microsoft.com/office/2006/metadata/properties" xmlns:ns2="6766d0a9-0824-47f7-9f66-d3de3a4c49a2" xmlns:ns3="fa5d4fd8-1639-4dc7-b726-61eff950cd22" targetNamespace="http://schemas.microsoft.com/office/2006/metadata/properties" ma:root="true" ma:fieldsID="f77d954cb024f5dc133aab1dc40a844c" ns2:_="" ns3:_="">
    <xsd:import namespace="6766d0a9-0824-47f7-9f66-d3de3a4c49a2"/>
    <xsd:import namespace="fa5d4fd8-1639-4dc7-b726-61eff950cd2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66d0a9-0824-47f7-9f66-d3de3a4c49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2dc76aa-dc8f-4179-8eb3-f38e88ab1c17"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5d4fd8-1639-4dc7-b726-61eff950cd2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2c5f16f-1cf4-4027-b306-419c05a089ea}" ma:internalName="TaxCatchAll" ma:showField="CatchAllData" ma:web="fa5d4fd8-1639-4dc7-b726-61eff950cd2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4DD87E-6B73-42DF-AD19-21BA8322186C}">
  <ds:schemaRefs>
    <ds:schemaRef ds:uri="http://schemas.microsoft.com/sharepoint/v3/contenttype/forms"/>
  </ds:schemaRefs>
</ds:datastoreItem>
</file>

<file path=customXml/itemProps2.xml><?xml version="1.0" encoding="utf-8"?>
<ds:datastoreItem xmlns:ds="http://schemas.openxmlformats.org/officeDocument/2006/customXml" ds:itemID="{0D53DBE2-34DD-409E-B9DD-9C86785CA2DD}">
  <ds:schemaRefs>
    <ds:schemaRef ds:uri="http://schemas.microsoft.com/office/2006/metadata/properties"/>
    <ds:schemaRef ds:uri="http://schemas.microsoft.com/office/infopath/2007/PartnerControls"/>
    <ds:schemaRef ds:uri="6766d0a9-0824-47f7-9f66-d3de3a4c49a2"/>
    <ds:schemaRef ds:uri="fa5d4fd8-1639-4dc7-b726-61eff950cd22"/>
  </ds:schemaRefs>
</ds:datastoreItem>
</file>

<file path=customXml/itemProps3.xml><?xml version="1.0" encoding="utf-8"?>
<ds:datastoreItem xmlns:ds="http://schemas.openxmlformats.org/officeDocument/2006/customXml" ds:itemID="{4257CA24-F13D-4A60-97D3-EDD3E51520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66d0a9-0824-47f7-9f66-d3de3a4c49a2"/>
    <ds:schemaRef ds:uri="fa5d4fd8-1639-4dc7-b726-61eff950cd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3751</TotalTime>
  <Words>1160</Words>
  <Application>Microsoft Office PowerPoint</Application>
  <PresentationFormat>Widescreen</PresentationFormat>
  <Paragraphs>165</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Retrospect</vt:lpstr>
      <vt:lpstr>Solar Energy Development in Kentucky</vt:lpstr>
      <vt:lpstr>Office of Energy Policy </vt:lpstr>
      <vt:lpstr>Fast Facts:  Solar Energy Development in Kentucky</vt:lpstr>
      <vt:lpstr>Types of Large Scale Solar Projects</vt:lpstr>
      <vt:lpstr>What is a Merchant Electric Generating Facility</vt:lpstr>
      <vt:lpstr>What is the “potential” for merchant and utility projects to develop in Kentucky?</vt:lpstr>
      <vt:lpstr>The Queue “Potential” for Kentucky</vt:lpstr>
      <vt:lpstr>PowerPoint Presentation</vt:lpstr>
      <vt:lpstr>Merchant Solar Project Types</vt:lpstr>
      <vt:lpstr>Utility Solar and Solar+Storage Projects</vt:lpstr>
      <vt:lpstr>Large Commercial Solar Projects</vt:lpstr>
      <vt:lpstr>Factors Affecting Solar or Battery Deployment</vt:lpstr>
      <vt:lpstr>Tools and Resources</vt:lpstr>
      <vt:lpstr>Solar Site Suitability and Reclaimed Mine Lands</vt:lpstr>
      <vt:lpstr>Questions</vt:lpstr>
    </vt:vector>
  </TitlesOfParts>
  <Company>COT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Stump, Kenya (EEC)</dc:creator>
  <cp:lastModifiedBy>Kenya Stump</cp:lastModifiedBy>
  <cp:revision>405</cp:revision>
  <cp:lastPrinted>2018-11-19T14:44:33Z</cp:lastPrinted>
  <dcterms:created xsi:type="dcterms:W3CDTF">2018-07-13T13:08:59Z</dcterms:created>
  <dcterms:modified xsi:type="dcterms:W3CDTF">2023-11-09T19:44:45Z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0x0101003DAC6A23A77D5F46A826583C49B527F1</vt:lpwstr>
  </property>
</Properties>
</file>