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34CA1-CC38-4070-8223-4561A17FD8BC}" v="1" dt="2023-11-15T18:16:01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Vaughan" userId="e0da5c906afdcdc5" providerId="LiveId" clId="{92E34CA1-CC38-4070-8223-4561A17FD8BC}"/>
    <pc:docChg chg="undo custSel addSld delSld modSld">
      <pc:chgData name="Evan Vaughan" userId="e0da5c906afdcdc5" providerId="LiveId" clId="{92E34CA1-CC38-4070-8223-4561A17FD8BC}" dt="2023-11-15T18:17:26.815" v="303" actId="20577"/>
      <pc:docMkLst>
        <pc:docMk/>
      </pc:docMkLst>
      <pc:sldChg chg="modSp mod">
        <pc:chgData name="Evan Vaughan" userId="e0da5c906afdcdc5" providerId="LiveId" clId="{92E34CA1-CC38-4070-8223-4561A17FD8BC}" dt="2023-11-15T18:15:03.831" v="77" actId="20577"/>
        <pc:sldMkLst>
          <pc:docMk/>
          <pc:sldMk cId="3252448566" sldId="257"/>
        </pc:sldMkLst>
        <pc:spChg chg="mod">
          <ac:chgData name="Evan Vaughan" userId="e0da5c906afdcdc5" providerId="LiveId" clId="{92E34CA1-CC38-4070-8223-4561A17FD8BC}" dt="2023-11-15T18:15:03.831" v="77" actId="20577"/>
          <ac:spMkLst>
            <pc:docMk/>
            <pc:sldMk cId="3252448566" sldId="257"/>
            <ac:spMk id="6" creationId="{8465D8B1-F00F-C61B-751C-F30CE690C0E0}"/>
          </ac:spMkLst>
        </pc:spChg>
      </pc:sldChg>
      <pc:sldChg chg="modSp mod">
        <pc:chgData name="Evan Vaughan" userId="e0da5c906afdcdc5" providerId="LiveId" clId="{92E34CA1-CC38-4070-8223-4561A17FD8BC}" dt="2023-11-15T18:01:24.596" v="27" actId="20577"/>
        <pc:sldMkLst>
          <pc:docMk/>
          <pc:sldMk cId="1902044276" sldId="258"/>
        </pc:sldMkLst>
        <pc:spChg chg="mod">
          <ac:chgData name="Evan Vaughan" userId="e0da5c906afdcdc5" providerId="LiveId" clId="{92E34CA1-CC38-4070-8223-4561A17FD8BC}" dt="2023-11-15T18:01:24.596" v="27" actId="20577"/>
          <ac:spMkLst>
            <pc:docMk/>
            <pc:sldMk cId="1902044276" sldId="258"/>
            <ac:spMk id="4" creationId="{EECC50F8-247D-4544-D2B2-DDF1D5F32CE6}"/>
          </ac:spMkLst>
        </pc:spChg>
      </pc:sldChg>
      <pc:sldChg chg="addSp modSp mod">
        <pc:chgData name="Evan Vaughan" userId="e0da5c906afdcdc5" providerId="LiveId" clId="{92E34CA1-CC38-4070-8223-4561A17FD8BC}" dt="2023-11-15T18:17:26.815" v="303" actId="20577"/>
        <pc:sldMkLst>
          <pc:docMk/>
          <pc:sldMk cId="2492793201" sldId="259"/>
        </pc:sldMkLst>
        <pc:spChg chg="mod">
          <ac:chgData name="Evan Vaughan" userId="e0da5c906afdcdc5" providerId="LiveId" clId="{92E34CA1-CC38-4070-8223-4561A17FD8BC}" dt="2023-11-15T18:17:26.815" v="303" actId="20577"/>
          <ac:spMkLst>
            <pc:docMk/>
            <pc:sldMk cId="2492793201" sldId="259"/>
            <ac:spMk id="4" creationId="{EECC50F8-247D-4544-D2B2-DDF1D5F32CE6}"/>
          </ac:spMkLst>
        </pc:spChg>
        <pc:spChg chg="add mod">
          <ac:chgData name="Evan Vaughan" userId="e0da5c906afdcdc5" providerId="LiveId" clId="{92E34CA1-CC38-4070-8223-4561A17FD8BC}" dt="2023-11-15T18:17:16.855" v="300" actId="1076"/>
          <ac:spMkLst>
            <pc:docMk/>
            <pc:sldMk cId="2492793201" sldId="259"/>
            <ac:spMk id="5" creationId="{23936044-6706-E5D6-0659-64DD5E356983}"/>
          </ac:spMkLst>
        </pc:spChg>
        <pc:spChg chg="mod">
          <ac:chgData name="Evan Vaughan" userId="e0da5c906afdcdc5" providerId="LiveId" clId="{92E34CA1-CC38-4070-8223-4561A17FD8BC}" dt="2023-11-15T18:16:58.764" v="297" actId="1076"/>
          <ac:spMkLst>
            <pc:docMk/>
            <pc:sldMk cId="2492793201" sldId="259"/>
            <ac:spMk id="13" creationId="{AA460622-25D5-1C87-90E9-D7803BABE24A}"/>
          </ac:spMkLst>
        </pc:spChg>
      </pc:sldChg>
      <pc:sldChg chg="modSp mod">
        <pc:chgData name="Evan Vaughan" userId="e0da5c906afdcdc5" providerId="LiveId" clId="{92E34CA1-CC38-4070-8223-4561A17FD8BC}" dt="2023-11-15T17:58:01.953" v="19" actId="20577"/>
        <pc:sldMkLst>
          <pc:docMk/>
          <pc:sldMk cId="3731867474" sldId="260"/>
        </pc:sldMkLst>
        <pc:spChg chg="mod">
          <ac:chgData name="Evan Vaughan" userId="e0da5c906afdcdc5" providerId="LiveId" clId="{92E34CA1-CC38-4070-8223-4561A17FD8BC}" dt="2023-11-15T17:58:01.953" v="19" actId="20577"/>
          <ac:spMkLst>
            <pc:docMk/>
            <pc:sldMk cId="3731867474" sldId="260"/>
            <ac:spMk id="3" creationId="{660E21A2-3587-DE13-671B-D84527DE23DD}"/>
          </ac:spMkLst>
        </pc:spChg>
      </pc:sldChg>
      <pc:sldChg chg="new del">
        <pc:chgData name="Evan Vaughan" userId="e0da5c906afdcdc5" providerId="LiveId" clId="{92E34CA1-CC38-4070-8223-4561A17FD8BC}" dt="2023-11-15T18:02:08.069" v="29" actId="2696"/>
        <pc:sldMkLst>
          <pc:docMk/>
          <pc:sldMk cId="45567279" sldId="262"/>
        </pc:sldMkLst>
      </pc:sldChg>
      <pc:sldChg chg="addSp delSp modSp add mod">
        <pc:chgData name="Evan Vaughan" userId="e0da5c906afdcdc5" providerId="LiveId" clId="{92E34CA1-CC38-4070-8223-4561A17FD8BC}" dt="2023-11-15T18:14:38.677" v="66" actId="1076"/>
        <pc:sldMkLst>
          <pc:docMk/>
          <pc:sldMk cId="3505090629" sldId="262"/>
        </pc:sldMkLst>
        <pc:spChg chg="mod">
          <ac:chgData name="Evan Vaughan" userId="e0da5c906afdcdc5" providerId="LiveId" clId="{92E34CA1-CC38-4070-8223-4561A17FD8BC}" dt="2023-11-15T18:02:25.649" v="46" actId="20577"/>
          <ac:spMkLst>
            <pc:docMk/>
            <pc:sldMk cId="3505090629" sldId="262"/>
            <ac:spMk id="3" creationId="{660E21A2-3587-DE13-671B-D84527DE23DD}"/>
          </ac:spMkLst>
        </pc:spChg>
        <pc:spChg chg="add del mod">
          <ac:chgData name="Evan Vaughan" userId="e0da5c906afdcdc5" providerId="LiveId" clId="{92E34CA1-CC38-4070-8223-4561A17FD8BC}" dt="2023-11-15T18:02:17.543" v="32" actId="22"/>
          <ac:spMkLst>
            <pc:docMk/>
            <pc:sldMk cId="3505090629" sldId="262"/>
            <ac:spMk id="4" creationId="{67F5CE89-811D-7A1F-5590-FBB3E3977CAC}"/>
          </ac:spMkLst>
        </pc:spChg>
        <pc:picChg chg="del">
          <ac:chgData name="Evan Vaughan" userId="e0da5c906afdcdc5" providerId="LiveId" clId="{92E34CA1-CC38-4070-8223-4561A17FD8BC}" dt="2023-11-15T18:02:14.403" v="31" actId="478"/>
          <ac:picMkLst>
            <pc:docMk/>
            <pc:sldMk cId="3505090629" sldId="262"/>
            <ac:picMk id="5" creationId="{1B464F68-56C3-6221-93EF-932A58CD9780}"/>
          </ac:picMkLst>
        </pc:picChg>
        <pc:picChg chg="add mod ord">
          <ac:chgData name="Evan Vaughan" userId="e0da5c906afdcdc5" providerId="LiveId" clId="{92E34CA1-CC38-4070-8223-4561A17FD8BC}" dt="2023-11-15T18:02:21.032" v="33" actId="1076"/>
          <ac:picMkLst>
            <pc:docMk/>
            <pc:sldMk cId="3505090629" sldId="262"/>
            <ac:picMk id="7" creationId="{828DD215-D88B-4D4A-8D4D-6854A22CBDDB}"/>
          </ac:picMkLst>
        </pc:picChg>
        <pc:picChg chg="add mod">
          <ac:chgData name="Evan Vaughan" userId="e0da5c906afdcdc5" providerId="LiveId" clId="{92E34CA1-CC38-4070-8223-4561A17FD8BC}" dt="2023-11-15T18:08:36.497" v="57" actId="1076"/>
          <ac:picMkLst>
            <pc:docMk/>
            <pc:sldMk cId="3505090629" sldId="262"/>
            <ac:picMk id="9" creationId="{72CEB0B2-F44C-755E-AECC-66DF1BD0F8DF}"/>
          </ac:picMkLst>
        </pc:picChg>
        <pc:picChg chg="add del mod">
          <ac:chgData name="Evan Vaughan" userId="e0da5c906afdcdc5" providerId="LiveId" clId="{92E34CA1-CC38-4070-8223-4561A17FD8BC}" dt="2023-11-15T18:07:55.554" v="51" actId="478"/>
          <ac:picMkLst>
            <pc:docMk/>
            <pc:sldMk cId="3505090629" sldId="262"/>
            <ac:picMk id="11" creationId="{F7BE2CE6-E7C6-B940-76B7-7B559437B121}"/>
          </ac:picMkLst>
        </pc:picChg>
        <pc:picChg chg="add mod">
          <ac:chgData name="Evan Vaughan" userId="e0da5c906afdcdc5" providerId="LiveId" clId="{92E34CA1-CC38-4070-8223-4561A17FD8BC}" dt="2023-11-15T18:08:39.254" v="58" actId="1076"/>
          <ac:picMkLst>
            <pc:docMk/>
            <pc:sldMk cId="3505090629" sldId="262"/>
            <ac:picMk id="14" creationId="{6CE6A817-31F1-AEDC-855A-B146B7D1905A}"/>
          </ac:picMkLst>
        </pc:picChg>
        <pc:picChg chg="add mod">
          <ac:chgData name="Evan Vaughan" userId="e0da5c906afdcdc5" providerId="LiveId" clId="{92E34CA1-CC38-4070-8223-4561A17FD8BC}" dt="2023-11-15T18:14:38.677" v="66" actId="1076"/>
          <ac:picMkLst>
            <pc:docMk/>
            <pc:sldMk cId="3505090629" sldId="262"/>
            <ac:picMk id="24" creationId="{606204C4-5CAC-8682-25C7-A586CA78B7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B3F1-7148-337E-5DFA-B82FD4D0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DBA7E-3848-5DD8-A978-54AF3E2CA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03AD-31D4-40CE-AA50-F3604CD1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5E64-0B6A-B81A-C83F-A7600B4A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BCF6-6C13-FA6D-C653-D3570428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7288-427B-15B3-3F8B-57F08F8B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8AEEB-E608-EDC2-26AC-6353EDB2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363D-7A63-49BB-DD72-135D6CC3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FCD5-995F-69C2-1F8C-306ED48C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08AE-D50D-56D9-1195-2E9939B4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6D113-8C60-26A1-358F-E756D5F0F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B991C-FE84-D924-01C1-93B5C87C5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0DB17-A80A-2BA5-E931-2EF064C4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8AE1-326F-F820-CA6E-D8F1CC9D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61F2-1352-7237-79D0-BB4A9486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E143-C026-241F-5EEA-B632F322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1B070-61C9-75FB-EF96-E105207C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C9F8B-3638-D7E9-706B-BF888774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5AC8-B413-4226-EF00-953F1F0B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2890-C4C0-AF6D-A239-71589DEF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3BA7-726F-78BB-BEE3-0C43EE59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99B0A-0260-195B-82F9-3D0B5869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429B4-78C5-58C5-B0A7-117E7DE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55081-FC5D-F668-9E6E-EE2BE266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E01E-AB93-CD47-85CC-60EF5185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5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249A-3252-34B5-FFB4-CA981875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0C3A-0CEE-2AE0-62F9-0B0384463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BA8CD-8192-6CB4-523A-C0E270650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4DD43-CDE6-400F-165C-B5F473A5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3F0B-7A95-22D0-E024-FB549B7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A840A-BE17-8532-F70C-B30CE351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3A60-D7F2-CBC9-AB6F-1F80BC51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8D218-0579-ACBA-2F0A-41FADA44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769C1-A9D5-7024-1090-1A2556474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5C28-C8A6-2CB8-E9E3-3032361C2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86F83-E030-B94E-3CCD-C8ECE9CC6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7F010-92F1-F8BD-FF5F-AFFC60E1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81560-C9D8-A8AC-AF50-417736AD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8C644-C6EC-62E2-72B6-236E4CB1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4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F2D2-21D0-7F04-EF03-353A55EC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45189-0C0A-1D7F-DDD1-FBA3757C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3F044-E9DD-A431-F8D9-74BCFD0A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1269F-68E2-1E1C-65E0-C2342E39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D362B-921F-EC42-6118-AB0C3369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1487-1182-0A8B-7934-02A56BD5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4F244-69DF-E1A0-C3B9-B7740CD1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AEFF-324B-BC7A-47B7-C91B09B0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3EF11-8D6D-7F8F-DEAF-5AABA9A3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5036-EC48-DC43-9F4C-10EBEFDA3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F4F5-1CF2-010C-9CDC-EBA66234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44FE8-BCDF-FAF7-4209-2BD4BC0A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E8798-1236-C9D8-F6DB-0B03ED41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5E00-4181-B046-4AB8-4C759513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9FCEF-CC6C-38BD-9688-A777AA743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86D57-DE86-81D3-9F11-E118C28E8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9EA16-0929-7478-0648-D660DF64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9ABBC-A552-F40E-7437-D48CF8BF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78621-527F-7E01-C79E-D714C333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2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69F67-A26B-BEAE-1B9D-0DE7FFE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7779-43C7-97B5-DB1E-0B56C7DB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C8D76-40BB-4448-6EDB-7579AF903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135A-6F12-4BAA-BAB1-FF622D9261E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26A7-FB1D-7AC3-826C-D04CA9734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3B68-2546-A762-736F-650C396E0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1D6C7-6E01-47D9-A287-C2CD26BF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38596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2303E-C7AE-FC5D-7A85-E35A11E99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98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80808"/>
                </a:solidFill>
              </a:rPr>
              <a:t>Kentucky Grid-Scale Solar Industry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B953E-06BA-4516-2762-C560A486E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6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Evan Vaughan November 16, 2023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EFF620-D082-CD24-8034-B2686822B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609600"/>
            <a:ext cx="4536923" cy="170134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11832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203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1445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675779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600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About MAREC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50F8-247D-4544-D2B2-DDF1D5F32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53" y="2241711"/>
            <a:ext cx="5332269" cy="43416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MAREC Action (informally “Mid-Atlantic Renewable Energy Coalition”) is a 501.c4 non-profit.</a:t>
            </a:r>
          </a:p>
          <a:p>
            <a:r>
              <a:rPr lang="en-US" sz="2000" dirty="0"/>
              <a:t>We represent over 40 solar, storage and wind businesses active in PJM states. </a:t>
            </a:r>
          </a:p>
          <a:p>
            <a:r>
              <a:rPr lang="en-US" sz="2000" dirty="0"/>
              <a:t>Our membership primarily consists of independent power producers (merchant generators), project developers, &amp; manufacturers.</a:t>
            </a:r>
          </a:p>
          <a:p>
            <a:r>
              <a:rPr lang="en-US" sz="2000" dirty="0"/>
              <a:t>Our members’ business models include both owner-operators and early-stage developers.</a:t>
            </a:r>
          </a:p>
          <a:p>
            <a:r>
              <a:rPr lang="en-US" sz="2000" dirty="0"/>
              <a:t>We’re represented in Kentucky by Commonwealth Alliances – Karen Lentz and Collin Johnson.</a:t>
            </a:r>
          </a:p>
          <a:p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61273-8FD3-6128-5928-149D9083D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13" y="2688751"/>
            <a:ext cx="4841965" cy="3447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5D8B1-F00F-C61B-751C-F30CE690C0E0}"/>
              </a:ext>
            </a:extLst>
          </p:cNvPr>
          <p:cNvSpPr txBox="1"/>
          <p:nvPr/>
        </p:nvSpPr>
        <p:spPr>
          <a:xfrm>
            <a:off x="7063760" y="2194665"/>
            <a:ext cx="5128240" cy="36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MAREC’s regional footprint includes 9 states and DC</a:t>
            </a:r>
          </a:p>
        </p:txBody>
      </p:sp>
    </p:spTree>
    <p:extLst>
      <p:ext uri="{BB962C8B-B14F-4D97-AF65-F5344CB8AC3E}">
        <p14:creationId xmlns:p14="http://schemas.microsoft.com/office/powerpoint/2010/main" val="325244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Kentucky Solar Industry Facts and Figures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50F8-247D-4544-D2B2-DDF1D5F32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53" y="2241711"/>
            <a:ext cx="5332269" cy="434164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/>
              <a:t>First grid-scale merchant solar project recently came online – Turkey Creek Solar in Garrard County, Kentucky.</a:t>
            </a:r>
          </a:p>
          <a:p>
            <a:r>
              <a:rPr lang="en-US" sz="2000" dirty="0"/>
              <a:t>Other solar projects totaling 820 MW are under construction as we speak. </a:t>
            </a:r>
          </a:p>
          <a:p>
            <a:r>
              <a:rPr lang="en-US" sz="2000" dirty="0"/>
              <a:t>In all, more than 4,200 MW of solar capacity has been approved or is under consideration by the Kentucky Power Siting Board.</a:t>
            </a:r>
          </a:p>
          <a:p>
            <a:r>
              <a:rPr lang="en-US" sz="2000" dirty="0"/>
              <a:t>That’s enough solar to power more than 550,000 Kentucky homes.</a:t>
            </a:r>
          </a:p>
          <a:p>
            <a:r>
              <a:rPr lang="en-US" sz="2000" dirty="0"/>
              <a:t>The combined solar and energy storage industry employs 2,300 Kentuckians.</a:t>
            </a:r>
          </a:p>
          <a:p>
            <a:r>
              <a:rPr lang="en-US" sz="2000" dirty="0"/>
              <a:t>Solar boosts revenue for host communities through taxes or alternative payments negotiated through Industrial Revenue Bonds.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  <p:pic>
        <p:nvPicPr>
          <p:cNvPr id="2" name="image3.jpeg">
            <a:extLst>
              <a:ext uri="{FF2B5EF4-FFF2-40B4-BE49-F238E27FC236}">
                <a16:creationId xmlns:a16="http://schemas.microsoft.com/office/drawing/2014/main" id="{D6EFA3D5-0750-B0DC-EFA7-436CAB3797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331" y="2295036"/>
            <a:ext cx="5609318" cy="38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Kentucky Solar Project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64F68-56C3-6221-93EF-932A58CD97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32870" y="1540733"/>
            <a:ext cx="7422232" cy="5527977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</p:spTree>
    <p:extLst>
      <p:ext uri="{BB962C8B-B14F-4D97-AF65-F5344CB8AC3E}">
        <p14:creationId xmlns:p14="http://schemas.microsoft.com/office/powerpoint/2010/main" val="368149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Kentucky Solar Announcements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8DD215-D88B-4D4A-8D4D-6854A22CB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875801"/>
            <a:ext cx="5181600" cy="373448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EB0B2-F44C-755E-AECC-66DF1BD0F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514" y="2176321"/>
            <a:ext cx="4437854" cy="1888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6A817-31F1-AEDC-855A-B146B7D19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043" y="3634725"/>
            <a:ext cx="4601957" cy="23367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6204C4-5CAC-8682-25C7-A586CA78B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051" y="5262348"/>
            <a:ext cx="4203159" cy="14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Kentucky Solar Industry PJM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50F8-247D-4544-D2B2-DDF1D5F32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53" y="2241711"/>
            <a:ext cx="5332269" cy="434164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/>
              <a:t>PJM queue includes 15,731 MW* of solar in Kentucky</a:t>
            </a:r>
            <a:r>
              <a:rPr lang="en-US" sz="2400" dirty="0"/>
              <a:t>. Only some of these projects will be built depending on their estimated cost to interconnect, regulatory delays, and ability to find a buyers (among other factors).</a:t>
            </a:r>
          </a:p>
          <a:p>
            <a:r>
              <a:rPr lang="en-US" sz="2400" dirty="0"/>
              <a:t>Economic benefits are significant assuming historic rates of project completion.</a:t>
            </a:r>
          </a:p>
          <a:p>
            <a:r>
              <a:rPr lang="en-US" sz="2400" dirty="0"/>
              <a:t>Projected Solar Jobs: </a:t>
            </a:r>
            <a:r>
              <a:rPr lang="en-US" sz="2400" b="1" dirty="0"/>
              <a:t>18,035 job-years*</a:t>
            </a:r>
          </a:p>
          <a:p>
            <a:r>
              <a:rPr lang="en-US" sz="2400" dirty="0"/>
              <a:t>Projected capital investment ($2021): </a:t>
            </a:r>
            <a:r>
              <a:rPr lang="en-US" sz="2400" b="1" dirty="0"/>
              <a:t>$</a:t>
            </a:r>
            <a:r>
              <a:rPr lang="en-US" sz="2400" b="1"/>
              <a:t>2.7 Billion*</a:t>
            </a:r>
            <a:endParaRPr lang="en-US" sz="2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  <p:pic>
        <p:nvPicPr>
          <p:cNvPr id="2" name="image2.jpeg">
            <a:extLst>
              <a:ext uri="{FF2B5EF4-FFF2-40B4-BE49-F238E27FC236}">
                <a16:creationId xmlns:a16="http://schemas.microsoft.com/office/drawing/2014/main" id="{98B9F3CA-F540-31B5-9B20-678CD5E1EC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3722" y="2238713"/>
            <a:ext cx="6036619" cy="338942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3936044-6706-E5D6-0659-64DD5E356983}"/>
              </a:ext>
            </a:extLst>
          </p:cNvPr>
          <p:cNvSpPr txBox="1">
            <a:spLocks/>
          </p:cNvSpPr>
          <p:nvPr/>
        </p:nvSpPr>
        <p:spPr>
          <a:xfrm>
            <a:off x="5689666" y="6166464"/>
            <a:ext cx="6502333" cy="573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*Note that data points on this slide only consider the part of Eastern Kentucky in PJM territory, overall benefits would be larger.</a:t>
            </a:r>
          </a:p>
        </p:txBody>
      </p:sp>
    </p:spTree>
    <p:extLst>
      <p:ext uri="{BB962C8B-B14F-4D97-AF65-F5344CB8AC3E}">
        <p14:creationId xmlns:p14="http://schemas.microsoft.com/office/powerpoint/2010/main" val="249279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460622-25D5-1C87-90E9-D7803BABE24A}"/>
              </a:ext>
            </a:extLst>
          </p:cNvPr>
          <p:cNvSpPr/>
          <p:nvPr/>
        </p:nvSpPr>
        <p:spPr>
          <a:xfrm>
            <a:off x="0" y="0"/>
            <a:ext cx="12192000" cy="1935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21A2-3587-DE13-671B-D84527DE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3" y="404996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Solar’s Contribution to an </a:t>
            </a:r>
            <a:br>
              <a:rPr lang="en-US" sz="3600" dirty="0"/>
            </a:br>
            <a:r>
              <a:rPr lang="en-US" sz="3600" dirty="0"/>
              <a:t>Affordable, Reliable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50F8-247D-4544-D2B2-DDF1D5F32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54" y="2241711"/>
            <a:ext cx="4354212" cy="437736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000" dirty="0"/>
              <a:t>PJM projects a shrinking reserve margin by 2030.</a:t>
            </a:r>
          </a:p>
          <a:p>
            <a:r>
              <a:rPr lang="en-US" sz="2000" dirty="0"/>
              <a:t>Kentucky needs all the energy it can get—adding grid-scale solar alongside existing fleet of traditional energy sources and enhanced transmission infrastructure will help keep the lights on.</a:t>
            </a:r>
          </a:p>
          <a:p>
            <a:r>
              <a:rPr lang="en-US" sz="2000" dirty="0"/>
              <a:t>PJM’s queue of projects is largely solar with some storage, gas, and wind.</a:t>
            </a:r>
          </a:p>
          <a:p>
            <a:r>
              <a:rPr lang="en-US" sz="2000" dirty="0"/>
              <a:t>Solar production aligns with peak electricity demand in the afternoon—reducing overall cost to consumers.</a:t>
            </a:r>
          </a:p>
          <a:p>
            <a:r>
              <a:rPr lang="en-US" sz="2000" dirty="0"/>
              <a:t>Kentucky’s position straddling PJM, TVA, and MISO means it can draw on diverse mix of resources with the right transmission connections.</a:t>
            </a:r>
          </a:p>
          <a:p>
            <a:endParaRPr lang="en-US" sz="2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 descr="A picture containing text&#10;&#10;Description automatically generated">
            <a:extLst>
              <a:ext uri="{FF2B5EF4-FFF2-40B4-BE49-F238E27FC236}">
                <a16:creationId xmlns:a16="http://schemas.microsoft.com/office/drawing/2014/main" id="{3EB485ED-7242-DFF8-FCFA-18D3D2C00A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20" y="506057"/>
            <a:ext cx="2455298" cy="923192"/>
          </a:xfrm>
        </p:spPr>
      </p:pic>
      <p:pic>
        <p:nvPicPr>
          <p:cNvPr id="1026" name="Picture 2" descr="Renewable fuels breakdown Q4-22 &#10;Hydro • Wind —Solar &#10;MISO &#10;NYISO &#10;New England &#10;FRCC/SERC* &#10;WECC* &#10;Other &#10;60 &#10;Non renewables &#10;20 &#10;*S&amp;P Commodity Insights, Platts Analytics &#10;Source: Various entities indicated above &#10;40 &#10;80 &#10;100 ">
            <a:extLst>
              <a:ext uri="{FF2B5EF4-FFF2-40B4-BE49-F238E27FC236}">
                <a16:creationId xmlns:a16="http://schemas.microsoft.com/office/drawing/2014/main" id="{48A3FDD3-7326-5EE0-2E4C-1FE45F61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9" y="2340301"/>
            <a:ext cx="6757307" cy="37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2C6D56CB-4C6C-C0EE-9FD8-572C0DF99B93}"/>
              </a:ext>
            </a:extLst>
          </p:cNvPr>
          <p:cNvSpPr/>
          <p:nvPr/>
        </p:nvSpPr>
        <p:spPr>
          <a:xfrm>
            <a:off x="5975921" y="4104197"/>
            <a:ext cx="292359" cy="26210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409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Kentucky Grid-Scale Solar Industry Update</vt:lpstr>
      <vt:lpstr>About MAREC Action</vt:lpstr>
      <vt:lpstr>Kentucky Solar Industry Facts and Figures</vt:lpstr>
      <vt:lpstr>Kentucky Solar Project Map</vt:lpstr>
      <vt:lpstr>Kentucky Solar Announcements</vt:lpstr>
      <vt:lpstr>Kentucky Solar Industry PJM Outlook</vt:lpstr>
      <vt:lpstr>Solar’s Contribution to an  Affordable, Reliable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Vaughan</dc:creator>
  <cp:lastModifiedBy>Evan Vaughan</cp:lastModifiedBy>
  <cp:revision>4</cp:revision>
  <dcterms:created xsi:type="dcterms:W3CDTF">2022-07-11T15:52:01Z</dcterms:created>
  <dcterms:modified xsi:type="dcterms:W3CDTF">2023-11-15T18:17:34Z</dcterms:modified>
</cp:coreProperties>
</file>