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8" r:id="rId2"/>
    <p:sldMasterId id="2147483670" r:id="rId3"/>
    <p:sldMasterId id="2147483682" r:id="rId4"/>
  </p:sldMasterIdLst>
  <p:notesMasterIdLst>
    <p:notesMasterId r:id="rId45"/>
  </p:notesMasterIdLst>
  <p:sldIdLst>
    <p:sldId id="256" r:id="rId5"/>
    <p:sldId id="4712" r:id="rId6"/>
    <p:sldId id="4708" r:id="rId7"/>
    <p:sldId id="4711" r:id="rId8"/>
    <p:sldId id="4713" r:id="rId9"/>
    <p:sldId id="4710" r:id="rId10"/>
    <p:sldId id="4709" r:id="rId11"/>
    <p:sldId id="4714" r:id="rId12"/>
    <p:sldId id="280" r:id="rId13"/>
    <p:sldId id="259" r:id="rId14"/>
    <p:sldId id="4700" r:id="rId15"/>
    <p:sldId id="261" r:id="rId16"/>
    <p:sldId id="299" r:id="rId17"/>
    <p:sldId id="298" r:id="rId18"/>
    <p:sldId id="273" r:id="rId19"/>
    <p:sldId id="285" r:id="rId20"/>
    <p:sldId id="4703" r:id="rId21"/>
    <p:sldId id="263" r:id="rId22"/>
    <p:sldId id="4702" r:id="rId23"/>
    <p:sldId id="257" r:id="rId24"/>
    <p:sldId id="604" r:id="rId25"/>
    <p:sldId id="610" r:id="rId26"/>
    <p:sldId id="606" r:id="rId27"/>
    <p:sldId id="612" r:id="rId28"/>
    <p:sldId id="611" r:id="rId29"/>
    <p:sldId id="607" r:id="rId30"/>
    <p:sldId id="613" r:id="rId31"/>
    <p:sldId id="588" r:id="rId32"/>
    <p:sldId id="609" r:id="rId33"/>
    <p:sldId id="608" r:id="rId34"/>
    <p:sldId id="341" r:id="rId35"/>
    <p:sldId id="265" r:id="rId36"/>
    <p:sldId id="348" r:id="rId37"/>
    <p:sldId id="351" r:id="rId38"/>
    <p:sldId id="356" r:id="rId39"/>
    <p:sldId id="354" r:id="rId40"/>
    <p:sldId id="357" r:id="rId41"/>
    <p:sldId id="359" r:id="rId42"/>
    <p:sldId id="358" r:id="rId43"/>
    <p:sldId id="4707"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7B157"/>
    <a:srgbClr val="0082B8"/>
    <a:srgbClr val="DECEB9"/>
    <a:srgbClr val="0381B6"/>
    <a:srgbClr val="B9B789"/>
    <a:srgbClr val="87C8CE"/>
    <a:srgbClr val="2B3641"/>
    <a:srgbClr val="9C9C9C"/>
    <a:srgbClr val="F6F6F6"/>
    <a:srgbClr val="110F1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849F2B-BAC3-4EA6-80C2-7AB8A303BBBC}" v="81" dt="2024-10-16T18:31:27.5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67" autoAdjust="0"/>
    <p:restoredTop sz="96327"/>
  </p:normalViewPr>
  <p:slideViewPr>
    <p:cSldViewPr snapToGrid="0" snapToObjects="1">
      <p:cViewPr varScale="1">
        <p:scale>
          <a:sx n="56" d="100"/>
          <a:sy n="56" d="100"/>
        </p:scale>
        <p:origin x="72" y="8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MW</c:v>
                </c:pt>
              </c:strCache>
            </c:strRef>
          </c:tx>
          <c:spPr>
            <a:solidFill>
              <a:schemeClr val="accent2"/>
            </a:solidFill>
            <a:ln>
              <a:noFill/>
            </a:ln>
            <a:effectLst/>
          </c:spPr>
          <c:invertIfNegative val="0"/>
          <c:dPt>
            <c:idx val="0"/>
            <c:invertIfNegative val="0"/>
            <c:bubble3D val="0"/>
            <c:spPr>
              <a:solidFill>
                <a:srgbClr val="AEA422"/>
              </a:solidFill>
              <a:ln>
                <a:noFill/>
              </a:ln>
              <a:effectLst/>
            </c:spPr>
            <c:extLst>
              <c:ext xmlns:c16="http://schemas.microsoft.com/office/drawing/2014/chart" uri="{C3380CC4-5D6E-409C-BE32-E72D297353CC}">
                <c16:uniqueId val="{00000001-D019-41FB-8566-E35F42A36656}"/>
              </c:ext>
            </c:extLst>
          </c:dPt>
          <c:dPt>
            <c:idx val="1"/>
            <c:invertIfNegative val="0"/>
            <c:bubble3D val="0"/>
            <c:spPr>
              <a:solidFill>
                <a:schemeClr val="accent3">
                  <a:lumMod val="75000"/>
                </a:schemeClr>
              </a:solidFill>
              <a:ln>
                <a:noFill/>
              </a:ln>
              <a:effectLst/>
            </c:spPr>
            <c:extLst>
              <c:ext xmlns:c16="http://schemas.microsoft.com/office/drawing/2014/chart" uri="{C3380CC4-5D6E-409C-BE32-E72D297353CC}">
                <c16:uniqueId val="{00000003-D019-41FB-8566-E35F42A36656}"/>
              </c:ext>
            </c:extLst>
          </c:dPt>
          <c:dPt>
            <c:idx val="3"/>
            <c:invertIfNegative val="0"/>
            <c:bubble3D val="0"/>
            <c:spPr>
              <a:solidFill>
                <a:schemeClr val="tx2">
                  <a:lumMod val="40000"/>
                  <a:lumOff val="60000"/>
                </a:schemeClr>
              </a:solidFill>
              <a:ln>
                <a:noFill/>
              </a:ln>
              <a:effectLst/>
            </c:spPr>
            <c:extLst>
              <c:ext xmlns:c16="http://schemas.microsoft.com/office/drawing/2014/chart" uri="{C3380CC4-5D6E-409C-BE32-E72D297353CC}">
                <c16:uniqueId val="{00000005-D019-41FB-8566-E35F42A36656}"/>
              </c:ext>
            </c:extLst>
          </c:dPt>
          <c:cat>
            <c:strRef>
              <c:f>Sheet1!$A$2:$A$5</c:f>
              <c:strCache>
                <c:ptCount val="4"/>
                <c:pt idx="0">
                  <c:v>Gas</c:v>
                </c:pt>
                <c:pt idx="1">
                  <c:v>Coal</c:v>
                </c:pt>
                <c:pt idx="2">
                  <c:v>Solar</c:v>
                </c:pt>
                <c:pt idx="3">
                  <c:v>Hydro</c:v>
                </c:pt>
              </c:strCache>
            </c:strRef>
          </c:cat>
          <c:val>
            <c:numRef>
              <c:f>Sheet1!$B$2:$B$5</c:f>
              <c:numCache>
                <c:formatCode>General</c:formatCode>
                <c:ptCount val="4"/>
                <c:pt idx="0">
                  <c:v>519</c:v>
                </c:pt>
                <c:pt idx="1">
                  <c:v>417</c:v>
                </c:pt>
                <c:pt idx="2">
                  <c:v>160</c:v>
                </c:pt>
                <c:pt idx="3">
                  <c:v>178</c:v>
                </c:pt>
              </c:numCache>
            </c:numRef>
          </c:val>
          <c:extLst>
            <c:ext xmlns:c16="http://schemas.microsoft.com/office/drawing/2014/chart" uri="{C3380CC4-5D6E-409C-BE32-E72D297353CC}">
              <c16:uniqueId val="{00000006-D019-41FB-8566-E35F42A36656}"/>
            </c:ext>
          </c:extLst>
        </c:ser>
        <c:dLbls>
          <c:showLegendKey val="0"/>
          <c:showVal val="0"/>
          <c:showCatName val="0"/>
          <c:showSerName val="0"/>
          <c:showPercent val="0"/>
          <c:showBubbleSize val="0"/>
        </c:dLbls>
        <c:gapWidth val="182"/>
        <c:axId val="762413928"/>
        <c:axId val="762414584"/>
      </c:barChart>
      <c:catAx>
        <c:axId val="7624139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62414584"/>
        <c:crosses val="autoZero"/>
        <c:auto val="1"/>
        <c:lblAlgn val="ctr"/>
        <c:lblOffset val="100"/>
        <c:noMultiLvlLbl val="0"/>
      </c:catAx>
      <c:valAx>
        <c:axId val="76241458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76241392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249854084969969"/>
          <c:y val="2.3827560931304011E-2"/>
          <c:w val="0.810433595444635"/>
          <c:h val="0.8035288034274648"/>
        </c:manualLayout>
      </c:layout>
      <c:barChart>
        <c:barDir val="col"/>
        <c:grouping val="stacked"/>
        <c:varyColors val="0"/>
        <c:ser>
          <c:idx val="0"/>
          <c:order val="0"/>
          <c:tx>
            <c:strRef>
              <c:f>Sheet1!$B$1</c:f>
              <c:strCache>
                <c:ptCount val="1"/>
                <c:pt idx="0">
                  <c:v>Column1</c:v>
                </c:pt>
              </c:strCache>
            </c:strRef>
          </c:tx>
          <c:spPr>
            <a:solidFill>
              <a:schemeClr val="bg1">
                <a:lumMod val="65000"/>
              </a:schemeClr>
            </a:solidFill>
            <a:ln>
              <a:noFill/>
            </a:ln>
            <a:effectLst/>
          </c:spPr>
          <c:invertIfNegative val="0"/>
          <c:dLbls>
            <c:dLbl>
              <c:idx val="0"/>
              <c:layout>
                <c:manualLayout>
                  <c:x val="-1.6339869281045752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9567-4465-881D-AB7F4A74F512}"/>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2010</c:v>
                </c:pt>
                <c:pt idx="1">
                  <c:v>2015</c:v>
                </c:pt>
                <c:pt idx="2">
                  <c:v>2020</c:v>
                </c:pt>
                <c:pt idx="3">
                  <c:v>2025</c:v>
                </c:pt>
                <c:pt idx="4">
                  <c:v>2030</c:v>
                </c:pt>
                <c:pt idx="5">
                  <c:v>2035</c:v>
                </c:pt>
              </c:numCache>
            </c:numRef>
          </c:cat>
          <c:val>
            <c:numRef>
              <c:f>Sheet1!$B$2:$B$7</c:f>
              <c:numCache>
                <c:formatCode>_(* #,##0_);_(* \(#,##0\);_(* "-"??_);_(@_)</c:formatCode>
                <c:ptCount val="6"/>
                <c:pt idx="0">
                  <c:v>13993365</c:v>
                </c:pt>
                <c:pt idx="1">
                  <c:v>8761568</c:v>
                </c:pt>
                <c:pt idx="2">
                  <c:v>4067946</c:v>
                </c:pt>
                <c:pt idx="3">
                  <c:v>3571821</c:v>
                </c:pt>
                <c:pt idx="4">
                  <c:v>4614870</c:v>
                </c:pt>
                <c:pt idx="5">
                  <c:v>4807437</c:v>
                </c:pt>
              </c:numCache>
            </c:numRef>
          </c:val>
          <c:extLst>
            <c:ext xmlns:c16="http://schemas.microsoft.com/office/drawing/2014/chart" uri="{C3380CC4-5D6E-409C-BE32-E72D297353CC}">
              <c16:uniqueId val="{00000001-9567-4465-881D-AB7F4A74F512}"/>
            </c:ext>
          </c:extLst>
        </c:ser>
        <c:dLbls>
          <c:showLegendKey val="0"/>
          <c:showVal val="0"/>
          <c:showCatName val="0"/>
          <c:showSerName val="0"/>
          <c:showPercent val="0"/>
          <c:showBubbleSize val="0"/>
        </c:dLbls>
        <c:gapWidth val="60"/>
        <c:overlap val="100"/>
        <c:axId val="569575616"/>
        <c:axId val="569581520"/>
      </c:barChart>
      <c:catAx>
        <c:axId val="569575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accent1"/>
                </a:solidFill>
                <a:latin typeface="+mn-lt"/>
                <a:ea typeface="+mn-ea"/>
                <a:cs typeface="+mn-cs"/>
              </a:defRPr>
            </a:pPr>
            <a:endParaRPr lang="en-US"/>
          </a:p>
        </c:txPr>
        <c:crossAx val="569581520"/>
        <c:crosses val="autoZero"/>
        <c:auto val="1"/>
        <c:lblAlgn val="ctr"/>
        <c:lblOffset val="100"/>
        <c:tickMarkSkip val="2"/>
        <c:noMultiLvlLbl val="0"/>
      </c:catAx>
      <c:valAx>
        <c:axId val="569581520"/>
        <c:scaling>
          <c:orientation val="minMax"/>
          <c:max val="14000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accent1"/>
                    </a:solidFill>
                    <a:latin typeface="+mn-lt"/>
                    <a:ea typeface="+mn-ea"/>
                    <a:cs typeface="+mn-cs"/>
                  </a:defRPr>
                </a:pPr>
                <a:r>
                  <a:rPr lang="en-US" dirty="0">
                    <a:solidFill>
                      <a:schemeClr val="accent1"/>
                    </a:solidFill>
                  </a:rPr>
                  <a:t>Carbon Emission (CO</a:t>
                </a:r>
                <a:r>
                  <a:rPr lang="en-US" baseline="-25000" dirty="0">
                    <a:solidFill>
                      <a:schemeClr val="accent1"/>
                    </a:solidFill>
                  </a:rPr>
                  <a:t>2</a:t>
                </a:r>
                <a:r>
                  <a:rPr lang="en-US" baseline="0" dirty="0">
                    <a:solidFill>
                      <a:schemeClr val="accent1"/>
                    </a:solidFill>
                  </a:rPr>
                  <a:t> Tons)</a:t>
                </a:r>
                <a:endParaRPr lang="en-US" dirty="0">
                  <a:solidFill>
                    <a:schemeClr val="accent1"/>
                  </a:solidFill>
                </a:endParaRP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accent1"/>
                  </a:solidFill>
                  <a:latin typeface="+mn-lt"/>
                  <a:ea typeface="+mn-ea"/>
                  <a:cs typeface="+mn-cs"/>
                </a:defRPr>
              </a:pPr>
              <a:endParaRPr lang="en-US"/>
            </a:p>
          </c:txPr>
        </c:title>
        <c:numFmt formatCode="#,##0" sourceLinked="0"/>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accent1"/>
                </a:solidFill>
                <a:latin typeface="+mn-lt"/>
                <a:ea typeface="+mn-ea"/>
                <a:cs typeface="+mn-cs"/>
              </a:defRPr>
            </a:pPr>
            <a:endParaRPr lang="en-US"/>
          </a:p>
        </c:txPr>
        <c:crossAx val="5695756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5.wmf"/></Relationships>
</file>

<file path=ppt/drawings/drawing1.xml><?xml version="1.0" encoding="utf-8"?>
<c:userShapes xmlns:c="http://schemas.openxmlformats.org/drawingml/2006/chart">
  <cdr:relSizeAnchor xmlns:cdr="http://schemas.openxmlformats.org/drawingml/2006/chartDrawing">
    <cdr:from>
      <cdr:x>0.34835</cdr:x>
      <cdr:y>0.15694</cdr:y>
    </cdr:from>
    <cdr:to>
      <cdr:x>0.39253</cdr:x>
      <cdr:y>0.22894</cdr:y>
    </cdr:to>
    <cdr:sp macro="" textlink="">
      <cdr:nvSpPr>
        <cdr:cNvPr id="3" name="TextBox 2"/>
        <cdr:cNvSpPr txBox="1"/>
      </cdr:nvSpPr>
      <cdr:spPr>
        <a:xfrm xmlns:a="http://schemas.openxmlformats.org/drawingml/2006/main">
          <a:off x="2707553" y="664397"/>
          <a:ext cx="343385" cy="3048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400" b="1" dirty="0">
              <a:solidFill>
                <a:srgbClr val="00B050"/>
              </a:solidFill>
            </a:rPr>
            <a:t>(37%)</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71DA63-8C07-4F4A-A75A-ED63204D773C}" type="datetimeFigureOut">
              <a:rPr lang="en-US" smtClean="0"/>
              <a:t>10/17/2024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9D75C1-D46C-42AA-9C9B-B59C74BAC185}" type="slidenum">
              <a:rPr lang="en-US" smtClean="0"/>
              <a:t>‹#›</a:t>
            </a:fld>
            <a:endParaRPr lang="en-US" dirty="0"/>
          </a:p>
        </p:txBody>
      </p:sp>
    </p:spTree>
    <p:extLst>
      <p:ext uri="{BB962C8B-B14F-4D97-AF65-F5344CB8AC3E}">
        <p14:creationId xmlns:p14="http://schemas.microsoft.com/office/powerpoint/2010/main" val="696926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First, it’s important to understand that electric cooperatives are not  unique to Kentucky.</a:t>
            </a:r>
          </a:p>
          <a:p>
            <a:endParaRPr lang="en-US" dirty="0"/>
          </a:p>
          <a:p>
            <a:r>
              <a:rPr lang="en-US" dirty="0"/>
              <a:t>There are 900 electric cooperatives in 47 U.S. states.</a:t>
            </a:r>
          </a:p>
          <a:p>
            <a:endParaRPr lang="en-US" dirty="0"/>
          </a:p>
          <a:p>
            <a:r>
              <a:rPr lang="en-US" dirty="0"/>
              <a:t>They serve 12% of the nation’s electric consumers. But they own and maintain 42% of the nation’s electric distribution lines that cover 75% of the country’s land mass.</a:t>
            </a:r>
          </a:p>
          <a:p>
            <a:endParaRPr lang="en-US" dirty="0"/>
          </a:p>
          <a:p>
            <a:r>
              <a:rPr lang="en-US" dirty="0"/>
              <a:t>This low density of consumers over a widespread area leads to some extraordinary challenges for electric cooperatives and we’ll talk about some of those later.</a:t>
            </a:r>
          </a:p>
          <a:p>
            <a:endParaRPr lang="en-US" dirty="0"/>
          </a:p>
          <a:p>
            <a:endParaRPr lang="en-US" dirty="0"/>
          </a:p>
        </p:txBody>
      </p:sp>
      <p:sp>
        <p:nvSpPr>
          <p:cNvPr id="4" name="Slide Number Placeholder 3"/>
          <p:cNvSpPr>
            <a:spLocks noGrp="1"/>
          </p:cNvSpPr>
          <p:nvPr>
            <p:ph type="sldNum" sz="quarter" idx="10"/>
          </p:nvPr>
        </p:nvSpPr>
        <p:spPr/>
        <p:txBody>
          <a:bodyPr/>
          <a:lstStyle/>
          <a:p>
            <a:fld id="{C06661A9-D59F-417A-8421-CA6D7E4FAB17}" type="slidenum">
              <a:rPr lang="en-US" smtClean="0"/>
              <a:pPr/>
              <a:t>9</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21:notes"/>
          <p:cNvSpPr txBox="1">
            <a:spLocks noGrp="1"/>
          </p:cNvSpPr>
          <p:nvPr>
            <p:ph type="body" idx="1"/>
          </p:nvPr>
        </p:nvSpPr>
        <p:spPr>
          <a:xfrm>
            <a:off x="685800" y="4400550"/>
            <a:ext cx="5486400" cy="30861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8" name="Google Shape;388;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E1DDA2-4CD5-4ABF-A69E-15311CE007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34104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E1DDA2-4CD5-4ABF-A69E-15311CE0079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1086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is a map of the service territories of those 24 distribution cooperatives.</a:t>
            </a:r>
          </a:p>
          <a:p>
            <a:endParaRPr lang="en-US" dirty="0"/>
          </a:p>
          <a:p>
            <a:r>
              <a:rPr lang="en-US" dirty="0"/>
              <a:t>As you can see, there are electric cooperatives in almost every Kentucky county. </a:t>
            </a:r>
          </a:p>
          <a:p>
            <a:endParaRPr lang="en-US" dirty="0"/>
          </a:p>
          <a:p>
            <a:r>
              <a:rPr lang="en-US" dirty="0"/>
              <a:t>We cover very wide and very diverse territories. Some areas are extremely rural, remote and rugged. Some areas are very suburban, with housing developments, office buildings, shopping malls and industrial parks.</a:t>
            </a:r>
          </a:p>
          <a:p>
            <a:endParaRPr lang="en-US" dirty="0"/>
          </a:p>
          <a:p>
            <a:r>
              <a:rPr lang="en-US" dirty="0"/>
              <a:t>If you look close, you’ll see white areas scattered throughout  our service territories. These areas are served by other electric utilities, either a municipal utility or an investor-owned utility. Typically, those white areas are cities, towns and major corridors where there are high concentrations of houses and businesses.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06661A9-D59F-417A-8421-CA6D7E4FAB17}" type="slidenum">
              <a:rPr lang="en-US" smtClean="0"/>
              <a:pPr/>
              <a:t>10</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Here you can see the service territories of the co-ops served by those three organizations in relation to one another.</a:t>
            </a:r>
          </a:p>
        </p:txBody>
      </p:sp>
      <p:sp>
        <p:nvSpPr>
          <p:cNvPr id="4" name="Slide Number Placeholder 3"/>
          <p:cNvSpPr>
            <a:spLocks noGrp="1"/>
          </p:cNvSpPr>
          <p:nvPr>
            <p:ph type="sldNum" sz="quarter" idx="10"/>
          </p:nvPr>
        </p:nvSpPr>
        <p:spPr/>
        <p:txBody>
          <a:bodyPr/>
          <a:lstStyle/>
          <a:p>
            <a:fld id="{C06661A9-D59F-417A-8421-CA6D7E4FAB17}" type="slidenum">
              <a:rPr lang="en-US" smtClean="0"/>
              <a:pPr/>
              <a:t>12</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is a map of the service territories of those 24 distribution cooperatives.</a:t>
            </a:r>
          </a:p>
          <a:p>
            <a:endParaRPr lang="en-US" dirty="0"/>
          </a:p>
          <a:p>
            <a:r>
              <a:rPr lang="en-US" dirty="0"/>
              <a:t>As you can see, there are electric cooperatives in almost every Kentucky county. </a:t>
            </a:r>
          </a:p>
          <a:p>
            <a:endParaRPr lang="en-US" dirty="0"/>
          </a:p>
          <a:p>
            <a:r>
              <a:rPr lang="en-US" dirty="0"/>
              <a:t>We cover very wide and very diverse territories. Some areas are extremely rural, remote and rugged. Some areas are very suburban, with housing developments, office buildings, shopping malls and industrial parks.</a:t>
            </a:r>
          </a:p>
          <a:p>
            <a:endParaRPr lang="en-US" dirty="0"/>
          </a:p>
          <a:p>
            <a:r>
              <a:rPr lang="en-US" dirty="0"/>
              <a:t>If you look close, you’ll see white areas scattered throughout  our service territories. These areas are served by other electric utilities, either a municipal utility or an investor-owned utility. Typically, those white areas are cities, towns and major corridors where there are high concentrations of houses and businesses.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06661A9-D59F-417A-8421-CA6D7E4FAB17}" type="slidenum">
              <a:rPr lang="en-US" smtClean="0"/>
              <a:pPr/>
              <a:t>13</a:t>
            </a:fld>
            <a:endParaRPr lang="en-US" dirty="0"/>
          </a:p>
        </p:txBody>
      </p:sp>
    </p:spTree>
    <p:extLst>
      <p:ext uri="{BB962C8B-B14F-4D97-AF65-F5344CB8AC3E}">
        <p14:creationId xmlns:p14="http://schemas.microsoft.com/office/powerpoint/2010/main" val="1238599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is a map of the service territories of those 24 distribution cooperatives.</a:t>
            </a:r>
          </a:p>
          <a:p>
            <a:endParaRPr lang="en-US" dirty="0"/>
          </a:p>
          <a:p>
            <a:r>
              <a:rPr lang="en-US" dirty="0"/>
              <a:t>As you can see, there are electric cooperatives in almost every Kentucky county. </a:t>
            </a:r>
          </a:p>
          <a:p>
            <a:endParaRPr lang="en-US" dirty="0"/>
          </a:p>
          <a:p>
            <a:r>
              <a:rPr lang="en-US" dirty="0"/>
              <a:t>We cover very wide and very diverse territories. Some areas are extremely rural, remote and rugged. Some areas are very suburban, with housing developments, office buildings, shopping malls and industrial parks.</a:t>
            </a:r>
          </a:p>
          <a:p>
            <a:endParaRPr lang="en-US" dirty="0"/>
          </a:p>
          <a:p>
            <a:r>
              <a:rPr lang="en-US" dirty="0"/>
              <a:t>If you look close, you’ll see white areas scattered throughout  our service territories. These areas are served by other electric utilities, either a municipal utility or an investor-owned utility. Typically, those white areas are cities, towns and major corridors where there are high concentrations of houses and businesses.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C06661A9-D59F-417A-8421-CA6D7E4FAB17}" type="slidenum">
              <a:rPr lang="en-US" smtClean="0"/>
              <a:pPr/>
              <a:t>14</a:t>
            </a:fld>
            <a:endParaRPr lang="en-US" dirty="0"/>
          </a:p>
        </p:txBody>
      </p:sp>
    </p:spTree>
    <p:extLst>
      <p:ext uri="{BB962C8B-B14F-4D97-AF65-F5344CB8AC3E}">
        <p14:creationId xmlns:p14="http://schemas.microsoft.com/office/powerpoint/2010/main" val="3698135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 talked earlier about investor-owned utilities and about the stockholders who own shares of those utilities. Those stockholders expect something. They want to see dividend payments. They want to see the value of the stock go up. And there’s nothing wrong with that. I own shares of stock in some companies, and that’s what I want to see happen. </a:t>
            </a:r>
          </a:p>
          <a:p>
            <a:endParaRPr lang="en-US" dirty="0"/>
          </a:p>
          <a:p>
            <a:r>
              <a:rPr lang="en-US" dirty="0"/>
              <a:t>But cooperatives are not organized to maximize profits for a group of shareholders. Rather, we exist to maximize the benefits we provide to our members. When co-ops first started, people recognized that access to electricity improved the quality of life. Where stockholders want to receive a share of profits, our members want to receive safe, reliable, affordable electricity. That’s their top priority. And that’s what we strive to provide every day.</a:t>
            </a:r>
          </a:p>
          <a:p>
            <a:endParaRPr lang="en-US" dirty="0"/>
          </a:p>
          <a:p>
            <a:r>
              <a:rPr lang="en-US" dirty="0"/>
              <a:t>Of course, we are running a business. We must be efficient and thrifty. We must make ends meet, or we won’t be around for very long, especially when it costs so much to build and operate power plants and power lines.</a:t>
            </a:r>
          </a:p>
          <a:p>
            <a:endParaRPr lang="en-US" dirty="0"/>
          </a:p>
          <a:p>
            <a:r>
              <a:rPr lang="en-US" dirty="0"/>
              <a:t>Like any well-run business, our cooperatives also  have to maintain an adequate level of financial health and stability as indicated by various financial measures.</a:t>
            </a:r>
          </a:p>
        </p:txBody>
      </p:sp>
      <p:sp>
        <p:nvSpPr>
          <p:cNvPr id="4" name="Slide Number Placeholder 3"/>
          <p:cNvSpPr>
            <a:spLocks noGrp="1"/>
          </p:cNvSpPr>
          <p:nvPr>
            <p:ph type="sldNum" sz="quarter" idx="10"/>
          </p:nvPr>
        </p:nvSpPr>
        <p:spPr/>
        <p:txBody>
          <a:bodyPr/>
          <a:lstStyle/>
          <a:p>
            <a:fld id="{C06661A9-D59F-417A-8421-CA6D7E4FAB17}" type="slidenum">
              <a:rPr lang="en-US" smtClean="0"/>
              <a:pPr/>
              <a:t>15</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Earlier, I pointed out on the map that municipals and IOUs serve many of the towns and cities in the Kentucky, while co-ops serve rural areas. Therefore, it’s no surprise that the density of customers per mile is much greater for those utilities.</a:t>
            </a:r>
          </a:p>
          <a:p>
            <a:endParaRPr lang="en-US" dirty="0"/>
          </a:p>
          <a:p>
            <a:r>
              <a:rPr lang="en-US" dirty="0"/>
              <a:t>Yet cooperatives still have to invest about the same amount of money to build a mile of power line to serve 9 customers as a municipal utility invests to build a mile of line to serve 47 customers. But, of course, co-ops have fewer customers to help pay that cost, so the cost per-customer is higher. That’s one reason IOUs weren’t interested in serving rural areas</a:t>
            </a:r>
          </a:p>
          <a:p>
            <a:endParaRPr lang="en-US" dirty="0"/>
          </a:p>
          <a:p>
            <a:r>
              <a:rPr lang="en-US" dirty="0"/>
              <a:t>Cooperatives derive about one-fourth as much revenue from a  mile of power line as do IOUs.</a:t>
            </a:r>
          </a:p>
          <a:p>
            <a:endParaRPr lang="en-US" dirty="0"/>
          </a:p>
          <a:p>
            <a:r>
              <a:rPr lang="en-US" dirty="0"/>
              <a:t>And that mile of line generates about one-fifth as much revenue for a co-ops as it does for a municipal utility.</a:t>
            </a:r>
          </a:p>
        </p:txBody>
      </p:sp>
      <p:sp>
        <p:nvSpPr>
          <p:cNvPr id="4" name="Slide Number Placeholder 3"/>
          <p:cNvSpPr>
            <a:spLocks noGrp="1"/>
          </p:cNvSpPr>
          <p:nvPr>
            <p:ph type="sldNum" sz="quarter" idx="10"/>
          </p:nvPr>
        </p:nvSpPr>
        <p:spPr/>
        <p:txBody>
          <a:bodyPr/>
          <a:lstStyle/>
          <a:p>
            <a:fld id="{C06661A9-D59F-417A-8421-CA6D7E4FAB17}" type="slidenum">
              <a:rPr lang="en-US" smtClean="0"/>
              <a:pPr/>
              <a:t>16</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09D75C1-D46C-42AA-9C9B-B59C74BAC185}" type="slidenum">
              <a:rPr lang="en-US" smtClean="0"/>
              <a:t>17</a:t>
            </a:fld>
            <a:endParaRPr lang="en-US" dirty="0"/>
          </a:p>
        </p:txBody>
      </p:sp>
    </p:spTree>
    <p:extLst>
      <p:ext uri="{BB962C8B-B14F-4D97-AF65-F5344CB8AC3E}">
        <p14:creationId xmlns:p14="http://schemas.microsoft.com/office/powerpoint/2010/main" val="2340759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30a7ef226fa_0_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4" name="Google Shape;374;g30a7ef226fa_0_103:notes"/>
          <p:cNvSpPr txBox="1">
            <a:spLocks noGrp="1"/>
          </p:cNvSpPr>
          <p:nvPr>
            <p:ph type="body" idx="1"/>
          </p:nvPr>
        </p:nvSpPr>
        <p:spPr>
          <a:xfrm>
            <a:off x="685800" y="4400550"/>
            <a:ext cx="5486400" cy="30861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 am certain that everyone here is acutely aware of people in need in your districts.  Poverty exists everywhere—in cities, suburbs and rural areas.</a:t>
            </a:r>
            <a:endParaRPr/>
          </a:p>
          <a:p>
            <a:pPr marL="0" lvl="0" indent="0" algn="l" rtl="0">
              <a:spcBef>
                <a:spcPts val="0"/>
              </a:spcBef>
              <a:spcAft>
                <a:spcPts val="0"/>
              </a:spcAft>
              <a:buNone/>
            </a:pPr>
            <a:endParaRPr/>
          </a:p>
          <a:p>
            <a:pPr marL="0" lvl="0" indent="0" algn="l" rtl="0">
              <a:spcBef>
                <a:spcPts val="0"/>
              </a:spcBef>
              <a:spcAft>
                <a:spcPts val="0"/>
              </a:spcAft>
              <a:buNone/>
            </a:pPr>
            <a:r>
              <a:rPr lang="en-US"/>
              <a:t>But, in the areas we serve, services for the poor are less available because people are more spread out.</a:t>
            </a:r>
            <a:endParaRPr/>
          </a:p>
          <a:p>
            <a:pPr marL="0" lvl="0" indent="0" algn="l" rtl="0">
              <a:spcBef>
                <a:spcPts val="0"/>
              </a:spcBef>
              <a:spcAft>
                <a:spcPts val="0"/>
              </a:spcAft>
              <a:buNone/>
            </a:pPr>
            <a:endParaRPr/>
          </a:p>
          <a:p>
            <a:pPr marL="0" lvl="0" indent="0" algn="l" rtl="0">
              <a:spcBef>
                <a:spcPts val="0"/>
              </a:spcBef>
              <a:spcAft>
                <a:spcPts val="0"/>
              </a:spcAft>
              <a:buNone/>
            </a:pPr>
            <a:r>
              <a:rPr lang="en-US"/>
              <a:t>We recognize the challenges of serving rural Kentucky and we are happy to take them on. In fact, we have over 70 years of experience meeting the needs of rural Kentucky.</a:t>
            </a:r>
            <a:endParaRPr/>
          </a:p>
        </p:txBody>
      </p:sp>
      <p:sp>
        <p:nvSpPr>
          <p:cNvPr id="375" name="Google Shape;375;g30a7ef226fa_0_10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4.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6.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7.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8.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9.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B2BD6-768E-4140-AD8C-890E3F83C829}"/>
              </a:ext>
            </a:extLst>
          </p:cNvPr>
          <p:cNvSpPr>
            <a:spLocks noGrp="1"/>
          </p:cNvSpPr>
          <p:nvPr>
            <p:ph type="ctrTitle"/>
          </p:nvPr>
        </p:nvSpPr>
        <p:spPr>
          <a:xfrm>
            <a:off x="687823" y="1122363"/>
            <a:ext cx="10697671" cy="2387600"/>
          </a:xfrm>
        </p:spPr>
        <p:txBody>
          <a:bodyPr anchor="t"/>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D60580C-3CDC-E64A-BD50-958FA7658493}"/>
              </a:ext>
            </a:extLst>
          </p:cNvPr>
          <p:cNvSpPr>
            <a:spLocks noGrp="1"/>
          </p:cNvSpPr>
          <p:nvPr>
            <p:ph type="subTitle" idx="1"/>
          </p:nvPr>
        </p:nvSpPr>
        <p:spPr>
          <a:xfrm>
            <a:off x="687823" y="3836707"/>
            <a:ext cx="10697671"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326657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95401"/>
            <a:ext cx="5384800" cy="48307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95401"/>
            <a:ext cx="5384800" cy="4830763"/>
          </a:xfrm>
        </p:spPr>
        <p:txBody>
          <a:bodyPr>
            <a:normAutofit/>
          </a:bodyPr>
          <a:lstStyle>
            <a:lvl1pPr>
              <a:defRPr sz="20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893502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295401"/>
            <a:ext cx="5386917" cy="381000"/>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1676401"/>
            <a:ext cx="5386917" cy="4449763"/>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295401"/>
            <a:ext cx="5389033" cy="381000"/>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1676401"/>
            <a:ext cx="5389033" cy="4449763"/>
          </a:xfrm>
        </p:spPr>
        <p:txBody>
          <a:bodyPr>
            <a:normAutofit/>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0809210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401156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7333211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4766733" y="1447800"/>
            <a:ext cx="6815667" cy="4678363"/>
          </a:xfrm>
        </p:spPr>
        <p:txBody>
          <a:bodyPr/>
          <a:lstStyle>
            <a:lvl1pPr>
              <a:defRPr sz="24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40695355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11200" y="612775"/>
            <a:ext cx="10972800" cy="45688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711200" y="5367338"/>
            <a:ext cx="109728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344553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8029696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609601"/>
            <a:ext cx="2743200" cy="5851525"/>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09600" y="609601"/>
            <a:ext cx="8026400" cy="55165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743225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9"/>
          <p:cNvSpPr>
            <a:spLocks noChangeArrowheads="1"/>
          </p:cNvSpPr>
          <p:nvPr userDrawn="1"/>
        </p:nvSpPr>
        <p:spPr bwMode="auto">
          <a:xfrm>
            <a:off x="0" y="3200400"/>
            <a:ext cx="12192000" cy="1981200"/>
          </a:xfrm>
          <a:prstGeom prst="rect">
            <a:avLst/>
          </a:prstGeom>
          <a:gradFill rotWithShape="1">
            <a:gsLst>
              <a:gs pos="0">
                <a:srgbClr val="0068A5">
                  <a:gamma/>
                  <a:shade val="46275"/>
                  <a:invGamma/>
                </a:srgbClr>
              </a:gs>
              <a:gs pos="100000">
                <a:srgbClr val="0068A5"/>
              </a:gs>
            </a:gsLst>
            <a:lin ang="5400000" scaled="1"/>
          </a:gradFill>
          <a:ln w="9525">
            <a:noFill/>
            <a:miter lim="800000"/>
            <a:headEnd/>
            <a:tailEnd/>
          </a:ln>
          <a:effectLst/>
        </p:spPr>
        <p:txBody>
          <a:bodyPr wrap="none" anchor="ctr"/>
          <a:lstStyle/>
          <a:p>
            <a:endParaRPr lang="en-US" sz="1800" dirty="0"/>
          </a:p>
        </p:txBody>
      </p:sp>
      <p:sp>
        <p:nvSpPr>
          <p:cNvPr id="2" name="Title 1"/>
          <p:cNvSpPr>
            <a:spLocks noGrp="1"/>
          </p:cNvSpPr>
          <p:nvPr>
            <p:ph type="ctrTitle"/>
          </p:nvPr>
        </p:nvSpPr>
        <p:spPr>
          <a:xfrm>
            <a:off x="304800" y="4267201"/>
            <a:ext cx="11480800" cy="860425"/>
          </a:xfrm>
        </p:spPr>
        <p:txBody>
          <a:bodyPr>
            <a:normAutofit/>
          </a:bodyPr>
          <a:lstStyle>
            <a:lvl1pPr>
              <a:defRPr sz="3200">
                <a:solidFill>
                  <a:schemeClr val="bg1"/>
                </a:solidFill>
              </a:defRPr>
            </a:lvl1pPr>
          </a:lstStyle>
          <a:p>
            <a:r>
              <a:rPr lang="en-US" dirty="0"/>
              <a:t>Click to edit Master title style</a:t>
            </a:r>
          </a:p>
        </p:txBody>
      </p:sp>
      <p:sp>
        <p:nvSpPr>
          <p:cNvPr id="3" name="Subtitle 2"/>
          <p:cNvSpPr>
            <a:spLocks noGrp="1"/>
          </p:cNvSpPr>
          <p:nvPr>
            <p:ph type="subTitle" idx="1" hasCustomPrompt="1"/>
          </p:nvPr>
        </p:nvSpPr>
        <p:spPr>
          <a:xfrm>
            <a:off x="304800" y="5334000"/>
            <a:ext cx="11480800" cy="609600"/>
          </a:xfrm>
          <a:noFill/>
          <a:ln>
            <a:noFill/>
          </a:ln>
        </p:spPr>
        <p:txBody>
          <a:bodyPr>
            <a:noAutofit/>
          </a:bodyPr>
          <a:lstStyle>
            <a:lvl1pPr marL="0" indent="0" algn="l">
              <a:buNone/>
              <a:defRPr sz="1600" b="0" i="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Presenter</a:t>
            </a:r>
          </a:p>
          <a:p>
            <a:r>
              <a:rPr lang="en-US" dirty="0"/>
              <a:t>Meeting</a:t>
            </a:r>
          </a:p>
          <a:p>
            <a:r>
              <a:rPr lang="en-US" dirty="0"/>
              <a:t>Date</a:t>
            </a: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00" y="-152401"/>
            <a:ext cx="12420600" cy="4267201"/>
          </a:xfrm>
          <a:prstGeom prst="rect">
            <a:avLst/>
          </a:prstGeom>
        </p:spPr>
      </p:pic>
    </p:spTree>
    <p:extLst>
      <p:ext uri="{BB962C8B-B14F-4D97-AF65-F5344CB8AC3E}">
        <p14:creationId xmlns:p14="http://schemas.microsoft.com/office/powerpoint/2010/main" val="22400559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idx="1"/>
          </p:nvPr>
        </p:nvSpPr>
        <p:spPr/>
        <p:txBody>
          <a:bodyPr/>
          <a:lstStyle>
            <a:lvl1pPr>
              <a:lnSpc>
                <a:spcPct val="150000"/>
              </a:lnSpc>
              <a:defRPr>
                <a:solidFill>
                  <a:schemeClr val="tx1"/>
                </a:solidFill>
              </a:defRPr>
            </a:lvl1pPr>
            <a:lvl2pPr>
              <a:lnSpc>
                <a:spcPct val="150000"/>
              </a:lnSpc>
              <a:buFont typeface="Arial" pitchFamily="34" charset="0"/>
              <a:buChar char="•"/>
              <a:defRPr>
                <a:solidFill>
                  <a:srgbClr val="0070C0"/>
                </a:solidFill>
              </a:defRPr>
            </a:lvl2pPr>
            <a:lvl3pPr>
              <a:lnSpc>
                <a:spcPct val="150000"/>
              </a:lnSpc>
              <a:defRPr>
                <a:solidFill>
                  <a:schemeClr val="tx1"/>
                </a:solidFill>
              </a:defRPr>
            </a:lvl3pPr>
            <a:lvl4pPr>
              <a:lnSpc>
                <a:spcPct val="150000"/>
              </a:lnSpc>
              <a:buFont typeface="Arial" pitchFamily="34" charset="0"/>
              <a:buChar char="•"/>
              <a:defRPr>
                <a:solidFill>
                  <a:srgbClr val="0070C0"/>
                </a:solidFill>
              </a:defRPr>
            </a:lvl4pPr>
            <a:lvl5pPr>
              <a:lnSpc>
                <a:spcPct val="150000"/>
              </a:lnSpc>
              <a:buFont typeface="Arial" pitchFamily="34" charset="0"/>
              <a:buChar cha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959384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58D9F-BF9D-BB4B-A8E8-25B3616CE1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F96FF0-F85F-6640-945C-1A443016341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9048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9"/>
          <p:cNvSpPr>
            <a:spLocks noChangeArrowheads="1"/>
          </p:cNvSpPr>
          <p:nvPr userDrawn="1"/>
        </p:nvSpPr>
        <p:spPr bwMode="auto">
          <a:xfrm>
            <a:off x="0" y="3200400"/>
            <a:ext cx="12192000" cy="1981200"/>
          </a:xfrm>
          <a:prstGeom prst="rect">
            <a:avLst/>
          </a:prstGeom>
          <a:gradFill rotWithShape="1">
            <a:gsLst>
              <a:gs pos="0">
                <a:srgbClr val="0068A5">
                  <a:gamma/>
                  <a:shade val="46275"/>
                  <a:invGamma/>
                </a:srgbClr>
              </a:gs>
              <a:gs pos="100000">
                <a:srgbClr val="0068A5"/>
              </a:gs>
            </a:gsLst>
            <a:lin ang="5400000" scaled="1"/>
          </a:gradFill>
          <a:ln w="9525">
            <a:noFill/>
            <a:miter lim="800000"/>
            <a:headEnd/>
            <a:tailEnd/>
          </a:ln>
          <a:effectLst/>
        </p:spPr>
        <p:txBody>
          <a:bodyPr wrap="none" anchor="ctr"/>
          <a:lstStyle/>
          <a:p>
            <a:endParaRPr lang="en-US" sz="1800" dirty="0"/>
          </a:p>
        </p:txBody>
      </p:sp>
      <p:sp>
        <p:nvSpPr>
          <p:cNvPr id="2" name="Title 1"/>
          <p:cNvSpPr>
            <a:spLocks noGrp="1"/>
          </p:cNvSpPr>
          <p:nvPr>
            <p:ph type="title"/>
          </p:nvPr>
        </p:nvSpPr>
        <p:spPr>
          <a:xfrm>
            <a:off x="304800" y="4038600"/>
            <a:ext cx="11480800" cy="762000"/>
          </a:xfrm>
        </p:spPr>
        <p:txBody>
          <a:bodyPr anchor="t">
            <a:normAutofit/>
          </a:bodyPr>
          <a:lstStyle>
            <a:lvl1pPr algn="l">
              <a:defRPr sz="3600" b="1" cap="all">
                <a:latin typeface="Arial" pitchFamily="34" charset="0"/>
                <a:cs typeface="Arial" pitchFamily="34" charset="0"/>
              </a:defRPr>
            </a:lvl1pPr>
          </a:lstStyle>
          <a:p>
            <a:r>
              <a:rPr lang="en-US" dirty="0"/>
              <a:t>Click to edit Master title style</a:t>
            </a:r>
          </a:p>
        </p:txBody>
      </p:sp>
      <p:sp>
        <p:nvSpPr>
          <p:cNvPr id="3" name="Text Placeholder 2"/>
          <p:cNvSpPr>
            <a:spLocks noGrp="1"/>
          </p:cNvSpPr>
          <p:nvPr>
            <p:ph type="body" idx="1"/>
          </p:nvPr>
        </p:nvSpPr>
        <p:spPr>
          <a:xfrm>
            <a:off x="304800" y="5257800"/>
            <a:ext cx="11480800" cy="609600"/>
          </a:xfrm>
          <a:ln>
            <a:solidFill>
              <a:srgbClr val="0070C0"/>
            </a:solidFill>
          </a:ln>
        </p:spPr>
        <p:txBody>
          <a:bodyPr anchor="b">
            <a:noAutofit/>
          </a:bodyPr>
          <a:lstStyle>
            <a:lvl1pPr marL="0" indent="0">
              <a:buNone/>
              <a:defRPr sz="3200" b="1">
                <a:solidFill>
                  <a:srgbClr val="0070C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US" dirty="0"/>
          </a:p>
        </p:txBody>
      </p:sp>
      <p:pic>
        <p:nvPicPr>
          <p:cNvPr id="8" name="Picture 7" descr="lookingatpowerplant.JPG"/>
          <p:cNvPicPr>
            <a:picLocks noChangeAspect="1"/>
          </p:cNvPicPr>
          <p:nvPr userDrawn="1"/>
        </p:nvPicPr>
        <p:blipFill>
          <a:blip r:embed="rId2" cstate="print"/>
          <a:stretch>
            <a:fillRect/>
          </a:stretch>
        </p:blipFill>
        <p:spPr>
          <a:xfrm>
            <a:off x="0" y="0"/>
            <a:ext cx="12192000" cy="3886200"/>
          </a:xfrm>
          <a:prstGeom prst="rect">
            <a:avLst/>
          </a:prstGeom>
        </p:spPr>
      </p:pic>
    </p:spTree>
    <p:extLst>
      <p:ext uri="{BB962C8B-B14F-4D97-AF65-F5344CB8AC3E}">
        <p14:creationId xmlns:p14="http://schemas.microsoft.com/office/powerpoint/2010/main" val="27853621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Content Placeholder 2"/>
          <p:cNvSpPr>
            <a:spLocks noGrp="1"/>
          </p:cNvSpPr>
          <p:nvPr>
            <p:ph sz="half" idx="1"/>
          </p:nvPr>
        </p:nvSpPr>
        <p:spPr>
          <a:xfrm>
            <a:off x="609600" y="1295401"/>
            <a:ext cx="5384800" cy="4830763"/>
          </a:xfrm>
        </p:spPr>
        <p:txBody>
          <a:bodyPr>
            <a:normAutofit/>
          </a:bodyPr>
          <a:lstStyle>
            <a:lvl1pPr>
              <a:lnSpc>
                <a:spcPct val="150000"/>
              </a:lnSpc>
              <a:defRPr sz="2000">
                <a:solidFill>
                  <a:schemeClr val="tx1"/>
                </a:solidFill>
              </a:defRPr>
            </a:lvl1pPr>
            <a:lvl2pPr>
              <a:lnSpc>
                <a:spcPct val="150000"/>
              </a:lnSpc>
              <a:defRPr sz="1800">
                <a:solidFill>
                  <a:srgbClr val="0070C0"/>
                </a:solidFill>
              </a:defRPr>
            </a:lvl2pPr>
            <a:lvl3pPr>
              <a:lnSpc>
                <a:spcPct val="150000"/>
              </a:lnSpc>
              <a:defRPr sz="1600">
                <a:solidFill>
                  <a:schemeClr val="tx1"/>
                </a:solidFill>
              </a:defRPr>
            </a:lvl3pPr>
            <a:lvl4pPr>
              <a:lnSpc>
                <a:spcPct val="150000"/>
              </a:lnSpc>
              <a:defRPr sz="1400">
                <a:solidFill>
                  <a:srgbClr val="0070C0"/>
                </a:solidFill>
              </a:defRPr>
            </a:lvl4pPr>
            <a:lvl5pPr>
              <a:lnSpc>
                <a:spcPct val="150000"/>
              </a:lnSpc>
              <a:defRPr sz="14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295401"/>
            <a:ext cx="5384800" cy="4830763"/>
          </a:xfrm>
        </p:spPr>
        <p:txBody>
          <a:bodyPr>
            <a:normAutofit/>
          </a:bodyPr>
          <a:lstStyle>
            <a:lvl1pPr>
              <a:lnSpc>
                <a:spcPct val="150000"/>
              </a:lnSpc>
              <a:defRPr sz="2000">
                <a:solidFill>
                  <a:schemeClr val="tx1"/>
                </a:solidFill>
              </a:defRPr>
            </a:lvl1pPr>
            <a:lvl2pPr>
              <a:lnSpc>
                <a:spcPct val="150000"/>
              </a:lnSpc>
              <a:defRPr sz="1800">
                <a:solidFill>
                  <a:srgbClr val="0070C0"/>
                </a:solidFill>
              </a:defRPr>
            </a:lvl2pPr>
            <a:lvl3pPr>
              <a:lnSpc>
                <a:spcPct val="150000"/>
              </a:lnSpc>
              <a:defRPr sz="1600">
                <a:solidFill>
                  <a:schemeClr val="tx1"/>
                </a:solidFill>
              </a:defRPr>
            </a:lvl3pPr>
            <a:lvl4pPr>
              <a:lnSpc>
                <a:spcPct val="150000"/>
              </a:lnSpc>
              <a:defRPr sz="1400">
                <a:solidFill>
                  <a:srgbClr val="0070C0"/>
                </a:solidFill>
              </a:defRPr>
            </a:lvl4pPr>
            <a:lvl5pPr>
              <a:lnSpc>
                <a:spcPct val="150000"/>
              </a:lnSpc>
              <a:defRPr sz="1400">
                <a:solidFill>
                  <a:schemeClr val="tx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p:txBody>
          <a:bodyPr/>
          <a:lstStyle>
            <a:lvl1pPr>
              <a:defRPr/>
            </a:lvl1pPr>
          </a:lstStyle>
          <a:p>
            <a:endParaRPr lang="en-US" dirty="0"/>
          </a:p>
        </p:txBody>
      </p:sp>
    </p:spTree>
    <p:extLst>
      <p:ext uri="{BB962C8B-B14F-4D97-AF65-F5344CB8AC3E}">
        <p14:creationId xmlns:p14="http://schemas.microsoft.com/office/powerpoint/2010/main" val="14582868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3" name="Text Placeholder 2"/>
          <p:cNvSpPr>
            <a:spLocks noGrp="1"/>
          </p:cNvSpPr>
          <p:nvPr>
            <p:ph type="body" idx="1"/>
          </p:nvPr>
        </p:nvSpPr>
        <p:spPr>
          <a:xfrm>
            <a:off x="609600" y="1295401"/>
            <a:ext cx="5386917" cy="381000"/>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09600" y="1676401"/>
            <a:ext cx="5386917" cy="4449763"/>
          </a:xfrm>
        </p:spPr>
        <p:txBody>
          <a:bodyPr>
            <a:normAutofit/>
          </a:bodyPr>
          <a:lstStyle>
            <a:lvl1pPr>
              <a:lnSpc>
                <a:spcPct val="150000"/>
              </a:lnSpc>
              <a:defRPr sz="2000">
                <a:solidFill>
                  <a:schemeClr val="tx1"/>
                </a:solidFill>
              </a:defRPr>
            </a:lvl1pPr>
            <a:lvl2pPr>
              <a:lnSpc>
                <a:spcPct val="150000"/>
              </a:lnSpc>
              <a:defRPr sz="1800">
                <a:solidFill>
                  <a:srgbClr val="0070C0"/>
                </a:solidFill>
              </a:defRPr>
            </a:lvl2pPr>
            <a:lvl3pPr>
              <a:lnSpc>
                <a:spcPct val="150000"/>
              </a:lnSpc>
              <a:defRPr sz="1600">
                <a:solidFill>
                  <a:schemeClr val="tx1"/>
                </a:solidFill>
              </a:defRPr>
            </a:lvl3pPr>
            <a:lvl4pPr>
              <a:lnSpc>
                <a:spcPct val="150000"/>
              </a:lnSpc>
              <a:defRPr sz="1400">
                <a:solidFill>
                  <a:srgbClr val="0070C0"/>
                </a:solidFill>
              </a:defRPr>
            </a:lvl4pPr>
            <a:lvl5pPr>
              <a:lnSpc>
                <a:spcPct val="150000"/>
              </a:lnSpc>
              <a:defRPr sz="14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93368" y="1295401"/>
            <a:ext cx="5389033" cy="381000"/>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93368" y="1676401"/>
            <a:ext cx="5389033" cy="4449763"/>
          </a:xfrm>
        </p:spPr>
        <p:txBody>
          <a:bodyPr>
            <a:normAutofit/>
          </a:bodyPr>
          <a:lstStyle>
            <a:lvl1pPr>
              <a:lnSpc>
                <a:spcPct val="150000"/>
              </a:lnSpc>
              <a:defRPr sz="2000">
                <a:solidFill>
                  <a:schemeClr val="tx1"/>
                </a:solidFill>
              </a:defRPr>
            </a:lvl1pPr>
            <a:lvl2pPr>
              <a:lnSpc>
                <a:spcPct val="150000"/>
              </a:lnSpc>
              <a:defRPr sz="1800">
                <a:solidFill>
                  <a:srgbClr val="0070C0"/>
                </a:solidFill>
              </a:defRPr>
            </a:lvl2pPr>
            <a:lvl3pPr>
              <a:lnSpc>
                <a:spcPct val="150000"/>
              </a:lnSpc>
              <a:defRPr sz="1600">
                <a:solidFill>
                  <a:schemeClr val="tx1"/>
                </a:solidFill>
              </a:defRPr>
            </a:lvl3pPr>
            <a:lvl4pPr>
              <a:lnSpc>
                <a:spcPct val="150000"/>
              </a:lnSpc>
              <a:defRPr sz="1400">
                <a:solidFill>
                  <a:srgbClr val="0070C0"/>
                </a:solidFill>
              </a:defRPr>
            </a:lvl4pPr>
            <a:lvl5pPr>
              <a:lnSpc>
                <a:spcPct val="150000"/>
              </a:lnSpc>
              <a:defRPr sz="1400">
                <a:solidFill>
                  <a:schemeClr val="tx1"/>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7"/>
          <p:cNvSpPr>
            <a:spLocks noGrp="1"/>
          </p:cNvSpPr>
          <p:nvPr>
            <p:ph type="ftr" sz="quarter" idx="11"/>
          </p:nvPr>
        </p:nvSpPr>
        <p:spPr/>
        <p:txBody>
          <a:bodyPr/>
          <a:lstStyle>
            <a:lvl1pPr>
              <a:defRPr/>
            </a:lvl1pPr>
          </a:lstStyle>
          <a:p>
            <a:endParaRPr lang="en-US" dirty="0"/>
          </a:p>
        </p:txBody>
      </p:sp>
    </p:spTree>
    <p:extLst>
      <p:ext uri="{BB962C8B-B14F-4D97-AF65-F5344CB8AC3E}">
        <p14:creationId xmlns:p14="http://schemas.microsoft.com/office/powerpoint/2010/main" val="13777322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a:t>Click to edit Master title style</a:t>
            </a:r>
          </a:p>
        </p:txBody>
      </p:sp>
      <p:sp>
        <p:nvSpPr>
          <p:cNvPr id="4" name="Footer Placeholder 3"/>
          <p:cNvSpPr>
            <a:spLocks noGrp="1"/>
          </p:cNvSpPr>
          <p:nvPr>
            <p:ph type="ftr" sz="quarter" idx="11"/>
          </p:nvPr>
        </p:nvSpPr>
        <p:spPr/>
        <p:txBody>
          <a:bodyPr/>
          <a:lstStyle>
            <a:lvl1pPr>
              <a:defRPr/>
            </a:lvl1pPr>
          </a:lstStyle>
          <a:p>
            <a:endParaRPr lang="en-US" dirty="0"/>
          </a:p>
        </p:txBody>
      </p:sp>
    </p:spTree>
    <p:extLst>
      <p:ext uri="{BB962C8B-B14F-4D97-AF65-F5344CB8AC3E}">
        <p14:creationId xmlns:p14="http://schemas.microsoft.com/office/powerpoint/2010/main" val="42440055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lvl1pPr>
              <a:defRPr/>
            </a:lvl1pPr>
          </a:lstStyle>
          <a:p>
            <a:endParaRPr lang="en-US" dirty="0"/>
          </a:p>
        </p:txBody>
      </p:sp>
    </p:spTree>
    <p:extLst>
      <p:ext uri="{BB962C8B-B14F-4D97-AF65-F5344CB8AC3E}">
        <p14:creationId xmlns:p14="http://schemas.microsoft.com/office/powerpoint/2010/main" val="9877451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4766733" y="1447800"/>
            <a:ext cx="6815667" cy="4678363"/>
          </a:xfrm>
        </p:spPr>
        <p:txBody>
          <a:bodyPr/>
          <a:lstStyle>
            <a:lvl1pPr>
              <a:defRPr sz="24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02628214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711200" y="612775"/>
            <a:ext cx="10972800" cy="45688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711200" y="5367338"/>
            <a:ext cx="109728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104906200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24072406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37600" y="609601"/>
            <a:ext cx="2743200" cy="5851525"/>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09600" y="609601"/>
            <a:ext cx="8026400" cy="55165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8313159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BREC Title Slide">
    <p:bg>
      <p:bgPr>
        <a:solidFill>
          <a:schemeClr val="bg1"/>
        </a:solidFill>
        <a:effectLst/>
      </p:bgPr>
    </p:bg>
    <p:spTree>
      <p:nvGrpSpPr>
        <p:cNvPr id="1" name=""/>
        <p:cNvGrpSpPr/>
        <p:nvPr/>
      </p:nvGrpSpPr>
      <p:grpSpPr>
        <a:xfrm>
          <a:off x="0" y="0"/>
          <a:ext cx="0" cy="0"/>
          <a:chOff x="0" y="0"/>
          <a:chExt cx="0" cy="0"/>
        </a:xfrm>
      </p:grpSpPr>
      <p:sp>
        <p:nvSpPr>
          <p:cNvPr id="16" name="Rectangle 15"/>
          <p:cNvSpPr/>
          <p:nvPr userDrawn="1"/>
        </p:nvSpPr>
        <p:spPr>
          <a:xfrm>
            <a:off x="1558563" y="2057400"/>
            <a:ext cx="5112474" cy="3886200"/>
          </a:xfrm>
          <a:prstGeom prst="rect">
            <a:avLst/>
          </a:prstGeom>
          <a:solidFill>
            <a:schemeClr val="bg1"/>
          </a:solidFill>
          <a:ln w="3175">
            <a:solidFill>
              <a:schemeClr val="bg1">
                <a:lumMod val="95000"/>
              </a:schemeClr>
            </a:solidFill>
          </a:ln>
          <a:effectLst>
            <a:outerShdw blurRad="50800" dist="38100" dir="5400000" algn="t"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solidFill>
                <a:prstClr val="white"/>
              </a:solidFill>
            </a:endParaRPr>
          </a:p>
        </p:txBody>
      </p:sp>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30698" r="13051"/>
          <a:stretch/>
        </p:blipFill>
        <p:spPr>
          <a:xfrm>
            <a:off x="8912972" y="2057400"/>
            <a:ext cx="3279028" cy="3886200"/>
          </a:xfrm>
          <a:prstGeom prst="rect">
            <a:avLst/>
          </a:prstGeom>
        </p:spPr>
      </p:pic>
      <p:pic>
        <p:nvPicPr>
          <p:cNvPr id="8" name="Picture 7" descr="Puffy white clouds in deep blue sky" title="Slide Design Picture"/>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2057400"/>
            <a:ext cx="1490472" cy="3886200"/>
          </a:xfrm>
          <a:prstGeom prst="rect">
            <a:avLst/>
          </a:prstGeom>
        </p:spPr>
      </p:pic>
      <p:sp>
        <p:nvSpPr>
          <p:cNvPr id="2" name="Title 1"/>
          <p:cNvSpPr>
            <a:spLocks noGrp="1"/>
          </p:cNvSpPr>
          <p:nvPr>
            <p:ph type="ctrTitle" hasCustomPrompt="1"/>
          </p:nvPr>
        </p:nvSpPr>
        <p:spPr>
          <a:xfrm>
            <a:off x="1688541" y="2964520"/>
            <a:ext cx="4846320" cy="1480480"/>
          </a:xfrm>
          <a:prstGeom prst="rect">
            <a:avLst/>
          </a:prstGeom>
        </p:spPr>
        <p:txBody>
          <a:bodyPr anchor="b">
            <a:normAutofit/>
          </a:bodyPr>
          <a:lstStyle>
            <a:lvl1pPr algn="l">
              <a:lnSpc>
                <a:spcPct val="90000"/>
              </a:lnSpc>
              <a:defRPr sz="4800">
                <a:solidFill>
                  <a:schemeClr val="tx1">
                    <a:lumMod val="85000"/>
                    <a:lumOff val="15000"/>
                  </a:schemeClr>
                </a:solidFill>
                <a:latin typeface="Franklin Gothic Medium" panose="020B0603020102020204" pitchFamily="34" charset="0"/>
              </a:defRPr>
            </a:lvl1pPr>
          </a:lstStyle>
          <a:p>
            <a:r>
              <a:rPr lang="en-US" dirty="0"/>
              <a:t>Click to</a:t>
            </a:r>
            <a:br>
              <a:rPr lang="en-US" dirty="0"/>
            </a:br>
            <a:r>
              <a:rPr lang="en-US" dirty="0"/>
              <a:t>edit Title</a:t>
            </a:r>
            <a:endParaRPr dirty="0"/>
          </a:p>
        </p:txBody>
      </p:sp>
      <p:sp>
        <p:nvSpPr>
          <p:cNvPr id="3" name="Subtitle 2"/>
          <p:cNvSpPr>
            <a:spLocks noGrp="1"/>
          </p:cNvSpPr>
          <p:nvPr>
            <p:ph type="subTitle" idx="1" hasCustomPrompt="1"/>
          </p:nvPr>
        </p:nvSpPr>
        <p:spPr>
          <a:xfrm>
            <a:off x="1688541" y="4676728"/>
            <a:ext cx="4846320" cy="448056"/>
          </a:xfrm>
        </p:spPr>
        <p:txBody>
          <a:bodyPr anchor="t">
            <a:normAutofit/>
          </a:bodyPr>
          <a:lstStyle>
            <a:lvl1pPr marL="0" indent="0" algn="l">
              <a:spcBef>
                <a:spcPts val="0"/>
              </a:spcBef>
              <a:buNone/>
              <a:defRPr sz="1800">
                <a:solidFill>
                  <a:srgbClr val="005DA8"/>
                </a:solidFill>
                <a:latin typeface="Franklin Gothic Book" panose="020B05030201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subtitle</a:t>
            </a:r>
            <a:endParaRPr dirty="0"/>
          </a:p>
        </p:txBody>
      </p:sp>
      <p:pic>
        <p:nvPicPr>
          <p:cNvPr id="5" name="Picture 4"/>
          <p:cNvPicPr>
            <a:picLocks noChangeAspect="1"/>
          </p:cNvPicPr>
          <p:nvPr userDrawn="1"/>
        </p:nvPicPr>
        <p:blipFill rotWithShape="1">
          <a:blip r:embed="rId4">
            <a:extLst>
              <a:ext uri="{28A0092B-C50C-407E-A947-70E740481C1C}">
                <a14:useLocalDpi xmlns:a14="http://schemas.microsoft.com/office/drawing/2010/main" val="0"/>
              </a:ext>
            </a:extLst>
          </a:blip>
          <a:srcRect t="20041" b="18574"/>
          <a:stretch/>
        </p:blipFill>
        <p:spPr>
          <a:xfrm>
            <a:off x="1616295" y="600220"/>
            <a:ext cx="4990811" cy="1225452"/>
          </a:xfrm>
          <a:prstGeom prst="rect">
            <a:avLst/>
          </a:prstGeom>
        </p:spPr>
      </p:pic>
      <p:pic>
        <p:nvPicPr>
          <p:cNvPr id="7" name="Picture 6"/>
          <p:cNvPicPr>
            <a:picLocks noChangeAspect="1"/>
          </p:cNvPicPr>
          <p:nvPr userDrawn="1"/>
        </p:nvPicPr>
        <p:blipFill rotWithShape="1">
          <a:blip r:embed="rId5" cstate="print">
            <a:extLst>
              <a:ext uri="{28A0092B-C50C-407E-A947-70E740481C1C}">
                <a14:useLocalDpi xmlns:a14="http://schemas.microsoft.com/office/drawing/2010/main" val="0"/>
              </a:ext>
            </a:extLst>
          </a:blip>
          <a:srcRect l="487" t="672" r="17872" b="298"/>
          <a:stretch/>
        </p:blipFill>
        <p:spPr>
          <a:xfrm>
            <a:off x="6721131" y="2057400"/>
            <a:ext cx="2135875" cy="3886200"/>
          </a:xfrm>
          <a:prstGeom prst="rect">
            <a:avLst/>
          </a:prstGeom>
        </p:spPr>
      </p:pic>
      <p:pic>
        <p:nvPicPr>
          <p:cNvPr id="24" name="Picture 23"/>
          <p:cNvPicPr>
            <a:picLocks noChangeAspect="1"/>
          </p:cNvPicPr>
          <p:nvPr userDrawn="1"/>
        </p:nvPicPr>
        <p:blipFill rotWithShape="1">
          <a:blip r:embed="rId6" cstate="print">
            <a:extLst>
              <a:ext uri="{28A0092B-C50C-407E-A947-70E740481C1C}">
                <a14:useLocalDpi xmlns:a14="http://schemas.microsoft.com/office/drawing/2010/main" val="0"/>
              </a:ext>
            </a:extLst>
          </a:blip>
          <a:srcRect l="50243" t="318" r="23979" b="-318"/>
          <a:stretch/>
        </p:blipFill>
        <p:spPr>
          <a:xfrm flipH="1">
            <a:off x="-5826" y="2057400"/>
            <a:ext cx="1502645" cy="3886200"/>
          </a:xfrm>
          <a:prstGeom prst="rect">
            <a:avLst/>
          </a:prstGeom>
        </p:spPr>
      </p:pic>
      <p:cxnSp>
        <p:nvCxnSpPr>
          <p:cNvPr id="26" name="Straight Connector 25"/>
          <p:cNvCxnSpPr/>
          <p:nvPr userDrawn="1"/>
        </p:nvCxnSpPr>
        <p:spPr>
          <a:xfrm>
            <a:off x="1781728" y="4570403"/>
            <a:ext cx="2120419" cy="8445"/>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3586762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8B2B8-05DB-BC46-846E-72F35895D222}"/>
              </a:ext>
            </a:extLst>
          </p:cNvPr>
          <p:cNvSpPr>
            <a:spLocks noGrp="1"/>
          </p:cNvSpPr>
          <p:nvPr>
            <p:ph type="title"/>
          </p:nvPr>
        </p:nvSpPr>
        <p:spPr>
          <a:xfrm>
            <a:off x="831850" y="1709738"/>
            <a:ext cx="10515600" cy="2724697"/>
          </a:xfrm>
        </p:spPr>
        <p:txBody>
          <a:bodyPr anchor="t"/>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264657A6-982A-6141-8642-70966F8815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Tree>
    <p:extLst>
      <p:ext uri="{BB962C8B-B14F-4D97-AF65-F5344CB8AC3E}">
        <p14:creationId xmlns:p14="http://schemas.microsoft.com/office/powerpoint/2010/main" val="1996374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528773" y="1434586"/>
            <a:ext cx="11029615" cy="4571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28773" y="370177"/>
            <a:ext cx="11029616" cy="1013800"/>
          </a:xfrm>
          <a:prstGeom prst="rect">
            <a:avLst/>
          </a:prstGeom>
        </p:spPr>
        <p:txBody>
          <a:bodyPr anchor="b"/>
          <a:lstStyle>
            <a:lvl1pPr>
              <a:defRPr>
                <a:solidFill>
                  <a:schemeClr val="tx1">
                    <a:lumMod val="85000"/>
                    <a:lumOff val="15000"/>
                  </a:schemeClr>
                </a:solidFill>
                <a:latin typeface="Franklin Gothic Medium" panose="020B06030201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581192" y="1753085"/>
            <a:ext cx="11029615" cy="4105714"/>
          </a:xfrm>
        </p:spPr>
        <p:txBody>
          <a:bodyPr/>
          <a:lstStyle>
            <a:lvl1pPr>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51807" y="294002"/>
            <a:ext cx="3206582" cy="1282633"/>
          </a:xfrm>
          <a:prstGeom prst="rect">
            <a:avLst/>
          </a:prstGeom>
        </p:spPr>
      </p:pic>
      <p:sp>
        <p:nvSpPr>
          <p:cNvPr id="10" name="Slide Number Placeholder 4"/>
          <p:cNvSpPr>
            <a:spLocks noGrp="1"/>
          </p:cNvSpPr>
          <p:nvPr>
            <p:ph type="sldNum" sz="quarter" idx="12"/>
          </p:nvPr>
        </p:nvSpPr>
        <p:spPr>
          <a:xfrm>
            <a:off x="10558300" y="5956137"/>
            <a:ext cx="1052510" cy="365125"/>
          </a:xfrm>
        </p:spPr>
        <p:txBody>
          <a:bodyPr/>
          <a:lstStyle>
            <a:lvl1pPr>
              <a:defRPr sz="1200">
                <a:solidFill>
                  <a:schemeClr val="bg2">
                    <a:lumMod val="25000"/>
                  </a:schemeClr>
                </a:solidFill>
              </a:defRPr>
            </a:lvl1pPr>
          </a:lstStyle>
          <a:p>
            <a:fld id="{A0ECE5F2-81AA-4605-B028-6FBA391056AF}" type="slidenum">
              <a:rPr lang="en-US" smtClean="0"/>
              <a:pPr/>
              <a:t>‹#›</a:t>
            </a:fld>
            <a:endParaRPr lang="en-US" dirty="0"/>
          </a:p>
        </p:txBody>
      </p:sp>
    </p:spTree>
    <p:extLst>
      <p:ext uri="{BB962C8B-B14F-4D97-AF65-F5344CB8AC3E}">
        <p14:creationId xmlns:p14="http://schemas.microsoft.com/office/powerpoint/2010/main" val="53634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7" name="Rectangle 6"/>
          <p:cNvSpPr>
            <a:spLocks noChangeAspect="1"/>
          </p:cNvSpPr>
          <p:nvPr/>
        </p:nvSpPr>
        <p:spPr>
          <a:xfrm>
            <a:off x="581190" y="1719668"/>
            <a:ext cx="11029615" cy="4571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0" y="663925"/>
            <a:ext cx="11029616" cy="1013800"/>
          </a:xfrm>
          <a:prstGeom prst="rect">
            <a:avLst/>
          </a:prstGeom>
        </p:spPr>
        <p:txBody>
          <a:bodyPr anchor="b"/>
          <a:lstStyle>
            <a:lvl1pPr>
              <a:defRPr>
                <a:solidFill>
                  <a:schemeClr val="tx1">
                    <a:lumMod val="85000"/>
                    <a:lumOff val="15000"/>
                  </a:schemeClr>
                </a:solidFill>
                <a:latin typeface="Franklin Gothic Medium" panose="020B06030201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581192" y="1955667"/>
            <a:ext cx="11029615" cy="3903131"/>
          </a:xfrm>
        </p:spPr>
        <p:txBody>
          <a:bodyPr/>
          <a:lstStyle>
            <a:lvl1pPr>
              <a:defRPr>
                <a:latin typeface="Franklin Gothic Book" panose="020B0503020102020204" pitchFamily="34" charset="0"/>
              </a:defRPr>
            </a:lvl1pPr>
            <a:lvl2pPr>
              <a:defRPr>
                <a:latin typeface="Franklin Gothic Book" panose="020B0503020102020204" pitchFamily="34" charset="0"/>
              </a:defRPr>
            </a:lvl2pPr>
            <a:lvl3pPr>
              <a:defRPr>
                <a:latin typeface="Franklin Gothic Book" panose="020B0503020102020204" pitchFamily="34" charset="0"/>
              </a:defRPr>
            </a:lvl3pPr>
            <a:lvl4pPr>
              <a:defRPr>
                <a:latin typeface="Franklin Gothic Book" panose="020B0503020102020204" pitchFamily="34" charset="0"/>
              </a:defRPr>
            </a:lvl4pPr>
            <a:lvl5pPr>
              <a:defRPr>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04224" y="587750"/>
            <a:ext cx="3206582" cy="1282633"/>
          </a:xfrm>
          <a:prstGeom prst="rect">
            <a:avLst/>
          </a:prstGeom>
        </p:spPr>
      </p:pic>
      <p:sp>
        <p:nvSpPr>
          <p:cNvPr id="4" name="TextBox 3"/>
          <p:cNvSpPr txBox="1"/>
          <p:nvPr userDrawn="1"/>
        </p:nvSpPr>
        <p:spPr>
          <a:xfrm>
            <a:off x="581191" y="267913"/>
            <a:ext cx="11029615" cy="276999"/>
          </a:xfrm>
          <a:prstGeom prst="rect">
            <a:avLst/>
          </a:prstGeom>
          <a:noFill/>
        </p:spPr>
        <p:txBody>
          <a:bodyPr wrap="square" rtlCol="0">
            <a:spAutoFit/>
          </a:bodyPr>
          <a:lstStyle/>
          <a:p>
            <a:r>
              <a:rPr lang="en-US" sz="1200" i="1" dirty="0">
                <a:latin typeface="Franklin Gothic Book" panose="020B0503020102020204" pitchFamily="34" charset="0"/>
              </a:rPr>
              <a:t>Click to Edit Header Text</a:t>
            </a:r>
          </a:p>
        </p:txBody>
      </p:sp>
      <p:sp>
        <p:nvSpPr>
          <p:cNvPr id="9" name="Slide Number Placeholder 4"/>
          <p:cNvSpPr>
            <a:spLocks noGrp="1"/>
          </p:cNvSpPr>
          <p:nvPr>
            <p:ph type="sldNum" sz="quarter" idx="12"/>
          </p:nvPr>
        </p:nvSpPr>
        <p:spPr>
          <a:xfrm>
            <a:off x="10558300" y="5956137"/>
            <a:ext cx="1052510" cy="365125"/>
          </a:xfrm>
        </p:spPr>
        <p:txBody>
          <a:bodyPr/>
          <a:lstStyle>
            <a:lvl1pPr>
              <a:defRPr sz="1200">
                <a:solidFill>
                  <a:schemeClr val="bg2">
                    <a:lumMod val="25000"/>
                  </a:schemeClr>
                </a:solidFill>
              </a:defRPr>
            </a:lvl1pPr>
          </a:lstStyle>
          <a:p>
            <a:fld id="{A0ECE5F2-81AA-4605-B028-6FBA391056AF}" type="slidenum">
              <a:rPr lang="en-US" smtClean="0"/>
              <a:pPr/>
              <a:t>‹#›</a:t>
            </a:fld>
            <a:endParaRPr lang="en-US" dirty="0"/>
          </a:p>
        </p:txBody>
      </p:sp>
    </p:spTree>
    <p:extLst>
      <p:ext uri="{BB962C8B-B14F-4D97-AF65-F5344CB8AC3E}">
        <p14:creationId xmlns:p14="http://schemas.microsoft.com/office/powerpoint/2010/main" val="3485574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842939"/>
            <a:ext cx="11290860" cy="56979"/>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1" y="4808453"/>
            <a:ext cx="11029615" cy="522716"/>
          </a:xfrm>
          <a:prstGeom prst="rect">
            <a:avLst/>
          </a:prstGeom>
        </p:spPr>
        <p:txBody>
          <a:bodyPr anchor="ctr">
            <a:normAutofit/>
          </a:bodyPr>
          <a:lstStyle>
            <a:lvl1pPr algn="l">
              <a:defRPr sz="3600" b="0" cap="all">
                <a:solidFill>
                  <a:schemeClr val="tx1">
                    <a:lumMod val="85000"/>
                    <a:lumOff val="15000"/>
                  </a:schemeClr>
                </a:solidFill>
                <a:latin typeface="Franklin Gothic Medium" panose="020B06030201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581191" y="5387388"/>
            <a:ext cx="11029615" cy="354477"/>
          </a:xfrm>
        </p:spPr>
        <p:txBody>
          <a:bodyPr anchor="t">
            <a:normAutofit/>
          </a:bodyPr>
          <a:lstStyle>
            <a:lvl1pPr marL="0" indent="0" algn="l">
              <a:buNone/>
              <a:defRPr sz="1800" cap="all">
                <a:solidFill>
                  <a:srgbClr val="005DA8"/>
                </a:solidFill>
                <a:latin typeface="Franklin Gothic Book" panose="020B0503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9" name="Picture 8"/>
          <p:cNvPicPr>
            <a:picLocks noChangeAspect="1"/>
          </p:cNvPicPr>
          <p:nvPr userDrawn="1"/>
        </p:nvPicPr>
        <p:blipFill rotWithShape="1">
          <a:blip r:embed="rId2" cstate="print">
            <a:extLst>
              <a:ext uri="{28A0092B-C50C-407E-A947-70E740481C1C}">
                <a14:useLocalDpi xmlns:a14="http://schemas.microsoft.com/office/drawing/2010/main" val="0"/>
              </a:ext>
            </a:extLst>
          </a:blip>
          <a:srcRect t="18661" b="20028"/>
          <a:stretch/>
        </p:blipFill>
        <p:spPr>
          <a:xfrm>
            <a:off x="8048514" y="483409"/>
            <a:ext cx="3562292" cy="873631"/>
          </a:xfrm>
          <a:prstGeom prst="rect">
            <a:avLst/>
          </a:prstGeom>
        </p:spPr>
      </p:pic>
      <p:sp>
        <p:nvSpPr>
          <p:cNvPr id="10" name="Content Placeholder 2"/>
          <p:cNvSpPr>
            <a:spLocks noGrp="1"/>
          </p:cNvSpPr>
          <p:nvPr>
            <p:ph sz="half" idx="13" hasCustomPrompt="1"/>
          </p:nvPr>
        </p:nvSpPr>
        <p:spPr>
          <a:xfrm>
            <a:off x="581191" y="483409"/>
            <a:ext cx="6661816" cy="4069159"/>
          </a:xfrm>
        </p:spPr>
        <p:txBody>
          <a:bodyPr>
            <a:normAutofit/>
          </a:bodyPr>
          <a:lstStyle>
            <a:lvl1pPr marL="0" indent="0">
              <a:buNone/>
              <a:defRPr i="1">
                <a:latin typeface="Franklin Gothic Book" panose="020B0503020102020204" pitchFamily="34" charset="0"/>
              </a:defRPr>
            </a:lvl1pPr>
          </a:lstStyle>
          <a:p>
            <a:pPr lvl="0"/>
            <a:r>
              <a:rPr lang="en-US" dirty="0"/>
              <a:t>Add Photo/Chart/Delete</a:t>
            </a:r>
          </a:p>
        </p:txBody>
      </p:sp>
      <p:sp>
        <p:nvSpPr>
          <p:cNvPr id="11" name="Slide Number Placeholder 4"/>
          <p:cNvSpPr>
            <a:spLocks noGrp="1"/>
          </p:cNvSpPr>
          <p:nvPr>
            <p:ph type="sldNum" sz="quarter" idx="12"/>
          </p:nvPr>
        </p:nvSpPr>
        <p:spPr>
          <a:xfrm>
            <a:off x="10558300" y="5956137"/>
            <a:ext cx="1052510" cy="365125"/>
          </a:xfrm>
        </p:spPr>
        <p:txBody>
          <a:bodyPr/>
          <a:lstStyle>
            <a:lvl1pPr>
              <a:defRPr sz="1200">
                <a:solidFill>
                  <a:schemeClr val="bg2">
                    <a:lumMod val="25000"/>
                  </a:schemeClr>
                </a:solidFill>
              </a:defRPr>
            </a:lvl1pPr>
          </a:lstStyle>
          <a:p>
            <a:fld id="{A0ECE5F2-81AA-4605-B028-6FBA391056AF}" type="slidenum">
              <a:rPr lang="en-US" smtClean="0"/>
              <a:pPr/>
              <a:t>‹#›</a:t>
            </a:fld>
            <a:endParaRPr lang="en-US" dirty="0"/>
          </a:p>
        </p:txBody>
      </p:sp>
    </p:spTree>
    <p:extLst>
      <p:ext uri="{BB962C8B-B14F-4D97-AF65-F5344CB8AC3E}">
        <p14:creationId xmlns:p14="http://schemas.microsoft.com/office/powerpoint/2010/main" val="1249484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81193" y="1741438"/>
            <a:ext cx="5422390" cy="4119612"/>
          </a:xfrm>
        </p:spPr>
        <p:txBody>
          <a:bodyPr>
            <a:normAutofit/>
          </a:bodyPr>
          <a:lstStyle>
            <a:lvl1pPr marL="306000" indent="-306000">
              <a:buClr>
                <a:srgbClr val="005DA8"/>
              </a:buClr>
              <a:buFont typeface="Wingdings 2" panose="05020102010507070707" pitchFamily="18" charset="2"/>
              <a:buChar char=""/>
              <a:defRPr>
                <a:latin typeface="Franklin Gothic Book" panose="020B0503020102020204" pitchFamily="34" charset="0"/>
              </a:defRPr>
            </a:lvl1pPr>
            <a:lvl2pPr marL="630000" indent="-306000">
              <a:buClr>
                <a:srgbClr val="005DA8"/>
              </a:buClr>
              <a:buFont typeface="Wingdings 2" panose="05020102010507070707" pitchFamily="18" charset="2"/>
              <a:buChar char=""/>
              <a:defRPr>
                <a:latin typeface="Franklin Gothic Book" panose="020B0503020102020204" pitchFamily="34" charset="0"/>
              </a:defRPr>
            </a:lvl2pPr>
            <a:lvl3pPr marL="900000" indent="-270000">
              <a:buClr>
                <a:srgbClr val="005DA8"/>
              </a:buClr>
              <a:buFont typeface="Wingdings 2" panose="05020102010507070707" pitchFamily="18" charset="2"/>
              <a:buChar char=""/>
              <a:defRPr>
                <a:latin typeface="Franklin Gothic Book" panose="020B0503020102020204" pitchFamily="34" charset="0"/>
              </a:defRPr>
            </a:lvl3pPr>
            <a:lvl4pPr marL="1242000" indent="-234000">
              <a:buClr>
                <a:srgbClr val="005DA8"/>
              </a:buClr>
              <a:buFont typeface="Wingdings 2" panose="05020102010507070707" pitchFamily="18" charset="2"/>
              <a:buChar char=""/>
              <a:defRPr>
                <a:latin typeface="Franklin Gothic Book" panose="020B0503020102020204" pitchFamily="34" charset="0"/>
              </a:defRPr>
            </a:lvl4pPr>
            <a:lvl5pPr marL="1602000" indent="-234000">
              <a:buClr>
                <a:srgbClr val="005DA8"/>
              </a:buClr>
              <a:buFont typeface="Wingdings 2" panose="05020102010507070707" pitchFamily="18" charset="2"/>
              <a:buChar char=""/>
              <a:defRPr>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1741439"/>
            <a:ext cx="5422392" cy="4119612"/>
          </a:xfrm>
        </p:spPr>
        <p:txBody>
          <a:bodyPr>
            <a:normAutofit/>
          </a:bodyPr>
          <a:lstStyle>
            <a:lvl1pPr>
              <a:buClr>
                <a:srgbClr val="005DA8"/>
              </a:buClr>
              <a:defRPr>
                <a:latin typeface="Franklin Gothic Book" panose="020B0503020102020204" pitchFamily="34" charset="0"/>
              </a:defRPr>
            </a:lvl1pPr>
            <a:lvl2pPr>
              <a:buClr>
                <a:srgbClr val="005DA8"/>
              </a:buClr>
              <a:defRPr>
                <a:latin typeface="Franklin Gothic Book" panose="020B0503020102020204" pitchFamily="34" charset="0"/>
              </a:defRPr>
            </a:lvl2pPr>
            <a:lvl3pPr>
              <a:buClr>
                <a:srgbClr val="005DA8"/>
              </a:buClr>
              <a:defRPr>
                <a:latin typeface="Franklin Gothic Book" panose="020B0503020102020204" pitchFamily="34" charset="0"/>
              </a:defRPr>
            </a:lvl3pPr>
            <a:lvl4pPr>
              <a:buClr>
                <a:srgbClr val="005DA8"/>
              </a:buClr>
              <a:defRPr>
                <a:latin typeface="Franklin Gothic Book" panose="020B0503020102020204" pitchFamily="34" charset="0"/>
              </a:defRPr>
            </a:lvl4pPr>
            <a:lvl5pPr>
              <a:buClr>
                <a:srgbClr val="005DA8"/>
              </a:buClr>
              <a:defRPr>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Rectangle 8"/>
          <p:cNvSpPr>
            <a:spLocks noChangeAspect="1"/>
          </p:cNvSpPr>
          <p:nvPr userDrawn="1"/>
        </p:nvSpPr>
        <p:spPr>
          <a:xfrm>
            <a:off x="528773" y="1434586"/>
            <a:ext cx="11029615" cy="4571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Title 1"/>
          <p:cNvSpPr>
            <a:spLocks noGrp="1"/>
          </p:cNvSpPr>
          <p:nvPr>
            <p:ph type="title"/>
          </p:nvPr>
        </p:nvSpPr>
        <p:spPr>
          <a:xfrm>
            <a:off x="528773" y="370177"/>
            <a:ext cx="11029616" cy="1013800"/>
          </a:xfrm>
          <a:prstGeom prst="rect">
            <a:avLst/>
          </a:prstGeom>
        </p:spPr>
        <p:txBody>
          <a:bodyPr anchor="b"/>
          <a:lstStyle>
            <a:lvl1pPr>
              <a:defRPr>
                <a:solidFill>
                  <a:schemeClr val="tx1">
                    <a:lumMod val="85000"/>
                    <a:lumOff val="15000"/>
                  </a:schemeClr>
                </a:solidFill>
                <a:latin typeface="Franklin Gothic Medium" panose="020B0603020102020204" pitchFamily="34" charset="0"/>
              </a:defRPr>
            </a:lvl1pPr>
          </a:lstStyle>
          <a:p>
            <a:r>
              <a:rPr lang="en-US"/>
              <a:t>Click to edit Master title style</a:t>
            </a:r>
            <a:endParaRPr lang="en-US" dirty="0"/>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51807" y="294002"/>
            <a:ext cx="3206582" cy="1282633"/>
          </a:xfrm>
          <a:prstGeom prst="rect">
            <a:avLst/>
          </a:prstGeom>
        </p:spPr>
      </p:pic>
      <p:sp>
        <p:nvSpPr>
          <p:cNvPr id="16" name="Slide Number Placeholder 4"/>
          <p:cNvSpPr>
            <a:spLocks noGrp="1"/>
          </p:cNvSpPr>
          <p:nvPr>
            <p:ph type="sldNum" sz="quarter" idx="12"/>
          </p:nvPr>
        </p:nvSpPr>
        <p:spPr>
          <a:xfrm>
            <a:off x="10558300" y="5956137"/>
            <a:ext cx="1052510" cy="365125"/>
          </a:xfrm>
        </p:spPr>
        <p:txBody>
          <a:bodyPr/>
          <a:lstStyle>
            <a:lvl1pPr>
              <a:defRPr sz="1200">
                <a:solidFill>
                  <a:schemeClr val="bg2">
                    <a:lumMod val="25000"/>
                  </a:schemeClr>
                </a:solidFill>
              </a:defRPr>
            </a:lvl1pPr>
          </a:lstStyle>
          <a:p>
            <a:fld id="{A0ECE5F2-81AA-4605-B028-6FBA391056AF}" type="slidenum">
              <a:rPr lang="en-US" smtClean="0"/>
              <a:pPr/>
              <a:t>‹#›</a:t>
            </a:fld>
            <a:endParaRPr lang="en-US" dirty="0"/>
          </a:p>
        </p:txBody>
      </p:sp>
    </p:spTree>
    <p:extLst>
      <p:ext uri="{BB962C8B-B14F-4D97-AF65-F5344CB8AC3E}">
        <p14:creationId xmlns:p14="http://schemas.microsoft.com/office/powerpoint/2010/main" val="1557949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581193" y="2228002"/>
            <a:ext cx="5422390" cy="3633047"/>
          </a:xfrm>
        </p:spPr>
        <p:txBody>
          <a:bodyPr>
            <a:normAutofit/>
          </a:bodyPr>
          <a:lstStyle>
            <a:lvl1pPr marL="306000" indent="-306000">
              <a:buClr>
                <a:srgbClr val="005DA8"/>
              </a:buClr>
              <a:buFont typeface="Wingdings 2" panose="05020102010507070707" pitchFamily="18" charset="2"/>
              <a:buChar char=""/>
              <a:defRPr>
                <a:latin typeface="Franklin Gothic Book" panose="020B0503020102020204" pitchFamily="34" charset="0"/>
              </a:defRPr>
            </a:lvl1pPr>
            <a:lvl2pPr marL="630000" indent="-306000">
              <a:buClr>
                <a:srgbClr val="005DA8"/>
              </a:buClr>
              <a:buFont typeface="Wingdings 2" panose="05020102010507070707" pitchFamily="18" charset="2"/>
              <a:buChar char=""/>
              <a:defRPr>
                <a:latin typeface="Franklin Gothic Book" panose="020B0503020102020204" pitchFamily="34" charset="0"/>
              </a:defRPr>
            </a:lvl2pPr>
            <a:lvl3pPr marL="900000" indent="-270000">
              <a:buClr>
                <a:srgbClr val="005DA8"/>
              </a:buClr>
              <a:buFont typeface="Wingdings 2" panose="05020102010507070707" pitchFamily="18" charset="2"/>
              <a:buChar char=""/>
              <a:defRPr>
                <a:latin typeface="Franklin Gothic Book" panose="020B0503020102020204" pitchFamily="34" charset="0"/>
              </a:defRPr>
            </a:lvl3pPr>
            <a:lvl4pPr marL="1242000" indent="-234000">
              <a:buClr>
                <a:srgbClr val="005DA8"/>
              </a:buClr>
              <a:buFont typeface="Wingdings 2" panose="05020102010507070707" pitchFamily="18" charset="2"/>
              <a:buChar char=""/>
              <a:defRPr>
                <a:latin typeface="Franklin Gothic Book" panose="020B0503020102020204" pitchFamily="34" charset="0"/>
              </a:defRPr>
            </a:lvl4pPr>
            <a:lvl5pPr marL="1602000" indent="-234000">
              <a:buClr>
                <a:srgbClr val="005DA8"/>
              </a:buClr>
              <a:buFont typeface="Wingdings 2" panose="05020102010507070707" pitchFamily="18" charset="2"/>
              <a:buChar char=""/>
              <a:defRPr>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lvl1pPr>
              <a:buClr>
                <a:srgbClr val="005DA8"/>
              </a:buClr>
              <a:defRPr>
                <a:latin typeface="Franklin Gothic Book" panose="020B0503020102020204" pitchFamily="34" charset="0"/>
              </a:defRPr>
            </a:lvl1pPr>
            <a:lvl2pPr>
              <a:buClr>
                <a:srgbClr val="005DA8"/>
              </a:buClr>
              <a:defRPr>
                <a:latin typeface="Franklin Gothic Book" panose="020B0503020102020204" pitchFamily="34" charset="0"/>
              </a:defRPr>
            </a:lvl2pPr>
            <a:lvl3pPr>
              <a:buClr>
                <a:srgbClr val="005DA8"/>
              </a:buClr>
              <a:defRPr>
                <a:latin typeface="Franklin Gothic Book" panose="020B0503020102020204" pitchFamily="34" charset="0"/>
              </a:defRPr>
            </a:lvl3pPr>
            <a:lvl4pPr>
              <a:buClr>
                <a:srgbClr val="005DA8"/>
              </a:buClr>
              <a:defRPr>
                <a:latin typeface="Franklin Gothic Book" panose="020B0503020102020204" pitchFamily="34" charset="0"/>
              </a:defRPr>
            </a:lvl4pPr>
            <a:lvl5pPr>
              <a:buClr>
                <a:srgbClr val="005DA8"/>
              </a:buClr>
              <a:defRPr>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04224" y="587750"/>
            <a:ext cx="3206582" cy="1282633"/>
          </a:xfrm>
          <a:prstGeom prst="rect">
            <a:avLst/>
          </a:prstGeom>
        </p:spPr>
      </p:pic>
      <p:sp>
        <p:nvSpPr>
          <p:cNvPr id="12" name="Rectangle 11"/>
          <p:cNvSpPr>
            <a:spLocks noChangeAspect="1"/>
          </p:cNvSpPr>
          <p:nvPr userDrawn="1"/>
        </p:nvSpPr>
        <p:spPr>
          <a:xfrm>
            <a:off x="581190" y="1719668"/>
            <a:ext cx="11029615" cy="4571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Title 1"/>
          <p:cNvSpPr>
            <a:spLocks noGrp="1"/>
          </p:cNvSpPr>
          <p:nvPr>
            <p:ph type="title"/>
          </p:nvPr>
        </p:nvSpPr>
        <p:spPr>
          <a:xfrm>
            <a:off x="581190" y="663925"/>
            <a:ext cx="11029616" cy="1013800"/>
          </a:xfrm>
          <a:prstGeom prst="rect">
            <a:avLst/>
          </a:prstGeom>
        </p:spPr>
        <p:txBody>
          <a:bodyPr anchor="b"/>
          <a:lstStyle>
            <a:lvl1pPr>
              <a:defRPr>
                <a:solidFill>
                  <a:schemeClr val="tx1">
                    <a:lumMod val="85000"/>
                    <a:lumOff val="15000"/>
                  </a:schemeClr>
                </a:solidFill>
                <a:latin typeface="Franklin Gothic Medium" panose="020B0603020102020204" pitchFamily="34" charset="0"/>
              </a:defRPr>
            </a:lvl1pPr>
          </a:lstStyle>
          <a:p>
            <a:r>
              <a:rPr lang="en-US"/>
              <a:t>Click to edit Master title style</a:t>
            </a:r>
            <a:endParaRPr lang="en-US" dirty="0"/>
          </a:p>
        </p:txBody>
      </p:sp>
      <p:sp>
        <p:nvSpPr>
          <p:cNvPr id="14" name="TextBox 13"/>
          <p:cNvSpPr txBox="1"/>
          <p:nvPr userDrawn="1"/>
        </p:nvSpPr>
        <p:spPr>
          <a:xfrm>
            <a:off x="581191" y="267913"/>
            <a:ext cx="11029615" cy="276999"/>
          </a:xfrm>
          <a:prstGeom prst="rect">
            <a:avLst/>
          </a:prstGeom>
          <a:noFill/>
        </p:spPr>
        <p:txBody>
          <a:bodyPr wrap="square" rtlCol="0">
            <a:spAutoFit/>
          </a:bodyPr>
          <a:lstStyle/>
          <a:p>
            <a:r>
              <a:rPr lang="en-US" sz="1200" i="1" dirty="0">
                <a:latin typeface="Franklin Gothic Book" panose="020B0503020102020204" pitchFamily="34" charset="0"/>
              </a:rPr>
              <a:t>Click to Edit Header Text</a:t>
            </a:r>
          </a:p>
        </p:txBody>
      </p:sp>
      <p:sp>
        <p:nvSpPr>
          <p:cNvPr id="15" name="Slide Number Placeholder 4"/>
          <p:cNvSpPr>
            <a:spLocks noGrp="1"/>
          </p:cNvSpPr>
          <p:nvPr>
            <p:ph type="sldNum" sz="quarter" idx="12"/>
          </p:nvPr>
        </p:nvSpPr>
        <p:spPr>
          <a:xfrm>
            <a:off x="10558300" y="5956137"/>
            <a:ext cx="1052510" cy="365125"/>
          </a:xfrm>
        </p:spPr>
        <p:txBody>
          <a:bodyPr/>
          <a:lstStyle>
            <a:lvl1pPr>
              <a:defRPr sz="1200">
                <a:solidFill>
                  <a:schemeClr val="bg2">
                    <a:lumMod val="25000"/>
                  </a:schemeClr>
                </a:solidFill>
              </a:defRPr>
            </a:lvl1pPr>
          </a:lstStyle>
          <a:p>
            <a:fld id="{A0ECE5F2-81AA-4605-B028-6FBA391056AF}" type="slidenum">
              <a:rPr lang="en-US" smtClean="0"/>
              <a:pPr/>
              <a:t>‹#›</a:t>
            </a:fld>
            <a:endParaRPr lang="en-US" dirty="0"/>
          </a:p>
        </p:txBody>
      </p:sp>
    </p:spTree>
    <p:extLst>
      <p:ext uri="{BB962C8B-B14F-4D97-AF65-F5344CB8AC3E}">
        <p14:creationId xmlns:p14="http://schemas.microsoft.com/office/powerpoint/2010/main" val="18629638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87219" y="1846132"/>
            <a:ext cx="5087075" cy="536005"/>
          </a:xfrm>
        </p:spPr>
        <p:txBody>
          <a:bodyPr anchor="b">
            <a:noAutofit/>
          </a:bodyPr>
          <a:lstStyle>
            <a:lvl1pPr marL="0" indent="0">
              <a:buNone/>
              <a:defRPr sz="2200" b="0">
                <a:solidFill>
                  <a:srgbClr val="005DA8"/>
                </a:solidFill>
                <a:latin typeface="Franklin Gothic Medium" panose="020B06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597596"/>
            <a:ext cx="5393100" cy="3263456"/>
          </a:xfrm>
        </p:spPr>
        <p:txBody>
          <a:bodyPr anchor="t">
            <a:normAutofit/>
          </a:bodyPr>
          <a:lstStyle>
            <a:lvl1pPr>
              <a:buClr>
                <a:srgbClr val="005DA8"/>
              </a:buClr>
              <a:defRPr>
                <a:latin typeface="Franklin Gothic Book" panose="020B0503020102020204" pitchFamily="34" charset="0"/>
              </a:defRPr>
            </a:lvl1pPr>
            <a:lvl2pPr>
              <a:buClr>
                <a:srgbClr val="005DA8"/>
              </a:buClr>
              <a:defRPr>
                <a:latin typeface="Franklin Gothic Book" panose="020B0503020102020204" pitchFamily="34" charset="0"/>
              </a:defRPr>
            </a:lvl2pPr>
            <a:lvl3pPr>
              <a:buClr>
                <a:srgbClr val="005DA8"/>
              </a:buClr>
              <a:defRPr>
                <a:latin typeface="Franklin Gothic Book" panose="020B0503020102020204" pitchFamily="34" charset="0"/>
              </a:defRPr>
            </a:lvl3pPr>
            <a:lvl4pPr>
              <a:buClr>
                <a:srgbClr val="005DA8"/>
              </a:buClr>
              <a:defRPr>
                <a:latin typeface="Franklin Gothic Book" panose="020B0503020102020204" pitchFamily="34" charset="0"/>
              </a:defRPr>
            </a:lvl4pPr>
            <a:lvl5pPr>
              <a:buClr>
                <a:srgbClr val="005DA8"/>
              </a:buClr>
              <a:defRPr>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1846132"/>
            <a:ext cx="5087073" cy="553373"/>
          </a:xfrm>
        </p:spPr>
        <p:txBody>
          <a:bodyPr anchor="b">
            <a:noAutofit/>
          </a:bodyPr>
          <a:lstStyle>
            <a:lvl1pPr marL="0" indent="0">
              <a:buNone/>
              <a:defRPr sz="2200" b="0">
                <a:solidFill>
                  <a:srgbClr val="005DA8"/>
                </a:solidFill>
                <a:latin typeface="Franklin Gothic Medium" panose="020B06030201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597596"/>
            <a:ext cx="5393100" cy="3263455"/>
          </a:xfrm>
        </p:spPr>
        <p:txBody>
          <a:bodyPr anchor="t">
            <a:normAutofit/>
          </a:bodyPr>
          <a:lstStyle>
            <a:lvl1pPr>
              <a:buClr>
                <a:srgbClr val="005DA8"/>
              </a:buClr>
              <a:defRPr>
                <a:latin typeface="Franklin Gothic Book" panose="020B0503020102020204" pitchFamily="34" charset="0"/>
              </a:defRPr>
            </a:lvl1pPr>
            <a:lvl2pPr>
              <a:buClr>
                <a:srgbClr val="005DA8"/>
              </a:buClr>
              <a:defRPr>
                <a:latin typeface="Franklin Gothic Book" panose="020B0503020102020204" pitchFamily="34" charset="0"/>
              </a:defRPr>
            </a:lvl2pPr>
            <a:lvl3pPr>
              <a:buClr>
                <a:srgbClr val="005DA8"/>
              </a:buClr>
              <a:defRPr>
                <a:latin typeface="Franklin Gothic Book" panose="020B0503020102020204" pitchFamily="34" charset="0"/>
              </a:defRPr>
            </a:lvl3pPr>
            <a:lvl4pPr>
              <a:buClr>
                <a:srgbClr val="005DA8"/>
              </a:buClr>
              <a:defRPr>
                <a:latin typeface="Franklin Gothic Book" panose="020B0503020102020204" pitchFamily="34" charset="0"/>
              </a:defRPr>
            </a:lvl4pPr>
            <a:lvl5pPr>
              <a:buClr>
                <a:srgbClr val="005DA8"/>
              </a:buClr>
              <a:defRPr>
                <a:latin typeface="Franklin Gothic Book" panose="020B05030201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9"/>
          <p:cNvSpPr>
            <a:spLocks noChangeAspect="1"/>
          </p:cNvSpPr>
          <p:nvPr userDrawn="1"/>
        </p:nvSpPr>
        <p:spPr>
          <a:xfrm>
            <a:off x="528773" y="1434586"/>
            <a:ext cx="11029615" cy="4571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Title 1"/>
          <p:cNvSpPr>
            <a:spLocks noGrp="1"/>
          </p:cNvSpPr>
          <p:nvPr>
            <p:ph type="title"/>
          </p:nvPr>
        </p:nvSpPr>
        <p:spPr>
          <a:xfrm>
            <a:off x="528773" y="370177"/>
            <a:ext cx="11029616" cy="1013800"/>
          </a:xfrm>
          <a:prstGeom prst="rect">
            <a:avLst/>
          </a:prstGeom>
        </p:spPr>
        <p:txBody>
          <a:bodyPr anchor="b"/>
          <a:lstStyle>
            <a:lvl1pPr>
              <a:defRPr>
                <a:solidFill>
                  <a:schemeClr val="tx1">
                    <a:lumMod val="85000"/>
                    <a:lumOff val="15000"/>
                  </a:schemeClr>
                </a:solidFill>
                <a:latin typeface="Franklin Gothic Medium" panose="020B0603020102020204" pitchFamily="34" charset="0"/>
              </a:defRPr>
            </a:lvl1pPr>
          </a:lstStyle>
          <a:p>
            <a:r>
              <a:rPr lang="en-US"/>
              <a:t>Click to edit Master title style</a:t>
            </a:r>
            <a:endParaRPr lang="en-US" dirty="0"/>
          </a:p>
        </p:txBody>
      </p:sp>
      <p:pic>
        <p:nvPicPr>
          <p:cNvPr id="16" name="Picture 1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51807" y="294002"/>
            <a:ext cx="3206582" cy="1282633"/>
          </a:xfrm>
          <a:prstGeom prst="rect">
            <a:avLst/>
          </a:prstGeom>
        </p:spPr>
      </p:pic>
      <p:sp>
        <p:nvSpPr>
          <p:cNvPr id="17" name="Slide Number Placeholder 4"/>
          <p:cNvSpPr>
            <a:spLocks noGrp="1"/>
          </p:cNvSpPr>
          <p:nvPr>
            <p:ph type="sldNum" sz="quarter" idx="12"/>
          </p:nvPr>
        </p:nvSpPr>
        <p:spPr>
          <a:xfrm>
            <a:off x="10558300" y="5956137"/>
            <a:ext cx="1052510" cy="365125"/>
          </a:xfrm>
        </p:spPr>
        <p:txBody>
          <a:bodyPr/>
          <a:lstStyle>
            <a:lvl1pPr>
              <a:defRPr sz="1200">
                <a:solidFill>
                  <a:schemeClr val="bg2">
                    <a:lumMod val="25000"/>
                  </a:schemeClr>
                </a:solidFill>
              </a:defRPr>
            </a:lvl1pPr>
          </a:lstStyle>
          <a:p>
            <a:fld id="{A0ECE5F2-81AA-4605-B028-6FBA391056AF}" type="slidenum">
              <a:rPr lang="en-US" smtClean="0"/>
              <a:pPr/>
              <a:t>‹#›</a:t>
            </a:fld>
            <a:endParaRPr lang="en-US" dirty="0"/>
          </a:p>
        </p:txBody>
      </p:sp>
    </p:spTree>
    <p:extLst>
      <p:ext uri="{BB962C8B-B14F-4D97-AF65-F5344CB8AC3E}">
        <p14:creationId xmlns:p14="http://schemas.microsoft.com/office/powerpoint/2010/main" val="635350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9" name="Rectangle 8"/>
          <p:cNvSpPr>
            <a:spLocks noChangeAspect="1"/>
          </p:cNvSpPr>
          <p:nvPr userDrawn="1"/>
        </p:nvSpPr>
        <p:spPr>
          <a:xfrm>
            <a:off x="528773" y="1434586"/>
            <a:ext cx="11029615" cy="4571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0" name="Title 1"/>
          <p:cNvSpPr>
            <a:spLocks noGrp="1"/>
          </p:cNvSpPr>
          <p:nvPr>
            <p:ph type="title"/>
          </p:nvPr>
        </p:nvSpPr>
        <p:spPr>
          <a:xfrm>
            <a:off x="528773" y="370177"/>
            <a:ext cx="11029616" cy="1013800"/>
          </a:xfrm>
          <a:prstGeom prst="rect">
            <a:avLst/>
          </a:prstGeom>
        </p:spPr>
        <p:txBody>
          <a:bodyPr anchor="b"/>
          <a:lstStyle>
            <a:lvl1pPr>
              <a:defRPr>
                <a:solidFill>
                  <a:schemeClr val="tx1">
                    <a:lumMod val="85000"/>
                    <a:lumOff val="15000"/>
                  </a:schemeClr>
                </a:solidFill>
                <a:latin typeface="Franklin Gothic Medium" panose="020B0603020102020204" pitchFamily="34" charset="0"/>
              </a:defRPr>
            </a:lvl1pPr>
          </a:lstStyle>
          <a:p>
            <a:r>
              <a:rPr lang="en-US"/>
              <a:t>Click to edit Master title style</a:t>
            </a:r>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51807" y="294002"/>
            <a:ext cx="3206582" cy="1282633"/>
          </a:xfrm>
          <a:prstGeom prst="rect">
            <a:avLst/>
          </a:prstGeom>
        </p:spPr>
      </p:pic>
      <p:sp>
        <p:nvSpPr>
          <p:cNvPr id="12" name="Slide Number Placeholder 4"/>
          <p:cNvSpPr>
            <a:spLocks noGrp="1"/>
          </p:cNvSpPr>
          <p:nvPr>
            <p:ph type="sldNum" sz="quarter" idx="12"/>
          </p:nvPr>
        </p:nvSpPr>
        <p:spPr>
          <a:xfrm>
            <a:off x="10558300" y="5956137"/>
            <a:ext cx="1052510" cy="365125"/>
          </a:xfrm>
        </p:spPr>
        <p:txBody>
          <a:bodyPr/>
          <a:lstStyle>
            <a:lvl1pPr>
              <a:defRPr sz="1200">
                <a:solidFill>
                  <a:schemeClr val="bg2">
                    <a:lumMod val="25000"/>
                  </a:schemeClr>
                </a:solidFill>
              </a:defRPr>
            </a:lvl1pPr>
          </a:lstStyle>
          <a:p>
            <a:fld id="{A0ECE5F2-81AA-4605-B028-6FBA391056AF}" type="slidenum">
              <a:rPr lang="en-US" smtClean="0"/>
              <a:pPr/>
              <a:t>‹#›</a:t>
            </a:fld>
            <a:endParaRPr lang="en-US" dirty="0"/>
          </a:p>
        </p:txBody>
      </p:sp>
    </p:spTree>
    <p:extLst>
      <p:ext uri="{BB962C8B-B14F-4D97-AF65-F5344CB8AC3E}">
        <p14:creationId xmlns:p14="http://schemas.microsoft.com/office/powerpoint/2010/main" val="1988037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2" y="5262296"/>
            <a:ext cx="4909445" cy="689514"/>
          </a:xfrm>
          <a:prstGeom prst="rect">
            <a:avLst/>
          </a:prstGeom>
        </p:spPr>
        <p:txBody>
          <a:bodyPr anchor="ctr"/>
          <a:lstStyle>
            <a:lvl1pPr algn="l">
              <a:defRPr sz="2000" b="0">
                <a:solidFill>
                  <a:schemeClr val="bg2">
                    <a:lumMod val="25000"/>
                  </a:schemeClr>
                </a:solidFill>
                <a:latin typeface="Franklin Gothic Medium" panose="020B06030201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marL="457200" indent="-457200">
              <a:buFont typeface="Arial" panose="020B0604020202020204" pitchFamily="34" charset="0"/>
              <a:buChar char="•"/>
              <a:defRPr sz="2000">
                <a:solidFill>
                  <a:schemeClr val="tx2"/>
                </a:solidFill>
              </a:defRPr>
            </a:lvl1pPr>
            <a:lvl2pPr marL="666900" indent="-342900">
              <a:buFont typeface="Arial" panose="020B0604020202020204" pitchFamily="34" charset="0"/>
              <a:buChar char="•"/>
              <a:defRPr sz="1800">
                <a:solidFill>
                  <a:schemeClr val="tx2"/>
                </a:solidFill>
              </a:defRPr>
            </a:lvl2pPr>
            <a:lvl3pPr marL="972900" indent="-342900">
              <a:buFont typeface="Arial" panose="020B0604020202020204" pitchFamily="34" charset="0"/>
              <a:buChar char="•"/>
              <a:defRPr sz="1600">
                <a:solidFill>
                  <a:schemeClr val="tx2"/>
                </a:solidFill>
              </a:defRPr>
            </a:lvl3pPr>
            <a:lvl4pPr marL="1350900" indent="-342900">
              <a:buFont typeface="Arial" panose="020B0604020202020204" pitchFamily="34" charset="0"/>
              <a:buChar char="•"/>
              <a:defRPr sz="1400">
                <a:solidFill>
                  <a:schemeClr val="tx2"/>
                </a:solidFill>
              </a:defRPr>
            </a:lvl4pPr>
            <a:lvl5pPr marL="1710900" indent="-342900">
              <a:buFont typeface="Arial" panose="020B0604020202020204" pitchFamily="34" charset="0"/>
              <a:buChar cha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lvl1pPr>
              <a:defRPr sz="1200">
                <a:solidFill>
                  <a:schemeClr val="bg2">
                    <a:lumMod val="25000"/>
                  </a:schemeClr>
                </a:solidFill>
              </a:defRPr>
            </a:lvl1pPr>
          </a:lstStyle>
          <a:p>
            <a:fld id="{CA8D9AD5-F248-4919-864A-CFD76CC027D6}" type="slidenum">
              <a:rPr lang="en-US" smtClean="0"/>
              <a:pPr/>
              <a:t>‹#›</a:t>
            </a:fld>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010042" y="5048326"/>
            <a:ext cx="2600767" cy="1040307"/>
          </a:xfrm>
          <a:prstGeom prst="rect">
            <a:avLst/>
          </a:prstGeom>
        </p:spPr>
      </p:pic>
      <p:sp>
        <p:nvSpPr>
          <p:cNvPr id="11" name="Rectangle 10"/>
          <p:cNvSpPr>
            <a:spLocks noChangeAspect="1"/>
          </p:cNvSpPr>
          <p:nvPr userDrawn="1"/>
        </p:nvSpPr>
        <p:spPr>
          <a:xfrm>
            <a:off x="581194" y="5095414"/>
            <a:ext cx="11029615" cy="45719"/>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923271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077201" y="599725"/>
            <a:ext cx="3668818" cy="5556458"/>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774923" y="774071"/>
            <a:ext cx="7073677" cy="542200"/>
          </a:xfrm>
          <a:prstGeom prst="rect">
            <a:avLst/>
          </a:prstGeom>
        </p:spPr>
        <p:txBody>
          <a:bodyPr vert="horz"/>
          <a:lstStyle>
            <a:lvl1pPr>
              <a:defRPr>
                <a:solidFill>
                  <a:schemeClr val="accent1">
                    <a:lumMod val="50000"/>
                  </a:schemeClr>
                </a:solidFill>
                <a:latin typeface="Franklin Gothic Medium" panose="020B0603020102020204" pitchFamily="34" charset="0"/>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74923" y="2104164"/>
            <a:ext cx="7073677" cy="3754636"/>
          </a:xfrm>
        </p:spPr>
        <p:txBody>
          <a:bodyPr vert="horz"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3"/>
          <p:cNvSpPr>
            <a:spLocks noGrp="1"/>
          </p:cNvSpPr>
          <p:nvPr>
            <p:ph sz="half" idx="2" hasCustomPrompt="1"/>
          </p:nvPr>
        </p:nvSpPr>
        <p:spPr>
          <a:xfrm>
            <a:off x="8360806" y="818500"/>
            <a:ext cx="3145393" cy="4439300"/>
          </a:xfrm>
        </p:spPr>
        <p:txBody>
          <a:bodyPr anchor="t">
            <a:normAutofit/>
          </a:bodyPr>
          <a:lstStyle>
            <a:lvl1pPr marL="0" indent="0">
              <a:buNone/>
              <a:defRPr>
                <a:solidFill>
                  <a:schemeClr val="bg2">
                    <a:lumMod val="25000"/>
                  </a:schemeClr>
                </a:solidFill>
              </a:defRPr>
            </a:lvl1pPr>
            <a:lvl2pPr marL="324000" indent="0">
              <a:buNone/>
              <a:defRPr>
                <a:solidFill>
                  <a:schemeClr val="bg1"/>
                </a:solidFill>
              </a:defRPr>
            </a:lvl2pPr>
            <a:lvl3pPr marL="630000" indent="0">
              <a:buNone/>
              <a:defRPr>
                <a:solidFill>
                  <a:schemeClr val="bg1"/>
                </a:solidFill>
              </a:defRPr>
            </a:lvl3pPr>
            <a:lvl4pPr marL="1008000" indent="0">
              <a:buNone/>
              <a:defRPr>
                <a:solidFill>
                  <a:schemeClr val="bg1"/>
                </a:solidFill>
              </a:defRPr>
            </a:lvl4pPr>
            <a:lvl5pPr marL="1368000" indent="0">
              <a:buNone/>
              <a:defRPr>
                <a:solidFill>
                  <a:schemeClr val="bg1"/>
                </a:solidFill>
              </a:defRPr>
            </a:lvl5pPr>
          </a:lstStyle>
          <a:p>
            <a:pPr lvl="0"/>
            <a:r>
              <a:rPr lang="en-US" dirty="0"/>
              <a:t>Click to Insert Photo</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79566" y="5205417"/>
            <a:ext cx="2507872" cy="1003149"/>
          </a:xfrm>
          <a:prstGeom prst="rect">
            <a:avLst/>
          </a:prstGeom>
        </p:spPr>
      </p:pic>
      <p:sp>
        <p:nvSpPr>
          <p:cNvPr id="11" name="Slide Number Placeholder 6"/>
          <p:cNvSpPr>
            <a:spLocks noGrp="1"/>
          </p:cNvSpPr>
          <p:nvPr>
            <p:ph type="sldNum" sz="quarter" idx="12"/>
          </p:nvPr>
        </p:nvSpPr>
        <p:spPr>
          <a:xfrm>
            <a:off x="10693509" y="6260949"/>
            <a:ext cx="1052510" cy="365125"/>
          </a:xfrm>
        </p:spPr>
        <p:txBody>
          <a:bodyPr/>
          <a:lstStyle>
            <a:lvl1pPr>
              <a:defRPr sz="1200">
                <a:solidFill>
                  <a:schemeClr val="bg2">
                    <a:lumMod val="25000"/>
                  </a:schemeClr>
                </a:solidFill>
              </a:defRPr>
            </a:lvl1pPr>
          </a:lstStyle>
          <a:p>
            <a:fld id="{CA8D9AD5-F248-4919-864A-CFD76CC027D6}" type="slidenum">
              <a:rPr lang="en-US" smtClean="0"/>
              <a:pPr/>
              <a:t>‹#›</a:t>
            </a:fld>
            <a:endParaRPr lang="en-US" dirty="0"/>
          </a:p>
        </p:txBody>
      </p:sp>
      <p:sp>
        <p:nvSpPr>
          <p:cNvPr id="12" name="Text Placeholder 2"/>
          <p:cNvSpPr>
            <a:spLocks noGrp="1"/>
          </p:cNvSpPr>
          <p:nvPr>
            <p:ph type="body" idx="13"/>
          </p:nvPr>
        </p:nvSpPr>
        <p:spPr>
          <a:xfrm>
            <a:off x="774923" y="1387617"/>
            <a:ext cx="7073677" cy="354477"/>
          </a:xfrm>
        </p:spPr>
        <p:txBody>
          <a:bodyPr anchor="t">
            <a:normAutofit/>
          </a:bodyPr>
          <a:lstStyle>
            <a:lvl1pPr marL="0" indent="0" algn="l">
              <a:buNone/>
              <a:defRPr sz="1800" cap="all">
                <a:solidFill>
                  <a:srgbClr val="005DA8"/>
                </a:solidFill>
                <a:latin typeface="Franklin Gothic Book" panose="020B05030201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84046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estions Final Slide">
    <p:spTree>
      <p:nvGrpSpPr>
        <p:cNvPr id="1" name=""/>
        <p:cNvGrpSpPr/>
        <p:nvPr/>
      </p:nvGrpSpPr>
      <p:grpSpPr>
        <a:xfrm>
          <a:off x="0" y="0"/>
          <a:ext cx="0" cy="0"/>
          <a:chOff x="0" y="0"/>
          <a:chExt cx="0" cy="0"/>
        </a:xfrm>
      </p:grpSpPr>
      <p:sp>
        <p:nvSpPr>
          <p:cNvPr id="2" name="Title 1"/>
          <p:cNvSpPr>
            <a:spLocks noGrp="1"/>
          </p:cNvSpPr>
          <p:nvPr>
            <p:ph type="title"/>
          </p:nvPr>
        </p:nvSpPr>
        <p:spPr>
          <a:xfrm>
            <a:off x="838199" y="3786242"/>
            <a:ext cx="10515600" cy="1325563"/>
          </a:xfrm>
          <a:prstGeom prst="rect">
            <a:avLst/>
          </a:prstGeom>
        </p:spPr>
        <p:txBody>
          <a:bodyPr/>
          <a:lstStyle>
            <a:lvl1pPr algn="ctr">
              <a:defRPr baseline="0">
                <a:solidFill>
                  <a:schemeClr val="bg2">
                    <a:lumMod val="25000"/>
                  </a:schemeClr>
                </a:solidFill>
              </a:defRPr>
            </a:lvl1pPr>
          </a:lstStyle>
          <a:p>
            <a:r>
              <a:rPr lang="en-US"/>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324163" y="1737674"/>
            <a:ext cx="5543673" cy="2217469"/>
          </a:xfrm>
          <a:prstGeom prst="rect">
            <a:avLst/>
          </a:prstGeom>
        </p:spPr>
      </p:pic>
    </p:spTree>
    <p:extLst>
      <p:ext uri="{BB962C8B-B14F-4D97-AF65-F5344CB8AC3E}">
        <p14:creationId xmlns:p14="http://schemas.microsoft.com/office/powerpoint/2010/main" val="913233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E97F5C-DFC1-4145-ACEC-0418FED6DE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A866BB-25CA-724D-9B2C-A8FD7D45DC7D}"/>
              </a:ext>
            </a:extLst>
          </p:cNvPr>
          <p:cNvSpPr>
            <a:spLocks noGrp="1"/>
          </p:cNvSpPr>
          <p:nvPr>
            <p:ph sz="half" idx="1"/>
          </p:nvPr>
        </p:nvSpPr>
        <p:spPr>
          <a:xfrm>
            <a:off x="453153" y="1825625"/>
            <a:ext cx="5566647"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903883CE-8642-2544-ACCC-D45AC9EF7E86}"/>
              </a:ext>
            </a:extLst>
          </p:cNvPr>
          <p:cNvSpPr>
            <a:spLocks noGrp="1"/>
          </p:cNvSpPr>
          <p:nvPr>
            <p:ph sz="half" idx="2"/>
          </p:nvPr>
        </p:nvSpPr>
        <p:spPr>
          <a:xfrm>
            <a:off x="6172200" y="1825625"/>
            <a:ext cx="556125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09152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ogoFinal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16718" y="1628906"/>
            <a:ext cx="8158565" cy="3263426"/>
          </a:xfrm>
          <a:prstGeom prst="rect">
            <a:avLst/>
          </a:prstGeom>
        </p:spPr>
      </p:pic>
    </p:spTree>
    <p:extLst>
      <p:ext uri="{BB962C8B-B14F-4D97-AF65-F5344CB8AC3E}">
        <p14:creationId xmlns:p14="http://schemas.microsoft.com/office/powerpoint/2010/main" val="530951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Sebree Title Slide">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r="7942" b="3807"/>
          <a:stretch/>
        </p:blipFill>
        <p:spPr>
          <a:xfrm>
            <a:off x="1" y="-309410"/>
            <a:ext cx="12219180" cy="7181971"/>
          </a:xfrm>
          <a:prstGeom prst="rect">
            <a:avLst/>
          </a:prstGeom>
        </p:spPr>
      </p:pic>
      <p:sp>
        <p:nvSpPr>
          <p:cNvPr id="13" name="Rectangle 12"/>
          <p:cNvSpPr/>
          <p:nvPr userDrawn="1"/>
        </p:nvSpPr>
        <p:spPr>
          <a:xfrm>
            <a:off x="241297" y="-323971"/>
            <a:ext cx="6412857" cy="7181971"/>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8221" y="502057"/>
            <a:ext cx="5155657" cy="2062263"/>
          </a:xfrm>
          <a:prstGeom prst="rect">
            <a:avLst/>
          </a:prstGeom>
        </p:spPr>
      </p:pic>
      <p:sp>
        <p:nvSpPr>
          <p:cNvPr id="9" name="Title 1"/>
          <p:cNvSpPr>
            <a:spLocks noGrp="1"/>
          </p:cNvSpPr>
          <p:nvPr>
            <p:ph type="title" hasCustomPrompt="1"/>
          </p:nvPr>
        </p:nvSpPr>
        <p:spPr>
          <a:xfrm>
            <a:off x="608221" y="3888105"/>
            <a:ext cx="5361588" cy="914400"/>
          </a:xfrm>
        </p:spPr>
        <p:txBody>
          <a:bodyPr anchor="b"/>
          <a:lstStyle>
            <a:lvl1pPr>
              <a:defRPr sz="5400" b="0">
                <a:solidFill>
                  <a:schemeClr val="tx1"/>
                </a:solidFill>
                <a:latin typeface="Franklin Gothic Medium Cond" panose="020B0606030402020204" pitchFamily="34" charset="0"/>
              </a:defRPr>
            </a:lvl1pPr>
          </a:lstStyle>
          <a:p>
            <a:r>
              <a:rPr lang="en-US" dirty="0"/>
              <a:t>TITLE</a:t>
            </a:r>
          </a:p>
        </p:txBody>
      </p:sp>
      <p:cxnSp>
        <p:nvCxnSpPr>
          <p:cNvPr id="14" name="Straight Connector 13"/>
          <p:cNvCxnSpPr/>
          <p:nvPr userDrawn="1"/>
        </p:nvCxnSpPr>
        <p:spPr>
          <a:xfrm>
            <a:off x="608221" y="4928797"/>
            <a:ext cx="2120419" cy="8445"/>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Text Placeholder 4">
            <a:extLst>
              <a:ext uri="{FF2B5EF4-FFF2-40B4-BE49-F238E27FC236}">
                <a16:creationId xmlns:a16="http://schemas.microsoft.com/office/drawing/2014/main" id="{B107D0E1-EAED-8E08-24BA-8F930364BA96}"/>
              </a:ext>
            </a:extLst>
          </p:cNvPr>
          <p:cNvSpPr>
            <a:spLocks noGrp="1"/>
          </p:cNvSpPr>
          <p:nvPr>
            <p:ph type="body" sz="quarter" idx="10" hasCustomPrompt="1"/>
          </p:nvPr>
        </p:nvSpPr>
        <p:spPr>
          <a:xfrm>
            <a:off x="608221" y="5063534"/>
            <a:ext cx="5320819" cy="862012"/>
          </a:xfrm>
        </p:spPr>
        <p:txBody>
          <a:bodyPr anchor="t">
            <a:normAutofit/>
          </a:bodyPr>
          <a:lstStyle>
            <a:lvl1pPr marL="0" indent="0">
              <a:buNone/>
              <a:defRPr sz="2400">
                <a:solidFill>
                  <a:srgbClr val="005DA6"/>
                </a:solidFill>
                <a:latin typeface="Franklin Gothic Medium" panose="020B0603020102020204" pitchFamily="34" charset="0"/>
              </a:defRPr>
            </a:lvl1pPr>
          </a:lstStyle>
          <a:p>
            <a:pPr lvl="0"/>
            <a:r>
              <a:rPr lang="en-US" dirty="0"/>
              <a:t>Subtitle</a:t>
            </a:r>
          </a:p>
        </p:txBody>
      </p:sp>
    </p:spTree>
    <p:extLst>
      <p:ext uri="{BB962C8B-B14F-4D97-AF65-F5344CB8AC3E}">
        <p14:creationId xmlns:p14="http://schemas.microsoft.com/office/powerpoint/2010/main" val="27563815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Wilson 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893" y="-1"/>
            <a:ext cx="12294893" cy="6915877"/>
          </a:xfrm>
          <a:prstGeom prst="rect">
            <a:avLst/>
          </a:prstGeom>
        </p:spPr>
      </p:pic>
      <p:sp>
        <p:nvSpPr>
          <p:cNvPr id="18" name="Rectangle 17"/>
          <p:cNvSpPr/>
          <p:nvPr userDrawn="1"/>
        </p:nvSpPr>
        <p:spPr>
          <a:xfrm>
            <a:off x="252945" y="-1"/>
            <a:ext cx="6412857" cy="6915877"/>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8221" y="502057"/>
            <a:ext cx="5155657" cy="2062263"/>
          </a:xfrm>
          <a:prstGeom prst="rect">
            <a:avLst/>
          </a:prstGeom>
        </p:spPr>
      </p:pic>
      <p:sp>
        <p:nvSpPr>
          <p:cNvPr id="10" name="Title 1"/>
          <p:cNvSpPr>
            <a:spLocks noGrp="1"/>
          </p:cNvSpPr>
          <p:nvPr>
            <p:ph type="title" hasCustomPrompt="1"/>
          </p:nvPr>
        </p:nvSpPr>
        <p:spPr>
          <a:xfrm>
            <a:off x="608221" y="3888105"/>
            <a:ext cx="5361588" cy="914400"/>
          </a:xfrm>
        </p:spPr>
        <p:txBody>
          <a:bodyPr anchor="b"/>
          <a:lstStyle>
            <a:lvl1pPr>
              <a:defRPr sz="5400" b="0">
                <a:solidFill>
                  <a:schemeClr val="tx1"/>
                </a:solidFill>
                <a:latin typeface="Franklin Gothic Medium Cond" panose="020B0606030402020204" pitchFamily="34" charset="0"/>
              </a:defRPr>
            </a:lvl1pPr>
          </a:lstStyle>
          <a:p>
            <a:r>
              <a:rPr lang="en-US" dirty="0"/>
              <a:t>TITLE</a:t>
            </a:r>
          </a:p>
        </p:txBody>
      </p:sp>
      <p:cxnSp>
        <p:nvCxnSpPr>
          <p:cNvPr id="12" name="Straight Connector 11"/>
          <p:cNvCxnSpPr/>
          <p:nvPr userDrawn="1"/>
        </p:nvCxnSpPr>
        <p:spPr>
          <a:xfrm>
            <a:off x="608221" y="4928797"/>
            <a:ext cx="2120419" cy="8445"/>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3" name="Text Placeholder 4">
            <a:extLst>
              <a:ext uri="{FF2B5EF4-FFF2-40B4-BE49-F238E27FC236}">
                <a16:creationId xmlns:a16="http://schemas.microsoft.com/office/drawing/2014/main" id="{B107D0E1-EAED-8E08-24BA-8F930364BA96}"/>
              </a:ext>
            </a:extLst>
          </p:cNvPr>
          <p:cNvSpPr>
            <a:spLocks noGrp="1"/>
          </p:cNvSpPr>
          <p:nvPr>
            <p:ph type="body" sz="quarter" idx="10" hasCustomPrompt="1"/>
          </p:nvPr>
        </p:nvSpPr>
        <p:spPr>
          <a:xfrm>
            <a:off x="608221" y="5063534"/>
            <a:ext cx="5320819" cy="862012"/>
          </a:xfrm>
        </p:spPr>
        <p:txBody>
          <a:bodyPr anchor="t">
            <a:normAutofit/>
          </a:bodyPr>
          <a:lstStyle>
            <a:lvl1pPr marL="0" indent="0">
              <a:buNone/>
              <a:defRPr sz="2400">
                <a:solidFill>
                  <a:srgbClr val="005DA6"/>
                </a:solidFill>
                <a:latin typeface="Franklin Gothic Medium" panose="020B0603020102020204" pitchFamily="34" charset="0"/>
              </a:defRPr>
            </a:lvl1pPr>
          </a:lstStyle>
          <a:p>
            <a:pPr lvl="0"/>
            <a:r>
              <a:rPr lang="en-US" dirty="0"/>
              <a:t>Subtitle</a:t>
            </a:r>
          </a:p>
        </p:txBody>
      </p:sp>
    </p:spTree>
    <p:extLst>
      <p:ext uri="{BB962C8B-B14F-4D97-AF65-F5344CB8AC3E}">
        <p14:creationId xmlns:p14="http://schemas.microsoft.com/office/powerpoint/2010/main" val="3015175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ETS 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p:cNvSpPr/>
          <p:nvPr userDrawn="1"/>
        </p:nvSpPr>
        <p:spPr>
          <a:xfrm>
            <a:off x="247121" y="-1"/>
            <a:ext cx="6412857" cy="6858001"/>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8221" y="502057"/>
            <a:ext cx="5155657" cy="2062263"/>
          </a:xfrm>
          <a:prstGeom prst="rect">
            <a:avLst/>
          </a:prstGeom>
        </p:spPr>
      </p:pic>
      <p:sp>
        <p:nvSpPr>
          <p:cNvPr id="10" name="Title 1"/>
          <p:cNvSpPr>
            <a:spLocks noGrp="1"/>
          </p:cNvSpPr>
          <p:nvPr>
            <p:ph type="title" hasCustomPrompt="1"/>
          </p:nvPr>
        </p:nvSpPr>
        <p:spPr>
          <a:xfrm>
            <a:off x="608221" y="3888105"/>
            <a:ext cx="5361588" cy="914400"/>
          </a:xfrm>
        </p:spPr>
        <p:txBody>
          <a:bodyPr anchor="b"/>
          <a:lstStyle>
            <a:lvl1pPr>
              <a:defRPr sz="5400" b="0">
                <a:solidFill>
                  <a:schemeClr val="tx1"/>
                </a:solidFill>
                <a:latin typeface="Franklin Gothic Medium Cond" panose="020B0606030402020204" pitchFamily="34" charset="0"/>
              </a:defRPr>
            </a:lvl1pPr>
          </a:lstStyle>
          <a:p>
            <a:r>
              <a:rPr lang="en-US" dirty="0"/>
              <a:t>TITLE</a:t>
            </a:r>
          </a:p>
        </p:txBody>
      </p:sp>
      <p:cxnSp>
        <p:nvCxnSpPr>
          <p:cNvPr id="12" name="Straight Connector 11"/>
          <p:cNvCxnSpPr/>
          <p:nvPr userDrawn="1"/>
        </p:nvCxnSpPr>
        <p:spPr>
          <a:xfrm>
            <a:off x="608221" y="4928797"/>
            <a:ext cx="2120419" cy="8445"/>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4" name="Text Placeholder 4">
            <a:extLst>
              <a:ext uri="{FF2B5EF4-FFF2-40B4-BE49-F238E27FC236}">
                <a16:creationId xmlns:a16="http://schemas.microsoft.com/office/drawing/2014/main" id="{B107D0E1-EAED-8E08-24BA-8F930364BA96}"/>
              </a:ext>
            </a:extLst>
          </p:cNvPr>
          <p:cNvSpPr>
            <a:spLocks noGrp="1"/>
          </p:cNvSpPr>
          <p:nvPr>
            <p:ph type="body" sz="quarter" idx="10" hasCustomPrompt="1"/>
          </p:nvPr>
        </p:nvSpPr>
        <p:spPr>
          <a:xfrm>
            <a:off x="608221" y="5063534"/>
            <a:ext cx="5320819" cy="862012"/>
          </a:xfrm>
        </p:spPr>
        <p:txBody>
          <a:bodyPr anchor="t">
            <a:normAutofit/>
          </a:bodyPr>
          <a:lstStyle>
            <a:lvl1pPr marL="0" indent="0">
              <a:buNone/>
              <a:defRPr sz="2400">
                <a:solidFill>
                  <a:srgbClr val="005DA6"/>
                </a:solidFill>
                <a:latin typeface="Franklin Gothic Medium" panose="020B0603020102020204" pitchFamily="34" charset="0"/>
              </a:defRPr>
            </a:lvl1pPr>
          </a:lstStyle>
          <a:p>
            <a:pPr lvl="0"/>
            <a:r>
              <a:rPr lang="en-US" dirty="0"/>
              <a:t>Subtitle</a:t>
            </a:r>
          </a:p>
        </p:txBody>
      </p:sp>
    </p:spTree>
    <p:extLst>
      <p:ext uri="{BB962C8B-B14F-4D97-AF65-F5344CB8AC3E}">
        <p14:creationId xmlns:p14="http://schemas.microsoft.com/office/powerpoint/2010/main" val="107916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HQ Title Slid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r="4090"/>
          <a:stretch/>
        </p:blipFill>
        <p:spPr>
          <a:xfrm>
            <a:off x="0" y="0"/>
            <a:ext cx="12254125" cy="7186837"/>
          </a:xfrm>
          <a:prstGeom prst="rect">
            <a:avLst/>
          </a:prstGeom>
        </p:spPr>
      </p:pic>
      <p:sp>
        <p:nvSpPr>
          <p:cNvPr id="13" name="Rectangle 12"/>
          <p:cNvSpPr/>
          <p:nvPr userDrawn="1"/>
        </p:nvSpPr>
        <p:spPr>
          <a:xfrm>
            <a:off x="247121" y="-1"/>
            <a:ext cx="6412857" cy="7186838"/>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8221" y="502057"/>
            <a:ext cx="5155657" cy="2062263"/>
          </a:xfrm>
          <a:prstGeom prst="rect">
            <a:avLst/>
          </a:prstGeom>
        </p:spPr>
      </p:pic>
      <p:sp>
        <p:nvSpPr>
          <p:cNvPr id="9" name="Title 1"/>
          <p:cNvSpPr>
            <a:spLocks noGrp="1"/>
          </p:cNvSpPr>
          <p:nvPr>
            <p:ph type="title" hasCustomPrompt="1"/>
          </p:nvPr>
        </p:nvSpPr>
        <p:spPr>
          <a:xfrm>
            <a:off x="608221" y="3888105"/>
            <a:ext cx="5361588" cy="914400"/>
          </a:xfrm>
        </p:spPr>
        <p:txBody>
          <a:bodyPr anchor="b"/>
          <a:lstStyle>
            <a:lvl1pPr>
              <a:defRPr sz="5400" b="0">
                <a:solidFill>
                  <a:schemeClr val="tx1"/>
                </a:solidFill>
                <a:latin typeface="Franklin Gothic Medium Cond" panose="020B0606030402020204" pitchFamily="34" charset="0"/>
              </a:defRPr>
            </a:lvl1pPr>
          </a:lstStyle>
          <a:p>
            <a:r>
              <a:rPr lang="en-US" dirty="0"/>
              <a:t>TITLE</a:t>
            </a:r>
          </a:p>
        </p:txBody>
      </p:sp>
      <p:cxnSp>
        <p:nvCxnSpPr>
          <p:cNvPr id="10" name="Straight Connector 9"/>
          <p:cNvCxnSpPr/>
          <p:nvPr userDrawn="1"/>
        </p:nvCxnSpPr>
        <p:spPr>
          <a:xfrm>
            <a:off x="608221" y="4928797"/>
            <a:ext cx="2120419" cy="8445"/>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B107D0E1-EAED-8E08-24BA-8F930364BA96}"/>
              </a:ext>
            </a:extLst>
          </p:cNvPr>
          <p:cNvSpPr>
            <a:spLocks noGrp="1"/>
          </p:cNvSpPr>
          <p:nvPr>
            <p:ph type="body" sz="quarter" idx="10" hasCustomPrompt="1"/>
          </p:nvPr>
        </p:nvSpPr>
        <p:spPr>
          <a:xfrm>
            <a:off x="608221" y="5063534"/>
            <a:ext cx="5320819" cy="862012"/>
          </a:xfrm>
        </p:spPr>
        <p:txBody>
          <a:bodyPr anchor="t">
            <a:normAutofit/>
          </a:bodyPr>
          <a:lstStyle>
            <a:lvl1pPr marL="0" indent="0">
              <a:buNone/>
              <a:defRPr sz="2400">
                <a:solidFill>
                  <a:srgbClr val="005DA6"/>
                </a:solidFill>
                <a:latin typeface="Franklin Gothic Medium" panose="020B0603020102020204" pitchFamily="34" charset="0"/>
              </a:defRPr>
            </a:lvl1pPr>
          </a:lstStyle>
          <a:p>
            <a:pPr lvl="0"/>
            <a:r>
              <a:rPr lang="en-US" dirty="0"/>
              <a:t>Subtitle</a:t>
            </a:r>
          </a:p>
        </p:txBody>
      </p:sp>
    </p:spTree>
    <p:extLst>
      <p:ext uri="{BB962C8B-B14F-4D97-AF65-F5344CB8AC3E}">
        <p14:creationId xmlns:p14="http://schemas.microsoft.com/office/powerpoint/2010/main" val="1782159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Power Line 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p:cNvSpPr/>
          <p:nvPr userDrawn="1"/>
        </p:nvSpPr>
        <p:spPr>
          <a:xfrm>
            <a:off x="247121" y="-1"/>
            <a:ext cx="6412857" cy="6858001"/>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8221" y="502057"/>
            <a:ext cx="5155657" cy="2062263"/>
          </a:xfrm>
          <a:prstGeom prst="rect">
            <a:avLst/>
          </a:prstGeom>
        </p:spPr>
      </p:pic>
      <p:sp>
        <p:nvSpPr>
          <p:cNvPr id="8" name="Title 1"/>
          <p:cNvSpPr>
            <a:spLocks noGrp="1"/>
          </p:cNvSpPr>
          <p:nvPr>
            <p:ph type="title" hasCustomPrompt="1"/>
          </p:nvPr>
        </p:nvSpPr>
        <p:spPr>
          <a:xfrm>
            <a:off x="608221" y="3888105"/>
            <a:ext cx="5361588" cy="914400"/>
          </a:xfrm>
        </p:spPr>
        <p:txBody>
          <a:bodyPr anchor="b"/>
          <a:lstStyle>
            <a:lvl1pPr>
              <a:defRPr sz="5400" b="0">
                <a:solidFill>
                  <a:schemeClr val="tx1"/>
                </a:solidFill>
                <a:latin typeface="Franklin Gothic Medium Cond" panose="020B0606030402020204" pitchFamily="34" charset="0"/>
              </a:defRPr>
            </a:lvl1pPr>
          </a:lstStyle>
          <a:p>
            <a:r>
              <a:rPr lang="en-US" dirty="0"/>
              <a:t>TITLE</a:t>
            </a:r>
          </a:p>
        </p:txBody>
      </p:sp>
      <p:cxnSp>
        <p:nvCxnSpPr>
          <p:cNvPr id="11" name="Straight Connector 10"/>
          <p:cNvCxnSpPr/>
          <p:nvPr userDrawn="1"/>
        </p:nvCxnSpPr>
        <p:spPr>
          <a:xfrm>
            <a:off x="608221" y="4928797"/>
            <a:ext cx="2120419" cy="8445"/>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5" name="Text Placeholder 4">
            <a:extLst>
              <a:ext uri="{FF2B5EF4-FFF2-40B4-BE49-F238E27FC236}">
                <a16:creationId xmlns:a16="http://schemas.microsoft.com/office/drawing/2014/main" id="{B107D0E1-EAED-8E08-24BA-8F930364BA96}"/>
              </a:ext>
            </a:extLst>
          </p:cNvPr>
          <p:cNvSpPr>
            <a:spLocks noGrp="1"/>
          </p:cNvSpPr>
          <p:nvPr>
            <p:ph type="body" sz="quarter" idx="10" hasCustomPrompt="1"/>
          </p:nvPr>
        </p:nvSpPr>
        <p:spPr>
          <a:xfrm>
            <a:off x="608221" y="5063534"/>
            <a:ext cx="5320819" cy="862012"/>
          </a:xfrm>
        </p:spPr>
        <p:txBody>
          <a:bodyPr anchor="t">
            <a:normAutofit/>
          </a:bodyPr>
          <a:lstStyle>
            <a:lvl1pPr marL="0" indent="0">
              <a:buNone/>
              <a:defRPr sz="2400">
                <a:solidFill>
                  <a:srgbClr val="005DA6"/>
                </a:solidFill>
                <a:latin typeface="Franklin Gothic Medium" panose="020B0603020102020204" pitchFamily="34" charset="0"/>
              </a:defRPr>
            </a:lvl1pPr>
          </a:lstStyle>
          <a:p>
            <a:pPr lvl="0"/>
            <a:r>
              <a:rPr lang="en-US" dirty="0"/>
              <a:t>Subtitle</a:t>
            </a:r>
          </a:p>
        </p:txBody>
      </p:sp>
    </p:spTree>
    <p:extLst>
      <p:ext uri="{BB962C8B-B14F-4D97-AF65-F5344CB8AC3E}">
        <p14:creationId xmlns:p14="http://schemas.microsoft.com/office/powerpoint/2010/main" val="2265981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12452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0DCF4-C8BC-D743-94A7-4A4F990E8621}"/>
              </a:ext>
            </a:extLst>
          </p:cNvPr>
          <p:cNvSpPr>
            <a:spLocks noGrp="1"/>
          </p:cNvSpPr>
          <p:nvPr>
            <p:ph type="title"/>
          </p:nvPr>
        </p:nvSpPr>
        <p:spPr>
          <a:xfrm>
            <a:off x="461246" y="457200"/>
            <a:ext cx="4310779" cy="1600200"/>
          </a:xfrm>
        </p:spPr>
        <p:txBody>
          <a:bodyPr anchor="t"/>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9E3027D5-6587-CC4A-9ED3-8C51C46BEF7A}"/>
              </a:ext>
            </a:extLst>
          </p:cNvPr>
          <p:cNvSpPr>
            <a:spLocks noGrp="1"/>
          </p:cNvSpPr>
          <p:nvPr>
            <p:ph type="pic" idx="1"/>
          </p:nvPr>
        </p:nvSpPr>
        <p:spPr>
          <a:xfrm>
            <a:off x="5183188" y="457201"/>
            <a:ext cx="6547566" cy="567656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18C76F7-C2BA-F348-9E47-E3E698907303}"/>
              </a:ext>
            </a:extLst>
          </p:cNvPr>
          <p:cNvSpPr>
            <a:spLocks noGrp="1"/>
          </p:cNvSpPr>
          <p:nvPr>
            <p:ph type="body" sz="half" idx="2"/>
          </p:nvPr>
        </p:nvSpPr>
        <p:spPr>
          <a:xfrm>
            <a:off x="461246" y="2233401"/>
            <a:ext cx="4310779" cy="390036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5785063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9"/>
          <p:cNvSpPr>
            <a:spLocks noChangeArrowheads="1"/>
          </p:cNvSpPr>
          <p:nvPr userDrawn="1"/>
        </p:nvSpPr>
        <p:spPr bwMode="auto">
          <a:xfrm>
            <a:off x="0" y="3200400"/>
            <a:ext cx="12192000" cy="1981200"/>
          </a:xfrm>
          <a:prstGeom prst="rect">
            <a:avLst/>
          </a:prstGeom>
          <a:gradFill rotWithShape="1">
            <a:gsLst>
              <a:gs pos="0">
                <a:srgbClr val="0068A5">
                  <a:gamma/>
                  <a:shade val="46275"/>
                  <a:invGamma/>
                </a:srgbClr>
              </a:gs>
              <a:gs pos="100000">
                <a:srgbClr val="0068A5"/>
              </a:gs>
            </a:gsLst>
            <a:lin ang="5400000" scaled="1"/>
          </a:gradFill>
          <a:ln w="9525">
            <a:noFill/>
            <a:miter lim="800000"/>
            <a:headEnd/>
            <a:tailEnd/>
          </a:ln>
          <a:effectLst/>
        </p:spPr>
        <p:txBody>
          <a:bodyPr wrap="none" anchor="ctr"/>
          <a:lstStyle/>
          <a:p>
            <a:endParaRPr lang="en-US" sz="1800" dirty="0"/>
          </a:p>
        </p:txBody>
      </p:sp>
      <p:sp>
        <p:nvSpPr>
          <p:cNvPr id="2" name="Title 1"/>
          <p:cNvSpPr>
            <a:spLocks noGrp="1"/>
          </p:cNvSpPr>
          <p:nvPr>
            <p:ph type="ctrTitle"/>
          </p:nvPr>
        </p:nvSpPr>
        <p:spPr>
          <a:xfrm>
            <a:off x="304800" y="4267201"/>
            <a:ext cx="11480800" cy="860425"/>
          </a:xfrm>
        </p:spPr>
        <p:txBody>
          <a:bodyPr>
            <a:normAutofit/>
          </a:bodyPr>
          <a:lstStyle>
            <a:lvl1pPr>
              <a:defRPr sz="4000">
                <a:solidFill>
                  <a:schemeClr val="bg1"/>
                </a:solidFill>
              </a:defRPr>
            </a:lvl1pPr>
          </a:lstStyle>
          <a:p>
            <a:r>
              <a:rPr lang="en-US"/>
              <a:t>Click to edit Master title style</a:t>
            </a:r>
          </a:p>
        </p:txBody>
      </p:sp>
      <p:sp>
        <p:nvSpPr>
          <p:cNvPr id="3" name="Subtitle 2"/>
          <p:cNvSpPr>
            <a:spLocks noGrp="1"/>
          </p:cNvSpPr>
          <p:nvPr>
            <p:ph type="subTitle" idx="1"/>
          </p:nvPr>
        </p:nvSpPr>
        <p:spPr>
          <a:xfrm>
            <a:off x="304800" y="5334000"/>
            <a:ext cx="11480800" cy="609600"/>
          </a:xfrm>
          <a:noFill/>
          <a:ln>
            <a:noFill/>
          </a:ln>
        </p:spPr>
        <p:txBody>
          <a:bodyPr>
            <a:normAutofit/>
          </a:bodyPr>
          <a:lstStyle>
            <a:lvl1pPr marL="0" indent="0" algn="l">
              <a:buNone/>
              <a:defRPr sz="3200" b="1">
                <a:solidFill>
                  <a:srgbClr val="0070C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pic>
        <p:nvPicPr>
          <p:cNvPr id="9" name="Picture 8" descr="business.jpg"/>
          <p:cNvPicPr>
            <a:picLocks noChangeAspect="1"/>
          </p:cNvPicPr>
          <p:nvPr userDrawn="1"/>
        </p:nvPicPr>
        <p:blipFill rotWithShape="1">
          <a:blip r:embed="rId2" cstate="print"/>
          <a:srcRect t="16528" r="192" b="3127"/>
          <a:stretch/>
        </p:blipFill>
        <p:spPr>
          <a:xfrm>
            <a:off x="0" y="0"/>
            <a:ext cx="12192000" cy="4171122"/>
          </a:xfrm>
          <a:prstGeom prst="rect">
            <a:avLst/>
          </a:prstGeom>
        </p:spPr>
      </p:pic>
    </p:spTree>
    <p:extLst>
      <p:ext uri="{BB962C8B-B14F-4D97-AF65-F5344CB8AC3E}">
        <p14:creationId xmlns:p14="http://schemas.microsoft.com/office/powerpoint/2010/main" val="2050265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a:buFont typeface="Arial" pitchFamily="34" charset="0"/>
              <a:buChar char="•"/>
              <a:defRPr/>
            </a:lvl2pPr>
            <a:lvl3pPr>
              <a:defRPr>
                <a:solidFill>
                  <a:schemeClr val="accent2">
                    <a:lumMod val="75000"/>
                  </a:schemeClr>
                </a:solidFill>
              </a:defRPr>
            </a:lvl3pPr>
            <a:lvl4pPr>
              <a:buFont typeface="Arial" pitchFamily="34" charset="0"/>
              <a:buChar char="•"/>
              <a:defRPr/>
            </a:lvl4pPr>
            <a:lvl5pPr>
              <a:buFont typeface="Arial" pitchFamily="34" charset="0"/>
              <a:buChar char="•"/>
              <a:defRPr>
                <a:solidFill>
                  <a:schemeClr val="accent2">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val="39143396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9"/>
          <p:cNvSpPr>
            <a:spLocks noChangeArrowheads="1"/>
          </p:cNvSpPr>
          <p:nvPr userDrawn="1"/>
        </p:nvSpPr>
        <p:spPr bwMode="auto">
          <a:xfrm>
            <a:off x="0" y="3200400"/>
            <a:ext cx="12192000" cy="1981200"/>
          </a:xfrm>
          <a:prstGeom prst="rect">
            <a:avLst/>
          </a:prstGeom>
          <a:gradFill rotWithShape="1">
            <a:gsLst>
              <a:gs pos="0">
                <a:srgbClr val="0068A5">
                  <a:gamma/>
                  <a:shade val="46275"/>
                  <a:invGamma/>
                </a:srgbClr>
              </a:gs>
              <a:gs pos="100000">
                <a:srgbClr val="0068A5"/>
              </a:gs>
            </a:gsLst>
            <a:lin ang="5400000" scaled="1"/>
          </a:gradFill>
          <a:ln w="9525">
            <a:noFill/>
            <a:miter lim="800000"/>
            <a:headEnd/>
            <a:tailEnd/>
          </a:ln>
          <a:effectLst/>
        </p:spPr>
        <p:txBody>
          <a:bodyPr wrap="none" anchor="ctr"/>
          <a:lstStyle/>
          <a:p>
            <a:endParaRPr lang="en-US" sz="1800" dirty="0"/>
          </a:p>
        </p:txBody>
      </p:sp>
      <p:sp>
        <p:nvSpPr>
          <p:cNvPr id="2" name="Title 1"/>
          <p:cNvSpPr>
            <a:spLocks noGrp="1"/>
          </p:cNvSpPr>
          <p:nvPr>
            <p:ph type="title"/>
          </p:nvPr>
        </p:nvSpPr>
        <p:spPr>
          <a:xfrm>
            <a:off x="304800" y="4191000"/>
            <a:ext cx="11480800" cy="762000"/>
          </a:xfrm>
        </p:spPr>
        <p:txBody>
          <a:bodyPr anchor="t">
            <a:normAutofit/>
          </a:bodyPr>
          <a:lstStyle>
            <a:lvl1pPr algn="l">
              <a:defRPr sz="3600" b="1" cap="all">
                <a:latin typeface="Arial" pitchFamily="34" charset="0"/>
                <a:cs typeface="Arial" pitchFamily="34" charset="0"/>
              </a:defRPr>
            </a:lvl1pPr>
          </a:lstStyle>
          <a:p>
            <a:r>
              <a:rPr lang="en-US" dirty="0"/>
              <a:t>Click to edit Master title style</a:t>
            </a:r>
          </a:p>
        </p:txBody>
      </p:sp>
      <p:sp>
        <p:nvSpPr>
          <p:cNvPr id="3" name="Text Placeholder 2"/>
          <p:cNvSpPr>
            <a:spLocks noGrp="1"/>
          </p:cNvSpPr>
          <p:nvPr>
            <p:ph type="body" idx="1"/>
          </p:nvPr>
        </p:nvSpPr>
        <p:spPr>
          <a:xfrm>
            <a:off x="304800" y="5257800"/>
            <a:ext cx="11480800" cy="609600"/>
          </a:xfrm>
          <a:ln>
            <a:solidFill>
              <a:srgbClr val="0070C0"/>
            </a:solidFill>
          </a:ln>
        </p:spPr>
        <p:txBody>
          <a:bodyPr anchor="b">
            <a:noAutofit/>
          </a:bodyPr>
          <a:lstStyle>
            <a:lvl1pPr marL="0" indent="0">
              <a:buNone/>
              <a:defRPr sz="3200" b="1">
                <a:solidFill>
                  <a:srgbClr val="0070C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5" name="Footer Placeholder 4"/>
          <p:cNvSpPr>
            <a:spLocks noGrp="1"/>
          </p:cNvSpPr>
          <p:nvPr>
            <p:ph type="ftr" sz="quarter" idx="11"/>
          </p:nvPr>
        </p:nvSpPr>
        <p:spPr/>
        <p:txBody>
          <a:bodyPr/>
          <a:lstStyle/>
          <a:p>
            <a:endParaRPr lang="en-US" dirty="0"/>
          </a:p>
        </p:txBody>
      </p:sp>
      <p:pic>
        <p:nvPicPr>
          <p:cNvPr id="9" name="Picture 8" descr="business.jpg"/>
          <p:cNvPicPr>
            <a:picLocks noChangeAspect="1"/>
          </p:cNvPicPr>
          <p:nvPr userDrawn="1"/>
        </p:nvPicPr>
        <p:blipFill rotWithShape="1">
          <a:blip r:embed="rId2" cstate="print"/>
          <a:srcRect t="16528" r="192" b="3127"/>
          <a:stretch/>
        </p:blipFill>
        <p:spPr>
          <a:xfrm>
            <a:off x="0" y="0"/>
            <a:ext cx="12192000" cy="4171122"/>
          </a:xfrm>
          <a:prstGeom prst="rect">
            <a:avLst/>
          </a:prstGeom>
        </p:spPr>
      </p:pic>
    </p:spTree>
    <p:extLst>
      <p:ext uri="{BB962C8B-B14F-4D97-AF65-F5344CB8AC3E}">
        <p14:creationId xmlns:p14="http://schemas.microsoft.com/office/powerpoint/2010/main" val="2167092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2.gif"/><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image" Target="../media/image2.gif"/><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theme" Target="../theme/theme4.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629FBB4-2C0C-1341-AA3D-2AAB05D8A995}"/>
              </a:ext>
            </a:extLst>
          </p:cNvPr>
          <p:cNvPicPr>
            <a:picLocks noChangeAspect="1"/>
          </p:cNvPicPr>
          <p:nvPr userDrawn="1"/>
        </p:nvPicPr>
        <p:blipFill>
          <a:blip r:embed="rId8"/>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12BA92D3-EA33-7E42-98BF-8CC82C142D9C}"/>
              </a:ext>
            </a:extLst>
          </p:cNvPr>
          <p:cNvSpPr>
            <a:spLocks noGrp="1"/>
          </p:cNvSpPr>
          <p:nvPr>
            <p:ph type="title"/>
          </p:nvPr>
        </p:nvSpPr>
        <p:spPr>
          <a:xfrm>
            <a:off x="453153" y="365125"/>
            <a:ext cx="11280297"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30A60BF-A207-5C45-8C9B-B48AEAB8F6CF}"/>
              </a:ext>
            </a:extLst>
          </p:cNvPr>
          <p:cNvSpPr>
            <a:spLocks noGrp="1"/>
          </p:cNvSpPr>
          <p:nvPr>
            <p:ph type="body" idx="1"/>
          </p:nvPr>
        </p:nvSpPr>
        <p:spPr>
          <a:xfrm>
            <a:off x="453154" y="1869259"/>
            <a:ext cx="11280296" cy="4199767"/>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284518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5" r:id="rId5"/>
    <p:sldLayoutId id="2147483657"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a:spLocks noChangeArrowheads="1"/>
          </p:cNvSpPr>
          <p:nvPr userDrawn="1"/>
        </p:nvSpPr>
        <p:spPr bwMode="auto">
          <a:xfrm>
            <a:off x="6096000" y="0"/>
            <a:ext cx="6096000" cy="304800"/>
          </a:xfrm>
          <a:prstGeom prst="rect">
            <a:avLst/>
          </a:prstGeom>
          <a:gradFill rotWithShape="1">
            <a:gsLst>
              <a:gs pos="0">
                <a:srgbClr val="019E59"/>
              </a:gs>
              <a:gs pos="100000">
                <a:srgbClr val="019E59">
                  <a:gamma/>
                  <a:shade val="46275"/>
                  <a:invGamma/>
                </a:srgbClr>
              </a:gs>
            </a:gsLst>
            <a:lin ang="0" scaled="1"/>
          </a:gradFill>
          <a:ln w="9525">
            <a:noFill/>
            <a:miter lim="800000"/>
            <a:headEnd/>
            <a:tailEnd/>
          </a:ln>
          <a:effectLst/>
        </p:spPr>
        <p:txBody>
          <a:bodyPr wrap="none" anchor="ctr"/>
          <a:lstStyle/>
          <a:p>
            <a:pPr algn="ctr"/>
            <a:endParaRPr lang="en-US" sz="1800" dirty="0">
              <a:solidFill>
                <a:srgbClr val="000099"/>
              </a:solidFill>
            </a:endParaRPr>
          </a:p>
        </p:txBody>
      </p:sp>
      <p:sp>
        <p:nvSpPr>
          <p:cNvPr id="12" name="Rectangle 11"/>
          <p:cNvSpPr>
            <a:spLocks noChangeArrowheads="1"/>
          </p:cNvSpPr>
          <p:nvPr userDrawn="1"/>
        </p:nvSpPr>
        <p:spPr bwMode="auto">
          <a:xfrm>
            <a:off x="0" y="0"/>
            <a:ext cx="6096000" cy="304800"/>
          </a:xfrm>
          <a:prstGeom prst="rect">
            <a:avLst/>
          </a:prstGeom>
          <a:gradFill rotWithShape="1">
            <a:gsLst>
              <a:gs pos="0">
                <a:srgbClr val="0068A5">
                  <a:gamma/>
                  <a:shade val="46275"/>
                  <a:invGamma/>
                </a:srgbClr>
              </a:gs>
              <a:gs pos="100000">
                <a:srgbClr val="0068A5"/>
              </a:gs>
            </a:gsLst>
            <a:lin ang="0" scaled="1"/>
          </a:gradFill>
          <a:ln w="9525">
            <a:noFill/>
            <a:miter lim="800000"/>
            <a:headEnd/>
            <a:tailEnd/>
          </a:ln>
          <a:effectLst/>
        </p:spPr>
        <p:txBody>
          <a:bodyPr wrap="none" anchor="ctr"/>
          <a:lstStyle/>
          <a:p>
            <a:endParaRPr lang="en-US" sz="1800" dirty="0"/>
          </a:p>
        </p:txBody>
      </p:sp>
      <p:sp>
        <p:nvSpPr>
          <p:cNvPr id="2" name="Title Placeholder 1"/>
          <p:cNvSpPr>
            <a:spLocks noGrp="1"/>
          </p:cNvSpPr>
          <p:nvPr>
            <p:ph type="title"/>
          </p:nvPr>
        </p:nvSpPr>
        <p:spPr>
          <a:xfrm>
            <a:off x="609600" y="381000"/>
            <a:ext cx="10972800" cy="609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295401"/>
            <a:ext cx="10972800" cy="4830763"/>
          </a:xfrm>
          <a:prstGeom prst="rect">
            <a:avLst/>
          </a:prstGeom>
          <a:solidFill>
            <a:schemeClr val="bg1"/>
          </a:solidFill>
          <a:ln w="19050">
            <a:noFill/>
          </a:ln>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6" name="Picture 5">
            <a:extLst>
              <a:ext uri="{FF2B5EF4-FFF2-40B4-BE49-F238E27FC236}">
                <a16:creationId xmlns:a16="http://schemas.microsoft.com/office/drawing/2014/main" id="{1451B651-BC53-43BD-83E3-AA6858C0CEA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525000" y="6047463"/>
            <a:ext cx="2314506" cy="769847"/>
          </a:xfrm>
          <a:prstGeom prst="rect">
            <a:avLst/>
          </a:prstGeom>
        </p:spPr>
      </p:pic>
    </p:spTree>
    <p:extLst>
      <p:ext uri="{BB962C8B-B14F-4D97-AF65-F5344CB8AC3E}">
        <p14:creationId xmlns:p14="http://schemas.microsoft.com/office/powerpoint/2010/main" val="281593283"/>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hdr="0" ftr="0" dt="0"/>
  <p:txStyles>
    <p:titleStyle>
      <a:lvl1pPr algn="l" defTabSz="914400" rtl="0" eaLnBrk="1" latinLnBrk="0" hangingPunct="1">
        <a:spcBef>
          <a:spcPct val="0"/>
        </a:spcBef>
        <a:buNone/>
        <a:defRPr sz="2800" b="1" kern="1200">
          <a:solidFill>
            <a:srgbClr val="0070C0"/>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400" kern="1200">
          <a:solidFill>
            <a:srgbClr val="0070C0"/>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accent2">
              <a:lumMod val="7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accent2">
              <a:lumMod val="7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Rectangle 10"/>
          <p:cNvSpPr>
            <a:spLocks noChangeArrowheads="1"/>
          </p:cNvSpPr>
          <p:nvPr/>
        </p:nvSpPr>
        <p:spPr bwMode="auto">
          <a:xfrm>
            <a:off x="6096000" y="0"/>
            <a:ext cx="6096000" cy="304800"/>
          </a:xfrm>
          <a:prstGeom prst="rect">
            <a:avLst/>
          </a:prstGeom>
          <a:gradFill rotWithShape="1">
            <a:gsLst>
              <a:gs pos="0">
                <a:srgbClr val="019E59"/>
              </a:gs>
              <a:gs pos="100000">
                <a:srgbClr val="019E59">
                  <a:gamma/>
                  <a:shade val="46275"/>
                  <a:invGamma/>
                </a:srgbClr>
              </a:gs>
            </a:gsLst>
            <a:lin ang="0" scaled="1"/>
          </a:gradFill>
          <a:ln w="9525">
            <a:noFill/>
            <a:miter lim="800000"/>
            <a:headEnd/>
            <a:tailEnd/>
          </a:ln>
          <a:effectLst/>
        </p:spPr>
        <p:txBody>
          <a:bodyPr wrap="none" anchor="ctr"/>
          <a:lstStyle/>
          <a:p>
            <a:pPr algn="ctr"/>
            <a:endParaRPr lang="en-US" sz="1800" dirty="0">
              <a:solidFill>
                <a:srgbClr val="000099"/>
              </a:solidFill>
            </a:endParaRPr>
          </a:p>
        </p:txBody>
      </p:sp>
      <p:sp>
        <p:nvSpPr>
          <p:cNvPr id="12" name="Rectangle 11"/>
          <p:cNvSpPr>
            <a:spLocks noChangeArrowheads="1"/>
          </p:cNvSpPr>
          <p:nvPr/>
        </p:nvSpPr>
        <p:spPr bwMode="auto">
          <a:xfrm>
            <a:off x="0" y="0"/>
            <a:ext cx="6096000" cy="304800"/>
          </a:xfrm>
          <a:prstGeom prst="rect">
            <a:avLst/>
          </a:prstGeom>
          <a:gradFill rotWithShape="1">
            <a:gsLst>
              <a:gs pos="0">
                <a:srgbClr val="0068A5">
                  <a:gamma/>
                  <a:shade val="46275"/>
                  <a:invGamma/>
                </a:srgbClr>
              </a:gs>
              <a:gs pos="100000">
                <a:srgbClr val="0068A5"/>
              </a:gs>
            </a:gsLst>
            <a:lin ang="0" scaled="1"/>
          </a:gradFill>
          <a:ln w="9525">
            <a:noFill/>
            <a:miter lim="800000"/>
            <a:headEnd/>
            <a:tailEnd/>
          </a:ln>
          <a:effectLst/>
        </p:spPr>
        <p:txBody>
          <a:bodyPr wrap="none" anchor="ctr"/>
          <a:lstStyle/>
          <a:p>
            <a:endParaRPr lang="en-US" sz="1800" dirty="0"/>
          </a:p>
        </p:txBody>
      </p:sp>
      <p:sp>
        <p:nvSpPr>
          <p:cNvPr id="2" name="Title Placeholder 1"/>
          <p:cNvSpPr>
            <a:spLocks noGrp="1"/>
          </p:cNvSpPr>
          <p:nvPr>
            <p:ph type="title"/>
          </p:nvPr>
        </p:nvSpPr>
        <p:spPr>
          <a:xfrm>
            <a:off x="609600" y="381000"/>
            <a:ext cx="10972800" cy="6096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295401"/>
            <a:ext cx="10972800" cy="4830763"/>
          </a:xfrm>
          <a:prstGeom prst="rect">
            <a:avLst/>
          </a:prstGeom>
          <a:solidFill>
            <a:schemeClr val="bg1"/>
          </a:solidFill>
          <a:ln w="19050">
            <a:noFill/>
          </a:ln>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9" name="Picture 8">
            <a:extLst>
              <a:ext uri="{FF2B5EF4-FFF2-40B4-BE49-F238E27FC236}">
                <a16:creationId xmlns:a16="http://schemas.microsoft.com/office/drawing/2014/main" id="{C58E0947-7156-4D10-9125-5F7E2677D51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9525000" y="6047463"/>
            <a:ext cx="2314506" cy="769847"/>
          </a:xfrm>
          <a:prstGeom prst="rect">
            <a:avLst/>
          </a:prstGeom>
        </p:spPr>
      </p:pic>
    </p:spTree>
    <p:extLst>
      <p:ext uri="{BB962C8B-B14F-4D97-AF65-F5344CB8AC3E}">
        <p14:creationId xmlns:p14="http://schemas.microsoft.com/office/powerpoint/2010/main" val="2071645316"/>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hdr="0" ftr="0" dt="0"/>
  <p:txStyles>
    <p:titleStyle>
      <a:lvl1pPr algn="l" defTabSz="914400" rtl="0" eaLnBrk="1" latinLnBrk="0" hangingPunct="1">
        <a:spcBef>
          <a:spcPct val="0"/>
        </a:spcBef>
        <a:buNone/>
        <a:defRPr sz="2800" b="1"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rgbClr val="0070C0"/>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rgbClr val="0070C0"/>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bg2">
                    <a:lumMod val="25000"/>
                  </a:schemeClr>
                </a:solidFill>
                <a:latin typeface="Franklin Gothic Book" panose="020B0503020102020204" pitchFamily="34" charset="0"/>
              </a:defRPr>
            </a:lvl1pPr>
          </a:lstStyle>
          <a:p>
            <a:endParaRPr lang="en-US" dirty="0"/>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bg2">
                    <a:lumMod val="25000"/>
                  </a:schemeClr>
                </a:solidFill>
                <a:latin typeface="Franklin Gothic Book" panose="020B0503020102020204" pitchFamily="34" charset="0"/>
              </a:defRPr>
            </a:lvl1pPr>
          </a:lstStyle>
          <a:p>
            <a:endParaRPr lang="en-US" dirty="0"/>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bg2">
                    <a:lumMod val="25000"/>
                  </a:schemeClr>
                </a:solidFill>
                <a:latin typeface="Franklin Gothic Book" panose="020B0503020102020204" pitchFamily="34" charset="0"/>
              </a:defRPr>
            </a:lvl1pPr>
          </a:lstStyle>
          <a:p>
            <a:fld id="{CA8D9AD5-F248-4919-864A-CFD76CC027D6}" type="slidenum">
              <a:rPr lang="en-US" smtClean="0"/>
              <a:pPr/>
              <a:t>‹#›</a:t>
            </a:fld>
            <a:endParaRPr lang="en-US" dirty="0"/>
          </a:p>
        </p:txBody>
      </p:sp>
    </p:spTree>
    <p:extLst>
      <p:ext uri="{BB962C8B-B14F-4D97-AF65-F5344CB8AC3E}">
        <p14:creationId xmlns:p14="http://schemas.microsoft.com/office/powerpoint/2010/main" val="3500199423"/>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 id="2147483699" r:id="rId1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rgbClr val="005DA8"/>
        </a:buClr>
        <a:buSzPct val="92000"/>
        <a:buFont typeface="Wingdings 2" panose="05020102010507070707" pitchFamily="18" charset="2"/>
        <a:buChar char=""/>
        <a:defRPr sz="1800" kern="1200">
          <a:solidFill>
            <a:schemeClr val="tx2"/>
          </a:solidFill>
          <a:latin typeface="Franklin Gothic Book" panose="020B0503020102020204" pitchFamily="34" charset="0"/>
          <a:ea typeface="+mn-ea"/>
          <a:cs typeface="+mn-cs"/>
        </a:defRPr>
      </a:lvl1pPr>
      <a:lvl2pPr marL="630000" indent="-306000" algn="l" defTabSz="457200" rtl="0" eaLnBrk="1" latinLnBrk="0" hangingPunct="1">
        <a:spcBef>
          <a:spcPct val="20000"/>
        </a:spcBef>
        <a:spcAft>
          <a:spcPts val="600"/>
        </a:spcAft>
        <a:buClr>
          <a:srgbClr val="005DA8"/>
        </a:buClr>
        <a:buSzPct val="92000"/>
        <a:buFont typeface="Wingdings 2" panose="05020102010507070707" pitchFamily="18" charset="2"/>
        <a:buChar char=""/>
        <a:defRPr sz="1600" kern="1200">
          <a:solidFill>
            <a:schemeClr val="tx2"/>
          </a:solidFill>
          <a:latin typeface="Franklin Gothic Book" panose="020B0503020102020204" pitchFamily="34" charset="0"/>
          <a:ea typeface="+mn-ea"/>
          <a:cs typeface="+mn-cs"/>
        </a:defRPr>
      </a:lvl2pPr>
      <a:lvl3pPr marL="900000" indent="-270000" algn="l" defTabSz="457200" rtl="0" eaLnBrk="1" latinLnBrk="0" hangingPunct="1">
        <a:spcBef>
          <a:spcPct val="20000"/>
        </a:spcBef>
        <a:spcAft>
          <a:spcPts val="600"/>
        </a:spcAft>
        <a:buClr>
          <a:srgbClr val="005DA8"/>
        </a:buClr>
        <a:buSzPct val="92000"/>
        <a:buFont typeface="Wingdings 2" panose="05020102010507070707" pitchFamily="18" charset="2"/>
        <a:buChar char=""/>
        <a:defRPr sz="1400" kern="1200">
          <a:solidFill>
            <a:schemeClr val="tx2"/>
          </a:solidFill>
          <a:latin typeface="Franklin Gothic Book" panose="020B0503020102020204" pitchFamily="34" charset="0"/>
          <a:ea typeface="+mn-ea"/>
          <a:cs typeface="+mn-cs"/>
        </a:defRPr>
      </a:lvl3pPr>
      <a:lvl4pPr marL="1242000" indent="-234000" algn="l" defTabSz="457200" rtl="0" eaLnBrk="1" latinLnBrk="0" hangingPunct="1">
        <a:spcBef>
          <a:spcPct val="20000"/>
        </a:spcBef>
        <a:spcAft>
          <a:spcPts val="600"/>
        </a:spcAft>
        <a:buClr>
          <a:srgbClr val="005DA8"/>
        </a:buClr>
        <a:buSzPct val="92000"/>
        <a:buFont typeface="Wingdings 2" panose="05020102010507070707" pitchFamily="18" charset="2"/>
        <a:buChar char=""/>
        <a:defRPr sz="1200" kern="1200">
          <a:solidFill>
            <a:schemeClr val="tx2"/>
          </a:solidFill>
          <a:latin typeface="Franklin Gothic Book" panose="020B0503020102020204" pitchFamily="34" charset="0"/>
          <a:ea typeface="+mn-ea"/>
          <a:cs typeface="+mn-cs"/>
        </a:defRPr>
      </a:lvl4pPr>
      <a:lvl5pPr marL="1602000" indent="-234000" algn="l" defTabSz="457200" rtl="0" eaLnBrk="1" latinLnBrk="0" hangingPunct="1">
        <a:spcBef>
          <a:spcPct val="20000"/>
        </a:spcBef>
        <a:spcAft>
          <a:spcPts val="600"/>
        </a:spcAft>
        <a:buClr>
          <a:srgbClr val="005DA8"/>
        </a:buClr>
        <a:buSzPct val="92000"/>
        <a:buFont typeface="Wingdings 2" panose="05020102010507070707" pitchFamily="18" charset="2"/>
        <a:buChar char=""/>
        <a:defRPr sz="1200" kern="1200">
          <a:solidFill>
            <a:schemeClr val="tx2"/>
          </a:solidFill>
          <a:latin typeface="Franklin Gothic Book" panose="020B050302010202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3.pn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e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3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0.xml"/></Relationships>
</file>

<file path=ppt/slides/_rels/slide3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35.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0.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1.png"/><Relationship Id="rId1" Type="http://schemas.openxmlformats.org/officeDocument/2006/relationships/slideLayout" Target="../slideLayouts/slideLayout1.xml"/><Relationship Id="rId4" Type="http://schemas.openxmlformats.org/officeDocument/2006/relationships/image" Target="../media/image65.png"/></Relationships>
</file>

<file path=ppt/slides/_rels/slide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5.xml"/><Relationship Id="rId5" Type="http://schemas.openxmlformats.org/officeDocument/2006/relationships/image" Target="../media/image34.png"/><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vmlDrawing" Target="../drawings/vmlDrawing1.vml"/><Relationship Id="rId5" Type="http://schemas.openxmlformats.org/officeDocument/2006/relationships/image" Target="../media/image35.w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E3E4C88E-3842-A544-ADEF-2F89029CBDA2}"/>
              </a:ext>
            </a:extLst>
          </p:cNvPr>
          <p:cNvCxnSpPr>
            <a:cxnSpLocks/>
          </p:cNvCxnSpPr>
          <p:nvPr/>
        </p:nvCxnSpPr>
        <p:spPr>
          <a:xfrm>
            <a:off x="3996855" y="5285788"/>
            <a:ext cx="4198289" cy="0"/>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F8A9A74-A87D-E683-BA0D-D01500CD53C1}"/>
              </a:ext>
            </a:extLst>
          </p:cNvPr>
          <p:cNvSpPr txBox="1"/>
          <p:nvPr/>
        </p:nvSpPr>
        <p:spPr>
          <a:xfrm>
            <a:off x="1647645" y="3425490"/>
            <a:ext cx="10205049" cy="923330"/>
          </a:xfrm>
          <a:prstGeom prst="rect">
            <a:avLst/>
          </a:prstGeom>
          <a:noFill/>
        </p:spPr>
        <p:txBody>
          <a:bodyPr wrap="square" rtlCol="0">
            <a:spAutoFit/>
          </a:bodyPr>
          <a:lstStyle/>
          <a:p>
            <a:r>
              <a:rPr lang="en-US" sz="5400" dirty="0">
                <a:solidFill>
                  <a:srgbClr val="0381B6"/>
                </a:solidFill>
                <a:latin typeface="Abadi Extra Light" panose="020B0204020104020204" pitchFamily="34" charset="0"/>
              </a:rPr>
              <a:t>Who are we and what do we do?</a:t>
            </a:r>
          </a:p>
        </p:txBody>
      </p:sp>
      <p:pic>
        <p:nvPicPr>
          <p:cNvPr id="9" name="Picture 8" descr="A black background with blue and green text&#10;&#10;Description automatically generated">
            <a:extLst>
              <a:ext uri="{FF2B5EF4-FFF2-40B4-BE49-F238E27FC236}">
                <a16:creationId xmlns:a16="http://schemas.microsoft.com/office/drawing/2014/main" id="{C65250BB-B429-C4B2-96E3-DA234F9AC060}"/>
              </a:ext>
            </a:extLst>
          </p:cNvPr>
          <p:cNvPicPr>
            <a:picLocks noChangeAspect="1"/>
          </p:cNvPicPr>
          <p:nvPr/>
        </p:nvPicPr>
        <p:blipFill>
          <a:blip r:embed="rId2"/>
          <a:stretch>
            <a:fillRect/>
          </a:stretch>
        </p:blipFill>
        <p:spPr>
          <a:xfrm>
            <a:off x="2206415" y="483525"/>
            <a:ext cx="7779170" cy="2810500"/>
          </a:xfrm>
          <a:prstGeom prst="rect">
            <a:avLst/>
          </a:prstGeom>
        </p:spPr>
      </p:pic>
    </p:spTree>
    <p:extLst>
      <p:ext uri="{BB962C8B-B14F-4D97-AF65-F5344CB8AC3E}">
        <p14:creationId xmlns:p14="http://schemas.microsoft.com/office/powerpoint/2010/main" val="19318215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l="6516" t="20821" r="8441" b="19582"/>
          <a:stretch/>
        </p:blipFill>
        <p:spPr>
          <a:xfrm>
            <a:off x="0" y="1409546"/>
            <a:ext cx="7916949" cy="3553562"/>
          </a:xfrm>
          <a:prstGeom prst="rect">
            <a:avLst/>
          </a:prstGeom>
          <a:ln>
            <a:noFill/>
          </a:ln>
          <a:effectLst>
            <a:softEdge rad="0"/>
          </a:effectLst>
        </p:spPr>
      </p:pic>
      <p:sp>
        <p:nvSpPr>
          <p:cNvPr id="5" name="TextBox 4">
            <a:extLst>
              <a:ext uri="{FF2B5EF4-FFF2-40B4-BE49-F238E27FC236}">
                <a16:creationId xmlns:a16="http://schemas.microsoft.com/office/drawing/2014/main" id="{A3C7B4FC-9966-487F-B6A9-6BF371199DA2}"/>
              </a:ext>
            </a:extLst>
          </p:cNvPr>
          <p:cNvSpPr txBox="1"/>
          <p:nvPr/>
        </p:nvSpPr>
        <p:spPr>
          <a:xfrm>
            <a:off x="8076211" y="1409546"/>
            <a:ext cx="3604255" cy="4389791"/>
          </a:xfrm>
          <a:prstGeom prst="rect">
            <a:avLst/>
          </a:prstGeom>
          <a:noFill/>
        </p:spPr>
        <p:txBody>
          <a:bodyPr wrap="square" rtlCol="0">
            <a:spAutoFit/>
          </a:bodyPr>
          <a:lstStyle/>
          <a:p>
            <a:pPr>
              <a:spcBef>
                <a:spcPts val="3200"/>
              </a:spcBef>
            </a:pPr>
            <a:r>
              <a:rPr lang="en-US" sz="2400" b="1" dirty="0">
                <a:solidFill>
                  <a:srgbClr val="1CB25A"/>
                </a:solidFill>
                <a:latin typeface="Arial" panose="020B0604020202020204" pitchFamily="34" charset="0"/>
                <a:ea typeface="Lato" panose="020F0502020204030203" pitchFamily="34" charset="0"/>
                <a:cs typeface="Arial" panose="020B0604020202020204" pitchFamily="34" charset="0"/>
              </a:rPr>
              <a:t>24</a:t>
            </a:r>
            <a:r>
              <a:rPr lang="en-US" sz="2400" dirty="0">
                <a:latin typeface="Arial" panose="020B0604020202020204" pitchFamily="34" charset="0"/>
                <a:ea typeface="Lato" panose="020F0502020204030203" pitchFamily="34" charset="0"/>
                <a:cs typeface="Arial" panose="020B0604020202020204" pitchFamily="34" charset="0"/>
              </a:rPr>
              <a:t> </a:t>
            </a:r>
            <a:r>
              <a:rPr lang="en-US" sz="2400" dirty="0">
                <a:solidFill>
                  <a:schemeClr val="bg1">
                    <a:lumMod val="50000"/>
                  </a:schemeClr>
                </a:solidFill>
                <a:latin typeface="Arial" panose="020B0604020202020204" pitchFamily="34" charset="0"/>
                <a:ea typeface="Lato" panose="020F0502020204030203" pitchFamily="34" charset="0"/>
                <a:cs typeface="Arial" panose="020B0604020202020204" pitchFamily="34" charset="0"/>
              </a:rPr>
              <a:t>consumer-owned distribution co-ops</a:t>
            </a:r>
          </a:p>
          <a:p>
            <a:pPr>
              <a:lnSpc>
                <a:spcPct val="150000"/>
              </a:lnSpc>
              <a:spcBef>
                <a:spcPts val="3200"/>
              </a:spcBef>
            </a:pPr>
            <a:r>
              <a:rPr lang="en-US" sz="2400" b="1" dirty="0">
                <a:solidFill>
                  <a:srgbClr val="0081B7"/>
                </a:solidFill>
                <a:latin typeface="Arial" panose="020B0604020202020204" pitchFamily="34" charset="0"/>
                <a:ea typeface="Lato" panose="020F0502020204030203" pitchFamily="34" charset="0"/>
                <a:cs typeface="Arial" panose="020B0604020202020204" pitchFamily="34" charset="0"/>
              </a:rPr>
              <a:t>117</a:t>
            </a:r>
            <a:r>
              <a:rPr lang="en-US" sz="2400" dirty="0">
                <a:latin typeface="Arial" panose="020B0604020202020204" pitchFamily="34" charset="0"/>
                <a:ea typeface="Lato" panose="020F0502020204030203" pitchFamily="34" charset="0"/>
                <a:cs typeface="Arial" panose="020B0604020202020204" pitchFamily="34" charset="0"/>
              </a:rPr>
              <a:t> </a:t>
            </a:r>
            <a:r>
              <a:rPr lang="en-US" sz="2400" dirty="0">
                <a:solidFill>
                  <a:schemeClr val="bg1">
                    <a:lumMod val="50000"/>
                  </a:schemeClr>
                </a:solidFill>
                <a:latin typeface="Arial" panose="020B0604020202020204" pitchFamily="34" charset="0"/>
                <a:ea typeface="Lato" panose="020F0502020204030203" pitchFamily="34" charset="0"/>
                <a:cs typeface="Arial" panose="020B0604020202020204" pitchFamily="34" charset="0"/>
              </a:rPr>
              <a:t>counties</a:t>
            </a:r>
          </a:p>
          <a:p>
            <a:pPr>
              <a:spcBef>
                <a:spcPts val="3200"/>
              </a:spcBef>
            </a:pPr>
            <a:r>
              <a:rPr lang="en-US" sz="2400" b="1" dirty="0">
                <a:solidFill>
                  <a:srgbClr val="1CB25A"/>
                </a:solidFill>
                <a:latin typeface="Arial" panose="020B0604020202020204" pitchFamily="34" charset="0"/>
                <a:ea typeface="Lato" panose="020F0502020204030203" pitchFamily="34" charset="0"/>
                <a:cs typeface="Arial" panose="020B0604020202020204" pitchFamily="34" charset="0"/>
              </a:rPr>
              <a:t>900,000</a:t>
            </a:r>
            <a:r>
              <a:rPr lang="en-US" sz="2400" dirty="0">
                <a:latin typeface="Arial" panose="020B0604020202020204" pitchFamily="34" charset="0"/>
                <a:ea typeface="Lato" panose="020F0502020204030203" pitchFamily="34" charset="0"/>
                <a:cs typeface="Arial" panose="020B0604020202020204" pitchFamily="34" charset="0"/>
              </a:rPr>
              <a:t> </a:t>
            </a:r>
            <a:r>
              <a:rPr lang="en-US" sz="2400" dirty="0">
                <a:solidFill>
                  <a:schemeClr val="bg1">
                    <a:lumMod val="50000"/>
                  </a:schemeClr>
                </a:solidFill>
                <a:latin typeface="Arial" panose="020B0604020202020204" pitchFamily="34" charset="0"/>
                <a:ea typeface="Lato" panose="020F0502020204030203" pitchFamily="34" charset="0"/>
                <a:cs typeface="Arial" panose="020B0604020202020204" pitchFamily="34" charset="0"/>
              </a:rPr>
              <a:t>homes &amp; businesses</a:t>
            </a:r>
          </a:p>
          <a:p>
            <a:pPr>
              <a:lnSpc>
                <a:spcPct val="150000"/>
              </a:lnSpc>
              <a:spcBef>
                <a:spcPts val="3200"/>
              </a:spcBef>
            </a:pPr>
            <a:r>
              <a:rPr lang="en-US" sz="2400" b="1" dirty="0">
                <a:solidFill>
                  <a:srgbClr val="0081B7"/>
                </a:solidFill>
                <a:latin typeface="Arial" panose="020B0604020202020204" pitchFamily="34" charset="0"/>
                <a:ea typeface="Lato" panose="020F0502020204030203" pitchFamily="34" charset="0"/>
                <a:cs typeface="Arial" panose="020B0604020202020204" pitchFamily="34" charset="0"/>
              </a:rPr>
              <a:t>1.8 million </a:t>
            </a:r>
            <a:r>
              <a:rPr lang="en-US" sz="2400" dirty="0">
                <a:solidFill>
                  <a:schemeClr val="bg1">
                    <a:lumMod val="50000"/>
                  </a:schemeClr>
                </a:solidFill>
                <a:latin typeface="Arial" panose="020B0604020202020204" pitchFamily="34" charset="0"/>
                <a:ea typeface="Lato" panose="020F0502020204030203" pitchFamily="34" charset="0"/>
                <a:cs typeface="Arial" panose="020B0604020202020204" pitchFamily="34" charset="0"/>
              </a:rPr>
              <a:t>Kentuckians </a:t>
            </a:r>
          </a:p>
          <a:p>
            <a:pPr>
              <a:lnSpc>
                <a:spcPct val="150000"/>
              </a:lnSpc>
            </a:pPr>
            <a:endParaRPr lang="en-US" sz="24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endParaRPr>
          </a:p>
        </p:txBody>
      </p:sp>
      <p:cxnSp>
        <p:nvCxnSpPr>
          <p:cNvPr id="6" name="Straight Connector 5">
            <a:extLst>
              <a:ext uri="{FF2B5EF4-FFF2-40B4-BE49-F238E27FC236}">
                <a16:creationId xmlns:a16="http://schemas.microsoft.com/office/drawing/2014/main" id="{0A3773F6-081A-E947-AA2A-1765A6BCB783}"/>
              </a:ext>
            </a:extLst>
          </p:cNvPr>
          <p:cNvCxnSpPr>
            <a:cxnSpLocks/>
          </p:cNvCxnSpPr>
          <p:nvPr/>
        </p:nvCxnSpPr>
        <p:spPr>
          <a:xfrm>
            <a:off x="8181892" y="2448999"/>
            <a:ext cx="3116911" cy="0"/>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6E52EEB-AB20-B844-963A-8F89B9709182}"/>
              </a:ext>
            </a:extLst>
          </p:cNvPr>
          <p:cNvCxnSpPr>
            <a:cxnSpLocks/>
          </p:cNvCxnSpPr>
          <p:nvPr/>
        </p:nvCxnSpPr>
        <p:spPr>
          <a:xfrm>
            <a:off x="8181892" y="3326958"/>
            <a:ext cx="3172571" cy="0"/>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47143D9D-4615-5642-AF15-43104865313B}"/>
              </a:ext>
            </a:extLst>
          </p:cNvPr>
          <p:cNvCxnSpPr>
            <a:cxnSpLocks/>
          </p:cNvCxnSpPr>
          <p:nvPr/>
        </p:nvCxnSpPr>
        <p:spPr>
          <a:xfrm>
            <a:off x="8181892" y="4533566"/>
            <a:ext cx="3180522" cy="0"/>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32EEC3F-96D6-51BD-3613-7A3ED2ECC8EE}"/>
              </a:ext>
            </a:extLst>
          </p:cNvPr>
          <p:cNvPicPr>
            <a:picLocks noChangeAspect="1"/>
          </p:cNvPicPr>
          <p:nvPr/>
        </p:nvPicPr>
        <p:blipFill>
          <a:blip r:embed="rId2"/>
          <a:stretch>
            <a:fillRect/>
          </a:stretch>
        </p:blipFill>
        <p:spPr>
          <a:xfrm>
            <a:off x="285975" y="484788"/>
            <a:ext cx="11906025" cy="5571980"/>
          </a:xfrm>
          <a:prstGeom prst="rect">
            <a:avLst/>
          </a:prstGeom>
        </p:spPr>
      </p:pic>
      <p:sp>
        <p:nvSpPr>
          <p:cNvPr id="3" name="TextBox 2">
            <a:extLst>
              <a:ext uri="{FF2B5EF4-FFF2-40B4-BE49-F238E27FC236}">
                <a16:creationId xmlns:a16="http://schemas.microsoft.com/office/drawing/2014/main" id="{A817B7E0-66A6-90B7-DEE9-647971B4765B}"/>
              </a:ext>
            </a:extLst>
          </p:cNvPr>
          <p:cNvSpPr txBox="1"/>
          <p:nvPr/>
        </p:nvSpPr>
        <p:spPr>
          <a:xfrm>
            <a:off x="715992" y="666745"/>
            <a:ext cx="3571335" cy="954107"/>
          </a:xfrm>
          <a:prstGeom prst="rect">
            <a:avLst/>
          </a:prstGeom>
          <a:noFill/>
        </p:spPr>
        <p:txBody>
          <a:bodyPr wrap="square">
            <a:spAutoFit/>
          </a:bodyPr>
          <a:lstStyle/>
          <a:p>
            <a:pPr>
              <a:spcBef>
                <a:spcPts val="3200"/>
              </a:spcBef>
            </a:pPr>
            <a:r>
              <a:rPr lang="en-US" sz="2800" b="1" dirty="0">
                <a:solidFill>
                  <a:srgbClr val="1CB25A"/>
                </a:solidFill>
                <a:latin typeface="Arial" panose="020B0604020202020204" pitchFamily="34" charset="0"/>
                <a:ea typeface="Lato" panose="020F0502020204030203" pitchFamily="34" charset="0"/>
                <a:cs typeface="Arial" panose="020B0604020202020204" pitchFamily="34" charset="0"/>
              </a:rPr>
              <a:t>24</a:t>
            </a:r>
            <a:r>
              <a:rPr lang="en-US" sz="2800" dirty="0">
                <a:latin typeface="Arial" panose="020B0604020202020204" pitchFamily="34" charset="0"/>
                <a:ea typeface="Lato" panose="020F0502020204030203" pitchFamily="34" charset="0"/>
                <a:cs typeface="Arial" panose="020B0604020202020204" pitchFamily="34" charset="0"/>
              </a:rPr>
              <a:t> </a:t>
            </a:r>
            <a:r>
              <a:rPr lang="en-US" sz="2800" dirty="0">
                <a:solidFill>
                  <a:schemeClr val="bg1">
                    <a:lumMod val="50000"/>
                  </a:schemeClr>
                </a:solidFill>
                <a:latin typeface="Arial" panose="020B0604020202020204" pitchFamily="34" charset="0"/>
                <a:ea typeface="Lato" panose="020F0502020204030203" pitchFamily="34" charset="0"/>
                <a:cs typeface="Arial" panose="020B0604020202020204" pitchFamily="34" charset="0"/>
              </a:rPr>
              <a:t>consumer-owned distribution co-ops</a:t>
            </a:r>
          </a:p>
        </p:txBody>
      </p:sp>
    </p:spTree>
    <p:extLst>
      <p:ext uri="{BB962C8B-B14F-4D97-AF65-F5344CB8AC3E}">
        <p14:creationId xmlns:p14="http://schemas.microsoft.com/office/powerpoint/2010/main" val="26854458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srcRect l="5316" t="21625" r="8317" b="18126"/>
          <a:stretch/>
        </p:blipFill>
        <p:spPr>
          <a:xfrm>
            <a:off x="1574275" y="1002780"/>
            <a:ext cx="8283389" cy="3701195"/>
          </a:xfrm>
          <a:prstGeom prst="rect">
            <a:avLst/>
          </a:prstGeom>
          <a:effectLst>
            <a:softEdge rad="63500"/>
          </a:effectLst>
        </p:spPr>
      </p:pic>
      <p:sp>
        <p:nvSpPr>
          <p:cNvPr id="2" name="Trapezoid 1">
            <a:extLst>
              <a:ext uri="{FF2B5EF4-FFF2-40B4-BE49-F238E27FC236}">
                <a16:creationId xmlns:a16="http://schemas.microsoft.com/office/drawing/2014/main" id="{B07E7637-0628-BD4D-83DC-507F1EC57B71}"/>
              </a:ext>
            </a:extLst>
          </p:cNvPr>
          <p:cNvSpPr/>
          <p:nvPr/>
        </p:nvSpPr>
        <p:spPr>
          <a:xfrm rot="10800000">
            <a:off x="3181043" y="-146196"/>
            <a:ext cx="2113010" cy="3426723"/>
          </a:xfrm>
          <a:prstGeom prst="trapezoid">
            <a:avLst>
              <a:gd name="adj" fmla="val 48758"/>
            </a:avLst>
          </a:prstGeom>
          <a:gradFill>
            <a:gsLst>
              <a:gs pos="100000">
                <a:schemeClr val="bg1">
                  <a:alpha val="32000"/>
                </a:schemeClr>
              </a:gs>
              <a:gs pos="5000">
                <a:srgbClr val="F9CABD"/>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apezoid 10">
            <a:extLst>
              <a:ext uri="{FF2B5EF4-FFF2-40B4-BE49-F238E27FC236}">
                <a16:creationId xmlns:a16="http://schemas.microsoft.com/office/drawing/2014/main" id="{FA5A27F8-5BEA-E840-9200-660BD396B5A2}"/>
              </a:ext>
            </a:extLst>
          </p:cNvPr>
          <p:cNvSpPr/>
          <p:nvPr/>
        </p:nvSpPr>
        <p:spPr>
          <a:xfrm rot="15124737">
            <a:off x="9330811" y="177745"/>
            <a:ext cx="1911510" cy="5010643"/>
          </a:xfrm>
          <a:prstGeom prst="trapezoid">
            <a:avLst>
              <a:gd name="adj" fmla="val 48758"/>
            </a:avLst>
          </a:prstGeom>
          <a:gradFill>
            <a:gsLst>
              <a:gs pos="4000">
                <a:srgbClr val="AEDFF6">
                  <a:alpha val="32000"/>
                </a:srgb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rapezoid 11">
            <a:extLst>
              <a:ext uri="{FF2B5EF4-FFF2-40B4-BE49-F238E27FC236}">
                <a16:creationId xmlns:a16="http://schemas.microsoft.com/office/drawing/2014/main" id="{E79C160A-D343-734C-8423-0A84A0A0D99F}"/>
              </a:ext>
            </a:extLst>
          </p:cNvPr>
          <p:cNvSpPr/>
          <p:nvPr/>
        </p:nvSpPr>
        <p:spPr>
          <a:xfrm>
            <a:off x="4111580" y="4000571"/>
            <a:ext cx="2113010" cy="2392488"/>
          </a:xfrm>
          <a:prstGeom prst="trapezoid">
            <a:avLst>
              <a:gd name="adj" fmla="val 48758"/>
            </a:avLst>
          </a:prstGeom>
          <a:gradFill>
            <a:gsLst>
              <a:gs pos="100000">
                <a:schemeClr val="bg1">
                  <a:alpha val="32000"/>
                </a:schemeClr>
              </a:gs>
              <a:gs pos="12000">
                <a:srgbClr val="D3BAD8"/>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Picture 14" descr="EKPClogotypestacked.jpg">
            <a:extLst>
              <a:ext uri="{FF2B5EF4-FFF2-40B4-BE49-F238E27FC236}">
                <a16:creationId xmlns:a16="http://schemas.microsoft.com/office/drawing/2014/main" id="{34F60EE5-4B59-4C04-87D6-F03A8990EA18}"/>
              </a:ext>
            </a:extLst>
          </p:cNvPr>
          <p:cNvPicPr>
            <a:picLocks noChangeAspect="1"/>
          </p:cNvPicPr>
          <p:nvPr/>
        </p:nvPicPr>
        <p:blipFill>
          <a:blip r:embed="rId4" cstate="print"/>
          <a:stretch>
            <a:fillRect/>
          </a:stretch>
        </p:blipFill>
        <p:spPr>
          <a:xfrm>
            <a:off x="7729477" y="181691"/>
            <a:ext cx="3855725" cy="1057111"/>
          </a:xfrm>
          <a:prstGeom prst="rect">
            <a:avLst/>
          </a:prstGeom>
        </p:spPr>
      </p:pic>
      <p:pic>
        <p:nvPicPr>
          <p:cNvPr id="17" name="Picture 16" descr="TVA.jpg">
            <a:extLst>
              <a:ext uri="{FF2B5EF4-FFF2-40B4-BE49-F238E27FC236}">
                <a16:creationId xmlns:a16="http://schemas.microsoft.com/office/drawing/2014/main" id="{B61A4ADD-B3CE-4009-92B0-42A74221A520}"/>
              </a:ext>
            </a:extLst>
          </p:cNvPr>
          <p:cNvPicPr>
            <a:picLocks noChangeAspect="1"/>
          </p:cNvPicPr>
          <p:nvPr/>
        </p:nvPicPr>
        <p:blipFill>
          <a:blip r:embed="rId5" cstate="print"/>
          <a:stretch>
            <a:fillRect/>
          </a:stretch>
        </p:blipFill>
        <p:spPr>
          <a:xfrm>
            <a:off x="2984099" y="5054657"/>
            <a:ext cx="1112491" cy="1135851"/>
          </a:xfrm>
          <a:prstGeom prst="rect">
            <a:avLst/>
          </a:prstGeom>
        </p:spPr>
      </p:pic>
      <p:sp>
        <p:nvSpPr>
          <p:cNvPr id="22" name="TextBox 21">
            <a:extLst>
              <a:ext uri="{FF2B5EF4-FFF2-40B4-BE49-F238E27FC236}">
                <a16:creationId xmlns:a16="http://schemas.microsoft.com/office/drawing/2014/main" id="{003E9782-A686-4A4E-83CF-28854C9F13A8}"/>
              </a:ext>
            </a:extLst>
          </p:cNvPr>
          <p:cNvSpPr txBox="1"/>
          <p:nvPr/>
        </p:nvSpPr>
        <p:spPr>
          <a:xfrm>
            <a:off x="3451949" y="388036"/>
            <a:ext cx="1852534" cy="523220"/>
          </a:xfrm>
          <a:prstGeom prst="rect">
            <a:avLst/>
          </a:prstGeom>
          <a:noFill/>
        </p:spPr>
        <p:txBody>
          <a:bodyPr wrap="square" rtlCol="0">
            <a:spAutoFit/>
          </a:bodyPr>
          <a:lstStyle/>
          <a:p>
            <a:r>
              <a:rPr lang="en-US" sz="2800" dirty="0">
                <a:solidFill>
                  <a:schemeClr val="bg1">
                    <a:lumMod val="50000"/>
                  </a:schemeClr>
                </a:solidFill>
                <a:latin typeface="Arial" panose="020B0604020202020204" pitchFamily="34" charset="0"/>
                <a:ea typeface="Lato" panose="020F0502020204030203" pitchFamily="34" charset="0"/>
                <a:cs typeface="Arial" panose="020B0604020202020204" pitchFamily="34" charset="0"/>
              </a:rPr>
              <a:t>3 co-ops</a:t>
            </a:r>
          </a:p>
        </p:txBody>
      </p:sp>
      <p:sp>
        <p:nvSpPr>
          <p:cNvPr id="23" name="TextBox 22">
            <a:extLst>
              <a:ext uri="{FF2B5EF4-FFF2-40B4-BE49-F238E27FC236}">
                <a16:creationId xmlns:a16="http://schemas.microsoft.com/office/drawing/2014/main" id="{6266B213-6329-4CFA-9AFE-92D68505476A}"/>
              </a:ext>
            </a:extLst>
          </p:cNvPr>
          <p:cNvSpPr txBox="1"/>
          <p:nvPr/>
        </p:nvSpPr>
        <p:spPr>
          <a:xfrm>
            <a:off x="9525890" y="2330157"/>
            <a:ext cx="2345139" cy="523220"/>
          </a:xfrm>
          <a:prstGeom prst="rect">
            <a:avLst/>
          </a:prstGeom>
          <a:noFill/>
        </p:spPr>
        <p:txBody>
          <a:bodyPr wrap="square" rtlCol="0">
            <a:spAutoFit/>
          </a:bodyPr>
          <a:lstStyle/>
          <a:p>
            <a:r>
              <a:rPr lang="en-US" sz="2800" dirty="0">
                <a:solidFill>
                  <a:srgbClr val="0081B7"/>
                </a:solidFill>
                <a:latin typeface="Arial" panose="020B0604020202020204" pitchFamily="34" charset="0"/>
                <a:ea typeface="Lato" panose="020F0502020204030203" pitchFamily="34" charset="0"/>
                <a:cs typeface="Arial" panose="020B0604020202020204" pitchFamily="34" charset="0"/>
              </a:rPr>
              <a:t>    </a:t>
            </a:r>
            <a:r>
              <a:rPr lang="en-US" sz="2800" dirty="0">
                <a:solidFill>
                  <a:schemeClr val="bg1">
                    <a:lumMod val="50000"/>
                  </a:schemeClr>
                </a:solidFill>
                <a:latin typeface="Arial" panose="020B0604020202020204" pitchFamily="34" charset="0"/>
                <a:ea typeface="Lato" panose="020F0502020204030203" pitchFamily="34" charset="0"/>
                <a:cs typeface="Arial" panose="020B0604020202020204" pitchFamily="34" charset="0"/>
              </a:rPr>
              <a:t>16 co-ops</a:t>
            </a:r>
          </a:p>
        </p:txBody>
      </p:sp>
      <p:sp>
        <p:nvSpPr>
          <p:cNvPr id="24" name="TextBox 23">
            <a:extLst>
              <a:ext uri="{FF2B5EF4-FFF2-40B4-BE49-F238E27FC236}">
                <a16:creationId xmlns:a16="http://schemas.microsoft.com/office/drawing/2014/main" id="{A134B5E5-98C3-4A9F-8766-A48452669BA5}"/>
              </a:ext>
            </a:extLst>
          </p:cNvPr>
          <p:cNvSpPr txBox="1"/>
          <p:nvPr/>
        </p:nvSpPr>
        <p:spPr>
          <a:xfrm>
            <a:off x="4407011" y="5525064"/>
            <a:ext cx="1981200" cy="523220"/>
          </a:xfrm>
          <a:prstGeom prst="rect">
            <a:avLst/>
          </a:prstGeom>
          <a:noFill/>
        </p:spPr>
        <p:txBody>
          <a:bodyPr wrap="square" rtlCol="0">
            <a:spAutoFit/>
          </a:bodyPr>
          <a:lstStyle/>
          <a:p>
            <a:r>
              <a:rPr lang="en-US" sz="2800" dirty="0">
                <a:solidFill>
                  <a:schemeClr val="bg1">
                    <a:lumMod val="50000"/>
                  </a:schemeClr>
                </a:solidFill>
                <a:latin typeface="Arial" panose="020B0604020202020204" pitchFamily="34" charset="0"/>
                <a:cs typeface="Arial" panose="020B0604020202020204" pitchFamily="34" charset="0"/>
              </a:rPr>
              <a:t>5 co-ops</a:t>
            </a:r>
          </a:p>
        </p:txBody>
      </p:sp>
      <p:pic>
        <p:nvPicPr>
          <p:cNvPr id="6" name="Picture 5" descr="A blue and green logo&#10;&#10;Description automatically generated">
            <a:extLst>
              <a:ext uri="{FF2B5EF4-FFF2-40B4-BE49-F238E27FC236}">
                <a16:creationId xmlns:a16="http://schemas.microsoft.com/office/drawing/2014/main" id="{5D2A5BC5-F377-EE55-5362-0994D44E3433}"/>
              </a:ext>
            </a:extLst>
          </p:cNvPr>
          <p:cNvPicPr>
            <a:picLocks noChangeAspect="1"/>
          </p:cNvPicPr>
          <p:nvPr/>
        </p:nvPicPr>
        <p:blipFill>
          <a:blip r:embed="rId6"/>
          <a:stretch>
            <a:fillRect/>
          </a:stretch>
        </p:blipFill>
        <p:spPr>
          <a:xfrm>
            <a:off x="866389" y="1304126"/>
            <a:ext cx="2702297" cy="903343"/>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3C7B4FC-9966-487F-B6A9-6BF371199DA2}"/>
              </a:ext>
            </a:extLst>
          </p:cNvPr>
          <p:cNvSpPr txBox="1"/>
          <p:nvPr/>
        </p:nvSpPr>
        <p:spPr>
          <a:xfrm>
            <a:off x="6873316" y="1841468"/>
            <a:ext cx="4756768" cy="3185487"/>
          </a:xfrm>
          <a:prstGeom prst="rect">
            <a:avLst/>
          </a:prstGeom>
          <a:noFill/>
        </p:spPr>
        <p:txBody>
          <a:bodyPr wrap="square" rtlCol="0">
            <a:spAutoFit/>
          </a:bodyPr>
          <a:lstStyle/>
          <a:p>
            <a:r>
              <a:rPr lang="en-US" sz="2400" dirty="0">
                <a:solidFill>
                  <a:schemeClr val="bg1">
                    <a:lumMod val="50000"/>
                  </a:schemeClr>
                </a:solidFill>
                <a:latin typeface="Arial" panose="020B0604020202020204" pitchFamily="34" charset="0"/>
                <a:ea typeface="Lato" panose="020F0502020204030203" pitchFamily="34" charset="0"/>
                <a:cs typeface="Arial" panose="020B0604020202020204" pitchFamily="34" charset="0"/>
              </a:rPr>
              <a:t>Co-ops are led by, belong to and were built by people in the local communities they serve.</a:t>
            </a:r>
          </a:p>
          <a:p>
            <a:pPr>
              <a:spcBef>
                <a:spcPts val="3000"/>
              </a:spcBef>
            </a:pPr>
            <a:r>
              <a:rPr lang="en-US" sz="2400" dirty="0">
                <a:solidFill>
                  <a:schemeClr val="bg1">
                    <a:lumMod val="50000"/>
                  </a:schemeClr>
                </a:solidFill>
                <a:latin typeface="Arial" panose="020B0604020202020204" pitchFamily="34" charset="0"/>
                <a:ea typeface="Lato" panose="020F0502020204030203" pitchFamily="34" charset="0"/>
                <a:cs typeface="Arial" panose="020B0604020202020204" pitchFamily="34" charset="0"/>
              </a:rPr>
              <a:t>Co-op members elect co-op board members who also live in the local community.</a:t>
            </a:r>
          </a:p>
          <a:p>
            <a:pPr marL="285750" indent="-285750">
              <a:buFont typeface="Arial" panose="020B0604020202020204" pitchFamily="34" charset="0"/>
              <a:buChar char="•"/>
            </a:pPr>
            <a:endParaRPr lang="en-US" sz="3200" dirty="0"/>
          </a:p>
        </p:txBody>
      </p:sp>
      <p:cxnSp>
        <p:nvCxnSpPr>
          <p:cNvPr id="7" name="Straight Connector 6">
            <a:extLst>
              <a:ext uri="{FF2B5EF4-FFF2-40B4-BE49-F238E27FC236}">
                <a16:creationId xmlns:a16="http://schemas.microsoft.com/office/drawing/2014/main" id="{8855D145-42E1-1948-9AD5-D8871D7F7C25}"/>
              </a:ext>
            </a:extLst>
          </p:cNvPr>
          <p:cNvCxnSpPr>
            <a:cxnSpLocks/>
          </p:cNvCxnSpPr>
          <p:nvPr/>
        </p:nvCxnSpPr>
        <p:spPr>
          <a:xfrm>
            <a:off x="6985455" y="3198649"/>
            <a:ext cx="4333543" cy="0"/>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4" name="Picture 3" descr="A person standing in front of a truck&#10;&#10;Description automatically generated">
            <a:extLst>
              <a:ext uri="{FF2B5EF4-FFF2-40B4-BE49-F238E27FC236}">
                <a16:creationId xmlns:a16="http://schemas.microsoft.com/office/drawing/2014/main" id="{16E14B97-5B6C-034B-BB7C-4251292A04BC}"/>
              </a:ext>
            </a:extLst>
          </p:cNvPr>
          <p:cNvPicPr>
            <a:picLocks noChangeAspect="1"/>
          </p:cNvPicPr>
          <p:nvPr/>
        </p:nvPicPr>
        <p:blipFill rotWithShape="1">
          <a:blip r:embed="rId3"/>
          <a:srcRect l="14379" r="9788"/>
          <a:stretch/>
        </p:blipFill>
        <p:spPr>
          <a:xfrm>
            <a:off x="787596" y="660305"/>
            <a:ext cx="5774634" cy="5076687"/>
          </a:xfrm>
          <a:prstGeom prst="rect">
            <a:avLst/>
          </a:prstGeom>
          <a:effectLst>
            <a:softEdge rad="76200"/>
          </a:effectLst>
        </p:spPr>
      </p:pic>
    </p:spTree>
    <p:extLst>
      <p:ext uri="{BB962C8B-B14F-4D97-AF65-F5344CB8AC3E}">
        <p14:creationId xmlns:p14="http://schemas.microsoft.com/office/powerpoint/2010/main" val="36908820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3C7B4FC-9966-487F-B6A9-6BF371199DA2}"/>
              </a:ext>
            </a:extLst>
          </p:cNvPr>
          <p:cNvSpPr txBox="1"/>
          <p:nvPr/>
        </p:nvSpPr>
        <p:spPr>
          <a:xfrm>
            <a:off x="7697640" y="1427179"/>
            <a:ext cx="4343400" cy="4708981"/>
          </a:xfrm>
          <a:prstGeom prst="rect">
            <a:avLst/>
          </a:prstGeom>
          <a:noFill/>
        </p:spPr>
        <p:txBody>
          <a:bodyPr wrap="square" rtlCol="0">
            <a:spAutoFit/>
          </a:bodyPr>
          <a:lstStyle/>
          <a:p>
            <a:r>
              <a:rPr lang="en-US" sz="2400" b="1" dirty="0">
                <a:solidFill>
                  <a:srgbClr val="1CB25A"/>
                </a:solidFill>
                <a:latin typeface="Arial" panose="020B0604020202020204" pitchFamily="34" charset="0"/>
                <a:ea typeface="Lato" panose="020F0502020204030203" pitchFamily="34" charset="0"/>
                <a:cs typeface="Arial" panose="020B0604020202020204" pitchFamily="34" charset="0"/>
              </a:rPr>
              <a:t>3,200</a:t>
            </a:r>
            <a:r>
              <a:rPr lang="en-US" sz="2400" b="1" dirty="0">
                <a:solidFill>
                  <a:schemeClr val="bg1">
                    <a:lumMod val="50000"/>
                  </a:schemeClr>
                </a:solidFill>
                <a:latin typeface="Arial" panose="020B0604020202020204" pitchFamily="34" charset="0"/>
                <a:ea typeface="Lato" panose="020F0502020204030203" pitchFamily="34" charset="0"/>
                <a:cs typeface="Arial" panose="020B0604020202020204" pitchFamily="34" charset="0"/>
              </a:rPr>
              <a:t> </a:t>
            </a:r>
            <a:r>
              <a:rPr lang="en-US" sz="2400" dirty="0">
                <a:solidFill>
                  <a:schemeClr val="bg1">
                    <a:lumMod val="50000"/>
                  </a:schemeClr>
                </a:solidFill>
                <a:latin typeface="Arial" panose="020B0604020202020204" pitchFamily="34" charset="0"/>
                <a:ea typeface="Lato" panose="020F0502020204030203" pitchFamily="34" charset="0"/>
                <a:cs typeface="Arial" panose="020B0604020202020204" pitchFamily="34" charset="0"/>
              </a:rPr>
              <a:t>co-op employees </a:t>
            </a:r>
          </a:p>
          <a:p>
            <a:pPr>
              <a:spcBef>
                <a:spcPts val="3000"/>
              </a:spcBef>
            </a:pPr>
            <a:r>
              <a:rPr lang="en-US" sz="2400" b="1" dirty="0">
                <a:solidFill>
                  <a:srgbClr val="0081B7"/>
                </a:solidFill>
                <a:latin typeface="Arial" panose="020B0604020202020204" pitchFamily="34" charset="0"/>
                <a:ea typeface="Lato" panose="020F0502020204030203" pitchFamily="34" charset="0"/>
                <a:cs typeface="Arial" panose="020B0604020202020204" pitchFamily="34" charset="0"/>
              </a:rPr>
              <a:t>72</a:t>
            </a:r>
            <a:r>
              <a:rPr lang="en-US" sz="2400" dirty="0">
                <a:solidFill>
                  <a:schemeClr val="bg1">
                    <a:lumMod val="50000"/>
                  </a:schemeClr>
                </a:solidFill>
                <a:latin typeface="Arial" panose="020B0604020202020204" pitchFamily="34" charset="0"/>
                <a:ea typeface="Lato" panose="020F0502020204030203" pitchFamily="34" charset="0"/>
                <a:cs typeface="Arial" panose="020B0604020202020204" pitchFamily="34" charset="0"/>
              </a:rPr>
              <a:t> co-op offices &amp; service centers</a:t>
            </a:r>
          </a:p>
          <a:p>
            <a:pPr>
              <a:spcBef>
                <a:spcPts val="3000"/>
              </a:spcBef>
            </a:pPr>
            <a:r>
              <a:rPr lang="en-US" sz="2400" dirty="0">
                <a:solidFill>
                  <a:schemeClr val="bg1">
                    <a:lumMod val="50000"/>
                  </a:schemeClr>
                </a:solidFill>
                <a:latin typeface="Arial" panose="020B0604020202020204" pitchFamily="34" charset="0"/>
                <a:ea typeface="Lato" panose="020F0502020204030203" pitchFamily="34" charset="0"/>
                <a:cs typeface="Arial" panose="020B0604020202020204" pitchFamily="34" charset="0"/>
              </a:rPr>
              <a:t>Co-ops pay state &amp; local property, state &amp; payroll taxes </a:t>
            </a:r>
          </a:p>
          <a:p>
            <a:pPr>
              <a:spcBef>
                <a:spcPts val="3000"/>
              </a:spcBef>
            </a:pPr>
            <a:r>
              <a:rPr lang="en-US" sz="2400" dirty="0">
                <a:solidFill>
                  <a:schemeClr val="bg1">
                    <a:lumMod val="50000"/>
                  </a:schemeClr>
                </a:solidFill>
                <a:latin typeface="Arial" panose="020B0604020202020204" pitchFamily="34" charset="0"/>
                <a:ea typeface="Lato" panose="020F0502020204030203" pitchFamily="34" charset="0"/>
                <a:cs typeface="Arial" panose="020B0604020202020204" pitchFamily="34" charset="0"/>
              </a:rPr>
              <a:t>Local franchise fees</a:t>
            </a:r>
          </a:p>
          <a:p>
            <a:pPr>
              <a:spcBef>
                <a:spcPts val="3000"/>
              </a:spcBef>
            </a:pPr>
            <a:r>
              <a:rPr lang="en-US" sz="2400" dirty="0">
                <a:solidFill>
                  <a:schemeClr val="bg1">
                    <a:lumMod val="50000"/>
                  </a:schemeClr>
                </a:solidFill>
                <a:latin typeface="Arial" panose="020B0604020202020204" pitchFamily="34" charset="0"/>
                <a:ea typeface="Lato" panose="020F0502020204030203" pitchFamily="34" charset="0"/>
                <a:cs typeface="Arial" panose="020B0604020202020204" pitchFamily="34" charset="0"/>
              </a:rPr>
              <a:t>PSC assessment</a:t>
            </a:r>
          </a:p>
          <a:p>
            <a:pPr marL="285750" indent="-285750">
              <a:buFont typeface="Arial" panose="020B0604020202020204" pitchFamily="34" charset="0"/>
              <a:buChar char="•"/>
            </a:pPr>
            <a:endParaRPr lang="en-US" sz="3200" dirty="0"/>
          </a:p>
        </p:txBody>
      </p:sp>
      <p:cxnSp>
        <p:nvCxnSpPr>
          <p:cNvPr id="6" name="Straight Connector 5">
            <a:extLst>
              <a:ext uri="{FF2B5EF4-FFF2-40B4-BE49-F238E27FC236}">
                <a16:creationId xmlns:a16="http://schemas.microsoft.com/office/drawing/2014/main" id="{53050B92-0E85-EE47-BC60-25830F4AA945}"/>
              </a:ext>
            </a:extLst>
          </p:cNvPr>
          <p:cNvCxnSpPr>
            <a:cxnSpLocks/>
          </p:cNvCxnSpPr>
          <p:nvPr/>
        </p:nvCxnSpPr>
        <p:spPr>
          <a:xfrm>
            <a:off x="7808181" y="2019629"/>
            <a:ext cx="3999506" cy="0"/>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0C9197AE-A67D-F644-B9FA-60C1B61CFE69}"/>
              </a:ext>
            </a:extLst>
          </p:cNvPr>
          <p:cNvCxnSpPr>
            <a:cxnSpLocks/>
          </p:cNvCxnSpPr>
          <p:nvPr/>
        </p:nvCxnSpPr>
        <p:spPr>
          <a:xfrm>
            <a:off x="7808181" y="3142088"/>
            <a:ext cx="3999506" cy="0"/>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729EFD3-5B47-7E42-A73F-88EB1D593516}"/>
              </a:ext>
            </a:extLst>
          </p:cNvPr>
          <p:cNvCxnSpPr>
            <a:cxnSpLocks/>
          </p:cNvCxnSpPr>
          <p:nvPr/>
        </p:nvCxnSpPr>
        <p:spPr>
          <a:xfrm>
            <a:off x="7808181" y="4287076"/>
            <a:ext cx="3999506" cy="0"/>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08FD8A3-71CC-2B4B-A17C-99D9257BB4B3}"/>
              </a:ext>
            </a:extLst>
          </p:cNvPr>
          <p:cNvCxnSpPr>
            <a:cxnSpLocks/>
          </p:cNvCxnSpPr>
          <p:nvPr/>
        </p:nvCxnSpPr>
        <p:spPr>
          <a:xfrm>
            <a:off x="7808181" y="5034499"/>
            <a:ext cx="3999506" cy="0"/>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458CD9C7-5021-0C46-BFA1-49664BC4E856}"/>
              </a:ext>
            </a:extLst>
          </p:cNvPr>
          <p:cNvPicPr>
            <a:picLocks noChangeAspect="1"/>
          </p:cNvPicPr>
          <p:nvPr/>
        </p:nvPicPr>
        <p:blipFill>
          <a:blip r:embed="rId3"/>
          <a:srcRect/>
          <a:stretch/>
        </p:blipFill>
        <p:spPr>
          <a:xfrm>
            <a:off x="484672" y="1173804"/>
            <a:ext cx="6765588" cy="4510392"/>
          </a:xfrm>
          <a:prstGeom prst="rect">
            <a:avLst/>
          </a:prstGeom>
          <a:effectLst>
            <a:softEdge rad="76200"/>
          </a:effectLst>
        </p:spPr>
      </p:pic>
    </p:spTree>
    <p:extLst>
      <p:ext uri="{BB962C8B-B14F-4D97-AF65-F5344CB8AC3E}">
        <p14:creationId xmlns:p14="http://schemas.microsoft.com/office/powerpoint/2010/main" val="40391702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185" y="337403"/>
            <a:ext cx="11274458" cy="1136717"/>
          </a:xfrm>
        </p:spPr>
        <p:txBody>
          <a:bodyPr>
            <a:normAutofit/>
          </a:bodyPr>
          <a:lstStyle/>
          <a:p>
            <a:pPr algn="ctr"/>
            <a:r>
              <a:rPr lang="en-US" b="1" dirty="0">
                <a:solidFill>
                  <a:srgbClr val="0081B7"/>
                </a:solidFill>
                <a:latin typeface="Arial" panose="020B0604020202020204" pitchFamily="34" charset="0"/>
                <a:ea typeface="Lato" panose="020F0502020204030203" pitchFamily="34" charset="0"/>
                <a:cs typeface="Arial" panose="020B0604020202020204" pitchFamily="34" charset="0"/>
              </a:rPr>
              <a:t>Co-ops Are Not-For-Profit</a:t>
            </a:r>
          </a:p>
        </p:txBody>
      </p:sp>
      <p:sp>
        <p:nvSpPr>
          <p:cNvPr id="3" name="Content Placeholder 2"/>
          <p:cNvSpPr>
            <a:spLocks noGrp="1"/>
          </p:cNvSpPr>
          <p:nvPr>
            <p:ph idx="1"/>
          </p:nvPr>
        </p:nvSpPr>
        <p:spPr>
          <a:xfrm>
            <a:off x="1981199" y="1713451"/>
            <a:ext cx="9048161" cy="5181600"/>
          </a:xfrm>
        </p:spPr>
        <p:txBody>
          <a:bodyPr>
            <a:normAutofit/>
          </a:bodyPr>
          <a:lstStyle/>
          <a:p>
            <a:pPr marL="0" indent="0">
              <a:buNone/>
            </a:pPr>
            <a:r>
              <a:rPr lang="en-US" dirty="0">
                <a:solidFill>
                  <a:schemeClr val="bg1">
                    <a:lumMod val="50000"/>
                  </a:schemeClr>
                </a:solidFill>
                <a:latin typeface="Arial" panose="020B0604020202020204" pitchFamily="34" charset="0"/>
                <a:cs typeface="Arial" panose="020B0604020202020204" pitchFamily="34" charset="0"/>
              </a:rPr>
              <a:t>No motive to maximize profits.</a:t>
            </a:r>
          </a:p>
          <a:p>
            <a:pPr marL="0" indent="0">
              <a:spcBef>
                <a:spcPts val="3000"/>
              </a:spcBef>
              <a:buNone/>
            </a:pPr>
            <a:r>
              <a:rPr lang="en-US" dirty="0">
                <a:solidFill>
                  <a:schemeClr val="bg1">
                    <a:lumMod val="50000"/>
                  </a:schemeClr>
                </a:solidFill>
                <a:latin typeface="Arial" panose="020B0604020202020204" pitchFamily="34" charset="0"/>
                <a:cs typeface="Arial" panose="020B0604020202020204" pitchFamily="34" charset="0"/>
              </a:rPr>
              <a:t>Co-ops provide service at cost.</a:t>
            </a:r>
          </a:p>
          <a:p>
            <a:pPr marL="0" indent="0">
              <a:spcBef>
                <a:spcPts val="3000"/>
              </a:spcBef>
              <a:buNone/>
            </a:pPr>
            <a:r>
              <a:rPr lang="en-US" dirty="0">
                <a:solidFill>
                  <a:schemeClr val="bg1">
                    <a:lumMod val="50000"/>
                  </a:schemeClr>
                </a:solidFill>
                <a:latin typeface="Arial" panose="020B0604020202020204" pitchFamily="34" charset="0"/>
                <a:cs typeface="Arial" panose="020B0604020202020204" pitchFamily="34" charset="0"/>
              </a:rPr>
              <a:t>Like any business, co-ops must make ends meet.</a:t>
            </a:r>
          </a:p>
          <a:p>
            <a:pPr marL="0" indent="0">
              <a:spcBef>
                <a:spcPts val="3000"/>
              </a:spcBef>
              <a:buNone/>
            </a:pPr>
            <a:r>
              <a:rPr lang="en-US" dirty="0">
                <a:solidFill>
                  <a:schemeClr val="bg1">
                    <a:lumMod val="50000"/>
                  </a:schemeClr>
                </a:solidFill>
                <a:latin typeface="Arial" panose="020B0604020202020204" pitchFamily="34" charset="0"/>
                <a:cs typeface="Arial" panose="020B0604020202020204" pitchFamily="34" charset="0"/>
              </a:rPr>
              <a:t>Co-ops must maintain equity levels and other financial measures to qualify for affordable financing.</a:t>
            </a:r>
          </a:p>
          <a:p>
            <a:pPr marL="0" indent="0">
              <a:buNone/>
            </a:pPr>
            <a:endParaRPr lang="en-US" dirty="0">
              <a:solidFill>
                <a:schemeClr val="bg1">
                  <a:lumMod val="50000"/>
                </a:schemeClr>
              </a:solidFill>
            </a:endParaRPr>
          </a:p>
          <a:p>
            <a:pPr marL="0" indent="0">
              <a:buNone/>
            </a:pPr>
            <a:r>
              <a:rPr lang="en-US" sz="2700" i="1" dirty="0">
                <a:solidFill>
                  <a:srgbClr val="1CB25A"/>
                </a:solidFill>
                <a:latin typeface="Arial" panose="020B0604020202020204" pitchFamily="34" charset="0"/>
                <a:cs typeface="Arial" panose="020B0604020202020204" pitchFamily="34" charset="0"/>
              </a:rPr>
              <a:t>Co-op members demand safe, reliable, affordable energy.</a:t>
            </a:r>
          </a:p>
          <a:p>
            <a:pPr>
              <a:buNone/>
            </a:pPr>
            <a:endParaRPr lang="en-US" dirty="0"/>
          </a:p>
        </p:txBody>
      </p:sp>
      <p:cxnSp>
        <p:nvCxnSpPr>
          <p:cNvPr id="4" name="Straight Connector 3">
            <a:extLst>
              <a:ext uri="{FF2B5EF4-FFF2-40B4-BE49-F238E27FC236}">
                <a16:creationId xmlns:a16="http://schemas.microsoft.com/office/drawing/2014/main" id="{EA6A3AD9-B868-C543-9578-F429C036C9F9}"/>
              </a:ext>
            </a:extLst>
          </p:cNvPr>
          <p:cNvCxnSpPr>
            <a:cxnSpLocks/>
          </p:cNvCxnSpPr>
          <p:nvPr/>
        </p:nvCxnSpPr>
        <p:spPr>
          <a:xfrm>
            <a:off x="2086111" y="2316875"/>
            <a:ext cx="7783752" cy="0"/>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38BE205F-7F37-5743-B13B-0B29C36443A0}"/>
              </a:ext>
            </a:extLst>
          </p:cNvPr>
          <p:cNvCxnSpPr>
            <a:cxnSpLocks/>
          </p:cNvCxnSpPr>
          <p:nvPr/>
        </p:nvCxnSpPr>
        <p:spPr>
          <a:xfrm>
            <a:off x="2086111" y="3073724"/>
            <a:ext cx="7793179" cy="0"/>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DF8C34A-6C2F-D64F-8D89-F56F40375C23}"/>
              </a:ext>
            </a:extLst>
          </p:cNvPr>
          <p:cNvCxnSpPr>
            <a:cxnSpLocks/>
          </p:cNvCxnSpPr>
          <p:nvPr/>
        </p:nvCxnSpPr>
        <p:spPr>
          <a:xfrm>
            <a:off x="2086111" y="3826736"/>
            <a:ext cx="7802606" cy="0"/>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047" y="381000"/>
            <a:ext cx="11321592" cy="1014168"/>
          </a:xfrm>
        </p:spPr>
        <p:txBody>
          <a:bodyPr>
            <a:noAutofit/>
          </a:bodyPr>
          <a:lstStyle/>
          <a:p>
            <a:pPr algn="ctr"/>
            <a:r>
              <a:rPr lang="en-US" sz="4200" b="1" dirty="0">
                <a:solidFill>
                  <a:srgbClr val="0081B7"/>
                </a:solidFill>
                <a:latin typeface="Arial" panose="020B0604020202020204" pitchFamily="34" charset="0"/>
                <a:ea typeface="Lato Heavy" panose="020F0502020204030203" pitchFamily="34" charset="0"/>
                <a:cs typeface="Arial" panose="020B0604020202020204" pitchFamily="34" charset="0"/>
              </a:rPr>
              <a:t>Rural Service Areas: Less Revenue Per Mile</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1082072685"/>
              </p:ext>
            </p:extLst>
          </p:nvPr>
        </p:nvGraphicFramePr>
        <p:xfrm>
          <a:off x="509047" y="1618300"/>
          <a:ext cx="10909299" cy="3797300"/>
        </p:xfrm>
        <a:graphic>
          <a:graphicData uri="http://schemas.openxmlformats.org/drawingml/2006/table">
            <a:tbl>
              <a:tblPr firstRow="1" bandRow="1">
                <a:tableStyleId>{85BE263C-DBD7-4A20-BB59-AAB30ACAA65A}</a:tableStyleId>
              </a:tblPr>
              <a:tblGrid>
                <a:gridCol w="3636433">
                  <a:extLst>
                    <a:ext uri="{9D8B030D-6E8A-4147-A177-3AD203B41FA5}">
                      <a16:colId xmlns:a16="http://schemas.microsoft.com/office/drawing/2014/main" val="20000"/>
                    </a:ext>
                  </a:extLst>
                </a:gridCol>
                <a:gridCol w="3636433">
                  <a:extLst>
                    <a:ext uri="{9D8B030D-6E8A-4147-A177-3AD203B41FA5}">
                      <a16:colId xmlns:a16="http://schemas.microsoft.com/office/drawing/2014/main" val="20001"/>
                    </a:ext>
                  </a:extLst>
                </a:gridCol>
                <a:gridCol w="3636433">
                  <a:extLst>
                    <a:ext uri="{9D8B030D-6E8A-4147-A177-3AD203B41FA5}">
                      <a16:colId xmlns:a16="http://schemas.microsoft.com/office/drawing/2014/main" val="20002"/>
                    </a:ext>
                  </a:extLst>
                </a:gridCol>
              </a:tblGrid>
              <a:tr h="891569">
                <a:tc>
                  <a:txBody>
                    <a:bodyPr/>
                    <a:lstStyle/>
                    <a:p>
                      <a:endParaRPr lang="en-US" sz="1800" dirty="0">
                        <a:latin typeface="Arial" panose="020B0604020202020204" pitchFamily="34" charset="0"/>
                        <a:cs typeface="Arial" panose="020B0604020202020204" pitchFamily="34" charset="0"/>
                      </a:endParaRPr>
                    </a:p>
                  </a:txBody>
                  <a:tcPr>
                    <a:lnL>
                      <a:noFill/>
                    </a:lnL>
                    <a:lnR w="6350" cap="flat" cmpd="sng" algn="ctr">
                      <a:solidFill>
                        <a:schemeClr val="bg1">
                          <a:lumMod val="50000"/>
                        </a:schemeClr>
                      </a:solidFill>
                      <a:prstDash val="sysDot"/>
                      <a:round/>
                      <a:headEnd type="none" w="med" len="med"/>
                      <a:tailEnd type="none" w="med" len="med"/>
                    </a:lnR>
                    <a:lnT w="25400" cmpd="sng">
                      <a:noFill/>
                    </a:lnT>
                    <a:lnB w="25400" cmpd="sng">
                      <a:noFill/>
                    </a:lnB>
                    <a:lnTlToBr w="12700" cmpd="sng">
                      <a:noFill/>
                      <a:prstDash val="solid"/>
                    </a:lnTlToBr>
                    <a:lnBlToTr w="12700" cmpd="sng">
                      <a:noFill/>
                      <a:prstDash val="solid"/>
                    </a:lnBlToTr>
                    <a:solidFill>
                      <a:srgbClr val="1CB25A"/>
                    </a:solidFill>
                  </a:tcPr>
                </a:tc>
                <a:tc>
                  <a:txBody>
                    <a:bodyPr/>
                    <a:lstStyle/>
                    <a:p>
                      <a:pPr algn="ctr"/>
                      <a:r>
                        <a:rPr lang="en-US" sz="1800" dirty="0">
                          <a:latin typeface="Arial" panose="020B0604020202020204" pitchFamily="34" charset="0"/>
                          <a:cs typeface="Arial" panose="020B0604020202020204" pitchFamily="34" charset="0"/>
                        </a:rPr>
                        <a:t>Consumers/mile</a:t>
                      </a:r>
                    </a:p>
                  </a:txBody>
                  <a:tcPr anchor="ctr">
                    <a:lnL w="6350" cap="flat" cmpd="sng" algn="ctr">
                      <a:solidFill>
                        <a:schemeClr val="bg1">
                          <a:lumMod val="50000"/>
                        </a:schemeClr>
                      </a:solidFill>
                      <a:prstDash val="sysDot"/>
                      <a:round/>
                      <a:headEnd type="none" w="med" len="med"/>
                      <a:tailEnd type="none" w="med" len="med"/>
                    </a:lnL>
                    <a:lnR w="6350" cap="flat" cmpd="sng" algn="ctr">
                      <a:solidFill>
                        <a:schemeClr val="bg1">
                          <a:lumMod val="50000"/>
                        </a:schemeClr>
                      </a:solidFill>
                      <a:prstDash val="sysDot"/>
                      <a:round/>
                      <a:headEnd type="none" w="med" len="med"/>
                      <a:tailEnd type="none" w="med" len="med"/>
                    </a:lnR>
                    <a:lnT w="25400" cmpd="sng">
                      <a:noFill/>
                    </a:lnT>
                    <a:lnB w="25400" cmpd="sng">
                      <a:noFill/>
                    </a:lnB>
                    <a:lnTlToBr w="12700" cmpd="sng">
                      <a:noFill/>
                      <a:prstDash val="solid"/>
                    </a:lnTlToBr>
                    <a:lnBlToTr w="12700" cmpd="sng">
                      <a:noFill/>
                      <a:prstDash val="solid"/>
                    </a:lnBlToTr>
                    <a:solidFill>
                      <a:srgbClr val="1CB25A"/>
                    </a:solidFill>
                  </a:tcPr>
                </a:tc>
                <a:tc>
                  <a:txBody>
                    <a:bodyPr/>
                    <a:lstStyle/>
                    <a:p>
                      <a:pPr algn="ctr"/>
                      <a:r>
                        <a:rPr lang="en-US" sz="1800" dirty="0">
                          <a:latin typeface="Arial" panose="020B0604020202020204" pitchFamily="34" charset="0"/>
                          <a:cs typeface="Arial" panose="020B0604020202020204" pitchFamily="34" charset="0"/>
                        </a:rPr>
                        <a:t>Revenue</a:t>
                      </a:r>
                      <a:r>
                        <a:rPr lang="en-US" sz="1800" baseline="0" dirty="0">
                          <a:latin typeface="Arial" panose="020B0604020202020204" pitchFamily="34" charset="0"/>
                          <a:cs typeface="Arial" panose="020B0604020202020204" pitchFamily="34" charset="0"/>
                        </a:rPr>
                        <a:t>/mile</a:t>
                      </a:r>
                      <a:endParaRPr lang="en-US" sz="1800" dirty="0">
                        <a:latin typeface="Arial" panose="020B0604020202020204" pitchFamily="34" charset="0"/>
                        <a:cs typeface="Arial" panose="020B0604020202020204" pitchFamily="34" charset="0"/>
                      </a:endParaRPr>
                    </a:p>
                  </a:txBody>
                  <a:tcPr anchor="ctr">
                    <a:lnL w="6350" cap="flat" cmpd="sng" algn="ctr">
                      <a:solidFill>
                        <a:schemeClr val="bg1">
                          <a:lumMod val="50000"/>
                        </a:schemeClr>
                      </a:solidFill>
                      <a:prstDash val="sysDot"/>
                      <a:round/>
                      <a:headEnd type="none" w="med" len="med"/>
                      <a:tailEnd type="none" w="med" len="med"/>
                    </a:lnL>
                    <a:lnR>
                      <a:noFill/>
                    </a:lnR>
                    <a:lnT w="25400" cmpd="sng">
                      <a:noFill/>
                    </a:lnT>
                    <a:lnB w="25400" cmpd="sng">
                      <a:noFill/>
                    </a:lnB>
                    <a:lnTlToBr w="12700" cmpd="sng">
                      <a:noFill/>
                      <a:prstDash val="solid"/>
                    </a:lnTlToBr>
                    <a:lnBlToTr w="12700" cmpd="sng">
                      <a:noFill/>
                      <a:prstDash val="solid"/>
                    </a:lnBlToTr>
                    <a:solidFill>
                      <a:srgbClr val="1CB25A"/>
                    </a:solidFill>
                  </a:tcPr>
                </a:tc>
                <a:extLst>
                  <a:ext uri="{0D108BD9-81ED-4DB2-BD59-A6C34878D82A}">
                    <a16:rowId xmlns:a16="http://schemas.microsoft.com/office/drawing/2014/main" val="10000"/>
                  </a:ext>
                </a:extLst>
              </a:tr>
              <a:tr h="968577">
                <a:tc>
                  <a:txBody>
                    <a:bodyPr/>
                    <a:lstStyle/>
                    <a:p>
                      <a:r>
                        <a:rPr lang="en-US" sz="2500" dirty="0">
                          <a:solidFill>
                            <a:schemeClr val="tx1">
                              <a:lumMod val="65000"/>
                              <a:lumOff val="35000"/>
                            </a:schemeClr>
                          </a:solidFill>
                          <a:latin typeface="Arial" panose="020B0604020202020204" pitchFamily="34" charset="0"/>
                          <a:cs typeface="Arial" panose="020B0604020202020204" pitchFamily="34" charset="0"/>
                        </a:rPr>
                        <a:t>Electric cooperatives</a:t>
                      </a:r>
                    </a:p>
                  </a:txBody>
                  <a:tcPr anchor="ctr">
                    <a:lnL>
                      <a:noFill/>
                    </a:lnL>
                    <a:lnR w="6350" cap="flat" cmpd="sng" algn="ctr">
                      <a:solidFill>
                        <a:schemeClr val="bg1">
                          <a:lumMod val="50000"/>
                        </a:schemeClr>
                      </a:solidFill>
                      <a:prstDash val="sysDot"/>
                      <a:round/>
                      <a:headEnd type="none" w="med" len="med"/>
                      <a:tailEnd type="none" w="med" len="med"/>
                    </a:lnR>
                    <a:lnT w="25400" cmpd="sng">
                      <a:noFill/>
                    </a:lnT>
                    <a:lnB>
                      <a:noFill/>
                    </a:lnB>
                    <a:lnTlToBr w="12700" cmpd="sng">
                      <a:noFill/>
                      <a:prstDash val="solid"/>
                    </a:lnTlToBr>
                    <a:lnBlToTr w="12700" cmpd="sng">
                      <a:noFill/>
                      <a:prstDash val="solid"/>
                    </a:lnBlToTr>
                    <a:solidFill>
                      <a:srgbClr val="0081B7">
                        <a:alpha val="27059"/>
                      </a:srgbClr>
                    </a:solidFill>
                  </a:tcPr>
                </a:tc>
                <a:tc>
                  <a:txBody>
                    <a:bodyPr/>
                    <a:lstStyle/>
                    <a:p>
                      <a:pPr algn="ctr"/>
                      <a:r>
                        <a:rPr lang="en-US" sz="2500" dirty="0">
                          <a:solidFill>
                            <a:schemeClr val="tx1">
                              <a:lumMod val="65000"/>
                              <a:lumOff val="35000"/>
                            </a:schemeClr>
                          </a:solidFill>
                          <a:latin typeface="Arial" panose="020B0604020202020204" pitchFamily="34" charset="0"/>
                          <a:cs typeface="Arial" panose="020B0604020202020204" pitchFamily="34" charset="0"/>
                        </a:rPr>
                        <a:t>9</a:t>
                      </a:r>
                    </a:p>
                  </a:txBody>
                  <a:tcPr anchor="ctr">
                    <a:lnL w="6350" cap="flat" cmpd="sng" algn="ctr">
                      <a:solidFill>
                        <a:schemeClr val="bg1">
                          <a:lumMod val="50000"/>
                        </a:schemeClr>
                      </a:solidFill>
                      <a:prstDash val="sysDot"/>
                      <a:round/>
                      <a:headEnd type="none" w="med" len="med"/>
                      <a:tailEnd type="none" w="med" len="med"/>
                    </a:lnL>
                    <a:lnR w="6350" cap="flat" cmpd="sng" algn="ctr">
                      <a:solidFill>
                        <a:schemeClr val="bg1">
                          <a:lumMod val="50000"/>
                        </a:schemeClr>
                      </a:solidFill>
                      <a:prstDash val="sysDot"/>
                      <a:round/>
                      <a:headEnd type="none" w="med" len="med"/>
                      <a:tailEnd type="none" w="med" len="med"/>
                    </a:lnR>
                    <a:lnT w="25400" cmpd="sng">
                      <a:noFill/>
                    </a:lnT>
                    <a:lnB>
                      <a:noFill/>
                    </a:lnB>
                    <a:lnTlToBr w="12700" cmpd="sng">
                      <a:noFill/>
                      <a:prstDash val="solid"/>
                    </a:lnTlToBr>
                    <a:lnBlToTr w="12700" cmpd="sng">
                      <a:noFill/>
                      <a:prstDash val="solid"/>
                    </a:lnBlToTr>
                    <a:solidFill>
                      <a:srgbClr val="0081B7">
                        <a:alpha val="27059"/>
                      </a:srgbClr>
                    </a:solidFill>
                  </a:tcPr>
                </a:tc>
                <a:tc>
                  <a:txBody>
                    <a:bodyPr/>
                    <a:lstStyle/>
                    <a:p>
                      <a:pPr algn="ctr"/>
                      <a:r>
                        <a:rPr lang="en-US" sz="2500" dirty="0">
                          <a:solidFill>
                            <a:schemeClr val="tx1">
                              <a:lumMod val="65000"/>
                              <a:lumOff val="35000"/>
                            </a:schemeClr>
                          </a:solidFill>
                          <a:latin typeface="Arial" panose="020B0604020202020204" pitchFamily="34" charset="0"/>
                          <a:cs typeface="Arial" panose="020B0604020202020204" pitchFamily="34" charset="0"/>
                        </a:rPr>
                        <a:t>$20,800</a:t>
                      </a:r>
                    </a:p>
                  </a:txBody>
                  <a:tcPr anchor="ctr">
                    <a:lnL w="6350" cap="flat" cmpd="sng" algn="ctr">
                      <a:solidFill>
                        <a:schemeClr val="bg1">
                          <a:lumMod val="50000"/>
                        </a:schemeClr>
                      </a:solidFill>
                      <a:prstDash val="sysDot"/>
                      <a:round/>
                      <a:headEnd type="none" w="med" len="med"/>
                      <a:tailEnd type="none" w="med" len="med"/>
                    </a:lnL>
                    <a:lnR>
                      <a:noFill/>
                    </a:lnR>
                    <a:lnT w="25400" cmpd="sng">
                      <a:noFill/>
                    </a:lnT>
                    <a:lnB>
                      <a:noFill/>
                    </a:lnB>
                    <a:lnTlToBr w="12700" cmpd="sng">
                      <a:noFill/>
                      <a:prstDash val="solid"/>
                    </a:lnTlToBr>
                    <a:lnBlToTr w="12700" cmpd="sng">
                      <a:noFill/>
                      <a:prstDash val="solid"/>
                    </a:lnBlToTr>
                    <a:solidFill>
                      <a:srgbClr val="0081B7">
                        <a:alpha val="27059"/>
                      </a:srgbClr>
                    </a:solidFill>
                  </a:tcPr>
                </a:tc>
                <a:extLst>
                  <a:ext uri="{0D108BD9-81ED-4DB2-BD59-A6C34878D82A}">
                    <a16:rowId xmlns:a16="http://schemas.microsoft.com/office/drawing/2014/main" val="10001"/>
                  </a:ext>
                </a:extLst>
              </a:tr>
              <a:tr h="968577">
                <a:tc>
                  <a:txBody>
                    <a:bodyPr/>
                    <a:lstStyle/>
                    <a:p>
                      <a:r>
                        <a:rPr lang="en-US" sz="2500" dirty="0">
                          <a:solidFill>
                            <a:schemeClr val="tx1">
                              <a:lumMod val="65000"/>
                              <a:lumOff val="35000"/>
                            </a:schemeClr>
                          </a:solidFill>
                          <a:latin typeface="Arial" panose="020B0604020202020204" pitchFamily="34" charset="0"/>
                          <a:cs typeface="Arial" panose="020B0604020202020204" pitchFamily="34" charset="0"/>
                        </a:rPr>
                        <a:t>Investor-Owned Utilities</a:t>
                      </a:r>
                    </a:p>
                  </a:txBody>
                  <a:tcPr anchor="ctr">
                    <a:lnL>
                      <a:noFill/>
                    </a:lnL>
                    <a:lnR w="6350" cap="flat" cmpd="sng" algn="ctr">
                      <a:solidFill>
                        <a:schemeClr val="bg1">
                          <a:lumMod val="50000"/>
                        </a:schemeClr>
                      </a:solidFill>
                      <a:prstDash val="sysDot"/>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r>
                        <a:rPr lang="en-US" sz="2500" dirty="0">
                          <a:solidFill>
                            <a:schemeClr val="tx1">
                              <a:lumMod val="65000"/>
                              <a:lumOff val="35000"/>
                            </a:schemeClr>
                          </a:solidFill>
                          <a:latin typeface="Arial" panose="020B0604020202020204" pitchFamily="34" charset="0"/>
                          <a:cs typeface="Arial" panose="020B0604020202020204" pitchFamily="34" charset="0"/>
                        </a:rPr>
                        <a:t>37</a:t>
                      </a:r>
                    </a:p>
                  </a:txBody>
                  <a:tcPr anchor="ctr">
                    <a:lnL w="6350" cap="flat" cmpd="sng" algn="ctr">
                      <a:solidFill>
                        <a:schemeClr val="bg1">
                          <a:lumMod val="50000"/>
                        </a:schemeClr>
                      </a:solidFill>
                      <a:prstDash val="sysDot"/>
                      <a:round/>
                      <a:headEnd type="none" w="med" len="med"/>
                      <a:tailEnd type="none" w="med" len="med"/>
                    </a:lnL>
                    <a:lnR w="6350" cap="flat" cmpd="sng" algn="ctr">
                      <a:solidFill>
                        <a:schemeClr val="bg1">
                          <a:lumMod val="50000"/>
                        </a:schemeClr>
                      </a:solidFill>
                      <a:prstDash val="sysDot"/>
                      <a:round/>
                      <a:headEnd type="none" w="med" len="med"/>
                      <a:tailEnd type="none" w="med" len="med"/>
                    </a:lnR>
                    <a:lnT>
                      <a:noFill/>
                    </a:lnT>
                    <a:lnB>
                      <a:noFill/>
                    </a:lnB>
                    <a:lnTlToBr w="12700" cmpd="sng">
                      <a:noFill/>
                      <a:prstDash val="solid"/>
                    </a:lnTlToBr>
                    <a:lnBlToTr w="12700" cmpd="sng">
                      <a:noFill/>
                      <a:prstDash val="solid"/>
                    </a:lnBlToTr>
                  </a:tcPr>
                </a:tc>
                <a:tc>
                  <a:txBody>
                    <a:bodyPr/>
                    <a:lstStyle/>
                    <a:p>
                      <a:pPr algn="ctr"/>
                      <a:r>
                        <a:rPr lang="en-US" sz="2500" dirty="0">
                          <a:solidFill>
                            <a:schemeClr val="tx1">
                              <a:lumMod val="65000"/>
                              <a:lumOff val="35000"/>
                            </a:schemeClr>
                          </a:solidFill>
                          <a:latin typeface="Arial" panose="020B0604020202020204" pitchFamily="34" charset="0"/>
                          <a:cs typeface="Arial" panose="020B0604020202020204" pitchFamily="34" charset="0"/>
                        </a:rPr>
                        <a:t>$82,800</a:t>
                      </a:r>
                    </a:p>
                  </a:txBody>
                  <a:tcPr anchor="ctr">
                    <a:lnL w="6350" cap="flat" cmpd="sng" algn="ctr">
                      <a:solidFill>
                        <a:schemeClr val="bg1">
                          <a:lumMod val="50000"/>
                        </a:schemeClr>
                      </a:solidFill>
                      <a:prstDash val="sysDot"/>
                      <a:round/>
                      <a:headEnd type="none" w="med" len="med"/>
                      <a:tailEnd type="none" w="med" len="med"/>
                    </a:lnL>
                    <a:lnR>
                      <a:noFill/>
                    </a:lnR>
                    <a:lnT>
                      <a:noFill/>
                    </a:lnT>
                    <a:lnB>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968577">
                <a:tc>
                  <a:txBody>
                    <a:bodyPr/>
                    <a:lstStyle/>
                    <a:p>
                      <a:r>
                        <a:rPr lang="en-US" sz="2500" dirty="0">
                          <a:solidFill>
                            <a:schemeClr val="tx1">
                              <a:lumMod val="65000"/>
                              <a:lumOff val="35000"/>
                            </a:schemeClr>
                          </a:solidFill>
                          <a:latin typeface="Arial" panose="020B0604020202020204" pitchFamily="34" charset="0"/>
                          <a:cs typeface="Arial" panose="020B0604020202020204" pitchFamily="34" charset="0"/>
                        </a:rPr>
                        <a:t>Municipals</a:t>
                      </a:r>
                    </a:p>
                  </a:txBody>
                  <a:tcPr anchor="ctr">
                    <a:lnL>
                      <a:noFill/>
                    </a:lnL>
                    <a:lnR w="6350" cap="flat" cmpd="sng" algn="ctr">
                      <a:solidFill>
                        <a:schemeClr val="bg1">
                          <a:lumMod val="50000"/>
                        </a:schemeClr>
                      </a:solidFill>
                      <a:prstDash val="sysDot"/>
                      <a:round/>
                      <a:headEnd type="none" w="med" len="med"/>
                      <a:tailEnd type="none" w="med" len="med"/>
                    </a:lnR>
                    <a:lnT>
                      <a:noFill/>
                    </a:lnT>
                    <a:lnB w="25400" cmpd="sng">
                      <a:noFill/>
                    </a:lnB>
                    <a:lnTlToBr w="12700" cmpd="sng">
                      <a:noFill/>
                      <a:prstDash val="solid"/>
                    </a:lnTlToBr>
                    <a:lnBlToTr w="12700" cmpd="sng">
                      <a:noFill/>
                      <a:prstDash val="solid"/>
                    </a:lnBlToTr>
                    <a:solidFill>
                      <a:srgbClr val="0081B7">
                        <a:alpha val="27059"/>
                      </a:srgbClr>
                    </a:solidFill>
                  </a:tcPr>
                </a:tc>
                <a:tc>
                  <a:txBody>
                    <a:bodyPr/>
                    <a:lstStyle/>
                    <a:p>
                      <a:pPr algn="ctr"/>
                      <a:r>
                        <a:rPr lang="en-US" sz="2500" dirty="0">
                          <a:solidFill>
                            <a:schemeClr val="tx1">
                              <a:lumMod val="65000"/>
                              <a:lumOff val="35000"/>
                            </a:schemeClr>
                          </a:solidFill>
                          <a:latin typeface="Arial" panose="020B0604020202020204" pitchFamily="34" charset="0"/>
                          <a:cs typeface="Arial" panose="020B0604020202020204" pitchFamily="34" charset="0"/>
                        </a:rPr>
                        <a:t>48</a:t>
                      </a:r>
                    </a:p>
                  </a:txBody>
                  <a:tcPr anchor="ctr">
                    <a:lnL w="6350" cap="flat" cmpd="sng" algn="ctr">
                      <a:solidFill>
                        <a:schemeClr val="bg1">
                          <a:lumMod val="50000"/>
                        </a:schemeClr>
                      </a:solidFill>
                      <a:prstDash val="sysDot"/>
                      <a:round/>
                      <a:headEnd type="none" w="med" len="med"/>
                      <a:tailEnd type="none" w="med" len="med"/>
                    </a:lnL>
                    <a:lnR w="6350" cap="flat" cmpd="sng" algn="ctr">
                      <a:solidFill>
                        <a:schemeClr val="bg1">
                          <a:lumMod val="50000"/>
                        </a:schemeClr>
                      </a:solidFill>
                      <a:prstDash val="sysDot"/>
                      <a:round/>
                      <a:headEnd type="none" w="med" len="med"/>
                      <a:tailEnd type="none" w="med" len="med"/>
                    </a:lnR>
                    <a:lnT>
                      <a:noFill/>
                    </a:lnT>
                    <a:lnB w="25400" cmpd="sng">
                      <a:noFill/>
                    </a:lnB>
                    <a:lnTlToBr w="12700" cmpd="sng">
                      <a:noFill/>
                      <a:prstDash val="solid"/>
                    </a:lnTlToBr>
                    <a:lnBlToTr w="12700" cmpd="sng">
                      <a:noFill/>
                      <a:prstDash val="solid"/>
                    </a:lnBlToTr>
                    <a:solidFill>
                      <a:srgbClr val="0081B7">
                        <a:alpha val="27059"/>
                      </a:srgbClr>
                    </a:solidFill>
                  </a:tcPr>
                </a:tc>
                <a:tc>
                  <a:txBody>
                    <a:bodyPr/>
                    <a:lstStyle/>
                    <a:p>
                      <a:pPr algn="ctr"/>
                      <a:r>
                        <a:rPr lang="en-US" sz="2500" dirty="0">
                          <a:solidFill>
                            <a:schemeClr val="tx1">
                              <a:lumMod val="65000"/>
                              <a:lumOff val="35000"/>
                            </a:schemeClr>
                          </a:solidFill>
                          <a:latin typeface="Arial" panose="020B0604020202020204" pitchFamily="34" charset="0"/>
                          <a:cs typeface="Arial" panose="020B0604020202020204" pitchFamily="34" charset="0"/>
                        </a:rPr>
                        <a:t>$115,200</a:t>
                      </a:r>
                    </a:p>
                  </a:txBody>
                  <a:tcPr anchor="ctr">
                    <a:lnL w="6350" cap="flat" cmpd="sng" algn="ctr">
                      <a:solidFill>
                        <a:schemeClr val="bg1">
                          <a:lumMod val="50000"/>
                        </a:schemeClr>
                      </a:solidFill>
                      <a:prstDash val="sysDot"/>
                      <a:round/>
                      <a:headEnd type="none" w="med" len="med"/>
                      <a:tailEnd type="none" w="med" len="med"/>
                    </a:lnL>
                    <a:lnR>
                      <a:noFill/>
                    </a:lnR>
                    <a:lnT>
                      <a:noFill/>
                    </a:lnT>
                    <a:lnB w="25400" cmpd="sng">
                      <a:noFill/>
                    </a:lnB>
                    <a:lnTlToBr w="12700" cmpd="sng">
                      <a:noFill/>
                      <a:prstDash val="solid"/>
                    </a:lnTlToBr>
                    <a:lnBlToTr w="12700" cmpd="sng">
                      <a:noFill/>
                      <a:prstDash val="solid"/>
                    </a:lnBlToTr>
                    <a:solidFill>
                      <a:srgbClr val="0081B7">
                        <a:alpha val="27059"/>
                      </a:srgbClr>
                    </a:solidFill>
                  </a:tcPr>
                </a:tc>
                <a:extLst>
                  <a:ext uri="{0D108BD9-81ED-4DB2-BD59-A6C34878D82A}">
                    <a16:rowId xmlns:a16="http://schemas.microsoft.com/office/drawing/2014/main" val="10003"/>
                  </a:ext>
                </a:extLst>
              </a:tr>
            </a:tbl>
          </a:graphicData>
        </a:graphic>
      </p:graphicFrame>
      <p:sp>
        <p:nvSpPr>
          <p:cNvPr id="3" name="TextBox 2">
            <a:extLst>
              <a:ext uri="{FF2B5EF4-FFF2-40B4-BE49-F238E27FC236}">
                <a16:creationId xmlns:a16="http://schemas.microsoft.com/office/drawing/2014/main" id="{35465178-1344-314F-BC83-01DB4144A4B5}"/>
              </a:ext>
            </a:extLst>
          </p:cNvPr>
          <p:cNvSpPr txBox="1"/>
          <p:nvPr/>
        </p:nvSpPr>
        <p:spPr>
          <a:xfrm>
            <a:off x="2055043" y="5667999"/>
            <a:ext cx="8229600" cy="646331"/>
          </a:xfrm>
          <a:prstGeom prst="rect">
            <a:avLst/>
          </a:prstGeom>
          <a:noFill/>
        </p:spPr>
        <p:txBody>
          <a:bodyPr wrap="square" rtlCol="0">
            <a:spAutoFit/>
          </a:bodyPr>
          <a:lstStyle/>
          <a:p>
            <a:pPr algn="ctr"/>
            <a:r>
              <a:rPr lang="en-US" i="1" dirty="0">
                <a:solidFill>
                  <a:srgbClr val="0081B7"/>
                </a:solidFill>
                <a:latin typeface="Avenir Next" panose="020B0503020202020204" pitchFamily="34" charset="0"/>
              </a:rPr>
              <a:t>Far less revenue per mile to cover fixed costs</a:t>
            </a:r>
            <a:r>
              <a:rPr lang="en-US" i="1" dirty="0">
                <a:solidFill>
                  <a:srgbClr val="0070C0"/>
                </a:solidFill>
                <a:latin typeface="Avenir Next" panose="020B0503020202020204" pitchFamily="34" charset="0"/>
              </a:rPr>
              <a:t>.</a:t>
            </a:r>
          </a:p>
          <a:p>
            <a:pPr algn="ct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5A38A01D-4664-F8F6-AF3D-A4B4E6103DC3}"/>
              </a:ext>
            </a:extLst>
          </p:cNvPr>
          <p:cNvSpPr>
            <a:spLocks noChangeArrowheads="1"/>
          </p:cNvSpPr>
          <p:nvPr/>
        </p:nvSpPr>
        <p:spPr bwMode="auto">
          <a:xfrm>
            <a:off x="4394200" y="213908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3">
            <a:extLst>
              <a:ext uri="{FF2B5EF4-FFF2-40B4-BE49-F238E27FC236}">
                <a16:creationId xmlns:a16="http://schemas.microsoft.com/office/drawing/2014/main" id="{CD41F768-CB23-DE2E-1D16-1382B79D00B0}"/>
              </a:ext>
            </a:extLst>
          </p:cNvPr>
          <p:cNvSpPr>
            <a:spLocks noChangeArrowheads="1"/>
          </p:cNvSpPr>
          <p:nvPr/>
        </p:nvSpPr>
        <p:spPr bwMode="auto">
          <a:xfrm>
            <a:off x="4394200" y="484418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 name="TextBox 2">
            <a:extLst>
              <a:ext uri="{FF2B5EF4-FFF2-40B4-BE49-F238E27FC236}">
                <a16:creationId xmlns:a16="http://schemas.microsoft.com/office/drawing/2014/main" id="{7900D68A-D15E-5B73-C353-E28D456313E9}"/>
              </a:ext>
            </a:extLst>
          </p:cNvPr>
          <p:cNvSpPr txBox="1"/>
          <p:nvPr/>
        </p:nvSpPr>
        <p:spPr>
          <a:xfrm>
            <a:off x="331250" y="615586"/>
            <a:ext cx="4661023" cy="2800767"/>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en-US" sz="4400" dirty="0"/>
              <a:t>Electric co-ops serve some of the most remote areas of Kentucky</a:t>
            </a:r>
          </a:p>
        </p:txBody>
      </p:sp>
      <p:sp>
        <p:nvSpPr>
          <p:cNvPr id="11" name="TextBox 10">
            <a:extLst>
              <a:ext uri="{FF2B5EF4-FFF2-40B4-BE49-F238E27FC236}">
                <a16:creationId xmlns:a16="http://schemas.microsoft.com/office/drawing/2014/main" id="{ECCC973D-8DEA-0F6A-F113-85252C41A5A4}"/>
              </a:ext>
            </a:extLst>
          </p:cNvPr>
          <p:cNvSpPr txBox="1"/>
          <p:nvPr/>
        </p:nvSpPr>
        <p:spPr>
          <a:xfrm>
            <a:off x="1947850" y="4187308"/>
            <a:ext cx="9673019" cy="1615827"/>
          </a:xfrm>
          <a:prstGeom prst="rect">
            <a:avLst/>
          </a:prstGeom>
          <a:noFill/>
        </p:spPr>
        <p:txBody>
          <a:bodyPr wrap="square">
            <a:spAutoFit/>
          </a:bodyPr>
          <a:lstStyle/>
          <a:p>
            <a:pPr marL="285750" indent="-285750">
              <a:buFont typeface="Arial" panose="020B0604020202020204" pitchFamily="34" charset="0"/>
              <a:buChar char="•"/>
            </a:pPr>
            <a:r>
              <a:rPr lang="en-US" sz="3300" dirty="0"/>
              <a:t>Co-op members’ average household income:</a:t>
            </a:r>
          </a:p>
          <a:p>
            <a:pPr marL="742950" lvl="1" indent="-285750">
              <a:buFont typeface="Arial" panose="020B0604020202020204" pitchFamily="34" charset="0"/>
              <a:buChar char="•"/>
            </a:pPr>
            <a:r>
              <a:rPr lang="en-US" sz="3300" b="1" dirty="0"/>
              <a:t>7.4%</a:t>
            </a:r>
            <a:r>
              <a:rPr lang="en-US" sz="3300" dirty="0"/>
              <a:t> below Kentucky’s average</a:t>
            </a:r>
          </a:p>
          <a:p>
            <a:pPr marL="742950" lvl="1" indent="-285750">
              <a:buFont typeface="Arial" panose="020B0604020202020204" pitchFamily="34" charset="0"/>
              <a:buChar char="•"/>
            </a:pPr>
            <a:r>
              <a:rPr lang="en-US" sz="3300" b="1" dirty="0"/>
              <a:t>22.1% </a:t>
            </a:r>
            <a:r>
              <a:rPr lang="en-US" sz="3300" dirty="0"/>
              <a:t>below the U.S. average</a:t>
            </a:r>
          </a:p>
        </p:txBody>
      </p:sp>
      <p:pic>
        <p:nvPicPr>
          <p:cNvPr id="2" name="Picture 1">
            <a:extLst>
              <a:ext uri="{FF2B5EF4-FFF2-40B4-BE49-F238E27FC236}">
                <a16:creationId xmlns:a16="http://schemas.microsoft.com/office/drawing/2014/main" id="{20199BD5-3D8A-08C7-DF9B-AD89FC61285B}"/>
              </a:ext>
            </a:extLst>
          </p:cNvPr>
          <p:cNvPicPr>
            <a:picLocks noChangeAspect="1"/>
          </p:cNvPicPr>
          <p:nvPr/>
        </p:nvPicPr>
        <p:blipFill rotWithShape="1">
          <a:blip r:embed="rId3"/>
          <a:srcRect l="6516" t="20821" r="8441" b="19582"/>
          <a:stretch/>
        </p:blipFill>
        <p:spPr>
          <a:xfrm>
            <a:off x="5459767" y="1002038"/>
            <a:ext cx="5927384" cy="2660536"/>
          </a:xfrm>
          <a:prstGeom prst="rect">
            <a:avLst/>
          </a:prstGeom>
          <a:ln>
            <a:noFill/>
          </a:ln>
          <a:effectLst>
            <a:softEdge rad="0"/>
          </a:effectLst>
        </p:spPr>
      </p:pic>
    </p:spTree>
    <p:extLst>
      <p:ext uri="{BB962C8B-B14F-4D97-AF65-F5344CB8AC3E}">
        <p14:creationId xmlns:p14="http://schemas.microsoft.com/office/powerpoint/2010/main" val="12930545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g30a7ef226fa_0_103"/>
          <p:cNvSpPr txBox="1">
            <a:spLocks noGrp="1"/>
          </p:cNvSpPr>
          <p:nvPr>
            <p:ph type="body" idx="1"/>
          </p:nvPr>
        </p:nvSpPr>
        <p:spPr>
          <a:xfrm>
            <a:off x="5365102" y="1562100"/>
            <a:ext cx="6382139" cy="3733800"/>
          </a:xfrm>
          <a:prstGeom prst="rect">
            <a:avLst/>
          </a:prstGeom>
          <a:noFill/>
          <a:ln>
            <a:noFill/>
          </a:ln>
        </p:spPr>
        <p:txBody>
          <a:bodyPr spcFirstLastPara="1" wrap="square" lIns="91425" tIns="45700" rIns="91425" bIns="45700" anchor="t" anchorCtr="0">
            <a:normAutofit fontScale="92500" lnSpcReduction="20000"/>
          </a:bodyPr>
          <a:lstStyle/>
          <a:p>
            <a:pPr marL="0" lvl="0" indent="0" algn="l" rtl="0">
              <a:lnSpc>
                <a:spcPct val="100000"/>
              </a:lnSpc>
              <a:spcBef>
                <a:spcPts val="0"/>
              </a:spcBef>
              <a:spcAft>
                <a:spcPts val="0"/>
              </a:spcAft>
              <a:buClr>
                <a:schemeClr val="dk1"/>
              </a:buClr>
              <a:buSzPts val="1100"/>
              <a:buNone/>
            </a:pPr>
            <a:r>
              <a:rPr lang="en-US" sz="2700" b="1" dirty="0"/>
              <a:t>SB 91</a:t>
            </a:r>
          </a:p>
          <a:p>
            <a:pPr>
              <a:lnSpc>
                <a:spcPct val="100000"/>
              </a:lnSpc>
              <a:spcBef>
                <a:spcPts val="0"/>
              </a:spcBef>
              <a:buClr>
                <a:schemeClr val="dk1"/>
              </a:buClr>
              <a:buSzPts val="1100"/>
            </a:pPr>
            <a:r>
              <a:rPr lang="en-US" sz="2700" dirty="0"/>
              <a:t>$3 million Electric Reliability Defense Fund</a:t>
            </a:r>
          </a:p>
          <a:p>
            <a:pPr lvl="0" algn="l" rtl="0">
              <a:lnSpc>
                <a:spcPct val="100000"/>
              </a:lnSpc>
              <a:spcBef>
                <a:spcPts val="0"/>
              </a:spcBef>
              <a:spcAft>
                <a:spcPts val="0"/>
              </a:spcAft>
              <a:buClr>
                <a:schemeClr val="dk1"/>
              </a:buClr>
              <a:buSzPts val="1100"/>
              <a:buFontTx/>
              <a:buChar char="-"/>
            </a:pPr>
            <a:endParaRPr sz="2700" dirty="0"/>
          </a:p>
          <a:p>
            <a:pPr marL="0" lvl="0" indent="0" algn="l" rtl="0">
              <a:lnSpc>
                <a:spcPct val="100000"/>
              </a:lnSpc>
              <a:spcBef>
                <a:spcPts val="0"/>
              </a:spcBef>
              <a:spcAft>
                <a:spcPts val="0"/>
              </a:spcAft>
              <a:buClr>
                <a:schemeClr val="dk1"/>
              </a:buClr>
              <a:buSzPts val="1100"/>
              <a:buNone/>
            </a:pPr>
            <a:r>
              <a:rPr lang="en-US" sz="2700" b="1" dirty="0"/>
              <a:t>HB 6</a:t>
            </a:r>
          </a:p>
          <a:p>
            <a:pPr>
              <a:lnSpc>
                <a:spcPct val="100000"/>
              </a:lnSpc>
              <a:spcBef>
                <a:spcPts val="0"/>
              </a:spcBef>
              <a:buClr>
                <a:schemeClr val="dk1"/>
              </a:buClr>
              <a:buSzPts val="1100"/>
            </a:pPr>
            <a:r>
              <a:rPr lang="en-US" sz="2700" dirty="0"/>
              <a:t>$45 million State Parks Utility Infrastructure</a:t>
            </a:r>
          </a:p>
          <a:p>
            <a:pPr>
              <a:lnSpc>
                <a:spcPct val="100000"/>
              </a:lnSpc>
              <a:spcBef>
                <a:spcPts val="0"/>
              </a:spcBef>
              <a:buClr>
                <a:schemeClr val="dk1"/>
              </a:buClr>
              <a:buSzPts val="1100"/>
            </a:pPr>
            <a:r>
              <a:rPr lang="en-US" sz="2700" dirty="0"/>
              <a:t>$2 million pole attachment worker funding</a:t>
            </a:r>
          </a:p>
          <a:p>
            <a:pPr marL="0" lvl="0" indent="0" algn="l" rtl="0">
              <a:lnSpc>
                <a:spcPct val="100000"/>
              </a:lnSpc>
              <a:spcBef>
                <a:spcPts val="0"/>
              </a:spcBef>
              <a:spcAft>
                <a:spcPts val="0"/>
              </a:spcAft>
              <a:buClr>
                <a:schemeClr val="dk1"/>
              </a:buClr>
              <a:buSzPts val="1100"/>
              <a:buNone/>
            </a:pPr>
            <a:endParaRPr sz="2700" dirty="0"/>
          </a:p>
          <a:p>
            <a:pPr marL="0" lvl="0" indent="0" algn="l" rtl="0">
              <a:lnSpc>
                <a:spcPct val="100000"/>
              </a:lnSpc>
              <a:spcBef>
                <a:spcPts val="0"/>
              </a:spcBef>
              <a:spcAft>
                <a:spcPts val="0"/>
              </a:spcAft>
              <a:buClr>
                <a:schemeClr val="dk1"/>
              </a:buClr>
              <a:buSzPts val="1100"/>
              <a:buFont typeface="Arial"/>
              <a:buNone/>
            </a:pPr>
            <a:r>
              <a:rPr lang="en-US" sz="2700" b="1" dirty="0"/>
              <a:t>SB 349</a:t>
            </a:r>
          </a:p>
          <a:p>
            <a:pPr>
              <a:lnSpc>
                <a:spcPct val="100000"/>
              </a:lnSpc>
              <a:spcBef>
                <a:spcPts val="0"/>
              </a:spcBef>
              <a:buClr>
                <a:schemeClr val="dk1"/>
              </a:buClr>
              <a:buSzPts val="1100"/>
            </a:pPr>
            <a:r>
              <a:rPr lang="en-US" sz="2700" dirty="0"/>
              <a:t>EPIC Commission</a:t>
            </a:r>
          </a:p>
          <a:p>
            <a:pPr>
              <a:lnSpc>
                <a:spcPct val="100000"/>
              </a:lnSpc>
              <a:spcBef>
                <a:spcPts val="0"/>
              </a:spcBef>
              <a:buClr>
                <a:schemeClr val="dk1"/>
              </a:buClr>
              <a:buSzPts val="1100"/>
            </a:pPr>
            <a:r>
              <a:rPr lang="en-US" sz="2700" dirty="0"/>
              <a:t>Statutory Deadline for PSC Decisions</a:t>
            </a:r>
          </a:p>
          <a:p>
            <a:pPr>
              <a:lnSpc>
                <a:spcPct val="100000"/>
              </a:lnSpc>
              <a:spcBef>
                <a:spcPts val="0"/>
              </a:spcBef>
              <a:buClr>
                <a:schemeClr val="dk1"/>
              </a:buClr>
              <a:buSzPts val="1100"/>
            </a:pPr>
            <a:r>
              <a:rPr lang="en-US" sz="2700" dirty="0"/>
              <a:t>PSC Vendor Transparency</a:t>
            </a:r>
            <a:endParaRPr dirty="0"/>
          </a:p>
          <a:p>
            <a:pPr marL="171450" lvl="0" indent="0" algn="l" rtl="0">
              <a:spcBef>
                <a:spcPts val="750"/>
              </a:spcBef>
              <a:spcAft>
                <a:spcPts val="0"/>
              </a:spcAft>
              <a:buNone/>
            </a:pPr>
            <a:endParaRPr dirty="0"/>
          </a:p>
        </p:txBody>
      </p:sp>
      <p:sp>
        <p:nvSpPr>
          <p:cNvPr id="378" name="Google Shape;378;g30a7ef226fa_0_103"/>
          <p:cNvSpPr txBox="1"/>
          <p:nvPr/>
        </p:nvSpPr>
        <p:spPr>
          <a:xfrm>
            <a:off x="5458408" y="0"/>
            <a:ext cx="5747305" cy="13257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3300"/>
              <a:buFont typeface="Century Gothic"/>
              <a:buNone/>
            </a:pPr>
            <a:r>
              <a:rPr lang="en-US" sz="3300" dirty="0">
                <a:solidFill>
                  <a:schemeClr val="dk1"/>
                </a:solidFill>
                <a:latin typeface="Century Gothic"/>
                <a:ea typeface="Century Gothic"/>
                <a:cs typeface="Century Gothic"/>
                <a:sym typeface="Century Gothic"/>
              </a:rPr>
              <a:t>2024 Session….THANK YOU</a:t>
            </a:r>
            <a:endParaRPr sz="3300" dirty="0">
              <a:solidFill>
                <a:schemeClr val="dk1"/>
              </a:solidFill>
              <a:latin typeface="Century Gothic"/>
              <a:ea typeface="Century Gothic"/>
              <a:cs typeface="Century Gothic"/>
              <a:sym typeface="Century Gothic"/>
            </a:endParaRPr>
          </a:p>
        </p:txBody>
      </p:sp>
      <p:pic>
        <p:nvPicPr>
          <p:cNvPr id="3" name="Picture 2">
            <a:extLst>
              <a:ext uri="{FF2B5EF4-FFF2-40B4-BE49-F238E27FC236}">
                <a16:creationId xmlns:a16="http://schemas.microsoft.com/office/drawing/2014/main" id="{08F00275-4D09-E6AF-0CAB-A39ACBC03098}"/>
              </a:ext>
            </a:extLst>
          </p:cNvPr>
          <p:cNvPicPr>
            <a:picLocks noChangeAspect="1"/>
          </p:cNvPicPr>
          <p:nvPr/>
        </p:nvPicPr>
        <p:blipFill>
          <a:blip r:embed="rId3"/>
          <a:stretch>
            <a:fillRect/>
          </a:stretch>
        </p:blipFill>
        <p:spPr>
          <a:xfrm>
            <a:off x="274559" y="447868"/>
            <a:ext cx="4662255" cy="5495731"/>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men wearing hard hats&#10;&#10;Description automatically generated">
            <a:extLst>
              <a:ext uri="{FF2B5EF4-FFF2-40B4-BE49-F238E27FC236}">
                <a16:creationId xmlns:a16="http://schemas.microsoft.com/office/drawing/2014/main" id="{51FFD43D-B05F-5978-96C4-78DCDB71F3E6}"/>
              </a:ext>
            </a:extLst>
          </p:cNvPr>
          <p:cNvPicPr>
            <a:picLocks noChangeAspect="1"/>
          </p:cNvPicPr>
          <p:nvPr/>
        </p:nvPicPr>
        <p:blipFill>
          <a:blip r:embed="rId2"/>
          <a:stretch>
            <a:fillRect/>
          </a:stretch>
        </p:blipFill>
        <p:spPr>
          <a:xfrm>
            <a:off x="5691014" y="3868947"/>
            <a:ext cx="6371590" cy="2505075"/>
          </a:xfrm>
          <a:prstGeom prst="rect">
            <a:avLst/>
          </a:prstGeom>
        </p:spPr>
      </p:pic>
      <p:pic>
        <p:nvPicPr>
          <p:cNvPr id="3" name="Picture 2" descr="A screenshot of a website&#10;&#10;Description automatically generated">
            <a:extLst>
              <a:ext uri="{FF2B5EF4-FFF2-40B4-BE49-F238E27FC236}">
                <a16:creationId xmlns:a16="http://schemas.microsoft.com/office/drawing/2014/main" id="{82F48E03-DF38-0562-986B-DAA78E41A41B}"/>
              </a:ext>
            </a:extLst>
          </p:cNvPr>
          <p:cNvPicPr>
            <a:picLocks noChangeAspect="1"/>
          </p:cNvPicPr>
          <p:nvPr/>
        </p:nvPicPr>
        <p:blipFill>
          <a:blip r:embed="rId3"/>
          <a:stretch>
            <a:fillRect/>
          </a:stretch>
        </p:blipFill>
        <p:spPr>
          <a:xfrm>
            <a:off x="5691014" y="148461"/>
            <a:ext cx="6100313" cy="3654974"/>
          </a:xfrm>
          <a:prstGeom prst="rect">
            <a:avLst/>
          </a:prstGeom>
        </p:spPr>
      </p:pic>
      <p:sp>
        <p:nvSpPr>
          <p:cNvPr id="6" name="TextBox 5">
            <a:extLst>
              <a:ext uri="{FF2B5EF4-FFF2-40B4-BE49-F238E27FC236}">
                <a16:creationId xmlns:a16="http://schemas.microsoft.com/office/drawing/2014/main" id="{2B91335A-3167-2FA6-6741-B84BEEB89FAD}"/>
              </a:ext>
            </a:extLst>
          </p:cNvPr>
          <p:cNvSpPr txBox="1"/>
          <p:nvPr/>
        </p:nvSpPr>
        <p:spPr>
          <a:xfrm>
            <a:off x="0" y="913838"/>
            <a:ext cx="5533582" cy="1938992"/>
          </a:xfrm>
          <a:prstGeom prst="rect">
            <a:avLst/>
          </a:prstGeom>
          <a:noFill/>
        </p:spPr>
        <p:txBody>
          <a:bodyPr wrap="square">
            <a:spAutoFit/>
          </a:bodyPr>
          <a:lstStyle/>
          <a:p>
            <a:pPr algn="ctr"/>
            <a:r>
              <a:rPr lang="en-US" sz="4000" b="1" dirty="0">
                <a:solidFill>
                  <a:srgbClr val="0082B8"/>
                </a:solidFill>
                <a:effectLst/>
                <a:latin typeface="Aptos" panose="020B0004020202020204" pitchFamily="34" charset="0"/>
                <a:ea typeface="Aptos" panose="020B0004020202020204" pitchFamily="34" charset="0"/>
                <a:cs typeface="Times New Roman" panose="02020603050405020304" pitchFamily="18" charset="0"/>
              </a:rPr>
              <a:t>Kentucky Rural Electric Cooperative Caucus </a:t>
            </a:r>
            <a:endParaRPr lang="en-US" sz="4000" b="1" dirty="0">
              <a:solidFill>
                <a:srgbClr val="0082B8"/>
              </a:solidFill>
            </a:endParaRPr>
          </a:p>
        </p:txBody>
      </p:sp>
      <p:sp>
        <p:nvSpPr>
          <p:cNvPr id="8" name="TextBox 7">
            <a:extLst>
              <a:ext uri="{FF2B5EF4-FFF2-40B4-BE49-F238E27FC236}">
                <a16:creationId xmlns:a16="http://schemas.microsoft.com/office/drawing/2014/main" id="{D7F8645F-8874-4008-C4B3-83FD568CD51B}"/>
              </a:ext>
            </a:extLst>
          </p:cNvPr>
          <p:cNvSpPr txBox="1"/>
          <p:nvPr/>
        </p:nvSpPr>
        <p:spPr>
          <a:xfrm>
            <a:off x="1028699" y="3279325"/>
            <a:ext cx="4757923" cy="1754326"/>
          </a:xfrm>
          <a:prstGeom prst="rect">
            <a:avLst/>
          </a:prstGeom>
          <a:noFill/>
        </p:spPr>
        <p:txBody>
          <a:bodyPr wrap="square">
            <a:spAutoFit/>
          </a:bodyPr>
          <a:lstStyle/>
          <a:p>
            <a:pPr marL="285750" indent="-285750">
              <a:buFont typeface="Arial" panose="020B0604020202020204" pitchFamily="34" charset="0"/>
              <a:buChar char="•"/>
            </a:pPr>
            <a:r>
              <a:rPr lang="en-US" sz="3600" dirty="0">
                <a:solidFill>
                  <a:srgbClr val="17B157"/>
                </a:solidFill>
                <a:effectLst/>
                <a:latin typeface="Aptos" panose="020B0004020202020204" pitchFamily="34" charset="0"/>
                <a:ea typeface="Aptos" panose="020B0004020202020204" pitchFamily="34" charset="0"/>
                <a:cs typeface="Times New Roman" panose="02020603050405020304" pitchFamily="18" charset="0"/>
              </a:rPr>
              <a:t>96 members</a:t>
            </a:r>
          </a:p>
          <a:p>
            <a:pPr marL="285750" indent="-285750">
              <a:buFont typeface="Arial" panose="020B0604020202020204" pitchFamily="34" charset="0"/>
              <a:buChar char="•"/>
            </a:pPr>
            <a:r>
              <a:rPr lang="en-US" sz="3600" dirty="0">
                <a:solidFill>
                  <a:srgbClr val="17B157"/>
                </a:solidFill>
                <a:effectLst/>
                <a:latin typeface="Aptos" panose="020B0004020202020204" pitchFamily="34" charset="0"/>
                <a:ea typeface="Aptos" panose="020B0004020202020204" pitchFamily="34" charset="0"/>
                <a:cs typeface="Times New Roman" panose="02020603050405020304" pitchFamily="18" charset="0"/>
              </a:rPr>
              <a:t>Largest legislative caucus in Kentucky </a:t>
            </a:r>
            <a:endParaRPr lang="en-US" sz="3600" dirty="0">
              <a:solidFill>
                <a:srgbClr val="17B157"/>
              </a:solidFill>
            </a:endParaRPr>
          </a:p>
        </p:txBody>
      </p:sp>
    </p:spTree>
    <p:extLst>
      <p:ext uri="{BB962C8B-B14F-4D97-AF65-F5344CB8AC3E}">
        <p14:creationId xmlns:p14="http://schemas.microsoft.com/office/powerpoint/2010/main" val="20878759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ay be a graphic of map and text">
            <a:extLst>
              <a:ext uri="{FF2B5EF4-FFF2-40B4-BE49-F238E27FC236}">
                <a16:creationId xmlns:a16="http://schemas.microsoft.com/office/drawing/2014/main" id="{52D934A3-ED76-8B7A-134C-D1A208DBC8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12" y="-1"/>
            <a:ext cx="12211512" cy="6411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08605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3600" dirty="0"/>
              <a:t>East Kentucky Power Cooperative Update</a:t>
            </a:r>
          </a:p>
        </p:txBody>
      </p:sp>
      <p:sp>
        <p:nvSpPr>
          <p:cNvPr id="3" name="Subtitle 2"/>
          <p:cNvSpPr>
            <a:spLocks noGrp="1"/>
          </p:cNvSpPr>
          <p:nvPr>
            <p:ph type="subTitle" idx="1"/>
          </p:nvPr>
        </p:nvSpPr>
        <p:spPr>
          <a:xfrm>
            <a:off x="304800" y="5334000"/>
            <a:ext cx="11480800" cy="838200"/>
          </a:xfrm>
        </p:spPr>
        <p:txBody>
          <a:bodyPr>
            <a:normAutofit/>
          </a:bodyPr>
          <a:lstStyle/>
          <a:p>
            <a:r>
              <a:rPr lang="en-US" sz="2400" dirty="0"/>
              <a:t>October 17, 2024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1" y="405641"/>
            <a:ext cx="10972800" cy="609600"/>
          </a:xfrm>
        </p:spPr>
        <p:txBody>
          <a:bodyPr/>
          <a:lstStyle/>
          <a:p>
            <a:r>
              <a:rPr lang="en-US" dirty="0"/>
              <a:t>EKPC’s Overview</a:t>
            </a:r>
          </a:p>
        </p:txBody>
      </p:sp>
      <p:pic>
        <p:nvPicPr>
          <p:cNvPr id="9" name="Picture 8" descr="Coopmap.jpg">
            <a:extLst>
              <a:ext uri="{FF2B5EF4-FFF2-40B4-BE49-F238E27FC236}">
                <a16:creationId xmlns:a16="http://schemas.microsoft.com/office/drawing/2014/main" id="{B305F4DC-443F-4EA7-9A96-4F5D0DC62085}"/>
              </a:ext>
            </a:extLst>
          </p:cNvPr>
          <p:cNvPicPr>
            <a:picLocks noChangeAspect="1"/>
          </p:cNvPicPr>
          <p:nvPr/>
        </p:nvPicPr>
        <p:blipFill>
          <a:blip r:embed="rId2" cstate="print"/>
          <a:stretch>
            <a:fillRect/>
          </a:stretch>
        </p:blipFill>
        <p:spPr>
          <a:xfrm>
            <a:off x="457200" y="1882408"/>
            <a:ext cx="8877301" cy="4569951"/>
          </a:xfrm>
          <a:prstGeom prst="rect">
            <a:avLst/>
          </a:prstGeom>
        </p:spPr>
      </p:pic>
      <p:sp>
        <p:nvSpPr>
          <p:cNvPr id="4" name="TextBox 3"/>
          <p:cNvSpPr txBox="1"/>
          <p:nvPr/>
        </p:nvSpPr>
        <p:spPr>
          <a:xfrm>
            <a:off x="6248400" y="914400"/>
            <a:ext cx="5181600"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rial"/>
                <a:ea typeface="+mn-ea"/>
                <a:cs typeface="+mn-cs"/>
              </a:rPr>
              <a:t>EKPC is a $4 Billion electric generation and transmission cooperative that provides power to 16 Owner-Member distribution cooperatives that in turn serve 1.1 Million Kentuckians in 89 Kentucky counties.</a:t>
            </a:r>
          </a:p>
        </p:txBody>
      </p:sp>
    </p:spTree>
    <p:extLst>
      <p:ext uri="{BB962C8B-B14F-4D97-AF65-F5344CB8AC3E}">
        <p14:creationId xmlns:p14="http://schemas.microsoft.com/office/powerpoint/2010/main" val="38259225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802" y="405063"/>
            <a:ext cx="10972800" cy="609600"/>
          </a:xfrm>
        </p:spPr>
        <p:txBody>
          <a:bodyPr/>
          <a:lstStyle/>
          <a:p>
            <a:r>
              <a:rPr lang="en-US" dirty="0"/>
              <a:t>EKPC’s Overview</a:t>
            </a:r>
          </a:p>
        </p:txBody>
      </p:sp>
      <p:sp>
        <p:nvSpPr>
          <p:cNvPr id="3" name="Content Placeholder 2"/>
          <p:cNvSpPr>
            <a:spLocks noGrp="1"/>
          </p:cNvSpPr>
          <p:nvPr>
            <p:ph idx="1"/>
          </p:nvPr>
        </p:nvSpPr>
        <p:spPr>
          <a:xfrm>
            <a:off x="533400" y="1447800"/>
            <a:ext cx="4724400" cy="5135564"/>
          </a:xfrm>
        </p:spPr>
        <p:txBody>
          <a:bodyPr>
            <a:normAutofit/>
          </a:bodyPr>
          <a:lstStyle/>
          <a:p>
            <a:pPr marL="0" indent="0">
              <a:lnSpc>
                <a:spcPct val="100000"/>
              </a:lnSpc>
              <a:spcBef>
                <a:spcPts val="0"/>
              </a:spcBef>
              <a:buNone/>
            </a:pPr>
            <a:r>
              <a:rPr lang="en-US" b="1" dirty="0"/>
              <a:t>Our goals</a:t>
            </a:r>
            <a:r>
              <a:rPr lang="en-US" dirty="0"/>
              <a:t>:</a:t>
            </a:r>
          </a:p>
          <a:p>
            <a:pPr marL="0" indent="0">
              <a:lnSpc>
                <a:spcPct val="100000"/>
              </a:lnSpc>
              <a:spcBef>
                <a:spcPts val="0"/>
              </a:spcBef>
              <a:buNone/>
            </a:pPr>
            <a:endParaRPr lang="en-US" sz="2000" dirty="0"/>
          </a:p>
          <a:p>
            <a:pPr>
              <a:lnSpc>
                <a:spcPct val="100000"/>
              </a:lnSpc>
              <a:spcBef>
                <a:spcPts val="0"/>
              </a:spcBef>
            </a:pPr>
            <a:r>
              <a:rPr lang="en-US" sz="1800" dirty="0"/>
              <a:t>Assist our Owner-Members as they help their communities grow and thrive.</a:t>
            </a:r>
          </a:p>
          <a:p>
            <a:pPr>
              <a:lnSpc>
                <a:spcPct val="100000"/>
              </a:lnSpc>
              <a:spcBef>
                <a:spcPts val="0"/>
              </a:spcBef>
            </a:pPr>
            <a:endParaRPr lang="en-US" sz="1800" dirty="0"/>
          </a:p>
          <a:p>
            <a:pPr>
              <a:lnSpc>
                <a:spcPct val="100000"/>
              </a:lnSpc>
              <a:spcBef>
                <a:spcPts val="0"/>
              </a:spcBef>
            </a:pPr>
            <a:r>
              <a:rPr lang="en-US" sz="1800" dirty="0"/>
              <a:t>Ensure our electric transmission infrastructure is available and ready to deliver energy 24/7/365.</a:t>
            </a:r>
          </a:p>
          <a:p>
            <a:pPr>
              <a:lnSpc>
                <a:spcPct val="100000"/>
              </a:lnSpc>
              <a:spcBef>
                <a:spcPts val="0"/>
              </a:spcBef>
            </a:pPr>
            <a:endParaRPr lang="en-US" sz="1800" dirty="0"/>
          </a:p>
          <a:p>
            <a:pPr>
              <a:lnSpc>
                <a:spcPct val="100000"/>
              </a:lnSpc>
              <a:spcBef>
                <a:spcPts val="0"/>
              </a:spcBef>
            </a:pPr>
            <a:r>
              <a:rPr lang="en-US" sz="1800" dirty="0"/>
              <a:t>Maintain a firm financial foundation.</a:t>
            </a:r>
          </a:p>
          <a:p>
            <a:pPr>
              <a:lnSpc>
                <a:spcPct val="100000"/>
              </a:lnSpc>
              <a:spcBef>
                <a:spcPts val="0"/>
              </a:spcBef>
            </a:pPr>
            <a:endParaRPr lang="en-US" sz="1800" dirty="0"/>
          </a:p>
          <a:p>
            <a:pPr>
              <a:lnSpc>
                <a:spcPct val="100000"/>
              </a:lnSpc>
              <a:spcBef>
                <a:spcPts val="0"/>
              </a:spcBef>
            </a:pPr>
            <a:r>
              <a:rPr lang="en-US" sz="1800" dirty="0"/>
              <a:t>Increase fuel diversity, decrease carbon emissions and promote environmental stewardship.</a:t>
            </a:r>
          </a:p>
          <a:p>
            <a:pPr>
              <a:lnSpc>
                <a:spcPct val="100000"/>
              </a:lnSpc>
              <a:spcBef>
                <a:spcPts val="0"/>
              </a:spcBef>
            </a:pPr>
            <a:endParaRPr lang="en-US" sz="1800" dirty="0"/>
          </a:p>
          <a:p>
            <a:pPr>
              <a:lnSpc>
                <a:spcPct val="100000"/>
              </a:lnSpc>
              <a:spcBef>
                <a:spcPts val="0"/>
              </a:spcBef>
            </a:pPr>
            <a:r>
              <a:rPr lang="en-US" sz="1800" dirty="0"/>
              <a:t>Attract and retain a sustainable skilled workforce.</a:t>
            </a:r>
          </a:p>
        </p:txBody>
      </p:sp>
      <p:pic>
        <p:nvPicPr>
          <p:cNvPr id="5" name="Picture 4">
            <a:extLst>
              <a:ext uri="{FF2B5EF4-FFF2-40B4-BE49-F238E27FC236}">
                <a16:creationId xmlns:a16="http://schemas.microsoft.com/office/drawing/2014/main" id="{6DAB14B6-7DCB-401E-AA97-F5EC72FDAD0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4400" y="914400"/>
            <a:ext cx="7213798" cy="4766259"/>
          </a:xfrm>
          <a:prstGeom prst="rect">
            <a:avLst/>
          </a:prstGeom>
        </p:spPr>
      </p:pic>
    </p:spTree>
    <p:extLst>
      <p:ext uri="{BB962C8B-B14F-4D97-AF65-F5344CB8AC3E}">
        <p14:creationId xmlns:p14="http://schemas.microsoft.com/office/powerpoint/2010/main" val="11889238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5F87008-C7E5-4086-9022-7D1CA34F6D48}"/>
              </a:ext>
            </a:extLst>
          </p:cNvPr>
          <p:cNvPicPr>
            <a:picLocks noChangeAspect="1"/>
          </p:cNvPicPr>
          <p:nvPr/>
        </p:nvPicPr>
        <p:blipFill rotWithShape="1">
          <a:blip r:embed="rId2">
            <a:extLst>
              <a:ext uri="{28A0092B-C50C-407E-A947-70E740481C1C}">
                <a14:useLocalDpi xmlns:a14="http://schemas.microsoft.com/office/drawing/2010/main" val="0"/>
              </a:ext>
            </a:extLst>
          </a:blip>
          <a:srcRect l="-1724" t="23428" r="1724" b="-1040"/>
          <a:stretch/>
        </p:blipFill>
        <p:spPr>
          <a:xfrm>
            <a:off x="-457200" y="304800"/>
            <a:ext cx="14697366" cy="6934200"/>
          </a:xfrm>
          <a:prstGeom prst="rect">
            <a:avLst/>
          </a:prstGeom>
        </p:spPr>
      </p:pic>
      <p:sp>
        <p:nvSpPr>
          <p:cNvPr id="2" name="Title 1"/>
          <p:cNvSpPr>
            <a:spLocks noGrp="1"/>
          </p:cNvSpPr>
          <p:nvPr>
            <p:ph type="title"/>
          </p:nvPr>
        </p:nvSpPr>
        <p:spPr>
          <a:xfrm>
            <a:off x="304800" y="371643"/>
            <a:ext cx="10972800" cy="609600"/>
          </a:xfrm>
        </p:spPr>
        <p:txBody>
          <a:bodyPr/>
          <a:lstStyle/>
          <a:p>
            <a:r>
              <a:rPr lang="en-US" dirty="0">
                <a:solidFill>
                  <a:schemeClr val="bg1"/>
                </a:solidFill>
              </a:rPr>
              <a:t>Resources in PJM are Increasingly Constrained</a:t>
            </a:r>
          </a:p>
        </p:txBody>
      </p:sp>
      <p:sp>
        <p:nvSpPr>
          <p:cNvPr id="4" name="Rectangle 3"/>
          <p:cNvSpPr/>
          <p:nvPr/>
        </p:nvSpPr>
        <p:spPr>
          <a:xfrm>
            <a:off x="6781800" y="1828800"/>
            <a:ext cx="4689863" cy="350865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“I think the United States is heading for a very catastrophic situation in terms of reliability. The core of the problem is actually very simple. We are retiring dispatchable generating resources at a pace and in an amount that is far too fast and far too great and is threatening our ability to keep the lights 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	- Mark Christie, FERC Commissioner testimony before the Senate Energy and Natural Resources Committee (5/4/23).</a:t>
            </a:r>
            <a:endParaRPr kumimoji="0" lang="en-US" sz="1400" b="0" i="0" u="none" strike="noStrike" kern="1200" cap="none" spc="0" normalizeH="0" baseline="0" noProof="0" dirty="0">
              <a:ln>
                <a:noFill/>
              </a:ln>
              <a:solidFill>
                <a:prstClr val="white"/>
              </a:solidFill>
              <a:effectLst/>
              <a:uLnTx/>
              <a:uFillTx/>
              <a:latin typeface="Arial"/>
              <a:ea typeface="+mn-ea"/>
              <a:cs typeface="+mn-cs"/>
            </a:endParaRPr>
          </a:p>
        </p:txBody>
      </p:sp>
      <p:sp>
        <p:nvSpPr>
          <p:cNvPr id="23" name="Double Bracket 22">
            <a:extLst>
              <a:ext uri="{FF2B5EF4-FFF2-40B4-BE49-F238E27FC236}">
                <a16:creationId xmlns:a16="http://schemas.microsoft.com/office/drawing/2014/main" id="{4860E3C0-7923-45AC-A51C-4EBC34861766}"/>
              </a:ext>
            </a:extLst>
          </p:cNvPr>
          <p:cNvSpPr/>
          <p:nvPr/>
        </p:nvSpPr>
        <p:spPr>
          <a:xfrm>
            <a:off x="6400800" y="1447799"/>
            <a:ext cx="5289988" cy="4267201"/>
          </a:xfrm>
          <a:prstGeom prst="bracketPair">
            <a:avLst/>
          </a:prstGeom>
          <a:ln w="60325" cap="rnd">
            <a:round/>
            <a:extLst>
              <a:ext uri="{C807C97D-BFC1-408E-A445-0C87EB9F89A2}">
                <ask:lineSketchStyleProps xmlns:ask="http://schemas.microsoft.com/office/drawing/2018/sketchyshapes">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pic>
        <p:nvPicPr>
          <p:cNvPr id="7" name="Picture 6">
            <a:extLst>
              <a:ext uri="{FF2B5EF4-FFF2-40B4-BE49-F238E27FC236}">
                <a16:creationId xmlns:a16="http://schemas.microsoft.com/office/drawing/2014/main" id="{3A7AEAA5-27EF-417D-A76D-AB30A01D14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3383" y="6172200"/>
            <a:ext cx="1997618" cy="465061"/>
          </a:xfrm>
          <a:prstGeom prst="rect">
            <a:avLst/>
          </a:prstGeom>
        </p:spPr>
      </p:pic>
    </p:spTree>
    <p:extLst>
      <p:ext uri="{BB962C8B-B14F-4D97-AF65-F5344CB8AC3E}">
        <p14:creationId xmlns:p14="http://schemas.microsoft.com/office/powerpoint/2010/main" val="36233313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71643"/>
            <a:ext cx="10972800" cy="609600"/>
          </a:xfrm>
        </p:spPr>
        <p:txBody>
          <a:bodyPr/>
          <a:lstStyle/>
          <a:p>
            <a:r>
              <a:rPr lang="en-US" dirty="0"/>
              <a:t>Resources in PJM are Increasingly Constrained</a:t>
            </a:r>
          </a:p>
        </p:txBody>
      </p:sp>
      <p:sp>
        <p:nvSpPr>
          <p:cNvPr id="3" name="Content Placeholder 2"/>
          <p:cNvSpPr>
            <a:spLocks noGrp="1"/>
          </p:cNvSpPr>
          <p:nvPr>
            <p:ph idx="1"/>
          </p:nvPr>
        </p:nvSpPr>
        <p:spPr>
          <a:xfrm>
            <a:off x="381000" y="1350793"/>
            <a:ext cx="10134600" cy="4364207"/>
          </a:xfrm>
          <a:noFill/>
        </p:spPr>
        <p:txBody>
          <a:bodyPr>
            <a:noAutofit/>
          </a:bodyPr>
          <a:lstStyle/>
          <a:p>
            <a:pPr>
              <a:lnSpc>
                <a:spcPct val="100000"/>
              </a:lnSpc>
              <a:spcBef>
                <a:spcPts val="0"/>
              </a:spcBef>
            </a:pPr>
            <a:r>
              <a:rPr lang="en-US" dirty="0"/>
              <a:t>Capacity pricing has been stagnant or declining over the past decade.</a:t>
            </a:r>
          </a:p>
          <a:p>
            <a:pPr marL="0" indent="0">
              <a:lnSpc>
                <a:spcPct val="100000"/>
              </a:lnSpc>
              <a:spcBef>
                <a:spcPts val="0"/>
              </a:spcBef>
              <a:buNone/>
            </a:pPr>
            <a:endParaRPr lang="en-US" dirty="0"/>
          </a:p>
          <a:p>
            <a:pPr>
              <a:lnSpc>
                <a:spcPct val="100000"/>
              </a:lnSpc>
              <a:spcBef>
                <a:spcPts val="0"/>
              </a:spcBef>
            </a:pPr>
            <a:r>
              <a:rPr lang="en-US" dirty="0"/>
              <a:t>Existing generating resources are increasingly stressed due to:</a:t>
            </a:r>
          </a:p>
          <a:p>
            <a:pPr lvl="1">
              <a:lnSpc>
                <a:spcPct val="100000"/>
              </a:lnSpc>
              <a:spcBef>
                <a:spcPts val="0"/>
              </a:spcBef>
            </a:pPr>
            <a:endParaRPr lang="en-US" sz="1800" dirty="0"/>
          </a:p>
          <a:p>
            <a:pPr lvl="1">
              <a:lnSpc>
                <a:spcPct val="100000"/>
              </a:lnSpc>
              <a:spcBef>
                <a:spcPts val="0"/>
              </a:spcBef>
            </a:pPr>
            <a:r>
              <a:rPr lang="en-US" sz="1800" dirty="0"/>
              <a:t>Retirement of a large number of coal-fired generation;</a:t>
            </a:r>
          </a:p>
          <a:p>
            <a:pPr lvl="1">
              <a:lnSpc>
                <a:spcPct val="100000"/>
              </a:lnSpc>
              <a:spcBef>
                <a:spcPts val="0"/>
              </a:spcBef>
            </a:pPr>
            <a:endParaRPr lang="en-US" sz="1800" dirty="0"/>
          </a:p>
          <a:p>
            <a:pPr lvl="1">
              <a:lnSpc>
                <a:spcPct val="100000"/>
              </a:lnSpc>
              <a:spcBef>
                <a:spcPts val="0"/>
              </a:spcBef>
            </a:pPr>
            <a:r>
              <a:rPr lang="en-US" sz="1800" dirty="0"/>
              <a:t>Increasing demand from the technology sector;</a:t>
            </a:r>
          </a:p>
          <a:p>
            <a:pPr lvl="1">
              <a:lnSpc>
                <a:spcPct val="100000"/>
              </a:lnSpc>
              <a:spcBef>
                <a:spcPts val="0"/>
              </a:spcBef>
            </a:pPr>
            <a:endParaRPr lang="en-US" sz="1800" dirty="0"/>
          </a:p>
          <a:p>
            <a:pPr lvl="1">
              <a:lnSpc>
                <a:spcPct val="100000"/>
              </a:lnSpc>
              <a:spcBef>
                <a:spcPts val="0"/>
              </a:spcBef>
            </a:pPr>
            <a:r>
              <a:rPr lang="en-US" sz="1800" dirty="0" err="1"/>
              <a:t>Onshoring</a:t>
            </a:r>
            <a:r>
              <a:rPr lang="en-US" sz="1800" dirty="0"/>
              <a:t> and economic development;</a:t>
            </a:r>
          </a:p>
          <a:p>
            <a:pPr lvl="1">
              <a:lnSpc>
                <a:spcPct val="100000"/>
              </a:lnSpc>
              <a:spcBef>
                <a:spcPts val="0"/>
              </a:spcBef>
            </a:pPr>
            <a:endParaRPr lang="en-US" sz="1800" dirty="0"/>
          </a:p>
          <a:p>
            <a:pPr lvl="1">
              <a:lnSpc>
                <a:spcPct val="100000"/>
              </a:lnSpc>
              <a:spcBef>
                <a:spcPts val="0"/>
              </a:spcBef>
            </a:pPr>
            <a:r>
              <a:rPr lang="en-US" sz="1800" dirty="0"/>
              <a:t>Increasing EV penetration.</a:t>
            </a:r>
          </a:p>
          <a:p>
            <a:pPr lvl="1"/>
            <a:endParaRPr lang="en-US" sz="1800" dirty="0"/>
          </a:p>
          <a:p>
            <a:pPr lvl="1"/>
            <a:endParaRPr lang="en-US" sz="1800" dirty="0"/>
          </a:p>
        </p:txBody>
      </p:sp>
    </p:spTree>
    <p:extLst>
      <p:ext uri="{BB962C8B-B14F-4D97-AF65-F5344CB8AC3E}">
        <p14:creationId xmlns:p14="http://schemas.microsoft.com/office/powerpoint/2010/main" val="25576104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71643"/>
            <a:ext cx="10972800" cy="609600"/>
          </a:xfrm>
        </p:spPr>
        <p:txBody>
          <a:bodyPr/>
          <a:lstStyle/>
          <a:p>
            <a:r>
              <a:rPr lang="en-US" dirty="0"/>
              <a:t>Resources in PJM are Increasingly Constrained</a:t>
            </a:r>
          </a:p>
        </p:txBody>
      </p:sp>
      <p:pic>
        <p:nvPicPr>
          <p:cNvPr id="7" name="Content Placeholder 4">
            <a:extLst>
              <a:ext uri="{FF2B5EF4-FFF2-40B4-BE49-F238E27FC236}">
                <a16:creationId xmlns:a16="http://schemas.microsoft.com/office/drawing/2014/main" id="{531A4E25-F14F-448E-B4D3-FCE2A9CCA281}"/>
              </a:ext>
            </a:extLst>
          </p:cNvPr>
          <p:cNvPicPr>
            <a:picLocks noGrp="1" noChangeAspect="1"/>
          </p:cNvPicPr>
          <p:nvPr>
            <p:ph idx="1"/>
          </p:nvPr>
        </p:nvPicPr>
        <p:blipFill>
          <a:blip r:embed="rId2"/>
          <a:stretch>
            <a:fillRect/>
          </a:stretch>
        </p:blipFill>
        <p:spPr>
          <a:xfrm>
            <a:off x="381000" y="1295400"/>
            <a:ext cx="7924800" cy="4603276"/>
          </a:xfrm>
          <a:prstGeom prst="rect">
            <a:avLst/>
          </a:prstGeom>
        </p:spPr>
      </p:pic>
      <p:grpSp>
        <p:nvGrpSpPr>
          <p:cNvPr id="3" name="Group 2">
            <a:extLst>
              <a:ext uri="{FF2B5EF4-FFF2-40B4-BE49-F238E27FC236}">
                <a16:creationId xmlns:a16="http://schemas.microsoft.com/office/drawing/2014/main" id="{A7C6C0C7-F172-498D-8DD5-281FC55D613F}"/>
              </a:ext>
            </a:extLst>
          </p:cNvPr>
          <p:cNvGrpSpPr/>
          <p:nvPr/>
        </p:nvGrpSpPr>
        <p:grpSpPr>
          <a:xfrm>
            <a:off x="8763000" y="2133600"/>
            <a:ext cx="2823882" cy="3429000"/>
            <a:chOff x="8610600" y="1828800"/>
            <a:chExt cx="3200400" cy="3886200"/>
          </a:xfrm>
        </p:grpSpPr>
        <p:pic>
          <p:nvPicPr>
            <p:cNvPr id="8" name="Picture 7">
              <a:extLst>
                <a:ext uri="{FF2B5EF4-FFF2-40B4-BE49-F238E27FC236}">
                  <a16:creationId xmlns:a16="http://schemas.microsoft.com/office/drawing/2014/main" id="{E7035E3B-242A-47D5-84B7-D3138A8FEB6E}"/>
                </a:ext>
              </a:extLst>
            </p:cNvPr>
            <p:cNvPicPr>
              <a:picLocks noChangeAspect="1"/>
            </p:cNvPicPr>
            <p:nvPr/>
          </p:nvPicPr>
          <p:blipFill>
            <a:blip r:embed="rId3"/>
            <a:stretch>
              <a:fillRect/>
            </a:stretch>
          </p:blipFill>
          <p:spPr>
            <a:xfrm>
              <a:off x="8686800" y="2069392"/>
              <a:ext cx="2891850" cy="3276601"/>
            </a:xfrm>
            <a:prstGeom prst="rect">
              <a:avLst/>
            </a:prstGeom>
          </p:spPr>
        </p:pic>
        <p:sp>
          <p:nvSpPr>
            <p:cNvPr id="5" name="Double Bracket 4">
              <a:extLst>
                <a:ext uri="{FF2B5EF4-FFF2-40B4-BE49-F238E27FC236}">
                  <a16:creationId xmlns:a16="http://schemas.microsoft.com/office/drawing/2014/main" id="{1A2C7850-9EA6-4001-826E-1F02ADFA3FDB}"/>
                </a:ext>
              </a:extLst>
            </p:cNvPr>
            <p:cNvSpPr/>
            <p:nvPr/>
          </p:nvSpPr>
          <p:spPr>
            <a:xfrm>
              <a:off x="8610600" y="1828800"/>
              <a:ext cx="3200400" cy="3886200"/>
            </a:xfrm>
            <a:prstGeom prst="bracketPair">
              <a:avLst/>
            </a:prstGeom>
            <a:ln w="60325" cap="rnd">
              <a:round/>
              <a:extLst>
                <a:ext uri="{C807C97D-BFC1-408E-A445-0C87EB9F89A2}">
                  <ask:lineSketchStyleProps xmlns:ask="http://schemas.microsoft.com/office/drawing/2018/sketchyshapes">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grpSp>
    </p:spTree>
    <p:extLst>
      <p:ext uri="{BB962C8B-B14F-4D97-AF65-F5344CB8AC3E}">
        <p14:creationId xmlns:p14="http://schemas.microsoft.com/office/powerpoint/2010/main" val="8344103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3B8BB0-CE15-4F69-AAAF-4E6709097A0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829"/>
          <a:stretch/>
        </p:blipFill>
        <p:spPr>
          <a:xfrm>
            <a:off x="0" y="304800"/>
            <a:ext cx="12192000" cy="6553200"/>
          </a:xfrm>
          <a:prstGeom prst="rect">
            <a:avLst/>
          </a:prstGeom>
        </p:spPr>
      </p:pic>
      <p:sp>
        <p:nvSpPr>
          <p:cNvPr id="2" name="Title 1"/>
          <p:cNvSpPr>
            <a:spLocks noGrp="1"/>
          </p:cNvSpPr>
          <p:nvPr>
            <p:ph type="title"/>
          </p:nvPr>
        </p:nvSpPr>
        <p:spPr>
          <a:xfrm>
            <a:off x="381000" y="457200"/>
            <a:ext cx="10972800" cy="609600"/>
          </a:xfrm>
        </p:spPr>
        <p:txBody>
          <a:bodyPr/>
          <a:lstStyle/>
          <a:p>
            <a:r>
              <a:rPr lang="en-US" dirty="0">
                <a:solidFill>
                  <a:schemeClr val="bg1"/>
                </a:solidFill>
              </a:rPr>
              <a:t>Industry Uncertainty Driven by Multiple Factors</a:t>
            </a:r>
          </a:p>
        </p:txBody>
      </p:sp>
      <p:sp>
        <p:nvSpPr>
          <p:cNvPr id="3" name="Content Placeholder 2"/>
          <p:cNvSpPr>
            <a:spLocks noGrp="1"/>
          </p:cNvSpPr>
          <p:nvPr>
            <p:ph idx="1"/>
          </p:nvPr>
        </p:nvSpPr>
        <p:spPr>
          <a:xfrm>
            <a:off x="457200" y="1394327"/>
            <a:ext cx="11353800" cy="4015873"/>
          </a:xfrm>
          <a:noFill/>
        </p:spPr>
        <p:txBody>
          <a:bodyPr numCol="2">
            <a:normAutofit/>
          </a:bodyPr>
          <a:lstStyle/>
          <a:p>
            <a:r>
              <a:rPr lang="en-US" dirty="0">
                <a:solidFill>
                  <a:schemeClr val="bg1"/>
                </a:solidFill>
              </a:rPr>
              <a:t>Fuel Security</a:t>
            </a:r>
          </a:p>
          <a:p>
            <a:r>
              <a:rPr lang="en-US" dirty="0">
                <a:solidFill>
                  <a:schemeClr val="bg1"/>
                </a:solidFill>
              </a:rPr>
              <a:t>Permitting/Interconnection Delays</a:t>
            </a:r>
          </a:p>
          <a:p>
            <a:r>
              <a:rPr lang="en-US" dirty="0">
                <a:solidFill>
                  <a:schemeClr val="bg1"/>
                </a:solidFill>
              </a:rPr>
              <a:t>Supply Chain</a:t>
            </a:r>
          </a:p>
          <a:p>
            <a:r>
              <a:rPr lang="en-US" dirty="0">
                <a:solidFill>
                  <a:schemeClr val="bg1"/>
                </a:solidFill>
              </a:rPr>
              <a:t>Interest Rates</a:t>
            </a:r>
          </a:p>
          <a:p>
            <a:r>
              <a:rPr lang="en-US" dirty="0">
                <a:solidFill>
                  <a:schemeClr val="bg1"/>
                </a:solidFill>
              </a:rPr>
              <a:t>Infrastructure Protection</a:t>
            </a:r>
          </a:p>
          <a:p>
            <a:r>
              <a:rPr lang="en-US" dirty="0">
                <a:solidFill>
                  <a:schemeClr val="bg1"/>
                </a:solidFill>
              </a:rPr>
              <a:t>Environmental Regulation</a:t>
            </a:r>
          </a:p>
          <a:p>
            <a:endParaRPr lang="en-US" sz="2000" dirty="0">
              <a:solidFill>
                <a:schemeClr val="bg1"/>
              </a:solidFill>
            </a:endParaRPr>
          </a:p>
          <a:p>
            <a:pPr marL="0" indent="0">
              <a:buNone/>
            </a:pPr>
            <a:endParaRPr lang="en-US" sz="2000" dirty="0">
              <a:solidFill>
                <a:schemeClr val="bg1"/>
              </a:solidFill>
            </a:endParaRPr>
          </a:p>
        </p:txBody>
      </p:sp>
      <p:pic>
        <p:nvPicPr>
          <p:cNvPr id="6" name="Picture 5">
            <a:extLst>
              <a:ext uri="{FF2B5EF4-FFF2-40B4-BE49-F238E27FC236}">
                <a16:creationId xmlns:a16="http://schemas.microsoft.com/office/drawing/2014/main" id="{BBDCF310-AC8F-4E19-9598-772E817510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13383" y="6172200"/>
            <a:ext cx="1997618" cy="465061"/>
          </a:xfrm>
          <a:prstGeom prst="rect">
            <a:avLst/>
          </a:prstGeom>
        </p:spPr>
      </p:pic>
    </p:spTree>
    <p:extLst>
      <p:ext uri="{BB962C8B-B14F-4D97-AF65-F5344CB8AC3E}">
        <p14:creationId xmlns:p14="http://schemas.microsoft.com/office/powerpoint/2010/main" val="6291312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DE974A1-B6EF-4C1C-B6CB-C1E78EF6D1D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672" t="16394" b="12295"/>
          <a:stretch/>
        </p:blipFill>
        <p:spPr>
          <a:xfrm>
            <a:off x="6172200" y="1219200"/>
            <a:ext cx="7467600" cy="4419600"/>
          </a:xfrm>
          <a:prstGeom prst="rect">
            <a:avLst/>
          </a:prstGeom>
        </p:spPr>
      </p:pic>
      <p:sp>
        <p:nvSpPr>
          <p:cNvPr id="2" name="Title 1"/>
          <p:cNvSpPr>
            <a:spLocks noGrp="1"/>
          </p:cNvSpPr>
          <p:nvPr>
            <p:ph type="title"/>
          </p:nvPr>
        </p:nvSpPr>
        <p:spPr>
          <a:xfrm>
            <a:off x="381000" y="457200"/>
            <a:ext cx="10972800" cy="609600"/>
          </a:xfrm>
        </p:spPr>
        <p:txBody>
          <a:bodyPr/>
          <a:lstStyle/>
          <a:p>
            <a:r>
              <a:rPr lang="en-US" dirty="0"/>
              <a:t>Industry Uncertainty Driven by Multiple Factors</a:t>
            </a:r>
          </a:p>
        </p:txBody>
      </p:sp>
      <p:sp>
        <p:nvSpPr>
          <p:cNvPr id="3" name="Content Placeholder 2"/>
          <p:cNvSpPr>
            <a:spLocks noGrp="1"/>
          </p:cNvSpPr>
          <p:nvPr>
            <p:ph idx="1"/>
          </p:nvPr>
        </p:nvSpPr>
        <p:spPr>
          <a:xfrm>
            <a:off x="457200" y="1295400"/>
            <a:ext cx="9982200" cy="5029199"/>
          </a:xfrm>
          <a:noFill/>
        </p:spPr>
        <p:txBody>
          <a:bodyPr numCol="2">
            <a:normAutofit/>
          </a:bodyPr>
          <a:lstStyle/>
          <a:p>
            <a:r>
              <a:rPr lang="en-US" dirty="0"/>
              <a:t>Environmental Regulation</a:t>
            </a:r>
          </a:p>
          <a:p>
            <a:pPr lvl="1"/>
            <a:r>
              <a:rPr lang="en-US" sz="1800" dirty="0"/>
              <a:t>Greenhouse Gas Rule</a:t>
            </a:r>
          </a:p>
          <a:p>
            <a:pPr lvl="1"/>
            <a:r>
              <a:rPr lang="en-US" sz="1800" dirty="0"/>
              <a:t>Ozone Rule State SIP/Federal FIP</a:t>
            </a:r>
          </a:p>
          <a:p>
            <a:pPr lvl="1"/>
            <a:r>
              <a:rPr lang="en-US" sz="1800" dirty="0"/>
              <a:t>MATS Rule</a:t>
            </a:r>
          </a:p>
          <a:p>
            <a:pPr lvl="1"/>
            <a:r>
              <a:rPr lang="en-US" sz="1800" dirty="0"/>
              <a:t>CCR Rule</a:t>
            </a:r>
          </a:p>
          <a:p>
            <a:pPr lvl="1"/>
            <a:r>
              <a:rPr lang="en-US" sz="1800" dirty="0"/>
              <a:t>ELG Rule</a:t>
            </a:r>
          </a:p>
          <a:p>
            <a:pPr lvl="1"/>
            <a:r>
              <a:rPr lang="en-US" sz="1800" dirty="0"/>
              <a:t>PM 2.5 Rule</a:t>
            </a:r>
          </a:p>
          <a:p>
            <a:pPr lvl="1"/>
            <a:r>
              <a:rPr lang="en-US" sz="1800" dirty="0"/>
              <a:t>Title V “Affirmative Defense” Elimination</a:t>
            </a:r>
          </a:p>
          <a:p>
            <a:pPr lvl="1"/>
            <a:r>
              <a:rPr lang="en-US" sz="1800" dirty="0"/>
              <a:t>NEPA Amendments</a:t>
            </a:r>
          </a:p>
          <a:p>
            <a:pPr lvl="1"/>
            <a:r>
              <a:rPr lang="en-US" sz="1800" dirty="0"/>
              <a:t>Implementation Rule</a:t>
            </a:r>
          </a:p>
          <a:p>
            <a:pPr lvl="1"/>
            <a:endParaRPr lang="en-US" sz="1600" dirty="0"/>
          </a:p>
          <a:p>
            <a:pPr marL="0" indent="0">
              <a:buNone/>
            </a:pPr>
            <a:endParaRPr lang="en-US" sz="2000" dirty="0"/>
          </a:p>
        </p:txBody>
      </p:sp>
    </p:spTree>
    <p:extLst>
      <p:ext uri="{BB962C8B-B14F-4D97-AF65-F5344CB8AC3E}">
        <p14:creationId xmlns:p14="http://schemas.microsoft.com/office/powerpoint/2010/main" val="13531247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10972800" cy="609600"/>
          </a:xfrm>
        </p:spPr>
        <p:txBody>
          <a:bodyPr/>
          <a:lstStyle/>
          <a:p>
            <a:r>
              <a:rPr lang="en-US" dirty="0"/>
              <a:t>In the Face of Uncertainty, EKPC will be Bold</a:t>
            </a:r>
          </a:p>
        </p:txBody>
      </p:sp>
      <p:sp>
        <p:nvSpPr>
          <p:cNvPr id="3" name="Content Placeholder 2"/>
          <p:cNvSpPr>
            <a:spLocks noGrp="1"/>
          </p:cNvSpPr>
          <p:nvPr>
            <p:ph idx="1"/>
          </p:nvPr>
        </p:nvSpPr>
        <p:spPr>
          <a:xfrm>
            <a:off x="336884" y="1219200"/>
            <a:ext cx="11191430" cy="4830763"/>
          </a:xfrm>
        </p:spPr>
        <p:txBody>
          <a:bodyPr>
            <a:normAutofit lnSpcReduction="10000"/>
          </a:bodyPr>
          <a:lstStyle/>
          <a:p>
            <a:r>
              <a:rPr lang="en-US" dirty="0"/>
              <a:t>EKPC has CPCN applications pending before the PSC for two major projects:</a:t>
            </a:r>
            <a:endParaRPr lang="en-US" dirty="0">
              <a:solidFill>
                <a:srgbClr val="FF0000"/>
              </a:solidFill>
            </a:endParaRPr>
          </a:p>
          <a:p>
            <a:pPr lvl="1"/>
            <a:r>
              <a:rPr lang="en-US" sz="1800" dirty="0"/>
              <a:t>Solar Projects totaling 146 MW located in Marion and Fayette Counties (COD 2029)</a:t>
            </a:r>
            <a:r>
              <a:rPr lang="en-US" sz="1600" dirty="0"/>
              <a:t> </a:t>
            </a:r>
          </a:p>
          <a:p>
            <a:pPr lvl="1"/>
            <a:r>
              <a:rPr lang="en-US" sz="1800" dirty="0"/>
              <a:t>A 216 MW Reciprocating Internal Combustion Engine (RICE) gas peaking facility located near Liberty, KY – COD 2028</a:t>
            </a:r>
          </a:p>
          <a:p>
            <a:r>
              <a:rPr lang="en-US" dirty="0"/>
              <a:t>EKPC will soon be filing CPCN applications for additional/modified resources:</a:t>
            </a:r>
          </a:p>
          <a:p>
            <a:pPr lvl="1"/>
            <a:r>
              <a:rPr lang="en-US" sz="1800" dirty="0"/>
              <a:t>A 745 MW Combined Cycle Gas Turbine (CCGT) at Cooper Station</a:t>
            </a:r>
          </a:p>
          <a:p>
            <a:pPr lvl="1"/>
            <a:r>
              <a:rPr lang="en-US" sz="1800" dirty="0"/>
              <a:t>Co-firing Cooper 2 and the four Spurlock Units</a:t>
            </a:r>
          </a:p>
          <a:p>
            <a:pPr>
              <a:lnSpc>
                <a:spcPct val="100000"/>
              </a:lnSpc>
              <a:spcBef>
                <a:spcPts val="0"/>
              </a:spcBef>
            </a:pPr>
            <a:endParaRPr lang="en-US" sz="2200" dirty="0"/>
          </a:p>
          <a:p>
            <a:pPr>
              <a:lnSpc>
                <a:spcPct val="100000"/>
              </a:lnSpc>
              <a:spcBef>
                <a:spcPts val="0"/>
              </a:spcBef>
            </a:pPr>
            <a:r>
              <a:rPr lang="en-US" dirty="0"/>
              <a:t>EKPC is working with the Rural Utilities Service to finalize a Commitment Letter on funding for carbon-intensity reducing resources through the          New ERA Program.</a:t>
            </a:r>
          </a:p>
          <a:p>
            <a:pPr lvl="1"/>
            <a:endParaRPr lang="en-US" sz="1800" dirty="0"/>
          </a:p>
        </p:txBody>
      </p:sp>
    </p:spTree>
    <p:extLst>
      <p:ext uri="{BB962C8B-B14F-4D97-AF65-F5344CB8AC3E}">
        <p14:creationId xmlns:p14="http://schemas.microsoft.com/office/powerpoint/2010/main" val="8332187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1824AF4-7522-4361-A47C-BC862778F85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16840"/>
            <a:ext cx="12192000" cy="6741160"/>
          </a:xfrm>
          <a:prstGeom prst="rect">
            <a:avLst/>
          </a:prstGeom>
        </p:spPr>
      </p:pic>
      <p:sp>
        <p:nvSpPr>
          <p:cNvPr id="3" name="Content Placeholder 2"/>
          <p:cNvSpPr>
            <a:spLocks noGrp="1"/>
          </p:cNvSpPr>
          <p:nvPr>
            <p:ph idx="1"/>
          </p:nvPr>
        </p:nvSpPr>
        <p:spPr>
          <a:xfrm>
            <a:off x="304800" y="1219200"/>
            <a:ext cx="5029200" cy="4830763"/>
          </a:xfrm>
          <a:noFill/>
        </p:spPr>
        <p:txBody>
          <a:bodyPr>
            <a:noAutofit/>
          </a:bodyPr>
          <a:lstStyle/>
          <a:p>
            <a:pPr marL="57150" indent="0">
              <a:lnSpc>
                <a:spcPct val="100000"/>
              </a:lnSpc>
              <a:buNone/>
            </a:pPr>
            <a:r>
              <a:rPr lang="en-US" sz="2800" dirty="0">
                <a:solidFill>
                  <a:schemeClr val="bg1"/>
                </a:solidFill>
              </a:rPr>
              <a:t>EKPC will make several billion dollars in investments in the Kentucky communities we serve in order to continue to assure our ability to provide safe and reliable electric power to our Owner-Members at rates that are competitive and attractive to new investment and job creation.</a:t>
            </a:r>
          </a:p>
        </p:txBody>
      </p:sp>
      <p:sp>
        <p:nvSpPr>
          <p:cNvPr id="8" name="Title 1">
            <a:extLst>
              <a:ext uri="{FF2B5EF4-FFF2-40B4-BE49-F238E27FC236}">
                <a16:creationId xmlns:a16="http://schemas.microsoft.com/office/drawing/2014/main" id="{96472C68-5CFD-4791-AA61-2B2CABCFA94F}"/>
              </a:ext>
            </a:extLst>
          </p:cNvPr>
          <p:cNvSpPr>
            <a:spLocks noGrp="1"/>
          </p:cNvSpPr>
          <p:nvPr>
            <p:ph type="title"/>
          </p:nvPr>
        </p:nvSpPr>
        <p:spPr>
          <a:xfrm>
            <a:off x="304800" y="457200"/>
            <a:ext cx="10972800" cy="609600"/>
          </a:xfrm>
        </p:spPr>
        <p:txBody>
          <a:bodyPr/>
          <a:lstStyle/>
          <a:p>
            <a:r>
              <a:rPr lang="en-US" dirty="0">
                <a:solidFill>
                  <a:schemeClr val="bg1"/>
                </a:solidFill>
              </a:rPr>
              <a:t>Bottom Line</a:t>
            </a:r>
          </a:p>
        </p:txBody>
      </p:sp>
      <p:pic>
        <p:nvPicPr>
          <p:cNvPr id="14" name="Picture 13">
            <a:extLst>
              <a:ext uri="{FF2B5EF4-FFF2-40B4-BE49-F238E27FC236}">
                <a16:creationId xmlns:a16="http://schemas.microsoft.com/office/drawing/2014/main" id="{CC7F0A0F-D5E9-402B-AE69-9C573065DE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6019800"/>
            <a:ext cx="2356109" cy="548521"/>
          </a:xfrm>
          <a:prstGeom prst="rect">
            <a:avLst/>
          </a:prstGeom>
        </p:spPr>
      </p:pic>
    </p:spTree>
    <p:extLst>
      <p:ext uri="{BB962C8B-B14F-4D97-AF65-F5344CB8AC3E}">
        <p14:creationId xmlns:p14="http://schemas.microsoft.com/office/powerpoint/2010/main" val="32143752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2C1423-61A5-43EE-0EA9-A6F83FFB770D}"/>
              </a:ext>
            </a:extLst>
          </p:cNvPr>
          <p:cNvPicPr>
            <a:picLocks noChangeAspect="1"/>
          </p:cNvPicPr>
          <p:nvPr/>
        </p:nvPicPr>
        <p:blipFill>
          <a:blip r:embed="rId2"/>
          <a:stretch>
            <a:fillRect/>
          </a:stretch>
        </p:blipFill>
        <p:spPr>
          <a:xfrm>
            <a:off x="7375585" y="103516"/>
            <a:ext cx="4630588" cy="6174117"/>
          </a:xfrm>
          <a:prstGeom prst="rect">
            <a:avLst/>
          </a:prstGeom>
        </p:spPr>
      </p:pic>
      <p:pic>
        <p:nvPicPr>
          <p:cNvPr id="4" name="Picture 3">
            <a:extLst>
              <a:ext uri="{FF2B5EF4-FFF2-40B4-BE49-F238E27FC236}">
                <a16:creationId xmlns:a16="http://schemas.microsoft.com/office/drawing/2014/main" id="{BF6BA3DB-8473-75C6-B1FF-82EFC1ECFABA}"/>
              </a:ext>
            </a:extLst>
          </p:cNvPr>
          <p:cNvPicPr>
            <a:picLocks noChangeAspect="1"/>
          </p:cNvPicPr>
          <p:nvPr/>
        </p:nvPicPr>
        <p:blipFill>
          <a:blip r:embed="rId3"/>
          <a:stretch>
            <a:fillRect/>
          </a:stretch>
        </p:blipFill>
        <p:spPr>
          <a:xfrm>
            <a:off x="185827" y="103516"/>
            <a:ext cx="4630589" cy="6174118"/>
          </a:xfrm>
          <a:prstGeom prst="rect">
            <a:avLst/>
          </a:prstGeom>
        </p:spPr>
      </p:pic>
      <p:sp>
        <p:nvSpPr>
          <p:cNvPr id="5" name="TextBox 4">
            <a:extLst>
              <a:ext uri="{FF2B5EF4-FFF2-40B4-BE49-F238E27FC236}">
                <a16:creationId xmlns:a16="http://schemas.microsoft.com/office/drawing/2014/main" id="{CD728652-80BA-C4B0-D18D-F8A29D3FF158}"/>
              </a:ext>
            </a:extLst>
          </p:cNvPr>
          <p:cNvSpPr txBox="1"/>
          <p:nvPr/>
        </p:nvSpPr>
        <p:spPr>
          <a:xfrm>
            <a:off x="5017698" y="672861"/>
            <a:ext cx="2156604" cy="3970318"/>
          </a:xfrm>
          <a:prstGeom prst="rect">
            <a:avLst/>
          </a:prstGeom>
          <a:noFill/>
        </p:spPr>
        <p:txBody>
          <a:bodyPr wrap="square" rtlCol="0">
            <a:spAutoFit/>
          </a:bodyPr>
          <a:lstStyle/>
          <a:p>
            <a:r>
              <a:rPr lang="en-US" sz="2800" dirty="0">
                <a:latin typeface="Aptos" panose="020B0004020202020204" pitchFamily="34" charset="0"/>
              </a:rPr>
              <a:t>Mutual aid within Kentucky</a:t>
            </a:r>
          </a:p>
          <a:p>
            <a:endParaRPr lang="en-US" sz="2800" dirty="0">
              <a:latin typeface="Aptos" panose="020B0004020202020204" pitchFamily="34" charset="0"/>
            </a:endParaRPr>
          </a:p>
          <a:p>
            <a:r>
              <a:rPr lang="en-US" sz="2800" dirty="0">
                <a:latin typeface="Aptos" panose="020B0004020202020204" pitchFamily="34" charset="0"/>
              </a:rPr>
              <a:t>September/</a:t>
            </a:r>
          </a:p>
          <a:p>
            <a:r>
              <a:rPr lang="en-US" sz="2800" dirty="0">
                <a:latin typeface="Aptos" panose="020B0004020202020204" pitchFamily="34" charset="0"/>
              </a:rPr>
              <a:t>October</a:t>
            </a:r>
          </a:p>
          <a:p>
            <a:r>
              <a:rPr lang="en-US" sz="2800" dirty="0">
                <a:latin typeface="Aptos" panose="020B0004020202020204" pitchFamily="34" charset="0"/>
              </a:rPr>
              <a:t>2024</a:t>
            </a:r>
          </a:p>
          <a:p>
            <a:endParaRPr lang="en-US" sz="2800" dirty="0">
              <a:latin typeface="Aptos" panose="020B0004020202020204" pitchFamily="34" charset="0"/>
            </a:endParaRPr>
          </a:p>
          <a:p>
            <a:r>
              <a:rPr lang="en-US" sz="2800" dirty="0">
                <a:latin typeface="Aptos" panose="020B0004020202020204" pitchFamily="34" charset="0"/>
              </a:rPr>
              <a:t>Helene</a:t>
            </a:r>
          </a:p>
        </p:txBody>
      </p:sp>
    </p:spTree>
    <p:extLst>
      <p:ext uri="{BB962C8B-B14F-4D97-AF65-F5344CB8AC3E}">
        <p14:creationId xmlns:p14="http://schemas.microsoft.com/office/powerpoint/2010/main" val="13173563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457200"/>
            <a:ext cx="10972800" cy="609600"/>
          </a:xfrm>
        </p:spPr>
        <p:txBody>
          <a:bodyPr/>
          <a:lstStyle/>
          <a:p>
            <a:r>
              <a:rPr lang="en-US" dirty="0"/>
              <a:t>Thank you to the General Assembly and Attorney General</a:t>
            </a:r>
          </a:p>
        </p:txBody>
      </p:sp>
      <p:sp>
        <p:nvSpPr>
          <p:cNvPr id="3" name="Content Placeholder 2"/>
          <p:cNvSpPr>
            <a:spLocks noGrp="1"/>
          </p:cNvSpPr>
          <p:nvPr>
            <p:ph idx="1"/>
          </p:nvPr>
        </p:nvSpPr>
        <p:spPr>
          <a:xfrm>
            <a:off x="457200" y="1524001"/>
            <a:ext cx="10972800" cy="3962400"/>
          </a:xfrm>
          <a:noFill/>
        </p:spPr>
        <p:txBody>
          <a:bodyPr numCol="1">
            <a:normAutofit/>
          </a:bodyPr>
          <a:lstStyle/>
          <a:p>
            <a:pPr>
              <a:lnSpc>
                <a:spcPct val="100000"/>
              </a:lnSpc>
              <a:spcBef>
                <a:spcPts val="0"/>
              </a:spcBef>
            </a:pPr>
            <a:r>
              <a:rPr lang="en-US" dirty="0"/>
              <a:t>The General Assembly has done much to protect reliability by enacting SB 4 (’23RS) and SB 349 (‘24RS).</a:t>
            </a:r>
          </a:p>
          <a:p>
            <a:pPr>
              <a:lnSpc>
                <a:spcPct val="100000"/>
              </a:lnSpc>
              <a:spcBef>
                <a:spcPts val="0"/>
              </a:spcBef>
            </a:pPr>
            <a:endParaRPr lang="en-US" dirty="0"/>
          </a:p>
          <a:p>
            <a:pPr>
              <a:lnSpc>
                <a:spcPct val="100000"/>
              </a:lnSpc>
              <a:spcBef>
                <a:spcPts val="0"/>
              </a:spcBef>
            </a:pPr>
            <a:r>
              <a:rPr lang="en-US" dirty="0"/>
              <a:t>Appropriations in </a:t>
            </a:r>
            <a:r>
              <a:rPr lang="en-US"/>
              <a:t>SB 91 </a:t>
            </a:r>
            <a:r>
              <a:rPr lang="en-US" dirty="0"/>
              <a:t>(’24RS) has provided resources to the Attorney General to be able to challenge federal rules that imperil reliability.</a:t>
            </a:r>
          </a:p>
          <a:p>
            <a:pPr>
              <a:lnSpc>
                <a:spcPct val="100000"/>
              </a:lnSpc>
              <a:spcBef>
                <a:spcPts val="0"/>
              </a:spcBef>
            </a:pPr>
            <a:endParaRPr lang="en-US" dirty="0"/>
          </a:p>
          <a:p>
            <a:pPr>
              <a:lnSpc>
                <a:spcPct val="100000"/>
              </a:lnSpc>
              <a:spcBef>
                <a:spcPts val="0"/>
              </a:spcBef>
            </a:pPr>
            <a:r>
              <a:rPr lang="en-US" dirty="0"/>
              <a:t>Attorney General Coleman has been very aggressive in protecting Kentucky consumers by asserting Kentucky’s interests in multiple federal courts actions.</a:t>
            </a:r>
            <a:endParaRPr lang="en-US" sz="1800" dirty="0"/>
          </a:p>
        </p:txBody>
      </p:sp>
    </p:spTree>
    <p:extLst>
      <p:ext uri="{BB962C8B-B14F-4D97-AF65-F5344CB8AC3E}">
        <p14:creationId xmlns:p14="http://schemas.microsoft.com/office/powerpoint/2010/main" val="14097591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88541" y="2075380"/>
            <a:ext cx="4588969" cy="2369620"/>
          </a:xfrm>
        </p:spPr>
        <p:txBody>
          <a:bodyPr>
            <a:noAutofit/>
          </a:bodyPr>
          <a:lstStyle/>
          <a:p>
            <a:r>
              <a:rPr lang="en-US" sz="3200" dirty="0"/>
              <a:t>Interim Joint Committee – Natural Resources &amp; Energy</a:t>
            </a:r>
            <a:br>
              <a:rPr lang="en-US" sz="3200" dirty="0"/>
            </a:br>
            <a:r>
              <a:rPr lang="en-US" sz="3200" dirty="0"/>
              <a:t>OCTOBER 17, 2024</a:t>
            </a:r>
          </a:p>
        </p:txBody>
      </p:sp>
      <p:sp>
        <p:nvSpPr>
          <p:cNvPr id="3" name="Subtitle 2"/>
          <p:cNvSpPr>
            <a:spLocks noGrp="1"/>
          </p:cNvSpPr>
          <p:nvPr>
            <p:ph type="subTitle" idx="1"/>
          </p:nvPr>
        </p:nvSpPr>
        <p:spPr/>
        <p:txBody>
          <a:bodyPr/>
          <a:lstStyle/>
          <a:p>
            <a:r>
              <a:rPr lang="en-US" dirty="0"/>
              <a:t>Tyson Kamuf, General Counsel &amp; Vice President</a:t>
            </a:r>
          </a:p>
        </p:txBody>
      </p:sp>
    </p:spTree>
    <p:extLst>
      <p:ext uri="{BB962C8B-B14F-4D97-AF65-F5344CB8AC3E}">
        <p14:creationId xmlns:p14="http://schemas.microsoft.com/office/powerpoint/2010/main" val="598167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pic>
        <p:nvPicPr>
          <p:cNvPr id="2" name="Picture 5" descr="image003">
            <a:extLst>
              <a:ext uri="{FF2B5EF4-FFF2-40B4-BE49-F238E27FC236}">
                <a16:creationId xmlns:a16="http://schemas.microsoft.com/office/drawing/2014/main" id="{BA6925F1-AF25-E001-6C95-AFC0132861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2381" y="2061981"/>
            <a:ext cx="5958971" cy="4156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0" name="Google Shape;390;p21"/>
          <p:cNvSpPr txBox="1">
            <a:spLocks noGrp="1"/>
          </p:cNvSpPr>
          <p:nvPr>
            <p:ph type="title"/>
          </p:nvPr>
        </p:nvSpPr>
        <p:spPr>
          <a:xfrm>
            <a:off x="581192" y="702156"/>
            <a:ext cx="11029616" cy="1013800"/>
          </a:xfrm>
          <a:prstGeom prst="rect">
            <a:avLst/>
          </a:prstGeom>
          <a:noFill/>
          <a:ln>
            <a:noFill/>
          </a:ln>
        </p:spPr>
        <p:txBody>
          <a:bodyPr spcFirstLastPara="1" wrap="square" lIns="91425" tIns="45700" rIns="91425" bIns="45700" anchor="ctr" anchorCtr="0">
            <a:normAutofit/>
          </a:bodyPr>
          <a:lstStyle/>
          <a:p>
            <a:pPr marL="0" lvl="0" indent="0" algn="l" rtl="0">
              <a:spcBef>
                <a:spcPts val="0"/>
              </a:spcBef>
              <a:spcAft>
                <a:spcPts val="0"/>
              </a:spcAft>
              <a:buClr>
                <a:schemeClr val="lt1"/>
              </a:buClr>
              <a:buSzPts val="3600"/>
              <a:buFont typeface="Gill Sans"/>
              <a:buNone/>
            </a:pPr>
            <a:r>
              <a:rPr lang="en-US" sz="3600" dirty="0"/>
              <a:t>We are BIG RIVERS</a:t>
            </a:r>
            <a:endParaRPr sz="3600" dirty="0"/>
          </a:p>
        </p:txBody>
      </p:sp>
      <p:sp>
        <p:nvSpPr>
          <p:cNvPr id="391" name="Google Shape;391;p21"/>
          <p:cNvSpPr txBox="1">
            <a:spLocks noGrp="1"/>
          </p:cNvSpPr>
          <p:nvPr>
            <p:ph type="body" idx="1"/>
          </p:nvPr>
        </p:nvSpPr>
        <p:spPr>
          <a:xfrm>
            <a:off x="581192" y="1715956"/>
            <a:ext cx="5638800" cy="4439888"/>
          </a:xfrm>
          <a:prstGeom prst="rect">
            <a:avLst/>
          </a:prstGeom>
          <a:noFill/>
          <a:ln>
            <a:noFill/>
          </a:ln>
        </p:spPr>
        <p:txBody>
          <a:bodyPr spcFirstLastPara="1" wrap="square" lIns="91425" tIns="45700" rIns="91425" bIns="45700" anchor="ctr" anchorCtr="0">
            <a:normAutofit fontScale="92500" lnSpcReduction="10000"/>
          </a:bodyPr>
          <a:lstStyle/>
          <a:p>
            <a:pPr lvl="0">
              <a:lnSpc>
                <a:spcPct val="110000"/>
              </a:lnSpc>
              <a:defRPr/>
            </a:pPr>
            <a:r>
              <a:rPr lang="en-US" dirty="0">
                <a:sym typeface="Calibri"/>
              </a:rPr>
              <a:t>Big Rivers is a not-for-profit electric G&amp;T cooperative owned by the three Member-Owners we serve:</a:t>
            </a:r>
            <a:endParaRPr dirty="0">
              <a:sym typeface="Calibri"/>
            </a:endParaRPr>
          </a:p>
          <a:p>
            <a:pPr lvl="1">
              <a:lnSpc>
                <a:spcPct val="110000"/>
              </a:lnSpc>
              <a:defRPr/>
            </a:pPr>
            <a:r>
              <a:rPr lang="en-US" sz="1800" b="1" dirty="0">
                <a:sym typeface="Calibri"/>
              </a:rPr>
              <a:t>Jackson Purchase Energy Corporation (JPEC) – Paducah, KY</a:t>
            </a:r>
            <a:endParaRPr sz="1800" b="1" dirty="0"/>
          </a:p>
          <a:p>
            <a:pPr lvl="1">
              <a:lnSpc>
                <a:spcPct val="110000"/>
              </a:lnSpc>
              <a:defRPr/>
            </a:pPr>
            <a:r>
              <a:rPr lang="en-US" sz="1800" b="1" dirty="0" err="1">
                <a:sym typeface="Calibri"/>
              </a:rPr>
              <a:t>Kenergy</a:t>
            </a:r>
            <a:r>
              <a:rPr lang="en-US" sz="1800" b="1" dirty="0">
                <a:sym typeface="Calibri"/>
              </a:rPr>
              <a:t> Corp. (</a:t>
            </a:r>
            <a:r>
              <a:rPr lang="en-US" sz="1800" b="1" dirty="0" err="1">
                <a:sym typeface="Calibri"/>
              </a:rPr>
              <a:t>Kenergy</a:t>
            </a:r>
            <a:r>
              <a:rPr lang="en-US" sz="1800" b="1" dirty="0">
                <a:sym typeface="Calibri"/>
              </a:rPr>
              <a:t>) – Henderson, KY</a:t>
            </a:r>
            <a:endParaRPr sz="1800" b="1" dirty="0"/>
          </a:p>
          <a:p>
            <a:pPr lvl="1">
              <a:lnSpc>
                <a:spcPct val="110000"/>
              </a:lnSpc>
              <a:defRPr/>
            </a:pPr>
            <a:r>
              <a:rPr lang="en-US" sz="1800" b="1" dirty="0">
                <a:sym typeface="Calibri"/>
              </a:rPr>
              <a:t>Meade County Rural Electric Cooperative Corporation (Meade Co. RECC) – Brandenburg, KY</a:t>
            </a:r>
            <a:endParaRPr sz="1800" b="1" dirty="0">
              <a:sym typeface="Calibri"/>
            </a:endParaRPr>
          </a:p>
          <a:p>
            <a:pPr>
              <a:lnSpc>
                <a:spcPct val="110000"/>
              </a:lnSpc>
              <a:defRPr/>
            </a:pPr>
            <a:r>
              <a:rPr lang="en-US" dirty="0">
                <a:sym typeface="Calibri"/>
              </a:rPr>
              <a:t>Combined, our Member-Owners provide electric service for approximately 120,000 homes and businesses in 22 western Kentucky counties.</a:t>
            </a:r>
          </a:p>
          <a:p>
            <a:pPr>
              <a:lnSpc>
                <a:spcPct val="110000"/>
              </a:lnSpc>
              <a:defRPr/>
            </a:pPr>
            <a:r>
              <a:rPr lang="en-US" dirty="0">
                <a:sym typeface="Calibri"/>
              </a:rPr>
              <a:t>Big Rivers joined MISO in 2010. This allows Big Rivers to take advantage of opportunities to buy and sell into the market to maximize the value of our generation assets.</a:t>
            </a:r>
            <a:endParaRPr dirty="0"/>
          </a:p>
          <a:p>
            <a:pPr marL="777240" lvl="2" indent="0" algn="l" rtl="0">
              <a:spcBef>
                <a:spcPts val="272"/>
              </a:spcBef>
              <a:spcAft>
                <a:spcPts val="0"/>
              </a:spcAft>
              <a:buClr>
                <a:schemeClr val="dk2"/>
              </a:buClr>
              <a:buSzPct val="92000"/>
              <a:buNone/>
            </a:pPr>
            <a:endParaRPr sz="1600" dirty="0">
              <a:solidFill>
                <a:srgbClr val="000000"/>
              </a:solidFill>
              <a:latin typeface="Calibri"/>
              <a:ea typeface="Calibri"/>
              <a:cs typeface="Calibri"/>
              <a:sym typeface="Calibri"/>
            </a:endParaRPr>
          </a:p>
        </p:txBody>
      </p:sp>
      <p:sp>
        <p:nvSpPr>
          <p:cNvPr id="392" name="Google Shape;392;p21"/>
          <p:cNvSpPr txBox="1">
            <a:spLocks noGrp="1"/>
          </p:cNvSpPr>
          <p:nvPr>
            <p:ph type="sldNum" idx="12"/>
          </p:nvPr>
        </p:nvSpPr>
        <p:spPr>
          <a:xfrm>
            <a:off x="10893287" y="6284054"/>
            <a:ext cx="1052508" cy="365125"/>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srgbClr val="EBEBEB">
                    <a:lumMod val="25000"/>
                  </a:srgbClr>
                </a:solidFill>
                <a:effectLst/>
                <a:uLnTx/>
                <a:uFillTx/>
                <a:latin typeface="Franklin Gothic Book" panose="020B05030201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sz="1200" b="0" i="0" u="none" strike="noStrike" kern="1200" cap="none" spc="0" normalizeH="0" baseline="0" noProof="0">
              <a:ln>
                <a:noFill/>
              </a:ln>
              <a:solidFill>
                <a:srgbClr val="EBEBEB">
                  <a:lumMod val="25000"/>
                </a:srgbClr>
              </a:solidFill>
              <a:effectLst/>
              <a:uLnTx/>
              <a:uFillTx/>
              <a:latin typeface="Franklin Gothic Book" panose="020B0503020102020204" pitchFamily="34" charset="0"/>
              <a:ea typeface="+mn-ea"/>
              <a:cs typeface="+mn-cs"/>
            </a:endParaRPr>
          </a:p>
        </p:txBody>
      </p:sp>
      <p:sp>
        <p:nvSpPr>
          <p:cNvPr id="3" name="Oval 2">
            <a:extLst>
              <a:ext uri="{FF2B5EF4-FFF2-40B4-BE49-F238E27FC236}">
                <a16:creationId xmlns:a16="http://schemas.microsoft.com/office/drawing/2014/main" id="{8458319C-EAC6-A151-459E-D3AEF9025579}"/>
              </a:ext>
            </a:extLst>
          </p:cNvPr>
          <p:cNvSpPr/>
          <p:nvPr/>
        </p:nvSpPr>
        <p:spPr>
          <a:xfrm>
            <a:off x="972874" y="2501156"/>
            <a:ext cx="228600" cy="228600"/>
          </a:xfrm>
          <a:prstGeom prst="ellipse">
            <a:avLst/>
          </a:prstGeom>
          <a:solidFill>
            <a:srgbClr val="F68C1F"/>
          </a:solidFill>
          <a:ln>
            <a:solidFill>
              <a:srgbClr val="F68C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4" name="Oval 3">
            <a:extLst>
              <a:ext uri="{FF2B5EF4-FFF2-40B4-BE49-F238E27FC236}">
                <a16:creationId xmlns:a16="http://schemas.microsoft.com/office/drawing/2014/main" id="{2D1F3576-C038-BE84-4EA6-DF032922AD60}"/>
              </a:ext>
            </a:extLst>
          </p:cNvPr>
          <p:cNvSpPr/>
          <p:nvPr/>
        </p:nvSpPr>
        <p:spPr>
          <a:xfrm>
            <a:off x="972874" y="3533517"/>
            <a:ext cx="228600" cy="228600"/>
          </a:xfrm>
          <a:prstGeom prst="ellipse">
            <a:avLst/>
          </a:prstGeom>
          <a:solidFill>
            <a:srgbClr val="1BB3E4"/>
          </a:solidFill>
          <a:ln>
            <a:solidFill>
              <a:srgbClr val="1BB3E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5" name="Oval 4">
            <a:extLst>
              <a:ext uri="{FF2B5EF4-FFF2-40B4-BE49-F238E27FC236}">
                <a16:creationId xmlns:a16="http://schemas.microsoft.com/office/drawing/2014/main" id="{94094F6D-9A6C-B988-BA1A-1A707B909B2B}"/>
              </a:ext>
            </a:extLst>
          </p:cNvPr>
          <p:cNvSpPr/>
          <p:nvPr/>
        </p:nvSpPr>
        <p:spPr>
          <a:xfrm>
            <a:off x="980141" y="3126972"/>
            <a:ext cx="228600" cy="228600"/>
          </a:xfrm>
          <a:prstGeom prst="ellipse">
            <a:avLst/>
          </a:prstGeom>
          <a:solidFill>
            <a:srgbClr val="0E3949"/>
          </a:solidFill>
          <a:ln>
            <a:solidFill>
              <a:srgbClr val="0E39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8" name="Oval 7">
            <a:extLst>
              <a:ext uri="{FF2B5EF4-FFF2-40B4-BE49-F238E27FC236}">
                <a16:creationId xmlns:a16="http://schemas.microsoft.com/office/drawing/2014/main" id="{C8CA5377-6EDC-09F0-B6AE-3B739A4482B1}"/>
              </a:ext>
            </a:extLst>
          </p:cNvPr>
          <p:cNvSpPr/>
          <p:nvPr/>
        </p:nvSpPr>
        <p:spPr>
          <a:xfrm>
            <a:off x="7173922" y="1994256"/>
            <a:ext cx="251460" cy="228600"/>
          </a:xfrm>
          <a:prstGeom prst="ellipse">
            <a:avLst/>
          </a:prstGeom>
          <a:solidFill>
            <a:srgbClr val="F68C1F"/>
          </a:solidFill>
          <a:ln>
            <a:solidFill>
              <a:srgbClr val="F68C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Gill Sans MT" panose="020B0502020104020203"/>
                <a:ea typeface="+mn-ea"/>
                <a:cs typeface="+mn-cs"/>
              </a:rPr>
              <a:t>S</a:t>
            </a: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9" name="Oval 8">
            <a:extLst>
              <a:ext uri="{FF2B5EF4-FFF2-40B4-BE49-F238E27FC236}">
                <a16:creationId xmlns:a16="http://schemas.microsoft.com/office/drawing/2014/main" id="{F674C16C-E637-9868-74F4-1F80337DB55A}"/>
              </a:ext>
            </a:extLst>
          </p:cNvPr>
          <p:cNvSpPr/>
          <p:nvPr/>
        </p:nvSpPr>
        <p:spPr>
          <a:xfrm>
            <a:off x="7196782" y="2390182"/>
            <a:ext cx="228600" cy="228600"/>
          </a:xfrm>
          <a:prstGeom prst="ellipse">
            <a:avLst/>
          </a:prstGeom>
          <a:solidFill>
            <a:srgbClr val="F68C1F"/>
          </a:solidFill>
          <a:ln>
            <a:solidFill>
              <a:srgbClr val="F68C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Gill Sans MT" panose="020B0502020104020203"/>
                <a:ea typeface="+mn-ea"/>
                <a:cs typeface="+mn-cs"/>
              </a:rPr>
              <a:t>W</a:t>
            </a:r>
          </a:p>
        </p:txBody>
      </p:sp>
      <p:sp>
        <p:nvSpPr>
          <p:cNvPr id="6" name="Oval 5">
            <a:extLst>
              <a:ext uri="{FF2B5EF4-FFF2-40B4-BE49-F238E27FC236}">
                <a16:creationId xmlns:a16="http://schemas.microsoft.com/office/drawing/2014/main" id="{910F2465-EFB5-C4E7-4E33-536AB80171CE}"/>
              </a:ext>
            </a:extLst>
          </p:cNvPr>
          <p:cNvSpPr/>
          <p:nvPr/>
        </p:nvSpPr>
        <p:spPr>
          <a:xfrm>
            <a:off x="7211442" y="2786108"/>
            <a:ext cx="228600" cy="228600"/>
          </a:xfrm>
          <a:prstGeom prst="ellipse">
            <a:avLst/>
          </a:prstGeom>
          <a:solidFill>
            <a:srgbClr val="F68C1F"/>
          </a:solidFill>
          <a:ln>
            <a:solidFill>
              <a:srgbClr val="F68C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7" name="TextBox 6">
            <a:extLst>
              <a:ext uri="{FF2B5EF4-FFF2-40B4-BE49-F238E27FC236}">
                <a16:creationId xmlns:a16="http://schemas.microsoft.com/office/drawing/2014/main" id="{3E4F1BAC-802C-67E2-C0E7-A460E1C05AD0}"/>
              </a:ext>
            </a:extLst>
          </p:cNvPr>
          <p:cNvSpPr txBox="1"/>
          <p:nvPr/>
        </p:nvSpPr>
        <p:spPr>
          <a:xfrm>
            <a:off x="7021402" y="2786108"/>
            <a:ext cx="520327" cy="2308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Gill Sans MT" panose="020B0502020104020203"/>
                <a:ea typeface="+mn-ea"/>
                <a:cs typeface="+mn-cs"/>
              </a:rPr>
              <a:t>   ETS</a:t>
            </a:r>
          </a:p>
        </p:txBody>
      </p:sp>
      <p:sp>
        <p:nvSpPr>
          <p:cNvPr id="11" name="TextBox 10">
            <a:extLst>
              <a:ext uri="{FF2B5EF4-FFF2-40B4-BE49-F238E27FC236}">
                <a16:creationId xmlns:a16="http://schemas.microsoft.com/office/drawing/2014/main" id="{7C7F4EF7-618E-3AB3-13F3-D00343865BB3}"/>
              </a:ext>
            </a:extLst>
          </p:cNvPr>
          <p:cNvSpPr txBox="1"/>
          <p:nvPr/>
        </p:nvSpPr>
        <p:spPr>
          <a:xfrm>
            <a:off x="7425382" y="1971431"/>
            <a:ext cx="289297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Sebree Station (Green &amp; Reid Units)</a:t>
            </a:r>
          </a:p>
        </p:txBody>
      </p:sp>
      <p:sp>
        <p:nvSpPr>
          <p:cNvPr id="12" name="TextBox 11">
            <a:extLst>
              <a:ext uri="{FF2B5EF4-FFF2-40B4-BE49-F238E27FC236}">
                <a16:creationId xmlns:a16="http://schemas.microsoft.com/office/drawing/2014/main" id="{492D1C1B-8EDF-1ED8-5818-0A3788D4D934}"/>
              </a:ext>
            </a:extLst>
          </p:cNvPr>
          <p:cNvSpPr txBox="1"/>
          <p:nvPr/>
        </p:nvSpPr>
        <p:spPr>
          <a:xfrm>
            <a:off x="7425381" y="2347497"/>
            <a:ext cx="1273105"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Wilson Station</a:t>
            </a:r>
          </a:p>
        </p:txBody>
      </p:sp>
      <p:sp>
        <p:nvSpPr>
          <p:cNvPr id="13" name="TextBox 12">
            <a:extLst>
              <a:ext uri="{FF2B5EF4-FFF2-40B4-BE49-F238E27FC236}">
                <a16:creationId xmlns:a16="http://schemas.microsoft.com/office/drawing/2014/main" id="{9E60ADD2-F17D-5F8A-735F-E7E3D3FA8D36}"/>
              </a:ext>
            </a:extLst>
          </p:cNvPr>
          <p:cNvSpPr txBox="1"/>
          <p:nvPr/>
        </p:nvSpPr>
        <p:spPr>
          <a:xfrm>
            <a:off x="7425380" y="2766248"/>
            <a:ext cx="331937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Franklin Gothic Book" panose="020B0503020102020204" pitchFamily="34" charset="0"/>
                <a:ea typeface="+mn-ea"/>
                <a:cs typeface="+mn-cs"/>
              </a:rPr>
              <a:t>ET&amp;S (Energy Transmission &amp; Substation)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887219" y="1362913"/>
            <a:ext cx="10671170" cy="536005"/>
          </a:xfrm>
        </p:spPr>
        <p:txBody>
          <a:bodyPr/>
          <a:lstStyle/>
          <a:p>
            <a:r>
              <a:rPr lang="en-US" sz="2000" dirty="0"/>
              <a:t>BY 2025 BIG RIVERS WILL GENERATE AND ACCESS POWER FROM A DIVERSE PORTFOLIO</a:t>
            </a:r>
          </a:p>
        </p:txBody>
      </p:sp>
      <p:sp>
        <p:nvSpPr>
          <p:cNvPr id="6" name="Title 5"/>
          <p:cNvSpPr>
            <a:spLocks noGrp="1"/>
          </p:cNvSpPr>
          <p:nvPr>
            <p:ph type="title"/>
          </p:nvPr>
        </p:nvSpPr>
        <p:spPr/>
        <p:txBody>
          <a:bodyPr/>
          <a:lstStyle/>
          <a:p>
            <a:r>
              <a:rPr lang="en-US" dirty="0"/>
              <a:t>Future Big Rivers CAPACITY Mix –</a:t>
            </a:r>
            <a:br>
              <a:rPr lang="en-US" dirty="0"/>
            </a:br>
            <a:r>
              <a:rPr lang="en-US" dirty="0"/>
              <a:t>“all of the above” approach</a:t>
            </a:r>
          </a:p>
        </p:txBody>
      </p:sp>
      <p:graphicFrame>
        <p:nvGraphicFramePr>
          <p:cNvPr id="7" name="Content Placeholder 6">
            <a:extLst>
              <a:ext uri="{FF2B5EF4-FFF2-40B4-BE49-F238E27FC236}">
                <a16:creationId xmlns:a16="http://schemas.microsoft.com/office/drawing/2014/main" id="{CD833C7A-720C-11CF-55BA-1AF85814852B}"/>
              </a:ext>
            </a:extLst>
          </p:cNvPr>
          <p:cNvGraphicFramePr>
            <a:graphicFrameLocks noGrp="1"/>
          </p:cNvGraphicFramePr>
          <p:nvPr>
            <p:ph sz="half" idx="2"/>
          </p:nvPr>
        </p:nvGraphicFramePr>
        <p:xfrm>
          <a:off x="528773" y="1934787"/>
          <a:ext cx="5932681" cy="3909421"/>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a:extLst>
              <a:ext uri="{FF2B5EF4-FFF2-40B4-BE49-F238E27FC236}">
                <a16:creationId xmlns:a16="http://schemas.microsoft.com/office/drawing/2014/main" id="{131EB2EE-32C1-6F6F-E4BA-0A3A474151E2}"/>
              </a:ext>
            </a:extLst>
          </p:cNvPr>
          <p:cNvSpPr txBox="1"/>
          <p:nvPr/>
        </p:nvSpPr>
        <p:spPr>
          <a:xfrm>
            <a:off x="581190" y="5844208"/>
            <a:ext cx="1056306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5DA8"/>
                </a:solidFill>
                <a:effectLst/>
                <a:uLnTx/>
                <a:uFillTx/>
                <a:latin typeface="Franklin Gothic Medium" panose="020B0603020102020204" pitchFamily="34" charset="0"/>
                <a:ea typeface="+mn-ea"/>
                <a:cs typeface="+mn-cs"/>
              </a:rPr>
              <a:t>Fuel mix associated with generation in 2023 was 95% coal and 5% natural gas – which reflects the importance of coal to our base load generation for system reliability and affordability</a:t>
            </a:r>
          </a:p>
        </p:txBody>
      </p:sp>
      <p:sp>
        <p:nvSpPr>
          <p:cNvPr id="3" name="Slide Number Placeholder 2">
            <a:extLst>
              <a:ext uri="{FF2B5EF4-FFF2-40B4-BE49-F238E27FC236}">
                <a16:creationId xmlns:a16="http://schemas.microsoft.com/office/drawing/2014/main" id="{36B66DA3-4B33-A376-8933-262FCE64D0C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ECE5F2-81AA-4605-B028-6FBA391056AF}" type="slidenum">
              <a:rPr kumimoji="0" lang="en-US" sz="1200" b="0" i="0" u="none" strike="noStrike" kern="1200" cap="none" spc="0" normalizeH="0" baseline="0" noProof="0" smtClean="0">
                <a:ln>
                  <a:noFill/>
                </a:ln>
                <a:solidFill>
                  <a:srgbClr val="EBEBEB">
                    <a:lumMod val="25000"/>
                  </a:srgbClr>
                </a:solidFill>
                <a:effectLst/>
                <a:uLnTx/>
                <a:uFillTx/>
                <a:latin typeface="Franklin Gothic Book" panose="020B05030201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srgbClr val="EBEBEB">
                  <a:lumMod val="25000"/>
                </a:srgbClr>
              </a:solidFill>
              <a:effectLst/>
              <a:uLnTx/>
              <a:uFillTx/>
              <a:latin typeface="Franklin Gothic Book" panose="020B0503020102020204" pitchFamily="34" charset="0"/>
              <a:ea typeface="+mn-ea"/>
              <a:cs typeface="+mn-cs"/>
            </a:endParaRPr>
          </a:p>
        </p:txBody>
      </p:sp>
      <p:sp>
        <p:nvSpPr>
          <p:cNvPr id="5" name="TextBox 4">
            <a:extLst>
              <a:ext uri="{FF2B5EF4-FFF2-40B4-BE49-F238E27FC236}">
                <a16:creationId xmlns:a16="http://schemas.microsoft.com/office/drawing/2014/main" id="{88BAEABC-5887-BC61-4256-45FB962D5FC6}"/>
              </a:ext>
            </a:extLst>
          </p:cNvPr>
          <p:cNvSpPr txBox="1"/>
          <p:nvPr/>
        </p:nvSpPr>
        <p:spPr>
          <a:xfrm>
            <a:off x="6896101" y="2157632"/>
            <a:ext cx="4914900" cy="3333220"/>
          </a:xfrm>
          <a:prstGeom prst="rect">
            <a:avLst/>
          </a:prstGeom>
          <a:noFill/>
        </p:spPr>
        <p:txBody>
          <a:bodyPr wrap="square">
            <a:spAutoFit/>
          </a:bodyPr>
          <a:lstStyle/>
          <a:p>
            <a:pPr marL="0" marR="0" lvl="0" indent="-306000" algn="l" defTabSz="457200" rtl="0" eaLnBrk="1" fontAlgn="auto" latinLnBrk="0" hangingPunct="1">
              <a:lnSpc>
                <a:spcPct val="100000"/>
              </a:lnSpc>
              <a:spcBef>
                <a:spcPct val="20000"/>
              </a:spcBef>
              <a:spcAft>
                <a:spcPts val="0"/>
              </a:spcAft>
              <a:buClr>
                <a:srgbClr val="005DA8"/>
              </a:buClr>
              <a:buSzPct val="92000"/>
              <a:buFont typeface="Wingdings 2" panose="05020102010507070707" pitchFamily="18" charset="2"/>
              <a:buChar char=""/>
              <a:tabLst/>
              <a:defRPr/>
            </a:pPr>
            <a:r>
              <a:rPr kumimoji="0" lang="en-US" altLang="en-US" sz="1600" b="0" i="0" u="none" strike="noStrike" kern="1200" cap="none" spc="0" normalizeH="0" baseline="0" noProof="0" dirty="0">
                <a:ln>
                  <a:noFill/>
                </a:ln>
                <a:solidFill>
                  <a:srgbClr val="3D3D3D"/>
                </a:solidFill>
                <a:effectLst/>
                <a:uLnTx/>
                <a:uFillTx/>
                <a:latin typeface="Franklin Gothic Book" panose="020B0503020102020204" pitchFamily="34" charset="0"/>
                <a:ea typeface="+mn-ea"/>
                <a:cs typeface="+mn-cs"/>
              </a:rPr>
              <a:t>Owned Generation – 936 MW</a:t>
            </a:r>
          </a:p>
          <a:p>
            <a:pPr marL="568325" marR="0" lvl="1" indent="-193675" algn="l" defTabSz="457200" rtl="0" eaLnBrk="1" fontAlgn="auto" latinLnBrk="0" hangingPunct="1">
              <a:lnSpc>
                <a:spcPct val="100000"/>
              </a:lnSpc>
              <a:spcBef>
                <a:spcPct val="20000"/>
              </a:spcBef>
              <a:spcAft>
                <a:spcPts val="600"/>
              </a:spcAft>
              <a:buClr>
                <a:srgbClr val="005DA8"/>
              </a:buClr>
              <a:buSzPct val="92000"/>
              <a:buFont typeface="Wingdings 2" panose="05020102010507070707" pitchFamily="18" charset="2"/>
              <a:buChar char=""/>
              <a:tabLst/>
              <a:defRPr/>
            </a:pPr>
            <a:r>
              <a:rPr kumimoji="0" lang="en-US" altLang="en-US" sz="1400" b="0" i="0" u="none" strike="noStrike" kern="1200" cap="none" spc="0" normalizeH="0" baseline="0" noProof="0" dirty="0">
                <a:ln>
                  <a:noFill/>
                </a:ln>
                <a:solidFill>
                  <a:srgbClr val="3D3D3D"/>
                </a:solidFill>
                <a:effectLst/>
                <a:uLnTx/>
                <a:uFillTx/>
                <a:latin typeface="Franklin Gothic Book" panose="020B0503020102020204" pitchFamily="34" charset="0"/>
                <a:ea typeface="+mn-ea"/>
                <a:cs typeface="+mn-cs"/>
              </a:rPr>
              <a:t>Reid CT (Sebree) – 65 MW (natural gas)</a:t>
            </a:r>
          </a:p>
          <a:p>
            <a:pPr marL="568325" marR="0" lvl="1" indent="-193675" algn="l" defTabSz="457200" rtl="0" eaLnBrk="1" fontAlgn="auto" latinLnBrk="0" hangingPunct="1">
              <a:lnSpc>
                <a:spcPct val="100000"/>
              </a:lnSpc>
              <a:spcBef>
                <a:spcPct val="20000"/>
              </a:spcBef>
              <a:spcAft>
                <a:spcPts val="600"/>
              </a:spcAft>
              <a:buClr>
                <a:srgbClr val="005DA8"/>
              </a:buClr>
              <a:buSzPct val="92000"/>
              <a:buFont typeface="Wingdings 2" panose="05020102010507070707" pitchFamily="18" charset="2"/>
              <a:buChar char=""/>
              <a:tabLst/>
              <a:defRPr/>
            </a:pPr>
            <a:r>
              <a:rPr kumimoji="0" lang="en-US" altLang="en-US" sz="1400" b="0" i="0" u="none" strike="noStrike" kern="1200" cap="none" spc="0" normalizeH="0" baseline="0" noProof="0" dirty="0">
                <a:ln>
                  <a:noFill/>
                </a:ln>
                <a:solidFill>
                  <a:srgbClr val="3D3D3D"/>
                </a:solidFill>
                <a:effectLst/>
                <a:uLnTx/>
                <a:uFillTx/>
                <a:latin typeface="Franklin Gothic Book" panose="020B0503020102020204" pitchFamily="34" charset="0"/>
                <a:ea typeface="+mn-ea"/>
                <a:cs typeface="+mn-cs"/>
              </a:rPr>
              <a:t>Robert Green Units 1 &amp; 2 (Sebree) – 454 MW (natural gas)</a:t>
            </a:r>
          </a:p>
          <a:p>
            <a:pPr marL="568325" marR="0" lvl="1" indent="-193675" algn="l" defTabSz="457200" rtl="0" eaLnBrk="1" fontAlgn="auto" latinLnBrk="0" hangingPunct="1">
              <a:lnSpc>
                <a:spcPct val="100000"/>
              </a:lnSpc>
              <a:spcBef>
                <a:spcPct val="20000"/>
              </a:spcBef>
              <a:spcAft>
                <a:spcPts val="600"/>
              </a:spcAft>
              <a:buClr>
                <a:srgbClr val="005DA8"/>
              </a:buClr>
              <a:buSzPct val="92000"/>
              <a:buFont typeface="Wingdings 2" panose="05020102010507070707" pitchFamily="18" charset="2"/>
              <a:buChar char=""/>
              <a:tabLst/>
              <a:defRPr/>
            </a:pPr>
            <a:r>
              <a:rPr kumimoji="0" lang="en-US" altLang="en-US" sz="1400" b="0" i="0" u="none" strike="noStrike" kern="1200" cap="none" spc="0" normalizeH="0" baseline="0" noProof="0" dirty="0">
                <a:ln>
                  <a:noFill/>
                </a:ln>
                <a:solidFill>
                  <a:srgbClr val="3D3D3D"/>
                </a:solidFill>
                <a:effectLst/>
                <a:uLnTx/>
                <a:uFillTx/>
                <a:latin typeface="Franklin Gothic Book" panose="020B0503020102020204" pitchFamily="34" charset="0"/>
                <a:ea typeface="+mn-ea"/>
                <a:cs typeface="+mn-cs"/>
              </a:rPr>
              <a:t>D.B. Wilson (Centertown) – 417 MW (coal)</a:t>
            </a:r>
          </a:p>
          <a:p>
            <a:pPr marL="0" marR="0" lvl="0" indent="-306000" algn="l" defTabSz="457200" rtl="0" eaLnBrk="1" fontAlgn="auto" latinLnBrk="0" hangingPunct="1">
              <a:lnSpc>
                <a:spcPct val="100000"/>
              </a:lnSpc>
              <a:spcBef>
                <a:spcPct val="20000"/>
              </a:spcBef>
              <a:spcAft>
                <a:spcPts val="0"/>
              </a:spcAft>
              <a:buClr>
                <a:srgbClr val="005DA8"/>
              </a:buClr>
              <a:buSzPct val="92000"/>
              <a:buFont typeface="Wingdings 2" panose="05020102010507070707" pitchFamily="18" charset="2"/>
              <a:buChar char=""/>
              <a:tabLst/>
              <a:defRPr/>
            </a:pPr>
            <a:r>
              <a:rPr kumimoji="0" lang="en-US" altLang="en-US" sz="1600" b="0" i="0" u="none" strike="noStrike" kern="1200" cap="none" spc="0" normalizeH="0" baseline="0" noProof="0" dirty="0">
                <a:ln>
                  <a:noFill/>
                </a:ln>
                <a:solidFill>
                  <a:srgbClr val="3D3D3D"/>
                </a:solidFill>
                <a:effectLst/>
                <a:uLnTx/>
                <a:uFillTx/>
                <a:latin typeface="Franklin Gothic Book" panose="020B0503020102020204" pitchFamily="34" charset="0"/>
                <a:ea typeface="+mn-ea"/>
                <a:cs typeface="+mn-cs"/>
              </a:rPr>
              <a:t>Other Available Generation</a:t>
            </a:r>
          </a:p>
          <a:p>
            <a:pPr marL="568325" marR="0" lvl="1" indent="-193675" algn="l" defTabSz="457200" rtl="0" eaLnBrk="1" fontAlgn="auto" latinLnBrk="0" hangingPunct="1">
              <a:lnSpc>
                <a:spcPct val="100000"/>
              </a:lnSpc>
              <a:spcBef>
                <a:spcPct val="20000"/>
              </a:spcBef>
              <a:spcAft>
                <a:spcPts val="600"/>
              </a:spcAft>
              <a:buClr>
                <a:srgbClr val="005DA8"/>
              </a:buClr>
              <a:buSzPct val="92000"/>
              <a:buFont typeface="Wingdings 2" panose="05020102010507070707" pitchFamily="18" charset="2"/>
              <a:buChar char=""/>
              <a:tabLst/>
              <a:defRPr/>
            </a:pPr>
            <a:r>
              <a:rPr kumimoji="0" lang="en-US" altLang="en-US" sz="1400" b="0" i="0" u="none" strike="noStrike" kern="1200" cap="none" spc="0" normalizeH="0" baseline="0" noProof="0" dirty="0">
                <a:ln>
                  <a:noFill/>
                </a:ln>
                <a:solidFill>
                  <a:srgbClr val="3D3D3D"/>
                </a:solidFill>
                <a:effectLst/>
                <a:uLnTx/>
                <a:uFillTx/>
                <a:latin typeface="Franklin Gothic Book" panose="020B0503020102020204" pitchFamily="34" charset="0"/>
                <a:ea typeface="+mn-ea"/>
                <a:cs typeface="+mn-cs"/>
              </a:rPr>
              <a:t>Southeastern Power Administration (SEPA) – 178 MW (Hydro)</a:t>
            </a:r>
          </a:p>
          <a:p>
            <a:pPr marL="0" marR="0" lvl="0" indent="-306000" algn="l" defTabSz="457200" rtl="0" eaLnBrk="1" fontAlgn="auto" latinLnBrk="0" hangingPunct="1">
              <a:lnSpc>
                <a:spcPct val="100000"/>
              </a:lnSpc>
              <a:spcBef>
                <a:spcPct val="20000"/>
              </a:spcBef>
              <a:spcAft>
                <a:spcPts val="0"/>
              </a:spcAft>
              <a:buClr>
                <a:srgbClr val="005DA8"/>
              </a:buClr>
              <a:buSzPct val="92000"/>
              <a:buFont typeface="Wingdings 2" panose="05020102010507070707" pitchFamily="18" charset="2"/>
              <a:buChar char=""/>
              <a:tabLst/>
              <a:defRPr/>
            </a:pPr>
            <a:r>
              <a:rPr kumimoji="0" lang="en-US" altLang="en-US" sz="1600" b="0" i="0" u="none" strike="noStrike" kern="1200" cap="none" spc="0" normalizeH="0" baseline="0" noProof="0" dirty="0">
                <a:ln>
                  <a:noFill/>
                </a:ln>
                <a:solidFill>
                  <a:srgbClr val="3D3D3D"/>
                </a:solidFill>
                <a:effectLst/>
                <a:uLnTx/>
                <a:uFillTx/>
                <a:latin typeface="Franklin Gothic Book" panose="020B0503020102020204" pitchFamily="34" charset="0"/>
                <a:ea typeface="+mn-ea"/>
                <a:cs typeface="+mn-cs"/>
              </a:rPr>
              <a:t>Solar PPA</a:t>
            </a:r>
          </a:p>
          <a:p>
            <a:pPr marL="568325" marR="0" lvl="1" indent="-193675" algn="l" defTabSz="457200" rtl="0" eaLnBrk="1" fontAlgn="auto" latinLnBrk="0" hangingPunct="1">
              <a:lnSpc>
                <a:spcPct val="100000"/>
              </a:lnSpc>
              <a:spcBef>
                <a:spcPct val="20000"/>
              </a:spcBef>
              <a:spcAft>
                <a:spcPts val="600"/>
              </a:spcAft>
              <a:buClr>
                <a:srgbClr val="005DA8"/>
              </a:buClr>
              <a:buSzPct val="92000"/>
              <a:buFont typeface="Wingdings 2" panose="05020102010507070707" pitchFamily="18" charset="2"/>
              <a:buChar char=""/>
              <a:tabLst/>
              <a:defRPr/>
            </a:pPr>
            <a:r>
              <a:rPr kumimoji="0" lang="en-US" altLang="en-US" sz="1400" b="0" i="0" u="none" strike="noStrike" kern="1200" cap="none" spc="0" normalizeH="0" baseline="0" noProof="0" dirty="0">
                <a:ln>
                  <a:noFill/>
                </a:ln>
                <a:solidFill>
                  <a:srgbClr val="3D3D3D"/>
                </a:solidFill>
                <a:effectLst/>
                <a:uLnTx/>
                <a:uFillTx/>
                <a:latin typeface="Franklin Gothic Book" panose="020B0503020102020204" pitchFamily="34" charset="0"/>
                <a:ea typeface="+mn-ea"/>
                <a:cs typeface="+mn-cs"/>
              </a:rPr>
              <a:t>National Grid Renewable – 160 MW - (Q1 2025)</a:t>
            </a:r>
          </a:p>
          <a:p>
            <a:pPr marL="0" marR="0" lvl="0" indent="-306000" algn="l" defTabSz="457200" rtl="0" eaLnBrk="1" fontAlgn="auto" latinLnBrk="0" hangingPunct="1">
              <a:lnSpc>
                <a:spcPct val="100000"/>
              </a:lnSpc>
              <a:spcBef>
                <a:spcPct val="20000"/>
              </a:spcBef>
              <a:spcAft>
                <a:spcPts val="0"/>
              </a:spcAft>
              <a:buClr>
                <a:srgbClr val="005DA8"/>
              </a:buClr>
              <a:buSzPct val="92000"/>
              <a:buFont typeface="Wingdings 2" panose="05020102010507070707" pitchFamily="18" charset="2"/>
              <a:buChar char=""/>
              <a:tabLst/>
              <a:defRPr/>
            </a:pPr>
            <a:r>
              <a:rPr kumimoji="0" lang="en-US" sz="1600" b="0" i="0" u="none" strike="noStrike" kern="1200" cap="none" spc="0" normalizeH="0" baseline="0" noProof="0" dirty="0">
                <a:ln>
                  <a:noFill/>
                </a:ln>
                <a:solidFill>
                  <a:srgbClr val="3D3D3D"/>
                </a:solidFill>
                <a:effectLst/>
                <a:uLnTx/>
                <a:uFillTx/>
                <a:latin typeface="Franklin Gothic Book" panose="020B0503020102020204" pitchFamily="34" charset="0"/>
                <a:ea typeface="+mn-ea"/>
                <a:cs typeface="+mn-cs"/>
              </a:rPr>
              <a:t>Total Available Resources – 1,274 MW</a:t>
            </a:r>
          </a:p>
        </p:txBody>
      </p:sp>
    </p:spTree>
    <p:extLst>
      <p:ext uri="{BB962C8B-B14F-4D97-AF65-F5344CB8AC3E}">
        <p14:creationId xmlns:p14="http://schemas.microsoft.com/office/powerpoint/2010/main" val="3505561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675112" y="5575076"/>
            <a:ext cx="10671170" cy="1013800"/>
          </a:xfrm>
        </p:spPr>
        <p:txBody>
          <a:bodyPr/>
          <a:lstStyle/>
          <a:p>
            <a:r>
              <a:rPr lang="en-US" sz="1600" b="1" dirty="0">
                <a:latin typeface="Franklin Gothic Book" panose="020B0503020102020204" pitchFamily="34" charset="0"/>
              </a:rPr>
              <a:t>Big Rivers expects </a:t>
            </a:r>
            <a:r>
              <a:rPr lang="en-US" sz="1600" b="1">
                <a:latin typeface="Franklin Gothic Book" panose="020B0503020102020204" pitchFamily="34" charset="0"/>
              </a:rPr>
              <a:t>to achieve </a:t>
            </a:r>
            <a:r>
              <a:rPr lang="en-US" sz="1600" b="1" dirty="0">
                <a:latin typeface="Franklin Gothic Book" panose="020B0503020102020204" pitchFamily="34" charset="0"/>
              </a:rPr>
              <a:t>a 74% reduction in CO</a:t>
            </a:r>
            <a:r>
              <a:rPr lang="en-US" sz="1600" b="1" baseline="-25000" dirty="0">
                <a:latin typeface="Franklin Gothic Book" panose="020B0503020102020204" pitchFamily="34" charset="0"/>
              </a:rPr>
              <a:t>2</a:t>
            </a:r>
            <a:r>
              <a:rPr lang="en-US" sz="1600" b="1" dirty="0">
                <a:latin typeface="Franklin Gothic Book" panose="020B0503020102020204" pitchFamily="34" charset="0"/>
              </a:rPr>
              <a:t> from 2010-2025 - </a:t>
            </a:r>
            <a:r>
              <a:rPr lang="en-US" sz="1600" b="1" i="1" dirty="0">
                <a:latin typeface="Franklin Gothic Book" panose="020B0503020102020204" pitchFamily="34" charset="0"/>
              </a:rPr>
              <a:t>exceeding the requirements of the Clean Power Plan.</a:t>
            </a:r>
            <a:r>
              <a:rPr lang="en-US" sz="1600" b="1" dirty="0">
                <a:latin typeface="Franklin Gothic Book" panose="020B0503020102020204" pitchFamily="34" charset="0"/>
              </a:rPr>
              <a:t>  Big Rivers has diversified its generation portfolio while balancing capacity and member load.  However, the new EPA proposed Greenhouse Gas (GHG) limits are untenable.  Compliance with the GHG limits would require closure of coal assets or carbon capture – </a:t>
            </a:r>
            <a:r>
              <a:rPr lang="en-US" sz="1600" b="1" i="1" dirty="0">
                <a:latin typeface="Franklin Gothic Book" panose="020B0503020102020204" pitchFamily="34" charset="0"/>
              </a:rPr>
              <a:t>technology that does not exist at utility scale at this time</a:t>
            </a:r>
            <a:r>
              <a:rPr lang="en-US" sz="1600" b="1" dirty="0">
                <a:latin typeface="Franklin Gothic Book" panose="020B0503020102020204" pitchFamily="34" charset="0"/>
              </a:rPr>
              <a:t>.</a:t>
            </a:r>
          </a:p>
        </p:txBody>
      </p:sp>
      <p:sp>
        <p:nvSpPr>
          <p:cNvPr id="6" name="Title 5"/>
          <p:cNvSpPr>
            <a:spLocks noGrp="1"/>
          </p:cNvSpPr>
          <p:nvPr>
            <p:ph type="title"/>
          </p:nvPr>
        </p:nvSpPr>
        <p:spPr/>
        <p:txBody>
          <a:bodyPr/>
          <a:lstStyle/>
          <a:p>
            <a:r>
              <a:rPr lang="en-US" dirty="0"/>
              <a:t>Reduction in carbon emissions</a:t>
            </a:r>
          </a:p>
        </p:txBody>
      </p:sp>
      <p:graphicFrame>
        <p:nvGraphicFramePr>
          <p:cNvPr id="18" name="Chart 17">
            <a:extLst>
              <a:ext uri="{FF2B5EF4-FFF2-40B4-BE49-F238E27FC236}">
                <a16:creationId xmlns:a16="http://schemas.microsoft.com/office/drawing/2014/main" id="{6A3E438B-31D5-A2F8-168A-69E3A4B8072F}"/>
              </a:ext>
            </a:extLst>
          </p:cNvPr>
          <p:cNvGraphicFramePr/>
          <p:nvPr/>
        </p:nvGraphicFramePr>
        <p:xfrm>
          <a:off x="1804488" y="1586814"/>
          <a:ext cx="7772400" cy="4233333"/>
        </p:xfrm>
        <a:graphic>
          <a:graphicData uri="http://schemas.openxmlformats.org/drawingml/2006/chart">
            <c:chart xmlns:c="http://schemas.openxmlformats.org/drawingml/2006/chart" xmlns:r="http://schemas.openxmlformats.org/officeDocument/2006/relationships" r:id="rId3"/>
          </a:graphicData>
        </a:graphic>
      </p:graphicFrame>
      <p:cxnSp>
        <p:nvCxnSpPr>
          <p:cNvPr id="19" name="Straight Arrow Connector 18">
            <a:extLst>
              <a:ext uri="{FF2B5EF4-FFF2-40B4-BE49-F238E27FC236}">
                <a16:creationId xmlns:a16="http://schemas.microsoft.com/office/drawing/2014/main" id="{2C4E2FE2-15A4-0EAA-7B59-472890BA2F06}"/>
              </a:ext>
            </a:extLst>
          </p:cNvPr>
          <p:cNvCxnSpPr/>
          <p:nvPr/>
        </p:nvCxnSpPr>
        <p:spPr>
          <a:xfrm>
            <a:off x="4478446" y="1706331"/>
            <a:ext cx="0" cy="1264507"/>
          </a:xfrm>
          <a:prstGeom prst="straightConnector1">
            <a:avLst/>
          </a:prstGeom>
          <a:ln w="508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E73A546-0B2A-842C-D968-BA5B6C515AE0}"/>
              </a:ext>
            </a:extLst>
          </p:cNvPr>
          <p:cNvCxnSpPr>
            <a:cxnSpLocks/>
          </p:cNvCxnSpPr>
          <p:nvPr/>
        </p:nvCxnSpPr>
        <p:spPr>
          <a:xfrm>
            <a:off x="5594271" y="1706331"/>
            <a:ext cx="0" cy="2340967"/>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A9C7696-6E84-9B7D-30C1-AA8702D00A22}"/>
              </a:ext>
            </a:extLst>
          </p:cNvPr>
          <p:cNvCxnSpPr>
            <a:cxnSpLocks/>
          </p:cNvCxnSpPr>
          <p:nvPr/>
        </p:nvCxnSpPr>
        <p:spPr>
          <a:xfrm>
            <a:off x="6632959" y="1706331"/>
            <a:ext cx="2005" cy="2474520"/>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8A529F7-9EAD-A312-0CBB-5E4D93894773}"/>
              </a:ext>
            </a:extLst>
          </p:cNvPr>
          <p:cNvCxnSpPr>
            <a:cxnSpLocks/>
          </p:cNvCxnSpPr>
          <p:nvPr/>
        </p:nvCxnSpPr>
        <p:spPr>
          <a:xfrm>
            <a:off x="7610816" y="1706331"/>
            <a:ext cx="0" cy="2229466"/>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7B04EA9-514C-4892-A693-A23F68A8F4CD}"/>
              </a:ext>
            </a:extLst>
          </p:cNvPr>
          <p:cNvCxnSpPr>
            <a:cxnSpLocks/>
          </p:cNvCxnSpPr>
          <p:nvPr/>
        </p:nvCxnSpPr>
        <p:spPr>
          <a:xfrm>
            <a:off x="8637616" y="1706331"/>
            <a:ext cx="13601" cy="2182693"/>
          </a:xfrm>
          <a:prstGeom prst="straightConnector1">
            <a:avLst/>
          </a:prstGeom>
          <a:ln w="57150">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24" name="TextBox 1">
            <a:extLst>
              <a:ext uri="{FF2B5EF4-FFF2-40B4-BE49-F238E27FC236}">
                <a16:creationId xmlns:a16="http://schemas.microsoft.com/office/drawing/2014/main" id="{020CB34C-A304-B317-DFFE-87E02A543035}"/>
              </a:ext>
            </a:extLst>
          </p:cNvPr>
          <p:cNvSpPr txBox="1"/>
          <p:nvPr/>
        </p:nvSpPr>
        <p:spPr>
          <a:xfrm>
            <a:off x="8637616" y="3057283"/>
            <a:ext cx="457200" cy="3048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50"/>
                </a:solidFill>
                <a:effectLst/>
                <a:uLnTx/>
                <a:uFillTx/>
                <a:latin typeface="Gill Sans MT" panose="020B0502020104020203"/>
                <a:ea typeface="+mn-ea"/>
                <a:cs typeface="+mn-cs"/>
              </a:rPr>
              <a:t>(66%)</a:t>
            </a:r>
          </a:p>
        </p:txBody>
      </p:sp>
      <p:sp>
        <p:nvSpPr>
          <p:cNvPr id="25" name="TextBox 1">
            <a:extLst>
              <a:ext uri="{FF2B5EF4-FFF2-40B4-BE49-F238E27FC236}">
                <a16:creationId xmlns:a16="http://schemas.microsoft.com/office/drawing/2014/main" id="{4A29BEB3-027C-E349-944B-6C41D2F77AB7}"/>
              </a:ext>
            </a:extLst>
          </p:cNvPr>
          <p:cNvSpPr txBox="1"/>
          <p:nvPr/>
        </p:nvSpPr>
        <p:spPr>
          <a:xfrm>
            <a:off x="7628772" y="2890801"/>
            <a:ext cx="457200" cy="3048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50"/>
                </a:solidFill>
                <a:effectLst/>
                <a:uLnTx/>
                <a:uFillTx/>
                <a:latin typeface="Gill Sans MT" panose="020B0502020104020203"/>
                <a:ea typeface="+mn-ea"/>
                <a:cs typeface="+mn-cs"/>
              </a:rPr>
              <a:t>(67%)</a:t>
            </a:r>
          </a:p>
        </p:txBody>
      </p:sp>
      <p:sp>
        <p:nvSpPr>
          <p:cNvPr id="26" name="TextBox 1">
            <a:extLst>
              <a:ext uri="{FF2B5EF4-FFF2-40B4-BE49-F238E27FC236}">
                <a16:creationId xmlns:a16="http://schemas.microsoft.com/office/drawing/2014/main" id="{9DE192A6-0C8E-CB2E-3E34-C7E59F502439}"/>
              </a:ext>
            </a:extLst>
          </p:cNvPr>
          <p:cNvSpPr txBox="1"/>
          <p:nvPr/>
        </p:nvSpPr>
        <p:spPr>
          <a:xfrm>
            <a:off x="5603421" y="2580840"/>
            <a:ext cx="407276" cy="32511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50"/>
                </a:solidFill>
                <a:effectLst/>
                <a:uLnTx/>
                <a:uFillTx/>
                <a:latin typeface="Gill Sans MT" panose="020B0502020104020203"/>
                <a:ea typeface="+mn-ea"/>
                <a:cs typeface="+mn-cs"/>
              </a:rPr>
              <a:t>(71%)</a:t>
            </a:r>
          </a:p>
        </p:txBody>
      </p:sp>
      <p:sp>
        <p:nvSpPr>
          <p:cNvPr id="27" name="TextBox 1">
            <a:extLst>
              <a:ext uri="{FF2B5EF4-FFF2-40B4-BE49-F238E27FC236}">
                <a16:creationId xmlns:a16="http://schemas.microsoft.com/office/drawing/2014/main" id="{A96A0DBD-926D-478E-F86C-1B1017D163F8}"/>
              </a:ext>
            </a:extLst>
          </p:cNvPr>
          <p:cNvSpPr txBox="1"/>
          <p:nvPr/>
        </p:nvSpPr>
        <p:spPr>
          <a:xfrm>
            <a:off x="6635481" y="2788315"/>
            <a:ext cx="407276" cy="32511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50"/>
                </a:solidFill>
                <a:effectLst/>
                <a:uLnTx/>
                <a:uFillTx/>
                <a:latin typeface="Gill Sans MT" panose="020B0502020104020203"/>
                <a:ea typeface="+mn-ea"/>
                <a:cs typeface="+mn-cs"/>
              </a:rPr>
              <a:t>(74%)</a:t>
            </a:r>
          </a:p>
        </p:txBody>
      </p:sp>
      <p:sp>
        <p:nvSpPr>
          <p:cNvPr id="3" name="Slide Number Placeholder 2">
            <a:extLst>
              <a:ext uri="{FF2B5EF4-FFF2-40B4-BE49-F238E27FC236}">
                <a16:creationId xmlns:a16="http://schemas.microsoft.com/office/drawing/2014/main" id="{94C699E1-8BB4-25FA-279F-DA967A04384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ECE5F2-81AA-4605-B028-6FBA391056AF}" type="slidenum">
              <a:rPr kumimoji="0" lang="en-US" sz="1200" b="0" i="0" u="none" strike="noStrike" kern="1200" cap="none" spc="0" normalizeH="0" baseline="0" noProof="0" smtClean="0">
                <a:ln>
                  <a:noFill/>
                </a:ln>
                <a:solidFill>
                  <a:srgbClr val="EBEBEB">
                    <a:lumMod val="25000"/>
                  </a:srgbClr>
                </a:solidFill>
                <a:effectLst/>
                <a:uLnTx/>
                <a:uFillTx/>
                <a:latin typeface="Franklin Gothic Book" panose="020B05030201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srgbClr val="EBEBEB">
                  <a:lumMod val="25000"/>
                </a:srgbClr>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1781783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Big Rivers transmission</a:t>
            </a:r>
          </a:p>
        </p:txBody>
      </p:sp>
      <p:sp>
        <p:nvSpPr>
          <p:cNvPr id="3" name="Content Placeholder 2"/>
          <p:cNvSpPr>
            <a:spLocks noGrp="1"/>
          </p:cNvSpPr>
          <p:nvPr>
            <p:ph idx="1"/>
          </p:nvPr>
        </p:nvSpPr>
        <p:spPr>
          <a:xfrm>
            <a:off x="4496586" y="2031562"/>
            <a:ext cx="6934742" cy="4224174"/>
          </a:xfrm>
        </p:spPr>
        <p:txBody>
          <a:bodyPr anchor="t" anchorCtr="0">
            <a:normAutofit/>
          </a:bodyPr>
          <a:lstStyle/>
          <a:p>
            <a:r>
              <a:rPr lang="en-US" dirty="0"/>
              <a:t>Big Rivers owns and operates a 1,353-mile transmission system to provide power transmission in our footprint</a:t>
            </a:r>
          </a:p>
          <a:p>
            <a:r>
              <a:rPr lang="en-US" dirty="0"/>
              <a:t>Twenty-five transmission interconnections link the Big Rivers system with several surrounding utilities</a:t>
            </a:r>
          </a:p>
          <a:p>
            <a:r>
              <a:rPr lang="en-US" dirty="0"/>
              <a:t>In 2023, Big Rivers achieved 1.404 SAIDI score.  Said another way, the transmission service was available 99.99% of the time, a top quartile performance for utilities</a:t>
            </a:r>
          </a:p>
          <a:p>
            <a:pPr lvl="1"/>
            <a:r>
              <a:rPr lang="en-US" dirty="0"/>
              <a:t>SAIDI – System Average Interruption Duration Index calculated by the sum of all customer interruption duration (customer minutes) divided by the total number of customers served</a:t>
            </a:r>
          </a:p>
        </p:txBody>
      </p:sp>
      <p:sp>
        <p:nvSpPr>
          <p:cNvPr id="4" name="Slide Number Placeholder 3"/>
          <p:cNvSpPr>
            <a:spLocks noGrp="1"/>
          </p:cNvSpPr>
          <p:nvPr>
            <p:ph type="sldNum" sz="quarter" idx="12"/>
          </p:nvPr>
        </p:nvSpPr>
        <p:spPr>
          <a:xfrm>
            <a:off x="10558300" y="5956137"/>
            <a:ext cx="105250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8D9AD5-F248-4919-864A-CFD76CC027D6}" type="slidenum">
              <a:rPr kumimoji="0" lang="en-US" sz="1200" b="0" i="0" u="none" strike="noStrike" kern="1200" cap="none" spc="0" normalizeH="0" baseline="0" noProof="0" smtClean="0">
                <a:ln>
                  <a:noFill/>
                </a:ln>
                <a:solidFill>
                  <a:srgbClr val="1A3260">
                    <a:lumMod val="50000"/>
                  </a:srgbClr>
                </a:solidFill>
                <a:effectLst/>
                <a:uLnTx/>
                <a:uFillTx/>
                <a:latin typeface="Franklin Gothic Book" panose="020B05030201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srgbClr val="1A3260">
                  <a:lumMod val="50000"/>
                </a:srgbClr>
              </a:solidFill>
              <a:effectLst/>
              <a:uLnTx/>
              <a:uFillTx/>
              <a:latin typeface="Franklin Gothic Book" panose="020B0503020102020204" pitchFamily="34" charset="0"/>
              <a:ea typeface="+mn-ea"/>
              <a:cs typeface="+mn-cs"/>
            </a:endParaRPr>
          </a:p>
        </p:txBody>
      </p:sp>
      <p:pic>
        <p:nvPicPr>
          <p:cNvPr id="6" name="Picture 5" descr="A group of power lines&#10;&#10;Description automatically generated">
            <a:extLst>
              <a:ext uri="{FF2B5EF4-FFF2-40B4-BE49-F238E27FC236}">
                <a16:creationId xmlns:a16="http://schemas.microsoft.com/office/drawing/2014/main" id="{DE454F8B-9F7E-1857-A5D5-1242081DAD7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0672" y="1577875"/>
            <a:ext cx="3421032" cy="5131548"/>
          </a:xfrm>
          <a:prstGeom prst="rect">
            <a:avLst/>
          </a:prstGeom>
        </p:spPr>
      </p:pic>
    </p:spTree>
    <p:extLst>
      <p:ext uri="{BB962C8B-B14F-4D97-AF65-F5344CB8AC3E}">
        <p14:creationId xmlns:p14="http://schemas.microsoft.com/office/powerpoint/2010/main" val="580520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521515" y="2678797"/>
            <a:ext cx="3289831" cy="536005"/>
          </a:xfrm>
        </p:spPr>
        <p:txBody>
          <a:bodyPr/>
          <a:lstStyle/>
          <a:p>
            <a:r>
              <a:rPr lang="en-US" dirty="0"/>
              <a:t>NUCOR</a:t>
            </a:r>
          </a:p>
        </p:txBody>
      </p:sp>
      <p:sp>
        <p:nvSpPr>
          <p:cNvPr id="3" name="Content Placeholder 2"/>
          <p:cNvSpPr>
            <a:spLocks noGrp="1"/>
          </p:cNvSpPr>
          <p:nvPr>
            <p:ph sz="half" idx="2"/>
          </p:nvPr>
        </p:nvSpPr>
        <p:spPr>
          <a:xfrm>
            <a:off x="547725" y="3216140"/>
            <a:ext cx="3237410" cy="1533413"/>
          </a:xfrm>
        </p:spPr>
        <p:txBody>
          <a:bodyPr>
            <a:normAutofit/>
          </a:bodyPr>
          <a:lstStyle/>
          <a:p>
            <a:r>
              <a:rPr lang="en-US" sz="1600" dirty="0"/>
              <a:t>$1.7B steel mill in Meade County RECC service territory</a:t>
            </a:r>
          </a:p>
          <a:p>
            <a:r>
              <a:rPr lang="en-US" sz="1600" dirty="0"/>
              <a:t>400 full-time employees at average annual salary of $75,000</a:t>
            </a:r>
          </a:p>
        </p:txBody>
      </p:sp>
      <p:sp>
        <p:nvSpPr>
          <p:cNvPr id="4" name="Text Placeholder 3"/>
          <p:cNvSpPr>
            <a:spLocks noGrp="1"/>
          </p:cNvSpPr>
          <p:nvPr>
            <p:ph type="body" sz="quarter" idx="3"/>
          </p:nvPr>
        </p:nvSpPr>
        <p:spPr>
          <a:xfrm>
            <a:off x="4358471" y="2661429"/>
            <a:ext cx="3370219" cy="553373"/>
          </a:xfrm>
        </p:spPr>
        <p:txBody>
          <a:bodyPr/>
          <a:lstStyle/>
          <a:p>
            <a:r>
              <a:rPr lang="en-US" dirty="0"/>
              <a:t>BLOCK MINING</a:t>
            </a:r>
          </a:p>
        </p:txBody>
      </p:sp>
      <p:sp>
        <p:nvSpPr>
          <p:cNvPr id="5" name="Content Placeholder 4"/>
          <p:cNvSpPr>
            <a:spLocks noGrp="1"/>
          </p:cNvSpPr>
          <p:nvPr>
            <p:ph sz="quarter" idx="4"/>
          </p:nvPr>
        </p:nvSpPr>
        <p:spPr>
          <a:xfrm>
            <a:off x="4404953" y="3217126"/>
            <a:ext cx="3370218" cy="1532427"/>
          </a:xfrm>
        </p:spPr>
        <p:txBody>
          <a:bodyPr>
            <a:normAutofit/>
          </a:bodyPr>
          <a:lstStyle/>
          <a:p>
            <a:r>
              <a:rPr lang="en-US" sz="1600" dirty="0"/>
              <a:t>$50M investment in a new cryptocurrency facility in JPEC service territory </a:t>
            </a:r>
          </a:p>
          <a:p>
            <a:r>
              <a:rPr lang="en-US" sz="1600" dirty="0"/>
              <a:t>20 new employees</a:t>
            </a:r>
          </a:p>
        </p:txBody>
      </p:sp>
      <p:sp>
        <p:nvSpPr>
          <p:cNvPr id="6" name="Title 5"/>
          <p:cNvSpPr>
            <a:spLocks noGrp="1"/>
          </p:cNvSpPr>
          <p:nvPr>
            <p:ph type="title"/>
          </p:nvPr>
        </p:nvSpPr>
        <p:spPr/>
        <p:txBody>
          <a:bodyPr/>
          <a:lstStyle/>
          <a:p>
            <a:r>
              <a:rPr lang="en-US" dirty="0"/>
              <a:t>Economic Development</a:t>
            </a:r>
          </a:p>
        </p:txBody>
      </p:sp>
      <p:sp>
        <p:nvSpPr>
          <p:cNvPr id="17" name="Text Placeholder 3">
            <a:extLst>
              <a:ext uri="{FF2B5EF4-FFF2-40B4-BE49-F238E27FC236}">
                <a16:creationId xmlns:a16="http://schemas.microsoft.com/office/drawing/2014/main" id="{F02818DB-E87A-516F-1439-2D6B5FB5AB5F}"/>
              </a:ext>
            </a:extLst>
          </p:cNvPr>
          <p:cNvSpPr txBox="1">
            <a:spLocks/>
          </p:cNvSpPr>
          <p:nvPr/>
        </p:nvSpPr>
        <p:spPr>
          <a:xfrm>
            <a:off x="8194768" y="1722784"/>
            <a:ext cx="3230750" cy="553373"/>
          </a:xfrm>
          <a:prstGeom prst="rect">
            <a:avLst/>
          </a:prstGeom>
        </p:spPr>
        <p:txBody>
          <a:bodyPr vert="horz" lIns="91440" tIns="45720" rIns="91440" bIns="45720" rtlCol="0" anchor="b">
            <a:noAutofit/>
          </a:bodyPr>
          <a:lstStyle>
            <a:lvl1pPr marL="0" indent="0" algn="l" defTabSz="457200" rtl="0" eaLnBrk="1" latinLnBrk="0" hangingPunct="1">
              <a:spcBef>
                <a:spcPct val="20000"/>
              </a:spcBef>
              <a:spcAft>
                <a:spcPts val="600"/>
              </a:spcAft>
              <a:buClr>
                <a:srgbClr val="005DA8"/>
              </a:buClr>
              <a:buSzPct val="92000"/>
              <a:buFont typeface="Wingdings 2" panose="05020102010507070707" pitchFamily="18" charset="2"/>
              <a:buNone/>
              <a:defRPr sz="2200" b="0" kern="1200">
                <a:solidFill>
                  <a:srgbClr val="005DA8"/>
                </a:solidFill>
                <a:latin typeface="Franklin Gothic Medium" panose="020B0603020102020204" pitchFamily="34" charset="0"/>
                <a:ea typeface="+mn-ea"/>
                <a:cs typeface="+mn-cs"/>
              </a:defRPr>
            </a:lvl1pPr>
            <a:lvl2pPr marL="457200" indent="0" algn="l" defTabSz="457200" rtl="0" eaLnBrk="1" latinLnBrk="0" hangingPunct="1">
              <a:spcBef>
                <a:spcPct val="20000"/>
              </a:spcBef>
              <a:spcAft>
                <a:spcPts val="600"/>
              </a:spcAft>
              <a:buClr>
                <a:srgbClr val="005DA8"/>
              </a:buClr>
              <a:buSzPct val="92000"/>
              <a:buFont typeface="Wingdings 2" panose="05020102010507070707" pitchFamily="18" charset="2"/>
              <a:buNone/>
              <a:defRPr sz="2000" b="1" kern="1200">
                <a:solidFill>
                  <a:schemeClr val="tx2"/>
                </a:solidFill>
                <a:latin typeface="Franklin Gothic Book" panose="020B0503020102020204" pitchFamily="34" charset="0"/>
                <a:ea typeface="+mn-ea"/>
                <a:cs typeface="+mn-cs"/>
              </a:defRPr>
            </a:lvl2pPr>
            <a:lvl3pPr marL="914400" indent="0" algn="l" defTabSz="457200" rtl="0" eaLnBrk="1" latinLnBrk="0" hangingPunct="1">
              <a:spcBef>
                <a:spcPct val="20000"/>
              </a:spcBef>
              <a:spcAft>
                <a:spcPts val="600"/>
              </a:spcAft>
              <a:buClr>
                <a:srgbClr val="005DA8"/>
              </a:buClr>
              <a:buSzPct val="92000"/>
              <a:buFont typeface="Wingdings 2" panose="05020102010507070707" pitchFamily="18" charset="2"/>
              <a:buNone/>
              <a:defRPr sz="1800" b="1" kern="1200">
                <a:solidFill>
                  <a:schemeClr val="tx2"/>
                </a:solidFill>
                <a:latin typeface="Franklin Gothic Book" panose="020B0503020102020204" pitchFamily="34" charset="0"/>
                <a:ea typeface="+mn-ea"/>
                <a:cs typeface="+mn-cs"/>
              </a:defRPr>
            </a:lvl3pPr>
            <a:lvl4pPr marL="1371600" indent="0" algn="l" defTabSz="457200" rtl="0" eaLnBrk="1" latinLnBrk="0" hangingPunct="1">
              <a:spcBef>
                <a:spcPct val="20000"/>
              </a:spcBef>
              <a:spcAft>
                <a:spcPts val="600"/>
              </a:spcAft>
              <a:buClr>
                <a:srgbClr val="005DA8"/>
              </a:buClr>
              <a:buSzPct val="92000"/>
              <a:buFont typeface="Wingdings 2" panose="05020102010507070707" pitchFamily="18" charset="2"/>
              <a:buNone/>
              <a:defRPr sz="1600" b="1" kern="1200">
                <a:solidFill>
                  <a:schemeClr val="tx2"/>
                </a:solidFill>
                <a:latin typeface="Franklin Gothic Book" panose="020B0503020102020204" pitchFamily="34" charset="0"/>
                <a:ea typeface="+mn-ea"/>
                <a:cs typeface="+mn-cs"/>
              </a:defRPr>
            </a:lvl4pPr>
            <a:lvl5pPr marL="1828800" indent="0" algn="l" defTabSz="457200" rtl="0" eaLnBrk="1" latinLnBrk="0" hangingPunct="1">
              <a:spcBef>
                <a:spcPct val="20000"/>
              </a:spcBef>
              <a:spcAft>
                <a:spcPts val="600"/>
              </a:spcAft>
              <a:buClr>
                <a:srgbClr val="005DA8"/>
              </a:buClr>
              <a:buSzPct val="92000"/>
              <a:buFont typeface="Wingdings 2" panose="05020102010507070707" pitchFamily="18" charset="2"/>
              <a:buNone/>
              <a:defRPr sz="1600" b="1" kern="1200">
                <a:solidFill>
                  <a:schemeClr val="tx2"/>
                </a:solidFill>
                <a:latin typeface="Franklin Gothic Book" panose="020B0503020102020204" pitchFamily="34" charset="0"/>
                <a:ea typeface="+mn-ea"/>
                <a:cs typeface="+mn-cs"/>
              </a:defRPr>
            </a:lvl5pPr>
            <a:lvl6pPr marL="22860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6pPr>
            <a:lvl7pPr marL="27432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7pPr>
            <a:lvl8pPr marL="32004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8pPr>
            <a:lvl9pPr marL="365760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b="1" kern="1200">
                <a:solidFill>
                  <a:schemeClr val="tx2"/>
                </a:solidFill>
                <a:latin typeface="+mn-lt"/>
                <a:ea typeface="+mn-ea"/>
                <a:cs typeface="+mn-cs"/>
              </a:defRPr>
            </a:lvl9pPr>
          </a:lstStyle>
          <a:p>
            <a:pPr marL="0" marR="0" lvl="0" indent="0" algn="l" defTabSz="457200" rtl="0" eaLnBrk="1" fontAlgn="auto" latinLnBrk="0" hangingPunct="1">
              <a:lnSpc>
                <a:spcPct val="100000"/>
              </a:lnSpc>
              <a:spcBef>
                <a:spcPct val="20000"/>
              </a:spcBef>
              <a:spcAft>
                <a:spcPts val="600"/>
              </a:spcAft>
              <a:buClr>
                <a:srgbClr val="005DA8"/>
              </a:buClr>
              <a:buSzPct val="92000"/>
              <a:buFont typeface="Wingdings 2" panose="05020102010507070707" pitchFamily="18" charset="2"/>
              <a:buNone/>
              <a:tabLst/>
              <a:defRPr/>
            </a:pPr>
            <a:endParaRPr kumimoji="0" lang="en-US" sz="2200" b="0" i="0" u="none" strike="noStrike" kern="1200" cap="none" spc="0" normalizeH="0" baseline="0" noProof="0" dirty="0">
              <a:ln>
                <a:noFill/>
              </a:ln>
              <a:solidFill>
                <a:srgbClr val="005DA8"/>
              </a:solidFill>
              <a:effectLst/>
              <a:uLnTx/>
              <a:uFillTx/>
              <a:latin typeface="Franklin Gothic Medium" panose="020B0603020102020204" pitchFamily="34" charset="0"/>
              <a:ea typeface="+mn-ea"/>
              <a:cs typeface="+mn-cs"/>
            </a:endParaRPr>
          </a:p>
        </p:txBody>
      </p:sp>
      <p:sp>
        <p:nvSpPr>
          <p:cNvPr id="18" name="Content Placeholder 4">
            <a:extLst>
              <a:ext uri="{FF2B5EF4-FFF2-40B4-BE49-F238E27FC236}">
                <a16:creationId xmlns:a16="http://schemas.microsoft.com/office/drawing/2014/main" id="{AC0B8649-CC9B-48FD-E791-3D4A8316191A}"/>
              </a:ext>
            </a:extLst>
          </p:cNvPr>
          <p:cNvSpPr txBox="1">
            <a:spLocks/>
          </p:cNvSpPr>
          <p:nvPr/>
        </p:nvSpPr>
        <p:spPr>
          <a:xfrm>
            <a:off x="8120978" y="2599989"/>
            <a:ext cx="3230750" cy="3263455"/>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rgbClr val="005DA8"/>
              </a:buClr>
              <a:buSzPct val="92000"/>
              <a:buFont typeface="Wingdings 2" panose="05020102010507070707" pitchFamily="18" charset="2"/>
              <a:buChar char=""/>
              <a:defRPr sz="1800" kern="1200">
                <a:solidFill>
                  <a:schemeClr val="tx2"/>
                </a:solidFill>
                <a:latin typeface="Franklin Gothic Book" panose="020B0503020102020204" pitchFamily="34" charset="0"/>
                <a:ea typeface="+mn-ea"/>
                <a:cs typeface="+mn-cs"/>
              </a:defRPr>
            </a:lvl1pPr>
            <a:lvl2pPr marL="630000" indent="-306000" algn="l" defTabSz="457200" rtl="0" eaLnBrk="1" latinLnBrk="0" hangingPunct="1">
              <a:spcBef>
                <a:spcPct val="20000"/>
              </a:spcBef>
              <a:spcAft>
                <a:spcPts val="600"/>
              </a:spcAft>
              <a:buClr>
                <a:srgbClr val="005DA8"/>
              </a:buClr>
              <a:buSzPct val="92000"/>
              <a:buFont typeface="Wingdings 2" panose="05020102010507070707" pitchFamily="18" charset="2"/>
              <a:buChar char=""/>
              <a:defRPr sz="1600" kern="1200">
                <a:solidFill>
                  <a:schemeClr val="tx2"/>
                </a:solidFill>
                <a:latin typeface="Franklin Gothic Book" panose="020B0503020102020204" pitchFamily="34" charset="0"/>
                <a:ea typeface="+mn-ea"/>
                <a:cs typeface="+mn-cs"/>
              </a:defRPr>
            </a:lvl2pPr>
            <a:lvl3pPr marL="900000" indent="-270000" algn="l" defTabSz="457200" rtl="0" eaLnBrk="1" latinLnBrk="0" hangingPunct="1">
              <a:spcBef>
                <a:spcPct val="20000"/>
              </a:spcBef>
              <a:spcAft>
                <a:spcPts val="600"/>
              </a:spcAft>
              <a:buClr>
                <a:srgbClr val="005DA8"/>
              </a:buClr>
              <a:buSzPct val="92000"/>
              <a:buFont typeface="Wingdings 2" panose="05020102010507070707" pitchFamily="18" charset="2"/>
              <a:buChar char=""/>
              <a:defRPr sz="1400" kern="1200">
                <a:solidFill>
                  <a:schemeClr val="tx2"/>
                </a:solidFill>
                <a:latin typeface="Franklin Gothic Book" panose="020B0503020102020204" pitchFamily="34" charset="0"/>
                <a:ea typeface="+mn-ea"/>
                <a:cs typeface="+mn-cs"/>
              </a:defRPr>
            </a:lvl3pPr>
            <a:lvl4pPr marL="1242000" indent="-234000" algn="l" defTabSz="457200" rtl="0" eaLnBrk="1" latinLnBrk="0" hangingPunct="1">
              <a:spcBef>
                <a:spcPct val="20000"/>
              </a:spcBef>
              <a:spcAft>
                <a:spcPts val="600"/>
              </a:spcAft>
              <a:buClr>
                <a:srgbClr val="005DA8"/>
              </a:buClr>
              <a:buSzPct val="92000"/>
              <a:buFont typeface="Wingdings 2" panose="05020102010507070707" pitchFamily="18" charset="2"/>
              <a:buChar char=""/>
              <a:defRPr sz="1200" kern="1200">
                <a:solidFill>
                  <a:schemeClr val="tx2"/>
                </a:solidFill>
                <a:latin typeface="Franklin Gothic Book" panose="020B0503020102020204" pitchFamily="34" charset="0"/>
                <a:ea typeface="+mn-ea"/>
                <a:cs typeface="+mn-cs"/>
              </a:defRPr>
            </a:lvl4pPr>
            <a:lvl5pPr marL="1602000" indent="-234000" algn="l" defTabSz="457200" rtl="0" eaLnBrk="1" latinLnBrk="0" hangingPunct="1">
              <a:spcBef>
                <a:spcPct val="20000"/>
              </a:spcBef>
              <a:spcAft>
                <a:spcPts val="600"/>
              </a:spcAft>
              <a:buClr>
                <a:srgbClr val="005DA8"/>
              </a:buClr>
              <a:buSzPct val="92000"/>
              <a:buFont typeface="Wingdings 2" panose="05020102010507070707" pitchFamily="18" charset="2"/>
              <a:buChar char=""/>
              <a:defRPr sz="1200" kern="1200">
                <a:solidFill>
                  <a:schemeClr val="tx2"/>
                </a:solidFill>
                <a:latin typeface="Franklin Gothic Book" panose="020B0503020102020204" pitchFamily="34" charset="0"/>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306000" marR="0" lvl="0" indent="-306000" algn="l" defTabSz="457200" rtl="0" eaLnBrk="1" fontAlgn="auto" latinLnBrk="0" hangingPunct="1">
              <a:lnSpc>
                <a:spcPct val="100000"/>
              </a:lnSpc>
              <a:spcBef>
                <a:spcPct val="20000"/>
              </a:spcBef>
              <a:spcAft>
                <a:spcPts val="600"/>
              </a:spcAft>
              <a:buClr>
                <a:srgbClr val="005DA8"/>
              </a:buClr>
              <a:buSzPct val="92000"/>
              <a:buFont typeface="Wingdings 2" panose="05020102010507070707" pitchFamily="18" charset="2"/>
              <a:buChar char=""/>
              <a:tabLst/>
              <a:defRPr/>
            </a:pPr>
            <a:endParaRPr kumimoji="0" lang="en-US" sz="1800" b="0" i="0" u="none" strike="noStrike" kern="1200" cap="none" spc="0" normalizeH="0" baseline="0" noProof="0" dirty="0">
              <a:ln>
                <a:noFill/>
              </a:ln>
              <a:solidFill>
                <a:srgbClr val="3D3D3D"/>
              </a:solidFill>
              <a:effectLst/>
              <a:uLnTx/>
              <a:uFillTx/>
              <a:latin typeface="Franklin Gothic Book" panose="020B0503020102020204" pitchFamily="34" charset="0"/>
              <a:ea typeface="+mn-ea"/>
              <a:cs typeface="+mn-cs"/>
            </a:endParaRPr>
          </a:p>
        </p:txBody>
      </p:sp>
      <p:pic>
        <p:nvPicPr>
          <p:cNvPr id="19" name="Picture 18">
            <a:extLst>
              <a:ext uri="{FF2B5EF4-FFF2-40B4-BE49-F238E27FC236}">
                <a16:creationId xmlns:a16="http://schemas.microsoft.com/office/drawing/2014/main" id="{BCE198F6-C165-29D7-C493-8F9EB04C7A9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97429" y="1570834"/>
            <a:ext cx="3732159" cy="1253831"/>
          </a:xfrm>
          <a:prstGeom prst="rect">
            <a:avLst/>
          </a:prstGeom>
        </p:spPr>
      </p:pic>
      <p:pic>
        <p:nvPicPr>
          <p:cNvPr id="20" name="Picture 19">
            <a:extLst>
              <a:ext uri="{FF2B5EF4-FFF2-40B4-BE49-F238E27FC236}">
                <a16:creationId xmlns:a16="http://schemas.microsoft.com/office/drawing/2014/main" id="{76605D12-C3CE-18AA-0AC3-4800928F34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25664" y="1570834"/>
            <a:ext cx="4065179" cy="1253831"/>
          </a:xfrm>
          <a:prstGeom prst="rect">
            <a:avLst/>
          </a:prstGeom>
        </p:spPr>
      </p:pic>
      <p:pic>
        <p:nvPicPr>
          <p:cNvPr id="21" name="Picture 20">
            <a:extLst>
              <a:ext uri="{FF2B5EF4-FFF2-40B4-BE49-F238E27FC236}">
                <a16:creationId xmlns:a16="http://schemas.microsoft.com/office/drawing/2014/main" id="{7DBC94AB-AFEC-B81A-F2B1-5184683C0A28}"/>
              </a:ext>
            </a:extLst>
          </p:cNvPr>
          <p:cNvPicPr>
            <a:picLocks noChangeAspect="1"/>
          </p:cNvPicPr>
          <p:nvPr/>
        </p:nvPicPr>
        <p:blipFill rotWithShape="1">
          <a:blip r:embed="rId4">
            <a:extLst>
              <a:ext uri="{28A0092B-C50C-407E-A947-70E740481C1C}">
                <a14:useLocalDpi xmlns:a14="http://schemas.microsoft.com/office/drawing/2010/main"/>
              </a:ext>
            </a:extLst>
          </a:blip>
          <a:srcRect t="9012" r="9318" b="41725"/>
          <a:stretch/>
        </p:blipFill>
        <p:spPr>
          <a:xfrm>
            <a:off x="8386919" y="1570835"/>
            <a:ext cx="3171470" cy="1304740"/>
          </a:xfrm>
          <a:prstGeom prst="rect">
            <a:avLst/>
          </a:prstGeom>
        </p:spPr>
      </p:pic>
      <p:sp>
        <p:nvSpPr>
          <p:cNvPr id="23" name="TextBox 22">
            <a:extLst>
              <a:ext uri="{FF2B5EF4-FFF2-40B4-BE49-F238E27FC236}">
                <a16:creationId xmlns:a16="http://schemas.microsoft.com/office/drawing/2014/main" id="{09607DE3-212F-4213-CE36-792CDCBF6E9C}"/>
              </a:ext>
            </a:extLst>
          </p:cNvPr>
          <p:cNvSpPr txBox="1"/>
          <p:nvPr/>
        </p:nvSpPr>
        <p:spPr>
          <a:xfrm>
            <a:off x="8333420" y="2872677"/>
            <a:ext cx="3181757"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5DA8"/>
                </a:solidFill>
                <a:effectLst/>
                <a:uLnTx/>
                <a:uFillTx/>
                <a:latin typeface="Franklin Gothic Medium" panose="020B0603020102020204" pitchFamily="34" charset="0"/>
                <a:ea typeface="+mn-ea"/>
                <a:cs typeface="+mn-cs"/>
              </a:rPr>
              <a:t>PRATT PAPER</a:t>
            </a:r>
          </a:p>
        </p:txBody>
      </p:sp>
      <p:sp>
        <p:nvSpPr>
          <p:cNvPr id="25" name="TextBox 24">
            <a:extLst>
              <a:ext uri="{FF2B5EF4-FFF2-40B4-BE49-F238E27FC236}">
                <a16:creationId xmlns:a16="http://schemas.microsoft.com/office/drawing/2014/main" id="{E3595A0B-6463-B905-9D6D-4020D79202E9}"/>
              </a:ext>
            </a:extLst>
          </p:cNvPr>
          <p:cNvSpPr txBox="1"/>
          <p:nvPr/>
        </p:nvSpPr>
        <p:spPr>
          <a:xfrm>
            <a:off x="8333420" y="3217126"/>
            <a:ext cx="3337065" cy="1449628"/>
          </a:xfrm>
          <a:prstGeom prst="rect">
            <a:avLst/>
          </a:prstGeom>
          <a:noFill/>
        </p:spPr>
        <p:txBody>
          <a:bodyPr wrap="square">
            <a:spAutoFit/>
          </a:bodyPr>
          <a:lstStyle/>
          <a:p>
            <a:pPr marL="306000" marR="0" lvl="0" indent="-306000" algn="l" defTabSz="457200" rtl="0" eaLnBrk="1" fontAlgn="auto" latinLnBrk="0" hangingPunct="1">
              <a:lnSpc>
                <a:spcPct val="100000"/>
              </a:lnSpc>
              <a:spcBef>
                <a:spcPct val="20000"/>
              </a:spcBef>
              <a:spcAft>
                <a:spcPts val="600"/>
              </a:spcAft>
              <a:buClr>
                <a:srgbClr val="005DA8"/>
              </a:buClr>
              <a:buSzPct val="92000"/>
              <a:buFont typeface="Wingdings 2" panose="05020102010507070707" pitchFamily="18" charset="2"/>
              <a:buChar char=""/>
              <a:tabLst/>
              <a:defRPr/>
            </a:pPr>
            <a:r>
              <a:rPr kumimoji="0" lang="en-US" sz="1600" b="0" i="0" u="none" strike="noStrike" kern="1200" cap="none" spc="0" normalizeH="0" baseline="0" noProof="0" dirty="0">
                <a:ln>
                  <a:noFill/>
                </a:ln>
                <a:solidFill>
                  <a:srgbClr val="3D3D3D"/>
                </a:solidFill>
                <a:effectLst/>
                <a:uLnTx/>
                <a:uFillTx/>
                <a:latin typeface="Franklin Gothic Book" panose="020B0503020102020204" pitchFamily="34" charset="0"/>
                <a:ea typeface="+mn-ea"/>
                <a:cs typeface="+mn-cs"/>
              </a:rPr>
              <a:t>$500M corrugated box recycling and paper mill complex in </a:t>
            </a:r>
            <a:r>
              <a:rPr kumimoji="0" lang="en-US" sz="1600" b="0" i="0" u="none" strike="noStrike" kern="1200" cap="none" spc="0" normalizeH="0" baseline="0" noProof="0" dirty="0" err="1">
                <a:ln>
                  <a:noFill/>
                </a:ln>
                <a:solidFill>
                  <a:srgbClr val="3D3D3D"/>
                </a:solidFill>
                <a:effectLst/>
                <a:uLnTx/>
                <a:uFillTx/>
                <a:latin typeface="Franklin Gothic Book" panose="020B0503020102020204" pitchFamily="34" charset="0"/>
                <a:ea typeface="+mn-ea"/>
                <a:cs typeface="+mn-cs"/>
              </a:rPr>
              <a:t>Kenergy</a:t>
            </a:r>
            <a:r>
              <a:rPr kumimoji="0" lang="en-US" sz="1600" b="0" i="0" u="none" strike="noStrike" kern="1200" cap="none" spc="0" normalizeH="0" baseline="0" noProof="0" dirty="0">
                <a:ln>
                  <a:noFill/>
                </a:ln>
                <a:solidFill>
                  <a:srgbClr val="3D3D3D"/>
                </a:solidFill>
                <a:effectLst/>
                <a:uLnTx/>
                <a:uFillTx/>
                <a:latin typeface="Franklin Gothic Book" panose="020B0503020102020204" pitchFamily="34" charset="0"/>
                <a:ea typeface="+mn-ea"/>
                <a:cs typeface="+mn-cs"/>
              </a:rPr>
              <a:t> service territory </a:t>
            </a:r>
          </a:p>
          <a:p>
            <a:pPr marL="306000" marR="0" lvl="0" indent="-306000" algn="l" defTabSz="457200" rtl="0" eaLnBrk="1" fontAlgn="auto" latinLnBrk="0" hangingPunct="1">
              <a:lnSpc>
                <a:spcPct val="100000"/>
              </a:lnSpc>
              <a:spcBef>
                <a:spcPct val="20000"/>
              </a:spcBef>
              <a:spcAft>
                <a:spcPts val="600"/>
              </a:spcAft>
              <a:buClr>
                <a:srgbClr val="005DA8"/>
              </a:buClr>
              <a:buSzPct val="92000"/>
              <a:buFont typeface="Wingdings 2" panose="05020102010507070707" pitchFamily="18" charset="2"/>
              <a:buChar char=""/>
              <a:tabLst/>
              <a:defRPr/>
            </a:pPr>
            <a:r>
              <a:rPr kumimoji="0" lang="en-US" sz="1600" b="0" i="0" u="none" strike="noStrike" kern="1200" cap="none" spc="0" normalizeH="0" baseline="0" noProof="0" dirty="0">
                <a:ln>
                  <a:noFill/>
                </a:ln>
                <a:solidFill>
                  <a:srgbClr val="3D3D3D"/>
                </a:solidFill>
                <a:effectLst/>
                <a:uLnTx/>
                <a:uFillTx/>
                <a:latin typeface="Franklin Gothic Book" panose="020B0503020102020204" pitchFamily="34" charset="0"/>
                <a:ea typeface="+mn-ea"/>
                <a:cs typeface="+mn-cs"/>
              </a:rPr>
              <a:t>321 full-time employees with average wages of $30/hour</a:t>
            </a:r>
          </a:p>
        </p:txBody>
      </p:sp>
      <p:pic>
        <p:nvPicPr>
          <p:cNvPr id="26" name="Picture 25">
            <a:extLst>
              <a:ext uri="{FF2B5EF4-FFF2-40B4-BE49-F238E27FC236}">
                <a16:creationId xmlns:a16="http://schemas.microsoft.com/office/drawing/2014/main" id="{30E2E57E-27FA-49C5-1583-05E98AA8550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33011" y="4749553"/>
            <a:ext cx="2125378" cy="1594034"/>
          </a:xfrm>
          <a:prstGeom prst="rect">
            <a:avLst/>
          </a:prstGeom>
        </p:spPr>
      </p:pic>
      <p:pic>
        <p:nvPicPr>
          <p:cNvPr id="27" name="Picture 26">
            <a:extLst>
              <a:ext uri="{FF2B5EF4-FFF2-40B4-BE49-F238E27FC236}">
                <a16:creationId xmlns:a16="http://schemas.microsoft.com/office/drawing/2014/main" id="{21E7F15B-8B43-DBF6-A971-2D80AEF0074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07633" y="4749553"/>
            <a:ext cx="2125378" cy="1594034"/>
          </a:xfrm>
          <a:prstGeom prst="rect">
            <a:avLst/>
          </a:prstGeom>
        </p:spPr>
      </p:pic>
      <p:sp>
        <p:nvSpPr>
          <p:cNvPr id="7" name="TextBox 6">
            <a:extLst>
              <a:ext uri="{FF2B5EF4-FFF2-40B4-BE49-F238E27FC236}">
                <a16:creationId xmlns:a16="http://schemas.microsoft.com/office/drawing/2014/main" id="{347E9A38-68B3-C042-7244-3F78EB400D0E}"/>
              </a:ext>
            </a:extLst>
          </p:cNvPr>
          <p:cNvSpPr txBox="1"/>
          <p:nvPr/>
        </p:nvSpPr>
        <p:spPr>
          <a:xfrm>
            <a:off x="1038386" y="5142014"/>
            <a:ext cx="48475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5DA8"/>
                </a:solidFill>
                <a:effectLst/>
                <a:uLnTx/>
                <a:uFillTx/>
                <a:latin typeface="Franklin Gothic Medium" panose="020B0603020102020204" pitchFamily="34" charset="0"/>
                <a:ea typeface="+mn-ea"/>
                <a:cs typeface="+mn-cs"/>
              </a:rPr>
              <a:t>Big Rivers continues to pursue opportunities in our footprint that bring value to our Members.</a:t>
            </a:r>
          </a:p>
        </p:txBody>
      </p:sp>
      <p:sp>
        <p:nvSpPr>
          <p:cNvPr id="8" name="Slide Number Placeholder 7">
            <a:extLst>
              <a:ext uri="{FF2B5EF4-FFF2-40B4-BE49-F238E27FC236}">
                <a16:creationId xmlns:a16="http://schemas.microsoft.com/office/drawing/2014/main" id="{58AC4B7D-A888-E9BF-C9E5-97E3948927FF}"/>
              </a:ext>
            </a:extLst>
          </p:cNvPr>
          <p:cNvSpPr>
            <a:spLocks noGrp="1"/>
          </p:cNvSpPr>
          <p:nvPr>
            <p:ph type="sldNum" sz="quarter" idx="12"/>
          </p:nvPr>
        </p:nvSpPr>
        <p:spPr>
          <a:xfrm>
            <a:off x="10617975" y="6362476"/>
            <a:ext cx="105251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0ECE5F2-81AA-4605-B028-6FBA391056AF}" type="slidenum">
              <a:rPr kumimoji="0" lang="en-US" sz="1200" b="0" i="0" u="none" strike="noStrike" kern="1200" cap="none" spc="0" normalizeH="0" baseline="0" noProof="0" smtClean="0">
                <a:ln>
                  <a:noFill/>
                </a:ln>
                <a:solidFill>
                  <a:srgbClr val="EBEBEB">
                    <a:lumMod val="25000"/>
                  </a:srgbClr>
                </a:solidFill>
                <a:effectLst/>
                <a:uLnTx/>
                <a:uFillTx/>
                <a:latin typeface="Franklin Gothic Book" panose="020B05030201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srgbClr val="EBEBEB">
                  <a:lumMod val="25000"/>
                </a:srgbClr>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1736116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Big Rivers recent transitions</a:t>
            </a:r>
          </a:p>
        </p:txBody>
      </p:sp>
      <p:sp>
        <p:nvSpPr>
          <p:cNvPr id="3" name="Content Placeholder 2"/>
          <p:cNvSpPr>
            <a:spLocks noGrp="1"/>
          </p:cNvSpPr>
          <p:nvPr>
            <p:ph idx="1"/>
          </p:nvPr>
        </p:nvSpPr>
        <p:spPr/>
        <p:txBody>
          <a:bodyPr anchor="t" anchorCtr="0"/>
          <a:lstStyle/>
          <a:p>
            <a:r>
              <a:rPr lang="en-US" dirty="0"/>
              <a:t>New President and CEO, Don Gulley, joined Big Rivers in January 2024</a:t>
            </a:r>
          </a:p>
          <a:p>
            <a:pPr lvl="1"/>
            <a:r>
              <a:rPr lang="en-US" dirty="0"/>
              <a:t>Brings over 35 years of diverse utility management experience working for regulated &amp; merchant investor-owned utilities, as well as generation and transmission (G&amp;T) cooperatives.  He was President and CEO of Southern Illinois Power Cooperative (SIPC), a G&amp;T cooperative, for ten years before joining Big Rivers.</a:t>
            </a:r>
          </a:p>
          <a:p>
            <a:r>
              <a:rPr lang="en-US" dirty="0"/>
              <a:t>Strategic Plan designed around our foundational principle of Safety. Priorities are focused on operational excellence, financial strength, risk managed portfolio, rate management, enterprise risk management, people and culture, and member services &amp; economic development. This focus serves as guidelines for the company as we move into the future and gives each employee an understanding of how we personally contribute to Big Rivers future. </a:t>
            </a:r>
          </a:p>
          <a:p>
            <a:r>
              <a:rPr lang="en-US" dirty="0"/>
              <a:t>Big Rivers continues to evaluate future generation and transmission needs while mitigating financial risks.</a:t>
            </a:r>
          </a:p>
          <a:p>
            <a:endParaRPr lang="en-US" dirty="0"/>
          </a:p>
        </p:txBody>
      </p:sp>
      <p:sp>
        <p:nvSpPr>
          <p:cNvPr id="4" name="Slide Number Placeholder 3"/>
          <p:cNvSpPr>
            <a:spLocks noGrp="1"/>
          </p:cNvSpPr>
          <p:nvPr>
            <p:ph type="sldNum" sz="quarter" idx="12"/>
          </p:nvPr>
        </p:nvSpPr>
        <p:spPr>
          <a:xfrm>
            <a:off x="10558300" y="5956137"/>
            <a:ext cx="105250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8D9AD5-F248-4919-864A-CFD76CC027D6}" type="slidenum">
              <a:rPr kumimoji="0" lang="en-US" sz="1200" b="0" i="0" u="none" strike="noStrike" kern="1200" cap="none" spc="0" normalizeH="0" baseline="0" noProof="0" smtClean="0">
                <a:ln>
                  <a:noFill/>
                </a:ln>
                <a:solidFill>
                  <a:srgbClr val="1A3260">
                    <a:lumMod val="50000"/>
                  </a:srgbClr>
                </a:solidFill>
                <a:effectLst/>
                <a:uLnTx/>
                <a:uFillTx/>
                <a:latin typeface="Franklin Gothic Book" panose="020B05030201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srgbClr val="1A3260">
                  <a:lumMod val="50000"/>
                </a:srgbClr>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894244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 &amp; opportunities</a:t>
            </a:r>
          </a:p>
        </p:txBody>
      </p:sp>
      <p:sp>
        <p:nvSpPr>
          <p:cNvPr id="3" name="Content Placeholder 2"/>
          <p:cNvSpPr>
            <a:spLocks noGrp="1"/>
          </p:cNvSpPr>
          <p:nvPr>
            <p:ph idx="1"/>
          </p:nvPr>
        </p:nvSpPr>
        <p:spPr/>
        <p:txBody>
          <a:bodyPr anchor="t" anchorCtr="0">
            <a:normAutofit lnSpcReduction="10000"/>
          </a:bodyPr>
          <a:lstStyle/>
          <a:p>
            <a:r>
              <a:rPr lang="en-US" dirty="0"/>
              <a:t>Maintaining reliability and affordability with increasing pressures from environmental regulations.</a:t>
            </a:r>
          </a:p>
          <a:p>
            <a:pPr lvl="1"/>
            <a:r>
              <a:rPr lang="en-US" dirty="0"/>
              <a:t>Greenhouse Gas (GHG)</a:t>
            </a:r>
          </a:p>
          <a:p>
            <a:pPr lvl="1"/>
            <a:r>
              <a:rPr lang="en-US" dirty="0"/>
              <a:t>Coal Combustion Residuals (CCR)</a:t>
            </a:r>
          </a:p>
          <a:p>
            <a:pPr lvl="1"/>
            <a:r>
              <a:rPr lang="en-US" dirty="0"/>
              <a:t>Effluent Limit Guidelines (ELG)</a:t>
            </a:r>
          </a:p>
          <a:p>
            <a:pPr lvl="1"/>
            <a:r>
              <a:rPr lang="en-US" dirty="0"/>
              <a:t>“Good Neighbor” Rule – currently on hold pending legal challenges</a:t>
            </a:r>
          </a:p>
          <a:p>
            <a:r>
              <a:rPr lang="en-US" dirty="0"/>
              <a:t>Encourage and support economic development in western Kentucky by offering competitive energy rates and a diversified energy portfolio.</a:t>
            </a:r>
          </a:p>
          <a:p>
            <a:r>
              <a:rPr lang="en-US" dirty="0"/>
              <a:t>Funding opportunities under multiple federal programs to pursue economic development and investments in generation and transmission projects – but it has to make sense for Big Rivers.  </a:t>
            </a:r>
          </a:p>
          <a:p>
            <a:r>
              <a:rPr lang="en-US" dirty="0"/>
              <a:t>Big Rivers made fleet changes necessary to survive the loss of 850 MW </a:t>
            </a:r>
            <a:r>
              <a:rPr lang="en-US"/>
              <a:t>of load when </a:t>
            </a:r>
            <a:r>
              <a:rPr lang="en-US" dirty="0"/>
              <a:t>the smelters stopped buying power from us in 2014.  We are continuing to pay off those assets, as well as the closure and demolition costs.  </a:t>
            </a:r>
          </a:p>
          <a:p>
            <a:endParaRPr lang="en-US" dirty="0"/>
          </a:p>
          <a:p>
            <a:pPr lvl="1"/>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12"/>
          </p:nvPr>
        </p:nvSpPr>
        <p:spPr>
          <a:xfrm>
            <a:off x="10558300" y="5956137"/>
            <a:ext cx="105250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8D9AD5-F248-4919-864A-CFD76CC027D6}" type="slidenum">
              <a:rPr kumimoji="0" lang="en-US" sz="1200" b="0" i="0" u="none" strike="noStrike" kern="1200" cap="none" spc="0" normalizeH="0" baseline="0" noProof="0" smtClean="0">
                <a:ln>
                  <a:noFill/>
                </a:ln>
                <a:solidFill>
                  <a:srgbClr val="1A3260">
                    <a:lumMod val="50000"/>
                  </a:srgbClr>
                </a:solidFill>
                <a:effectLst/>
                <a:uLnTx/>
                <a:uFillTx/>
                <a:latin typeface="Franklin Gothic Book" panose="020B05030201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srgbClr val="1A3260">
                  <a:lumMod val="50000"/>
                </a:srgbClr>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1282975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look to the future</a:t>
            </a:r>
          </a:p>
        </p:txBody>
      </p:sp>
      <p:sp>
        <p:nvSpPr>
          <p:cNvPr id="3" name="Content Placeholder 2"/>
          <p:cNvSpPr>
            <a:spLocks noGrp="1"/>
          </p:cNvSpPr>
          <p:nvPr>
            <p:ph idx="1"/>
          </p:nvPr>
        </p:nvSpPr>
        <p:spPr/>
        <p:txBody>
          <a:bodyPr anchor="t" anchorCtr="0"/>
          <a:lstStyle/>
          <a:p>
            <a:r>
              <a:rPr lang="en-US" dirty="0"/>
              <a:t>Big Rivers is taking an “all of the above” approach to resource planning that prioritizes reliable baseload electricity.  We are taking bold steps to preserve key generation facilities, allowing power plants to continue valuable energy production while cutting emissions and saving Members money.</a:t>
            </a:r>
          </a:p>
          <a:p>
            <a:r>
              <a:rPr lang="en-US" dirty="0"/>
              <a:t>Big Rivers is evaluating the need and timing for our next generation resource with a fresh look at our current resources, the regulatory environment and our Member needs, Big Rivers is embracing change while keeping safe, reliable, and affordable power for our Member-Owners at the core of what we do.</a:t>
            </a:r>
          </a:p>
          <a:p>
            <a:r>
              <a:rPr lang="en-US" dirty="0"/>
              <a:t>Big Rivers will continue to work with public and private partners to balance the impacts of ongoing regulatory changes with the need for safety, resilient resources, and reliability.</a:t>
            </a:r>
          </a:p>
        </p:txBody>
      </p:sp>
      <p:sp>
        <p:nvSpPr>
          <p:cNvPr id="4" name="Slide Number Placeholder 3"/>
          <p:cNvSpPr>
            <a:spLocks noGrp="1"/>
          </p:cNvSpPr>
          <p:nvPr>
            <p:ph type="sldNum" sz="quarter" idx="12"/>
          </p:nvPr>
        </p:nvSpPr>
        <p:spPr>
          <a:xfrm>
            <a:off x="10558300" y="5956137"/>
            <a:ext cx="105250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8D9AD5-F248-4919-864A-CFD76CC027D6}" type="slidenum">
              <a:rPr kumimoji="0" lang="en-US" sz="1200" b="0" i="0" u="none" strike="noStrike" kern="1200" cap="none" spc="0" normalizeH="0" baseline="0" noProof="0" smtClean="0">
                <a:ln>
                  <a:noFill/>
                </a:ln>
                <a:solidFill>
                  <a:srgbClr val="1A3260">
                    <a:lumMod val="50000"/>
                  </a:srgbClr>
                </a:solidFill>
                <a:effectLst/>
                <a:uLnTx/>
                <a:uFillTx/>
                <a:latin typeface="Franklin Gothic Book" panose="020B05030201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dirty="0">
              <a:ln>
                <a:noFill/>
              </a:ln>
              <a:solidFill>
                <a:srgbClr val="1A3260">
                  <a:lumMod val="50000"/>
                </a:srgbClr>
              </a:solidFill>
              <a:effectLst/>
              <a:uLnTx/>
              <a:uFillTx/>
              <a:latin typeface="Franklin Gothic Book" panose="020B0503020102020204" pitchFamily="34" charset="0"/>
              <a:ea typeface="+mn-ea"/>
              <a:cs typeface="+mn-cs"/>
            </a:endParaRPr>
          </a:p>
        </p:txBody>
      </p:sp>
    </p:spTree>
    <p:extLst>
      <p:ext uri="{BB962C8B-B14F-4D97-AF65-F5344CB8AC3E}">
        <p14:creationId xmlns:p14="http://schemas.microsoft.com/office/powerpoint/2010/main" val="3995099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D728652-80BA-C4B0-D18D-F8A29D3FF158}"/>
              </a:ext>
            </a:extLst>
          </p:cNvPr>
          <p:cNvSpPr txBox="1"/>
          <p:nvPr/>
        </p:nvSpPr>
        <p:spPr>
          <a:xfrm>
            <a:off x="5017698" y="672861"/>
            <a:ext cx="2156604" cy="3970318"/>
          </a:xfrm>
          <a:prstGeom prst="rect">
            <a:avLst/>
          </a:prstGeom>
          <a:noFill/>
        </p:spPr>
        <p:txBody>
          <a:bodyPr wrap="square" rtlCol="0">
            <a:spAutoFit/>
          </a:bodyPr>
          <a:lstStyle/>
          <a:p>
            <a:r>
              <a:rPr lang="en-US" sz="2800" dirty="0">
                <a:latin typeface="Aptos" panose="020B0004020202020204" pitchFamily="34" charset="0"/>
              </a:rPr>
              <a:t>Mutual aid to North Carolina</a:t>
            </a:r>
          </a:p>
          <a:p>
            <a:endParaRPr lang="en-US" sz="2800" dirty="0">
              <a:latin typeface="Aptos" panose="020B0004020202020204" pitchFamily="34" charset="0"/>
            </a:endParaRPr>
          </a:p>
          <a:p>
            <a:r>
              <a:rPr lang="en-US" sz="2800" dirty="0">
                <a:latin typeface="Aptos" panose="020B0004020202020204" pitchFamily="34" charset="0"/>
              </a:rPr>
              <a:t>September/</a:t>
            </a:r>
          </a:p>
          <a:p>
            <a:r>
              <a:rPr lang="en-US" sz="2800" dirty="0">
                <a:latin typeface="Aptos" panose="020B0004020202020204" pitchFamily="34" charset="0"/>
              </a:rPr>
              <a:t>October</a:t>
            </a:r>
          </a:p>
          <a:p>
            <a:r>
              <a:rPr lang="en-US" sz="2800" dirty="0">
                <a:latin typeface="Aptos" panose="020B0004020202020204" pitchFamily="34" charset="0"/>
              </a:rPr>
              <a:t>2024</a:t>
            </a:r>
          </a:p>
          <a:p>
            <a:endParaRPr lang="en-US" sz="2800" dirty="0">
              <a:latin typeface="Aptos" panose="020B0004020202020204" pitchFamily="34" charset="0"/>
            </a:endParaRPr>
          </a:p>
          <a:p>
            <a:r>
              <a:rPr lang="en-US" sz="2800" dirty="0">
                <a:latin typeface="Aptos" panose="020B0004020202020204" pitchFamily="34" charset="0"/>
              </a:rPr>
              <a:t>Helene</a:t>
            </a:r>
          </a:p>
        </p:txBody>
      </p:sp>
      <p:pic>
        <p:nvPicPr>
          <p:cNvPr id="4098" name="Picture 2" descr="May be an image of kookaburra, owl, vulture, hornbill, red panda, kingfisher, woodpecker and tree">
            <a:extLst>
              <a:ext uri="{FF2B5EF4-FFF2-40B4-BE49-F238E27FC236}">
                <a16:creationId xmlns:a16="http://schemas.microsoft.com/office/drawing/2014/main" id="{63446C3D-E918-89AA-CA06-4F38738C97B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696" y="86264"/>
            <a:ext cx="4619446" cy="61592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0345BDC-6051-7687-E744-39EE19D9FDF1}"/>
              </a:ext>
            </a:extLst>
          </p:cNvPr>
          <p:cNvPicPr>
            <a:picLocks noChangeAspect="1"/>
          </p:cNvPicPr>
          <p:nvPr/>
        </p:nvPicPr>
        <p:blipFill>
          <a:blip r:embed="rId3"/>
          <a:stretch>
            <a:fillRect/>
          </a:stretch>
        </p:blipFill>
        <p:spPr>
          <a:xfrm>
            <a:off x="7039729" y="86264"/>
            <a:ext cx="4927409" cy="6159261"/>
          </a:xfrm>
          <a:prstGeom prst="rect">
            <a:avLst/>
          </a:prstGeom>
        </p:spPr>
      </p:pic>
    </p:spTree>
    <p:extLst>
      <p:ext uri="{BB962C8B-B14F-4D97-AF65-F5344CB8AC3E}">
        <p14:creationId xmlns:p14="http://schemas.microsoft.com/office/powerpoint/2010/main" val="20175171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lack background with blue and green text&#10;&#10;Description automatically generated">
            <a:extLst>
              <a:ext uri="{FF2B5EF4-FFF2-40B4-BE49-F238E27FC236}">
                <a16:creationId xmlns:a16="http://schemas.microsoft.com/office/drawing/2014/main" id="{C65250BB-B429-C4B2-96E3-DA234F9AC060}"/>
              </a:ext>
            </a:extLst>
          </p:cNvPr>
          <p:cNvPicPr>
            <a:picLocks noChangeAspect="1"/>
          </p:cNvPicPr>
          <p:nvPr/>
        </p:nvPicPr>
        <p:blipFill>
          <a:blip r:embed="rId2"/>
          <a:stretch>
            <a:fillRect/>
          </a:stretch>
        </p:blipFill>
        <p:spPr>
          <a:xfrm>
            <a:off x="2712737" y="0"/>
            <a:ext cx="6405740" cy="2314300"/>
          </a:xfrm>
          <a:prstGeom prst="rect">
            <a:avLst/>
          </a:prstGeom>
        </p:spPr>
      </p:pic>
      <p:pic>
        <p:nvPicPr>
          <p:cNvPr id="3" name="Picture 2">
            <a:extLst>
              <a:ext uri="{FF2B5EF4-FFF2-40B4-BE49-F238E27FC236}">
                <a16:creationId xmlns:a16="http://schemas.microsoft.com/office/drawing/2014/main" id="{027DA194-B7A8-040D-06E9-BA28855C3995}"/>
              </a:ext>
            </a:extLst>
          </p:cNvPr>
          <p:cNvPicPr>
            <a:picLocks noChangeAspect="1"/>
          </p:cNvPicPr>
          <p:nvPr/>
        </p:nvPicPr>
        <p:blipFill>
          <a:blip r:embed="rId3"/>
          <a:stretch>
            <a:fillRect/>
          </a:stretch>
        </p:blipFill>
        <p:spPr>
          <a:xfrm>
            <a:off x="6170645" y="2314300"/>
            <a:ext cx="5567265" cy="1374940"/>
          </a:xfrm>
          <a:prstGeom prst="rect">
            <a:avLst/>
          </a:prstGeom>
        </p:spPr>
      </p:pic>
      <p:pic>
        <p:nvPicPr>
          <p:cNvPr id="7" name="Picture 6">
            <a:extLst>
              <a:ext uri="{FF2B5EF4-FFF2-40B4-BE49-F238E27FC236}">
                <a16:creationId xmlns:a16="http://schemas.microsoft.com/office/drawing/2014/main" id="{EBA7FDA3-3DF3-A56B-E6B1-039F1354B846}"/>
              </a:ext>
            </a:extLst>
          </p:cNvPr>
          <p:cNvPicPr>
            <a:picLocks noChangeAspect="1"/>
          </p:cNvPicPr>
          <p:nvPr/>
        </p:nvPicPr>
        <p:blipFill>
          <a:blip r:embed="rId4"/>
          <a:stretch>
            <a:fillRect/>
          </a:stretch>
        </p:blipFill>
        <p:spPr>
          <a:xfrm>
            <a:off x="234016" y="2472294"/>
            <a:ext cx="5681591" cy="1444665"/>
          </a:xfrm>
          <a:prstGeom prst="rect">
            <a:avLst/>
          </a:prstGeom>
        </p:spPr>
      </p:pic>
      <p:sp>
        <p:nvSpPr>
          <p:cNvPr id="8" name="TextBox 7">
            <a:extLst>
              <a:ext uri="{FF2B5EF4-FFF2-40B4-BE49-F238E27FC236}">
                <a16:creationId xmlns:a16="http://schemas.microsoft.com/office/drawing/2014/main" id="{9EDA775F-F043-A73E-E6FD-9071C80E68D1}"/>
              </a:ext>
            </a:extLst>
          </p:cNvPr>
          <p:cNvSpPr txBox="1"/>
          <p:nvPr/>
        </p:nvSpPr>
        <p:spPr>
          <a:xfrm>
            <a:off x="3239834" y="4543701"/>
            <a:ext cx="5351546" cy="1323439"/>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sz="8000" dirty="0">
                <a:latin typeface="Aptos" panose="020B0004020202020204" pitchFamily="34" charset="0"/>
              </a:rPr>
              <a:t>Questions?</a:t>
            </a:r>
          </a:p>
        </p:txBody>
      </p:sp>
    </p:spTree>
    <p:extLst>
      <p:ext uri="{BB962C8B-B14F-4D97-AF65-F5344CB8AC3E}">
        <p14:creationId xmlns:p14="http://schemas.microsoft.com/office/powerpoint/2010/main" val="2396246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D728652-80BA-C4B0-D18D-F8A29D3FF158}"/>
              </a:ext>
            </a:extLst>
          </p:cNvPr>
          <p:cNvSpPr txBox="1"/>
          <p:nvPr/>
        </p:nvSpPr>
        <p:spPr>
          <a:xfrm>
            <a:off x="799381" y="957533"/>
            <a:ext cx="2156604" cy="3970318"/>
          </a:xfrm>
          <a:prstGeom prst="rect">
            <a:avLst/>
          </a:prstGeom>
          <a:noFill/>
        </p:spPr>
        <p:txBody>
          <a:bodyPr wrap="square" rtlCol="0">
            <a:spAutoFit/>
          </a:bodyPr>
          <a:lstStyle/>
          <a:p>
            <a:r>
              <a:rPr lang="en-US" sz="2800" dirty="0">
                <a:latin typeface="Aptos" panose="020B0004020202020204" pitchFamily="34" charset="0"/>
              </a:rPr>
              <a:t>Mutual aid to South Carolina</a:t>
            </a:r>
          </a:p>
          <a:p>
            <a:endParaRPr lang="en-US" sz="2800" dirty="0">
              <a:latin typeface="Aptos" panose="020B0004020202020204" pitchFamily="34" charset="0"/>
            </a:endParaRPr>
          </a:p>
          <a:p>
            <a:r>
              <a:rPr lang="en-US" sz="2800" dirty="0">
                <a:latin typeface="Aptos" panose="020B0004020202020204" pitchFamily="34" charset="0"/>
              </a:rPr>
              <a:t>September/</a:t>
            </a:r>
          </a:p>
          <a:p>
            <a:r>
              <a:rPr lang="en-US" sz="2800" dirty="0">
                <a:latin typeface="Aptos" panose="020B0004020202020204" pitchFamily="34" charset="0"/>
              </a:rPr>
              <a:t>October</a:t>
            </a:r>
          </a:p>
          <a:p>
            <a:r>
              <a:rPr lang="en-US" sz="2800" dirty="0">
                <a:latin typeface="Aptos" panose="020B0004020202020204" pitchFamily="34" charset="0"/>
              </a:rPr>
              <a:t>2024</a:t>
            </a:r>
          </a:p>
          <a:p>
            <a:endParaRPr lang="en-US" sz="2800" dirty="0">
              <a:latin typeface="Aptos" panose="020B0004020202020204" pitchFamily="34" charset="0"/>
            </a:endParaRPr>
          </a:p>
          <a:p>
            <a:r>
              <a:rPr lang="en-US" sz="2800" dirty="0">
                <a:latin typeface="Aptos" panose="020B0004020202020204" pitchFamily="34" charset="0"/>
              </a:rPr>
              <a:t>Helene</a:t>
            </a:r>
          </a:p>
        </p:txBody>
      </p:sp>
      <p:pic>
        <p:nvPicPr>
          <p:cNvPr id="2" name="Picture 1">
            <a:extLst>
              <a:ext uri="{FF2B5EF4-FFF2-40B4-BE49-F238E27FC236}">
                <a16:creationId xmlns:a16="http://schemas.microsoft.com/office/drawing/2014/main" id="{6D826ECE-FDC1-6CB0-D842-961BDF04C018}"/>
              </a:ext>
            </a:extLst>
          </p:cNvPr>
          <p:cNvPicPr>
            <a:picLocks noChangeAspect="1"/>
          </p:cNvPicPr>
          <p:nvPr/>
        </p:nvPicPr>
        <p:blipFill>
          <a:blip r:embed="rId2"/>
          <a:stretch>
            <a:fillRect/>
          </a:stretch>
        </p:blipFill>
        <p:spPr>
          <a:xfrm>
            <a:off x="3536830" y="73323"/>
            <a:ext cx="8226726" cy="6170045"/>
          </a:xfrm>
          <a:prstGeom prst="rect">
            <a:avLst/>
          </a:prstGeom>
        </p:spPr>
      </p:pic>
    </p:spTree>
    <p:extLst>
      <p:ext uri="{BB962C8B-B14F-4D97-AF65-F5344CB8AC3E}">
        <p14:creationId xmlns:p14="http://schemas.microsoft.com/office/powerpoint/2010/main" val="20709208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D728652-80BA-C4B0-D18D-F8A29D3FF158}"/>
              </a:ext>
            </a:extLst>
          </p:cNvPr>
          <p:cNvSpPr txBox="1"/>
          <p:nvPr/>
        </p:nvSpPr>
        <p:spPr>
          <a:xfrm>
            <a:off x="5017698" y="672861"/>
            <a:ext cx="2156604" cy="3539430"/>
          </a:xfrm>
          <a:prstGeom prst="rect">
            <a:avLst/>
          </a:prstGeom>
          <a:noFill/>
        </p:spPr>
        <p:txBody>
          <a:bodyPr wrap="square" rtlCol="0">
            <a:spAutoFit/>
          </a:bodyPr>
          <a:lstStyle/>
          <a:p>
            <a:r>
              <a:rPr lang="en-US" sz="2800" dirty="0">
                <a:latin typeface="Aptos" panose="020B0004020202020204" pitchFamily="34" charset="0"/>
              </a:rPr>
              <a:t>Mutual aid  to</a:t>
            </a:r>
          </a:p>
          <a:p>
            <a:r>
              <a:rPr lang="en-US" sz="2800" dirty="0">
                <a:latin typeface="Aptos" panose="020B0004020202020204" pitchFamily="34" charset="0"/>
              </a:rPr>
              <a:t>Georgia</a:t>
            </a:r>
          </a:p>
          <a:p>
            <a:endParaRPr lang="en-US" sz="2800" dirty="0">
              <a:latin typeface="Aptos" panose="020B0004020202020204" pitchFamily="34" charset="0"/>
            </a:endParaRPr>
          </a:p>
          <a:p>
            <a:r>
              <a:rPr lang="en-US" sz="2800" dirty="0">
                <a:latin typeface="Aptos" panose="020B0004020202020204" pitchFamily="34" charset="0"/>
              </a:rPr>
              <a:t>October</a:t>
            </a:r>
          </a:p>
          <a:p>
            <a:r>
              <a:rPr lang="en-US" sz="2800" dirty="0">
                <a:latin typeface="Aptos" panose="020B0004020202020204" pitchFamily="34" charset="0"/>
              </a:rPr>
              <a:t>2024</a:t>
            </a:r>
          </a:p>
          <a:p>
            <a:endParaRPr lang="en-US" sz="2800" dirty="0">
              <a:latin typeface="Aptos" panose="020B0004020202020204" pitchFamily="34" charset="0"/>
            </a:endParaRPr>
          </a:p>
          <a:p>
            <a:r>
              <a:rPr lang="en-US" sz="2800" dirty="0">
                <a:latin typeface="Aptos" panose="020B0004020202020204" pitchFamily="34" charset="0"/>
              </a:rPr>
              <a:t>Helene</a:t>
            </a:r>
          </a:p>
        </p:txBody>
      </p:sp>
      <p:pic>
        <p:nvPicPr>
          <p:cNvPr id="3" name="Picture 2">
            <a:extLst>
              <a:ext uri="{FF2B5EF4-FFF2-40B4-BE49-F238E27FC236}">
                <a16:creationId xmlns:a16="http://schemas.microsoft.com/office/drawing/2014/main" id="{EA95025D-B280-7D94-31D0-92E79297517D}"/>
              </a:ext>
            </a:extLst>
          </p:cNvPr>
          <p:cNvPicPr>
            <a:picLocks noChangeAspect="1"/>
          </p:cNvPicPr>
          <p:nvPr/>
        </p:nvPicPr>
        <p:blipFill>
          <a:blip r:embed="rId2"/>
          <a:stretch>
            <a:fillRect/>
          </a:stretch>
        </p:blipFill>
        <p:spPr>
          <a:xfrm>
            <a:off x="161026" y="232912"/>
            <a:ext cx="4747404" cy="5934255"/>
          </a:xfrm>
          <a:prstGeom prst="rect">
            <a:avLst/>
          </a:prstGeom>
        </p:spPr>
      </p:pic>
      <p:pic>
        <p:nvPicPr>
          <p:cNvPr id="7" name="Picture 6">
            <a:extLst>
              <a:ext uri="{FF2B5EF4-FFF2-40B4-BE49-F238E27FC236}">
                <a16:creationId xmlns:a16="http://schemas.microsoft.com/office/drawing/2014/main" id="{895B3D73-AB62-8A9B-6E45-28E461E89ACA}"/>
              </a:ext>
            </a:extLst>
          </p:cNvPr>
          <p:cNvPicPr>
            <a:picLocks noChangeAspect="1"/>
          </p:cNvPicPr>
          <p:nvPr/>
        </p:nvPicPr>
        <p:blipFill>
          <a:blip r:embed="rId3"/>
          <a:stretch>
            <a:fillRect/>
          </a:stretch>
        </p:blipFill>
        <p:spPr>
          <a:xfrm>
            <a:off x="7174302" y="232912"/>
            <a:ext cx="4450692" cy="5934256"/>
          </a:xfrm>
          <a:prstGeom prst="rect">
            <a:avLst/>
          </a:prstGeom>
        </p:spPr>
      </p:pic>
    </p:spTree>
    <p:extLst>
      <p:ext uri="{BB962C8B-B14F-4D97-AF65-F5344CB8AC3E}">
        <p14:creationId xmlns:p14="http://schemas.microsoft.com/office/powerpoint/2010/main" val="21193186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ay be an image of lumberyard">
            <a:extLst>
              <a:ext uri="{FF2B5EF4-FFF2-40B4-BE49-F238E27FC236}">
                <a16:creationId xmlns:a16="http://schemas.microsoft.com/office/drawing/2014/main" id="{5F0C1EB6-306A-2481-38F0-70A2244C49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015" y="218894"/>
            <a:ext cx="10483970" cy="5897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19838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4DCE37-DD3E-77FD-D9B4-BCC1A8C864F0}"/>
              </a:ext>
            </a:extLst>
          </p:cNvPr>
          <p:cNvPicPr>
            <a:picLocks noChangeAspect="1"/>
          </p:cNvPicPr>
          <p:nvPr/>
        </p:nvPicPr>
        <p:blipFill>
          <a:blip r:embed="rId2"/>
          <a:stretch>
            <a:fillRect/>
          </a:stretch>
        </p:blipFill>
        <p:spPr>
          <a:xfrm>
            <a:off x="241540" y="3604224"/>
            <a:ext cx="3726611" cy="2794958"/>
          </a:xfrm>
          <a:prstGeom prst="rect">
            <a:avLst/>
          </a:prstGeom>
        </p:spPr>
      </p:pic>
      <p:pic>
        <p:nvPicPr>
          <p:cNvPr id="5" name="Picture 4">
            <a:extLst>
              <a:ext uri="{FF2B5EF4-FFF2-40B4-BE49-F238E27FC236}">
                <a16:creationId xmlns:a16="http://schemas.microsoft.com/office/drawing/2014/main" id="{6A1662CC-4E60-1A92-22D3-2C4F5A627FED}"/>
              </a:ext>
            </a:extLst>
          </p:cNvPr>
          <p:cNvPicPr>
            <a:picLocks noChangeAspect="1"/>
          </p:cNvPicPr>
          <p:nvPr/>
        </p:nvPicPr>
        <p:blipFill>
          <a:blip r:embed="rId3"/>
          <a:stretch>
            <a:fillRect/>
          </a:stretch>
        </p:blipFill>
        <p:spPr>
          <a:xfrm>
            <a:off x="0" y="0"/>
            <a:ext cx="7936302" cy="3631266"/>
          </a:xfrm>
          <a:prstGeom prst="rect">
            <a:avLst/>
          </a:prstGeom>
        </p:spPr>
      </p:pic>
      <p:pic>
        <p:nvPicPr>
          <p:cNvPr id="6" name="Picture 5">
            <a:extLst>
              <a:ext uri="{FF2B5EF4-FFF2-40B4-BE49-F238E27FC236}">
                <a16:creationId xmlns:a16="http://schemas.microsoft.com/office/drawing/2014/main" id="{87820069-5DD2-A481-90B9-07E4EF6416D8}"/>
              </a:ext>
            </a:extLst>
          </p:cNvPr>
          <p:cNvPicPr>
            <a:picLocks noChangeAspect="1"/>
          </p:cNvPicPr>
          <p:nvPr/>
        </p:nvPicPr>
        <p:blipFill>
          <a:blip r:embed="rId4"/>
          <a:stretch>
            <a:fillRect/>
          </a:stretch>
        </p:blipFill>
        <p:spPr>
          <a:xfrm>
            <a:off x="4209691" y="3630103"/>
            <a:ext cx="3726611" cy="2794958"/>
          </a:xfrm>
          <a:prstGeom prst="rect">
            <a:avLst/>
          </a:prstGeom>
        </p:spPr>
      </p:pic>
      <p:pic>
        <p:nvPicPr>
          <p:cNvPr id="7" name="Picture 6">
            <a:extLst>
              <a:ext uri="{FF2B5EF4-FFF2-40B4-BE49-F238E27FC236}">
                <a16:creationId xmlns:a16="http://schemas.microsoft.com/office/drawing/2014/main" id="{5558E60A-88AA-8301-7E2A-9A909FA3AF29}"/>
              </a:ext>
            </a:extLst>
          </p:cNvPr>
          <p:cNvPicPr>
            <a:picLocks noChangeAspect="1"/>
          </p:cNvPicPr>
          <p:nvPr/>
        </p:nvPicPr>
        <p:blipFill>
          <a:blip r:embed="rId5"/>
          <a:stretch>
            <a:fillRect/>
          </a:stretch>
        </p:blipFill>
        <p:spPr>
          <a:xfrm>
            <a:off x="8177842" y="3655982"/>
            <a:ext cx="3657600" cy="2743200"/>
          </a:xfrm>
          <a:prstGeom prst="rect">
            <a:avLst/>
          </a:prstGeom>
        </p:spPr>
      </p:pic>
      <p:sp>
        <p:nvSpPr>
          <p:cNvPr id="8" name="TextBox 7">
            <a:extLst>
              <a:ext uri="{FF2B5EF4-FFF2-40B4-BE49-F238E27FC236}">
                <a16:creationId xmlns:a16="http://schemas.microsoft.com/office/drawing/2014/main" id="{90654F93-7B18-4D8E-B67A-9AD45C3EE0B8}"/>
              </a:ext>
            </a:extLst>
          </p:cNvPr>
          <p:cNvSpPr txBox="1"/>
          <p:nvPr/>
        </p:nvSpPr>
        <p:spPr>
          <a:xfrm>
            <a:off x="8264107" y="64794"/>
            <a:ext cx="3571335" cy="3539430"/>
          </a:xfrm>
          <a:prstGeom prst="rect">
            <a:avLst/>
          </a:prstGeom>
          <a:noFill/>
        </p:spPr>
        <p:txBody>
          <a:bodyPr wrap="square" rtlCol="0">
            <a:spAutoFit/>
          </a:bodyPr>
          <a:lstStyle/>
          <a:p>
            <a:r>
              <a:rPr lang="en-US" sz="2800" dirty="0">
                <a:latin typeface="Aptos" panose="020B0004020202020204" pitchFamily="34" charset="0"/>
              </a:rPr>
              <a:t>250+ lineworkers</a:t>
            </a:r>
          </a:p>
          <a:p>
            <a:r>
              <a:rPr lang="en-US" sz="2800" dirty="0">
                <a:latin typeface="Aptos" panose="020B0004020202020204" pitchFamily="34" charset="0"/>
              </a:rPr>
              <a:t>100+ co-op contractors</a:t>
            </a:r>
          </a:p>
          <a:p>
            <a:endParaRPr lang="en-US" sz="2800" dirty="0">
              <a:latin typeface="Aptos" panose="020B0004020202020204" pitchFamily="34" charset="0"/>
            </a:endParaRPr>
          </a:p>
          <a:p>
            <a:r>
              <a:rPr lang="en-US" sz="2800" dirty="0">
                <a:latin typeface="Aptos" panose="020B0004020202020204" pitchFamily="34" charset="0"/>
              </a:rPr>
              <a:t>Largest mutual aid deployment in the history of Kentucky’s electric cooperatives </a:t>
            </a:r>
          </a:p>
        </p:txBody>
      </p:sp>
    </p:spTree>
    <p:extLst>
      <p:ext uri="{BB962C8B-B14F-4D97-AF65-F5344CB8AC3E}">
        <p14:creationId xmlns:p14="http://schemas.microsoft.com/office/powerpoint/2010/main" val="24157325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extLst>
              <p:ext uri="{D42A27DB-BD31-4B8C-83A1-F6EECF244321}">
                <p14:modId xmlns:p14="http://schemas.microsoft.com/office/powerpoint/2010/main" val="810016449"/>
              </p:ext>
            </p:extLst>
          </p:nvPr>
        </p:nvGraphicFramePr>
        <p:xfrm>
          <a:off x="104931" y="514371"/>
          <a:ext cx="7120494" cy="4329922"/>
        </p:xfrm>
        <a:graphic>
          <a:graphicData uri="http://schemas.openxmlformats.org/presentationml/2006/ole">
            <mc:AlternateContent xmlns:mc="http://schemas.openxmlformats.org/markup-compatibility/2006">
              <mc:Choice xmlns:v="urn:schemas-microsoft-com:vml" Requires="v">
                <p:oleObj spid="_x0000_s1026" name="MapInfo Map" r:id="rId4" imgW="9753480" imgH="5934240" progId="">
                  <p:embed/>
                </p:oleObj>
              </mc:Choice>
              <mc:Fallback>
                <p:oleObj name="MapInfo Map" r:id="rId4" imgW="9753480" imgH="5934240" progId="">
                  <p:embed/>
                  <p:pic>
                    <p:nvPicPr>
                      <p:cNvPr id="102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931" y="514371"/>
                        <a:ext cx="7120494" cy="4329922"/>
                      </a:xfrm>
                      <a:prstGeom prst="rect">
                        <a:avLst/>
                      </a:prstGeom>
                      <a:noFill/>
                      <a:ln>
                        <a:noFill/>
                      </a:ln>
                      <a:effectLst/>
                    </p:spPr>
                  </p:pic>
                </p:oleObj>
              </mc:Fallback>
            </mc:AlternateContent>
          </a:graphicData>
        </a:graphic>
      </p:graphicFrame>
      <p:sp>
        <p:nvSpPr>
          <p:cNvPr id="2" name="TextBox 1">
            <a:extLst>
              <a:ext uri="{FF2B5EF4-FFF2-40B4-BE49-F238E27FC236}">
                <a16:creationId xmlns:a16="http://schemas.microsoft.com/office/drawing/2014/main" id="{40F20F64-2912-4963-8A86-0996D449E139}"/>
              </a:ext>
            </a:extLst>
          </p:cNvPr>
          <p:cNvSpPr txBox="1"/>
          <p:nvPr/>
        </p:nvSpPr>
        <p:spPr>
          <a:xfrm>
            <a:off x="6497742" y="3139782"/>
            <a:ext cx="5966312" cy="2381806"/>
          </a:xfrm>
          <a:prstGeom prst="rect">
            <a:avLst/>
          </a:prstGeom>
          <a:noFill/>
        </p:spPr>
        <p:txBody>
          <a:bodyPr wrap="square" rtlCol="0">
            <a:spAutoFit/>
          </a:bodyPr>
          <a:lstStyle/>
          <a:p>
            <a:r>
              <a:rPr lang="en-US" sz="3900" b="1" dirty="0">
                <a:solidFill>
                  <a:srgbClr val="0081B7"/>
                </a:solidFill>
                <a:latin typeface="Arial" panose="020B0604020202020204" pitchFamily="34" charset="0"/>
                <a:ea typeface="Lato" panose="020F0502020204030203" pitchFamily="34" charset="0"/>
                <a:cs typeface="Arial" panose="020B0604020202020204" pitchFamily="34" charset="0"/>
              </a:rPr>
              <a:t>900</a:t>
            </a:r>
            <a:r>
              <a:rPr lang="en-US" sz="3900" dirty="0">
                <a:latin typeface="Arial" panose="020B0604020202020204" pitchFamily="34" charset="0"/>
                <a:ea typeface="Lato" panose="020F0502020204030203" pitchFamily="34" charset="0"/>
                <a:cs typeface="Arial" panose="020B0604020202020204" pitchFamily="34" charset="0"/>
              </a:rPr>
              <a:t> </a:t>
            </a:r>
            <a:r>
              <a:rPr lang="en-US" sz="3900" dirty="0">
                <a:solidFill>
                  <a:schemeClr val="bg1">
                    <a:lumMod val="50000"/>
                  </a:schemeClr>
                </a:solidFill>
                <a:latin typeface="Arial" panose="020B0604020202020204" pitchFamily="34" charset="0"/>
                <a:ea typeface="Lato" panose="020F0502020204030203" pitchFamily="34" charset="0"/>
                <a:cs typeface="Arial" panose="020B0604020202020204" pitchFamily="34" charset="0"/>
              </a:rPr>
              <a:t>electric co-ops</a:t>
            </a:r>
          </a:p>
          <a:p>
            <a:pPr>
              <a:lnSpc>
                <a:spcPct val="150000"/>
              </a:lnSpc>
            </a:pPr>
            <a:r>
              <a:rPr lang="en-US" sz="3900" b="1" dirty="0">
                <a:solidFill>
                  <a:srgbClr val="0081B7"/>
                </a:solidFill>
                <a:latin typeface="Arial" panose="020B0604020202020204" pitchFamily="34" charset="0"/>
                <a:ea typeface="Lato" panose="020F0502020204030203" pitchFamily="34" charset="0"/>
                <a:cs typeface="Arial" panose="020B0604020202020204" pitchFamily="34" charset="0"/>
              </a:rPr>
              <a:t>42 million </a:t>
            </a:r>
            <a:r>
              <a:rPr lang="en-US" sz="3900" dirty="0">
                <a:solidFill>
                  <a:schemeClr val="bg1">
                    <a:lumMod val="50000"/>
                  </a:schemeClr>
                </a:solidFill>
                <a:latin typeface="Arial" panose="020B0604020202020204" pitchFamily="34" charset="0"/>
                <a:ea typeface="Lato" panose="020F0502020204030203" pitchFamily="34" charset="0"/>
                <a:cs typeface="Arial" panose="020B0604020202020204" pitchFamily="34" charset="0"/>
              </a:rPr>
              <a:t>consumers</a:t>
            </a:r>
          </a:p>
          <a:p>
            <a:pPr>
              <a:lnSpc>
                <a:spcPct val="150000"/>
              </a:lnSpc>
            </a:pPr>
            <a:r>
              <a:rPr lang="en-US" sz="3900" b="1" dirty="0">
                <a:solidFill>
                  <a:srgbClr val="0081B7"/>
                </a:solidFill>
                <a:latin typeface="Arial" panose="020B0604020202020204" pitchFamily="34" charset="0"/>
                <a:ea typeface="Lato" panose="020F0502020204030203" pitchFamily="34" charset="0"/>
                <a:cs typeface="Arial" panose="020B0604020202020204" pitchFamily="34" charset="0"/>
              </a:rPr>
              <a:t>48</a:t>
            </a:r>
            <a:r>
              <a:rPr lang="en-US" sz="3900" dirty="0">
                <a:latin typeface="Arial" panose="020B0604020202020204" pitchFamily="34" charset="0"/>
                <a:ea typeface="Lato" panose="020F0502020204030203" pitchFamily="34" charset="0"/>
                <a:cs typeface="Arial" panose="020B0604020202020204" pitchFamily="34" charset="0"/>
              </a:rPr>
              <a:t> </a:t>
            </a:r>
            <a:r>
              <a:rPr lang="en-US" sz="3900" dirty="0">
                <a:solidFill>
                  <a:schemeClr val="bg1">
                    <a:lumMod val="50000"/>
                  </a:schemeClr>
                </a:solidFill>
                <a:latin typeface="Arial" panose="020B0604020202020204" pitchFamily="34" charset="0"/>
                <a:ea typeface="Lato" panose="020F0502020204030203" pitchFamily="34" charset="0"/>
                <a:cs typeface="Arial" panose="020B0604020202020204" pitchFamily="34" charset="0"/>
              </a:rPr>
              <a:t>states</a:t>
            </a:r>
          </a:p>
        </p:txBody>
      </p:sp>
      <p:cxnSp>
        <p:nvCxnSpPr>
          <p:cNvPr id="4" name="Straight Connector 3">
            <a:extLst>
              <a:ext uri="{FF2B5EF4-FFF2-40B4-BE49-F238E27FC236}">
                <a16:creationId xmlns:a16="http://schemas.microsoft.com/office/drawing/2014/main" id="{B860728E-C4BE-BF45-B529-A9D9D3748956}"/>
              </a:ext>
            </a:extLst>
          </p:cNvPr>
          <p:cNvCxnSpPr>
            <a:cxnSpLocks/>
          </p:cNvCxnSpPr>
          <p:nvPr/>
        </p:nvCxnSpPr>
        <p:spPr>
          <a:xfrm>
            <a:off x="6617043" y="3891301"/>
            <a:ext cx="5119328" cy="0"/>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BD84004-12F2-924D-8FE2-7BD201125983}"/>
              </a:ext>
            </a:extLst>
          </p:cNvPr>
          <p:cNvCxnSpPr>
            <a:cxnSpLocks/>
          </p:cNvCxnSpPr>
          <p:nvPr/>
        </p:nvCxnSpPr>
        <p:spPr>
          <a:xfrm>
            <a:off x="6617043" y="4729884"/>
            <a:ext cx="5157035" cy="0"/>
          </a:xfrm>
          <a:prstGeom prst="line">
            <a:avLst/>
          </a:prstGeom>
          <a:ln>
            <a:solidFill>
              <a:schemeClr val="bg1">
                <a:lumMod val="50000"/>
              </a:schemeClr>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1A3260"/>
      </a:accent1>
      <a:accent2>
        <a:srgbClr val="4590B8"/>
      </a:accent2>
      <a:accent3>
        <a:srgbClr val="45CBE8"/>
      </a:accent3>
      <a:accent4>
        <a:srgbClr val="969FA7"/>
      </a:accent4>
      <a:accent5>
        <a:srgbClr val="A2C777"/>
      </a:accent5>
      <a:accent6>
        <a:srgbClr val="42955F"/>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Presentation2" id="{8ECF2EA1-3DA9-4669-A70E-F8AA25A49CCD}" vid="{099B8671-D860-407C-8CB2-C401CC54A183}"/>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47f1f242-06ea-4540-9077-1b9f3d25a448}" enabled="1" method="Standard" siteId="{6619d758-83ae-4c96-9f92-335a247f84f0}" removed="0"/>
</clbl:labelList>
</file>

<file path=docProps/app.xml><?xml version="1.0" encoding="utf-8"?>
<Properties xmlns="http://schemas.openxmlformats.org/officeDocument/2006/extended-properties" xmlns:vt="http://schemas.openxmlformats.org/officeDocument/2006/docPropsVTypes">
  <TotalTime>19360</TotalTime>
  <Words>2838</Words>
  <Application>Microsoft Office PowerPoint</Application>
  <PresentationFormat>Widescreen</PresentationFormat>
  <Paragraphs>303</Paragraphs>
  <Slides>40</Slides>
  <Notes>12</Notes>
  <HiddenSlides>0</HiddenSlides>
  <MMClips>0</MMClips>
  <ScaleCrop>false</ScaleCrop>
  <HeadingPairs>
    <vt:vector size="8" baseType="variant">
      <vt:variant>
        <vt:lpstr>Fonts Used</vt:lpstr>
      </vt:variant>
      <vt:variant>
        <vt:i4>14</vt:i4>
      </vt:variant>
      <vt:variant>
        <vt:lpstr>Theme</vt:lpstr>
      </vt:variant>
      <vt:variant>
        <vt:i4>4</vt:i4>
      </vt:variant>
      <vt:variant>
        <vt:lpstr>Embedded OLE Servers</vt:lpstr>
      </vt:variant>
      <vt:variant>
        <vt:i4>1</vt:i4>
      </vt:variant>
      <vt:variant>
        <vt:lpstr>Slide Titles</vt:lpstr>
      </vt:variant>
      <vt:variant>
        <vt:i4>40</vt:i4>
      </vt:variant>
    </vt:vector>
  </HeadingPairs>
  <TitlesOfParts>
    <vt:vector size="59" baseType="lpstr">
      <vt:lpstr>Abadi Extra Light</vt:lpstr>
      <vt:lpstr>Aptos</vt:lpstr>
      <vt:lpstr>Arial</vt:lpstr>
      <vt:lpstr>Avenir Next</vt:lpstr>
      <vt:lpstr>Calibri</vt:lpstr>
      <vt:lpstr>Calibri Light</vt:lpstr>
      <vt:lpstr>Century Gothic</vt:lpstr>
      <vt:lpstr>Franklin Gothic Book</vt:lpstr>
      <vt:lpstr>Franklin Gothic Medium</vt:lpstr>
      <vt:lpstr>Franklin Gothic Medium Cond</vt:lpstr>
      <vt:lpstr>Gill Sans</vt:lpstr>
      <vt:lpstr>Gill Sans MT</vt:lpstr>
      <vt:lpstr>Lato</vt:lpstr>
      <vt:lpstr>Wingdings 2</vt:lpstr>
      <vt:lpstr>Office Theme</vt:lpstr>
      <vt:lpstr>1_Office Theme</vt:lpstr>
      <vt:lpstr>2_Office Theme</vt:lpstr>
      <vt:lpstr>Dividend</vt:lpstr>
      <vt:lpstr>MapInfo Map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Co-ops Are Not-For-Profit</vt:lpstr>
      <vt:lpstr>Rural Service Areas: Less Revenue Per Mile</vt:lpstr>
      <vt:lpstr>PowerPoint Presentation</vt:lpstr>
      <vt:lpstr>PowerPoint Presentation</vt:lpstr>
      <vt:lpstr>PowerPoint Presentation</vt:lpstr>
      <vt:lpstr>East Kentucky Power Cooperative Update</vt:lpstr>
      <vt:lpstr>EKPC’s Overview</vt:lpstr>
      <vt:lpstr>EKPC’s Overview</vt:lpstr>
      <vt:lpstr>Resources in PJM are Increasingly Constrained</vt:lpstr>
      <vt:lpstr>Resources in PJM are Increasingly Constrained</vt:lpstr>
      <vt:lpstr>Resources in PJM are Increasingly Constrained</vt:lpstr>
      <vt:lpstr>Industry Uncertainty Driven by Multiple Factors</vt:lpstr>
      <vt:lpstr>Industry Uncertainty Driven by Multiple Factors</vt:lpstr>
      <vt:lpstr>In the Face of Uncertainty, EKPC will be Bold</vt:lpstr>
      <vt:lpstr>Bottom Line</vt:lpstr>
      <vt:lpstr>Thank you to the General Assembly and Attorney General</vt:lpstr>
      <vt:lpstr>Interim Joint Committee – Natural Resources &amp; Energy OCTOBER 17, 2024</vt:lpstr>
      <vt:lpstr>We are BIG RIVERS</vt:lpstr>
      <vt:lpstr>Future Big Rivers CAPACITY Mix – “all of the above” approach</vt:lpstr>
      <vt:lpstr>Reduction in carbon emissions</vt:lpstr>
      <vt:lpstr>Big Rivers transmission</vt:lpstr>
      <vt:lpstr>Economic Development</vt:lpstr>
      <vt:lpstr>Big Rivers recent transitions</vt:lpstr>
      <vt:lpstr>Challenges &amp; opportunities</vt:lpstr>
      <vt:lpstr>A look to the future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Kacey Harmeling</dc:creator>
  <cp:lastModifiedBy>Hartley, Rachel (LRC)</cp:lastModifiedBy>
  <cp:revision>215</cp:revision>
  <dcterms:created xsi:type="dcterms:W3CDTF">2018-11-12T18:51:44Z</dcterms:created>
  <dcterms:modified xsi:type="dcterms:W3CDTF">2024-10-17T12:24:36Z</dcterms:modified>
</cp:coreProperties>
</file>