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62" r:id="rId2"/>
    <p:sldId id="357" r:id="rId3"/>
    <p:sldId id="366" r:id="rId4"/>
    <p:sldId id="367" r:id="rId5"/>
    <p:sldId id="359" r:id="rId6"/>
    <p:sldId id="370" r:id="rId7"/>
    <p:sldId id="369" r:id="rId8"/>
    <p:sldId id="358" r:id="rId9"/>
    <p:sldId id="360" r:id="rId10"/>
    <p:sldId id="371" r:id="rId11"/>
    <p:sldId id="306" r:id="rId12"/>
    <p:sldId id="356" r:id="rId13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96" y="8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2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32DA7B89-64B8-4C70-B4B4-410FEBA3860F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11DC03ED-AB3C-4BBE-ACEF-E71D3434D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820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BC9277-0D87-E244-98A7-B63AC0833873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0166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172237"/>
            <a:ext cx="10972800" cy="33528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2076594"/>
            <a:ext cx="12192000" cy="0"/>
          </a:xfrm>
          <a:prstGeom prst="line">
            <a:avLst/>
          </a:prstGeom>
          <a:ln w="762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193184"/>
            <a:ext cx="10972800" cy="1532586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  <a:latin typeface="+mj-lt"/>
              </a:defRPr>
            </a:lvl2pPr>
            <a:lvl3pPr>
              <a:defRPr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914400"/>
            <a:ext cx="12192000" cy="0"/>
          </a:xfrm>
          <a:prstGeom prst="line">
            <a:avLst/>
          </a:prstGeom>
          <a:ln w="762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06400" y="122238"/>
            <a:ext cx="11379200" cy="715962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990601"/>
            <a:ext cx="55880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1"/>
                </a:solidFill>
                <a:latin typeface="+mj-lt"/>
              </a:defRPr>
            </a:lvl1pPr>
            <a:lvl2pPr>
              <a:defRPr sz="2400">
                <a:solidFill>
                  <a:schemeClr val="bg1"/>
                </a:solidFill>
                <a:latin typeface="+mj-lt"/>
              </a:defRPr>
            </a:lvl2pPr>
            <a:lvl3pPr>
              <a:defRPr sz="2000">
                <a:solidFill>
                  <a:schemeClr val="bg1"/>
                </a:solidFill>
                <a:latin typeface="+mj-lt"/>
              </a:defRPr>
            </a:lvl3pPr>
            <a:lvl4pPr>
              <a:defRPr sz="1800">
                <a:solidFill>
                  <a:schemeClr val="bg1"/>
                </a:solidFill>
                <a:latin typeface="+mj-lt"/>
              </a:defRPr>
            </a:lvl4pPr>
            <a:lvl5pPr>
              <a:defRPr sz="1800">
                <a:solidFill>
                  <a:schemeClr val="bg1"/>
                </a:solidFill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90601"/>
            <a:ext cx="55880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1"/>
                </a:solidFill>
                <a:latin typeface="+mj-lt"/>
              </a:defRPr>
            </a:lvl1pPr>
            <a:lvl2pPr>
              <a:defRPr sz="2400">
                <a:solidFill>
                  <a:schemeClr val="bg1"/>
                </a:solidFill>
                <a:latin typeface="+mj-lt"/>
              </a:defRPr>
            </a:lvl2pPr>
            <a:lvl3pPr>
              <a:defRPr sz="2000">
                <a:solidFill>
                  <a:schemeClr val="bg1"/>
                </a:solidFill>
                <a:latin typeface="+mj-lt"/>
              </a:defRPr>
            </a:lvl3pPr>
            <a:lvl4pPr>
              <a:defRPr sz="1800">
                <a:solidFill>
                  <a:schemeClr val="bg1"/>
                </a:solidFill>
                <a:latin typeface="+mj-lt"/>
              </a:defRPr>
            </a:lvl4pPr>
            <a:lvl5pPr>
              <a:defRPr sz="1800">
                <a:solidFill>
                  <a:schemeClr val="bg1"/>
                </a:solidFill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914400"/>
            <a:ext cx="12192000" cy="0"/>
          </a:xfrm>
          <a:prstGeom prst="line">
            <a:avLst/>
          </a:prstGeom>
          <a:ln w="762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Title 4"/>
          <p:cNvSpPr>
            <a:spLocks noGrp="1"/>
          </p:cNvSpPr>
          <p:nvPr>
            <p:ph type="title"/>
          </p:nvPr>
        </p:nvSpPr>
        <p:spPr>
          <a:xfrm>
            <a:off x="406400" y="122238"/>
            <a:ext cx="11379200" cy="715962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atin typeface="+mj-l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6400" y="1112838"/>
            <a:ext cx="55901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400" y="1782762"/>
            <a:ext cx="5590117" cy="370363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  <a:latin typeface="+mj-lt"/>
              </a:defRPr>
            </a:lvl2pPr>
            <a:lvl3pPr>
              <a:defRPr sz="18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112838"/>
            <a:ext cx="55922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782762"/>
            <a:ext cx="5592233" cy="370363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  <a:latin typeface="+mj-lt"/>
              </a:defRPr>
            </a:lvl2pPr>
            <a:lvl3pPr>
              <a:defRPr sz="18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914400"/>
            <a:ext cx="12192000" cy="0"/>
          </a:xfrm>
          <a:prstGeom prst="line">
            <a:avLst/>
          </a:prstGeom>
          <a:ln w="762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" name="Title 4"/>
          <p:cNvSpPr>
            <a:spLocks noGrp="1"/>
          </p:cNvSpPr>
          <p:nvPr>
            <p:ph type="title"/>
          </p:nvPr>
        </p:nvSpPr>
        <p:spPr>
          <a:xfrm>
            <a:off x="406400" y="122238"/>
            <a:ext cx="11379200" cy="715962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0" y="914400"/>
            <a:ext cx="12192000" cy="0"/>
          </a:xfrm>
          <a:prstGeom prst="line">
            <a:avLst/>
          </a:prstGeom>
          <a:ln w="762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406400" y="122238"/>
            <a:ext cx="11379200" cy="715962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492625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304800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  <a:latin typeface="Cambria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059363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304800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  <a:latin typeface="Cambria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059363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1085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C:\Users\jocelyn.gross\Documents\KIA\Logos\State.jpg"/>
          <p:cNvPicPr>
            <a:picLocks noChangeAspect="1" noChangeArrowheads="1"/>
          </p:cNvPicPr>
          <p:nvPr/>
        </p:nvPicPr>
        <p:blipFill>
          <a:blip r:embed="rId9" cstate="print"/>
          <a:srcRect l="9091" t="24510" r="9091" b="26471"/>
          <a:stretch>
            <a:fillRect/>
          </a:stretch>
        </p:blipFill>
        <p:spPr bwMode="auto">
          <a:xfrm>
            <a:off x="1195578" y="381000"/>
            <a:ext cx="9800844" cy="4495800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alpha val="9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0" name="Rectangle 19"/>
          <p:cNvSpPr/>
          <p:nvPr/>
        </p:nvSpPr>
        <p:spPr>
          <a:xfrm>
            <a:off x="0" y="5791200"/>
            <a:ext cx="121920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1" name="Picture 2" descr="C:\Users\jocelyn.gross\Documents\KIA\Logos\wrislogo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8435" y="5867400"/>
            <a:ext cx="916965" cy="738880"/>
          </a:xfrm>
          <a:prstGeom prst="rect">
            <a:avLst/>
          </a:prstGeom>
          <a:noFill/>
        </p:spPr>
      </p:pic>
      <p:cxnSp>
        <p:nvCxnSpPr>
          <p:cNvPr id="24" name="Straight Connector 23"/>
          <p:cNvCxnSpPr/>
          <p:nvPr/>
        </p:nvCxnSpPr>
        <p:spPr>
          <a:xfrm>
            <a:off x="0" y="5715000"/>
            <a:ext cx="12192000" cy="0"/>
          </a:xfrm>
          <a:prstGeom prst="line">
            <a:avLst/>
          </a:prstGeom>
          <a:ln w="1524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0" y="6705600"/>
            <a:ext cx="12192000" cy="0"/>
          </a:xfrm>
          <a:prstGeom prst="line">
            <a:avLst/>
          </a:prstGeom>
          <a:ln w="762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8" name="Content Placeholder 19"/>
          <p:cNvSpPr txBox="1">
            <a:spLocks/>
          </p:cNvSpPr>
          <p:nvPr/>
        </p:nvSpPr>
        <p:spPr>
          <a:xfrm>
            <a:off x="406400" y="990601"/>
            <a:ext cx="109728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248" y="5842017"/>
            <a:ext cx="788348" cy="78922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3553" y="5971338"/>
            <a:ext cx="2022974" cy="5779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9" r:id="rId6"/>
    <p:sldLayoutId id="2147483670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04800" y="2172237"/>
            <a:ext cx="10972800" cy="3205106"/>
          </a:xfrm>
        </p:spPr>
        <p:txBody>
          <a:bodyPr>
            <a:normAutofit/>
          </a:bodyPr>
          <a:lstStyle/>
          <a:p>
            <a:endParaRPr lang="en-US" sz="3800" dirty="0"/>
          </a:p>
          <a:p>
            <a:r>
              <a:rPr lang="en-US" sz="4000" dirty="0"/>
              <a:t>KY WWATERS</a:t>
            </a:r>
          </a:p>
          <a:p>
            <a:r>
              <a:rPr lang="en-US" sz="2400" dirty="0"/>
              <a:t>Update to Interim Joint Committee on Natural Resources and Energy</a:t>
            </a:r>
          </a:p>
          <a:p>
            <a:endParaRPr lang="en-US" sz="2400" dirty="0"/>
          </a:p>
          <a:p>
            <a:r>
              <a:rPr lang="en-US" sz="2000" dirty="0"/>
              <a:t>October 17, 2024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5000" dirty="0"/>
              <a:t> </a:t>
            </a:r>
          </a:p>
        </p:txBody>
      </p:sp>
      <p:pic>
        <p:nvPicPr>
          <p:cNvPr id="4" name="Picture Placeholder 5">
            <a:extLst>
              <a:ext uri="{FF2B5EF4-FFF2-40B4-BE49-F238E27FC236}">
                <a16:creationId xmlns:a16="http://schemas.microsoft.com/office/drawing/2014/main" id="{3B2B2D36-29B6-15E3-0C66-342002903F7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262" r="3262"/>
          <a:stretch>
            <a:fillRect/>
          </a:stretch>
        </p:blipFill>
        <p:spPr>
          <a:xfrm>
            <a:off x="376190" y="120204"/>
            <a:ext cx="3251200" cy="1828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F752B79-DB0D-118F-46FD-059D038DE232}"/>
              </a:ext>
            </a:extLst>
          </p:cNvPr>
          <p:cNvSpPr txBox="1"/>
          <p:nvPr/>
        </p:nvSpPr>
        <p:spPr>
          <a:xfrm>
            <a:off x="4006272" y="636311"/>
            <a:ext cx="780953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KY Water and Wastewater Assistance for Troubled or Economically Restrained Systems</a:t>
            </a:r>
          </a:p>
        </p:txBody>
      </p:sp>
    </p:spTree>
    <p:extLst>
      <p:ext uri="{BB962C8B-B14F-4D97-AF65-F5344CB8AC3E}">
        <p14:creationId xmlns:p14="http://schemas.microsoft.com/office/powerpoint/2010/main" val="353487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674CA3-E295-AD41-87DE-1D7D7BAC8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810" y="990601"/>
            <a:ext cx="113792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sz="3400" dirty="0"/>
          </a:p>
          <a:p>
            <a:pPr marL="514350" indent="-514350">
              <a:buFont typeface="+mj-lt"/>
              <a:buAutoNum type="arabicPeriod"/>
            </a:pPr>
            <a:r>
              <a:rPr lang="en-US" sz="3400" dirty="0"/>
              <a:t>Full Principal and Interest Repayment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400" dirty="0"/>
              <a:t>Full Principal Repayment, Zero Interest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400" dirty="0"/>
              <a:t>50% Principal Repayment, Zero Interest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400" dirty="0"/>
              <a:t>No repayment required (Grant)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02A4B7-E0A3-3CFE-CD43-41CFF8164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Repayment Scenarios</a:t>
            </a:r>
          </a:p>
        </p:txBody>
      </p:sp>
    </p:spTree>
    <p:extLst>
      <p:ext uri="{BB962C8B-B14F-4D97-AF65-F5344CB8AC3E}">
        <p14:creationId xmlns:p14="http://schemas.microsoft.com/office/powerpoint/2010/main" val="1211660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674CA3-E295-AD41-87DE-1D7D7BAC8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810" y="990601"/>
            <a:ext cx="113792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400" dirty="0"/>
              <a:t>Board Approved Standard Terms</a:t>
            </a:r>
          </a:p>
          <a:p>
            <a:endParaRPr lang="en-US" sz="1800" dirty="0"/>
          </a:p>
          <a:p>
            <a:pPr lvl="2"/>
            <a:r>
              <a:rPr lang="en-US" sz="2600" dirty="0"/>
              <a:t>Standard Principal Forgiveness Amount: 50%</a:t>
            </a:r>
          </a:p>
          <a:p>
            <a:pPr lvl="2"/>
            <a:r>
              <a:rPr lang="en-US" sz="2600" dirty="0"/>
              <a:t>Standard Repayment Term: 30-Years</a:t>
            </a:r>
          </a:p>
          <a:p>
            <a:pPr lvl="2"/>
            <a:r>
              <a:rPr lang="en-US" sz="2600" dirty="0"/>
              <a:t>Target Debt Service Coverage Ratio: 1.1</a:t>
            </a:r>
          </a:p>
          <a:p>
            <a:pPr lvl="2"/>
            <a:r>
              <a:rPr lang="en-US" sz="2600" dirty="0"/>
              <a:t>Funding Recommendation</a:t>
            </a:r>
          </a:p>
          <a:p>
            <a:pPr lvl="3"/>
            <a:r>
              <a:rPr lang="en-US" sz="2200" dirty="0"/>
              <a:t>Recommendation </a:t>
            </a:r>
            <a:r>
              <a:rPr lang="en-US" sz="2200"/>
              <a:t>will be </a:t>
            </a:r>
            <a:r>
              <a:rPr lang="en-US" sz="2200" dirty="0"/>
              <a:t>the repayment scenario that first meets the target Debt Service Coverage of 1.1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02A4B7-E0A3-3CFE-CD43-41CFF8164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Structure, Term and Funding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2601172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12131EC-D802-553B-E5EB-77192F4DE15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03064213"/>
              </p:ext>
            </p:extLst>
          </p:nvPr>
        </p:nvGraphicFramePr>
        <p:xfrm>
          <a:off x="406400" y="2091807"/>
          <a:ext cx="11264900" cy="2222881"/>
        </p:xfrm>
        <a:graphic>
          <a:graphicData uri="http://schemas.openxmlformats.org/drawingml/2006/table">
            <a:tbl>
              <a:tblPr firstRow="1" firstCol="1" bandRow="1"/>
              <a:tblGrid>
                <a:gridCol w="1384300">
                  <a:extLst>
                    <a:ext uri="{9D8B030D-6E8A-4147-A177-3AD203B41FA5}">
                      <a16:colId xmlns:a16="http://schemas.microsoft.com/office/drawing/2014/main" val="1199305984"/>
                    </a:ext>
                  </a:extLst>
                </a:gridCol>
                <a:gridCol w="1739900">
                  <a:extLst>
                    <a:ext uri="{9D8B030D-6E8A-4147-A177-3AD203B41FA5}">
                      <a16:colId xmlns:a16="http://schemas.microsoft.com/office/drawing/2014/main" val="2401157601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4150161011"/>
                    </a:ext>
                  </a:extLst>
                </a:gridCol>
                <a:gridCol w="860425">
                  <a:extLst>
                    <a:ext uri="{9D8B030D-6E8A-4147-A177-3AD203B41FA5}">
                      <a16:colId xmlns:a16="http://schemas.microsoft.com/office/drawing/2014/main" val="224779978"/>
                    </a:ext>
                  </a:extLst>
                </a:gridCol>
                <a:gridCol w="860425">
                  <a:extLst>
                    <a:ext uri="{9D8B030D-6E8A-4147-A177-3AD203B41FA5}">
                      <a16:colId xmlns:a16="http://schemas.microsoft.com/office/drawing/2014/main" val="2064898092"/>
                    </a:ext>
                  </a:extLst>
                </a:gridCol>
                <a:gridCol w="860425">
                  <a:extLst>
                    <a:ext uri="{9D8B030D-6E8A-4147-A177-3AD203B41FA5}">
                      <a16:colId xmlns:a16="http://schemas.microsoft.com/office/drawing/2014/main" val="3903060760"/>
                    </a:ext>
                  </a:extLst>
                </a:gridCol>
                <a:gridCol w="860425">
                  <a:extLst>
                    <a:ext uri="{9D8B030D-6E8A-4147-A177-3AD203B41FA5}">
                      <a16:colId xmlns:a16="http://schemas.microsoft.com/office/drawing/2014/main" val="331414753"/>
                    </a:ext>
                  </a:extLst>
                </a:gridCol>
                <a:gridCol w="1587500">
                  <a:extLst>
                    <a:ext uri="{9D8B030D-6E8A-4147-A177-3AD203B41FA5}">
                      <a16:colId xmlns:a16="http://schemas.microsoft.com/office/drawing/2014/main" val="318898151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377188931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124702075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CEE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Debt Service Ratio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C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C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5090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Applicant Name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Name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WRIS Number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Scenario 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Scenario 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Scenario 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Scenario 4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Requested Amount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Single Score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Ranking Score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2193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 ker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58525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Water District AB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Replace WWD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WS-002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3,153,693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106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0045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Water District 4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Replace WWD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WS-004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5,452,647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103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4559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Water District DF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Expanse District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WS-005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1.9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9,074,640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4753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Water District 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Replace WWD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WS-006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5,607,629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949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Water District RC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Replace WWD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WS-008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8,814,071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9370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Water District 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Expanse District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WS-001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29,020,300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1503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Water District 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Expanse District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WS-007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5,228,313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6237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Water District 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Expanse District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WS-003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7,078,494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 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903071"/>
                  </a:ext>
                </a:extLst>
              </a:tr>
            </a:tbl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469B4451-9E5C-26ED-BE89-60058EB89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3970034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416A340-AE00-BAE0-1F1C-BA5ACDA11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166018"/>
            <a:ext cx="11379200" cy="4525963"/>
          </a:xfrm>
        </p:spPr>
        <p:txBody>
          <a:bodyPr/>
          <a:lstStyle/>
          <a:p>
            <a:r>
              <a:rPr lang="en-US" sz="2800" dirty="0"/>
              <a:t>July 17 through August 30 –Applications accepted</a:t>
            </a:r>
          </a:p>
          <a:p>
            <a:r>
              <a:rPr lang="en-US" sz="2800" dirty="0"/>
              <a:t>November – Projects presented to KIA Board for Scoring and Funding Recommendation</a:t>
            </a:r>
          </a:p>
          <a:p>
            <a:r>
              <a:rPr lang="en-US" sz="2800" dirty="0"/>
              <a:t>December 1 – Provide project applications and scores with funding recommendation to General Assembly</a:t>
            </a:r>
          </a:p>
          <a:p>
            <a:r>
              <a:rPr lang="en-US" sz="2800" dirty="0"/>
              <a:t>January 2025 – March 2025 – General Assembly will select projects to receive funding</a:t>
            </a:r>
          </a:p>
          <a:p>
            <a:r>
              <a:rPr lang="en-US" sz="2800" dirty="0"/>
              <a:t>April 2025 – KIA will contact the applicants with approved terms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83673F6-096F-7DFA-853E-13E505B53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KY WWATERS Timeline</a:t>
            </a:r>
          </a:p>
        </p:txBody>
      </p:sp>
    </p:spTree>
    <p:extLst>
      <p:ext uri="{BB962C8B-B14F-4D97-AF65-F5344CB8AC3E}">
        <p14:creationId xmlns:p14="http://schemas.microsoft.com/office/powerpoint/2010/main" val="4224663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416A340-AE00-BAE0-1F1C-BA5ACDA11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090570"/>
            <a:ext cx="11379200" cy="4601412"/>
          </a:xfrm>
        </p:spPr>
        <p:txBody>
          <a:bodyPr/>
          <a:lstStyle/>
          <a:p>
            <a:pPr>
              <a:buAutoNum type="alphaLcParenBoth"/>
            </a:pPr>
            <a:r>
              <a:rPr lang="en-US" sz="2000" dirty="0"/>
              <a:t>Hold at least </a:t>
            </a:r>
            <a:r>
              <a:rPr lang="en-US" sz="2000" dirty="0">
                <a:solidFill>
                  <a:srgbClr val="FFFF00"/>
                </a:solidFill>
              </a:rPr>
              <a:t>monthly meetings</a:t>
            </a:r>
            <a:r>
              <a:rPr lang="en-US" sz="2000" dirty="0"/>
              <a:t>, which may be in conjunction with regularly scheduled board meetings, to discharge its duties under this section; </a:t>
            </a:r>
          </a:p>
          <a:p>
            <a:pPr>
              <a:buAutoNum type="alphaLcParenBoth"/>
            </a:pPr>
            <a:r>
              <a:rPr lang="en-US" sz="2000" dirty="0"/>
              <a:t>Determine whether a funding applicant is an </a:t>
            </a:r>
            <a:r>
              <a:rPr lang="en-US" sz="2000" dirty="0">
                <a:solidFill>
                  <a:srgbClr val="FFFF00"/>
                </a:solidFill>
              </a:rPr>
              <a:t>eligible funding recipient </a:t>
            </a:r>
            <a:r>
              <a:rPr lang="en-US" sz="2000" dirty="0"/>
              <a:t>and is seeking funding for an </a:t>
            </a:r>
            <a:r>
              <a:rPr lang="en-US" sz="2000" dirty="0">
                <a:solidFill>
                  <a:srgbClr val="FFFF00"/>
                </a:solidFill>
              </a:rPr>
              <a:t>eligible project</a:t>
            </a:r>
            <a:r>
              <a:rPr lang="en-US" sz="2000" dirty="0"/>
              <a:t>; </a:t>
            </a:r>
          </a:p>
          <a:p>
            <a:pPr>
              <a:buAutoNum type="alphaLcParenBoth"/>
            </a:pPr>
            <a:r>
              <a:rPr lang="en-US" sz="2000" dirty="0"/>
              <a:t>Based on the criteria listed in paragraph (d) of this subsection, </a:t>
            </a:r>
            <a:r>
              <a:rPr lang="en-US" sz="2000" dirty="0">
                <a:solidFill>
                  <a:srgbClr val="FFFF00"/>
                </a:solidFill>
              </a:rPr>
              <a:t>develop an objective score card or rubric</a:t>
            </a:r>
            <a:r>
              <a:rPr lang="en-US" sz="2000" dirty="0"/>
              <a:t>, which may be amended from time to time, to aid in the analysis and scoring of funding applications; </a:t>
            </a:r>
          </a:p>
          <a:p>
            <a:pPr>
              <a:buAutoNum type="alphaLcParenBoth"/>
            </a:pPr>
            <a:r>
              <a:rPr lang="en-US" sz="2000" dirty="0"/>
              <a:t>Evaluate and score each funding applicant's project according to the extent to which it meets the… [12 scoring] … criteria:  </a:t>
            </a:r>
          </a:p>
          <a:p>
            <a:pPr>
              <a:buAutoNum type="alphaLcParenBoth"/>
            </a:pPr>
            <a:r>
              <a:rPr lang="en-US" sz="2000" dirty="0"/>
              <a:t> </a:t>
            </a:r>
            <a:r>
              <a:rPr lang="en-US" sz="2000" dirty="0">
                <a:solidFill>
                  <a:srgbClr val="FFFF00"/>
                </a:solidFill>
              </a:rPr>
              <a:t>Within sixty (60) days </a:t>
            </a:r>
            <a:r>
              <a:rPr lang="en-US" sz="2000" dirty="0"/>
              <a:t>of a funding application being deemed complete under subsection (3)(b) of this section, </a:t>
            </a:r>
            <a:r>
              <a:rPr lang="en-US" sz="2000" dirty="0">
                <a:solidFill>
                  <a:srgbClr val="FFFF00"/>
                </a:solidFill>
              </a:rPr>
              <a:t>make determinations on the eligibility </a:t>
            </a:r>
            <a:r>
              <a:rPr lang="en-US" sz="2000" dirty="0"/>
              <a:t>of the proposed project and the applicant </a:t>
            </a:r>
            <a:r>
              <a:rPr lang="en-US" sz="2000" dirty="0">
                <a:solidFill>
                  <a:srgbClr val="FFFF00"/>
                </a:solidFill>
              </a:rPr>
              <a:t>and issue a project score </a:t>
            </a:r>
            <a:r>
              <a:rPr lang="en-US" sz="2000" dirty="0"/>
              <a:t>for the application; </a:t>
            </a:r>
          </a:p>
          <a:p>
            <a:pPr>
              <a:buAutoNum type="alphaLcParenBoth"/>
            </a:pPr>
            <a:r>
              <a:rPr lang="en-US" sz="2000" dirty="0"/>
              <a:t> </a:t>
            </a:r>
            <a:r>
              <a:rPr lang="en-US" sz="2000" dirty="0">
                <a:solidFill>
                  <a:srgbClr val="FFFF00"/>
                </a:solidFill>
              </a:rPr>
              <a:t>Provide detailed feedback</a:t>
            </a:r>
            <a:r>
              <a:rPr lang="en-US" sz="2000" dirty="0"/>
              <a:t> to all funding applicants </a:t>
            </a:r>
            <a:r>
              <a:rPr lang="en-US" sz="2000" dirty="0">
                <a:solidFill>
                  <a:srgbClr val="FFFF00"/>
                </a:solidFill>
              </a:rPr>
              <a:t>within fourteen (14) days of the project score </a:t>
            </a:r>
            <a:r>
              <a:rPr lang="en-US" sz="2000" dirty="0"/>
              <a:t>being completed; and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83673F6-096F-7DFA-853E-13E505B53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KIA Board Requirements - </a:t>
            </a:r>
            <a:r>
              <a:rPr lang="en-US" sz="4400" dirty="0"/>
              <a:t>KRS 224A.320</a:t>
            </a:r>
            <a:br>
              <a:rPr lang="en-US" sz="44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814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3A40C48-FE9E-5564-E87E-FE4AB77F7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arenR" startAt="7"/>
            </a:pPr>
            <a:r>
              <a:rPr lang="en-US" sz="2000" dirty="0"/>
              <a:t>No later than </a:t>
            </a:r>
            <a:r>
              <a:rPr lang="en-US" sz="2000" dirty="0">
                <a:solidFill>
                  <a:srgbClr val="FFFF00"/>
                </a:solidFill>
              </a:rPr>
              <a:t>December 1</a:t>
            </a:r>
            <a:r>
              <a:rPr lang="en-US" sz="2000" dirty="0"/>
              <a:t>, 2024, and each December 1 thereafter, </a:t>
            </a:r>
            <a:r>
              <a:rPr lang="en-US" sz="2000" dirty="0">
                <a:solidFill>
                  <a:srgbClr val="FFFF00"/>
                </a:solidFill>
              </a:rPr>
              <a:t>submit to the Legislative Research Commission</a:t>
            </a:r>
            <a:r>
              <a:rPr lang="en-US" sz="2000" dirty="0"/>
              <a:t> for referral to the Interim Joint Committee on Appropriations and Revenue </a:t>
            </a:r>
            <a:r>
              <a:rPr lang="en-US" sz="2000" dirty="0">
                <a:solidFill>
                  <a:srgbClr val="FFFF00"/>
                </a:solidFill>
              </a:rPr>
              <a:t>an annual report </a:t>
            </a:r>
            <a:r>
              <a:rPr lang="en-US" sz="2000" dirty="0"/>
              <a:t>containing: </a:t>
            </a:r>
          </a:p>
          <a:p>
            <a:pPr lvl="1">
              <a:buFont typeface="+mj-lt"/>
              <a:buAutoNum type="arabicPeriod"/>
            </a:pPr>
            <a:r>
              <a:rPr lang="en-US" sz="1600" dirty="0"/>
              <a:t>The </a:t>
            </a:r>
            <a:r>
              <a:rPr lang="en-US" sz="1600" dirty="0">
                <a:solidFill>
                  <a:srgbClr val="FFFF00"/>
                </a:solidFill>
              </a:rPr>
              <a:t>evaluations and scores of the proposed funding recipients for the year </a:t>
            </a:r>
            <a:r>
              <a:rPr lang="en-US" sz="1600" dirty="0"/>
              <a:t>to allow for the General Assembly to make the determinations for funding the proposed funding recipients. For each proposed funding recipient that meets the eligibility requirements for funding, the board shall </a:t>
            </a:r>
            <a:r>
              <a:rPr lang="en-US" sz="1600" dirty="0">
                <a:solidFill>
                  <a:srgbClr val="FFFF00"/>
                </a:solidFill>
              </a:rPr>
              <a:t>provide a proposal for the structure and the terms of the funding</a:t>
            </a:r>
            <a:r>
              <a:rPr lang="en-US" sz="1600" dirty="0"/>
              <a:t>, including but not limited to whether the funding should be </a:t>
            </a:r>
            <a:r>
              <a:rPr lang="en-US" sz="1600" dirty="0">
                <a:solidFill>
                  <a:srgbClr val="FFFF00"/>
                </a:solidFill>
              </a:rPr>
              <a:t>awarded in whole or in part as a grant, loan, no-interest loan, or forgivable loan</a:t>
            </a:r>
            <a:r>
              <a:rPr lang="en-US" sz="1600" dirty="0"/>
              <a:t>, the repayment terms and interest rates for loans or portions of loans, and any other conditions that the board proposes to be placed on the funding; </a:t>
            </a:r>
          </a:p>
          <a:p>
            <a:pPr lvl="1">
              <a:buFont typeface="+mj-lt"/>
              <a:buAutoNum type="arabicPeriod"/>
            </a:pPr>
            <a:r>
              <a:rPr lang="en-US" sz="1600" dirty="0"/>
              <a:t>A </a:t>
            </a:r>
            <a:r>
              <a:rPr lang="en-US" sz="1600" dirty="0">
                <a:solidFill>
                  <a:srgbClr val="FFFF00"/>
                </a:solidFill>
              </a:rPr>
              <a:t>list of all program applicants</a:t>
            </a:r>
            <a:r>
              <a:rPr lang="en-US" sz="1600" dirty="0"/>
              <a:t>; </a:t>
            </a:r>
          </a:p>
          <a:p>
            <a:pPr lvl="1">
              <a:buFont typeface="+mj-lt"/>
              <a:buAutoNum type="arabicPeriod"/>
            </a:pPr>
            <a:r>
              <a:rPr lang="en-US" sz="1600" dirty="0"/>
              <a:t>The </a:t>
            </a:r>
            <a:r>
              <a:rPr lang="en-US" sz="1600" dirty="0">
                <a:solidFill>
                  <a:srgbClr val="FFFF00"/>
                </a:solidFill>
              </a:rPr>
              <a:t>identity of applicants who did not meet the eligibility requirements </a:t>
            </a:r>
            <a:r>
              <a:rPr lang="en-US" sz="1600" dirty="0"/>
              <a:t>for participation in the program; </a:t>
            </a:r>
          </a:p>
          <a:p>
            <a:pPr lvl="1">
              <a:buFont typeface="+mj-lt"/>
              <a:buAutoNum type="arabicPeriod"/>
            </a:pPr>
            <a:r>
              <a:rPr lang="en-US" sz="1600" dirty="0"/>
              <a:t> </a:t>
            </a:r>
            <a:r>
              <a:rPr lang="en-US" sz="1600" dirty="0">
                <a:solidFill>
                  <a:srgbClr val="FFFF00"/>
                </a:solidFill>
              </a:rPr>
              <a:t>Trends </a:t>
            </a:r>
            <a:r>
              <a:rPr lang="en-US" sz="1600" dirty="0"/>
              <a:t>found in feedback given to applicants who did not meet the eligibility requirements for participation in the program; and </a:t>
            </a:r>
          </a:p>
          <a:p>
            <a:pPr lvl="1">
              <a:buFont typeface="+mj-lt"/>
              <a:buAutoNum type="arabicPeriod"/>
            </a:pPr>
            <a:r>
              <a:rPr lang="en-US" sz="1600" dirty="0"/>
              <a:t> </a:t>
            </a:r>
            <a:r>
              <a:rPr lang="en-US" sz="1600" dirty="0">
                <a:solidFill>
                  <a:srgbClr val="FFFF00"/>
                </a:solidFill>
              </a:rPr>
              <a:t>Eligible uses of funding cited</a:t>
            </a:r>
            <a:r>
              <a:rPr lang="en-US" sz="1600" dirty="0"/>
              <a:t> in the funding applications. 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C9D808E-C928-EF6F-8945-F37D7638B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KIA Board Requirements - </a:t>
            </a:r>
            <a:r>
              <a:rPr lang="en-US" sz="4400" dirty="0"/>
              <a:t>KRS 224A.320, </a:t>
            </a:r>
            <a:r>
              <a:rPr lang="en-US" sz="4400" dirty="0" err="1"/>
              <a:t>con’t</a:t>
            </a:r>
            <a:r>
              <a:rPr lang="en-US" sz="4400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922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68778" y="1158948"/>
            <a:ext cx="11054443" cy="4125433"/>
          </a:xfrm>
          <a:prstGeom prst="rect">
            <a:avLst/>
          </a:prstGeom>
        </p:spPr>
        <p:txBody>
          <a:bodyPr lIns="92075" tIns="46038" rIns="92075" bIns="46038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1828800" lvl="4" indent="0" eaLnBrk="1" hangingPunct="1">
              <a:lnSpc>
                <a:spcPct val="90000"/>
              </a:lnSpc>
              <a:buNone/>
              <a:defRPr/>
            </a:pPr>
            <a:endParaRPr lang="en-US" sz="2800" dirty="0">
              <a:solidFill>
                <a:schemeClr val="bg1"/>
              </a:solidFill>
              <a:cs typeface="Arial"/>
            </a:endParaRPr>
          </a:p>
          <a:p>
            <a:pPr marL="971550" lvl="1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schemeClr val="bg1"/>
                </a:solidFill>
                <a:cs typeface="Arial"/>
              </a:rPr>
              <a:t>KY WWATERS</a:t>
            </a:r>
          </a:p>
          <a:p>
            <a:pPr marL="1371600" lvl="2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chemeClr val="bg1"/>
                </a:solidFill>
                <a:cs typeface="Arial"/>
              </a:rPr>
              <a:t>Standard rate -			1.75%</a:t>
            </a:r>
          </a:p>
          <a:p>
            <a:pPr marL="1371600" lvl="2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chemeClr val="bg1"/>
                </a:solidFill>
                <a:cs typeface="Arial"/>
              </a:rPr>
              <a:t>Non-standard (a) rate -	0.75%	 	</a:t>
            </a:r>
          </a:p>
          <a:p>
            <a:pPr marL="1371600" lvl="2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chemeClr val="bg1"/>
                </a:solidFill>
                <a:cs typeface="Arial"/>
              </a:rPr>
              <a:t>Non-standard (b) rate -	0.00%</a:t>
            </a:r>
          </a:p>
          <a:p>
            <a:pPr marL="1371600" lvl="2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en-US" sz="1000" dirty="0">
              <a:solidFill>
                <a:schemeClr val="bg1"/>
              </a:solidFill>
              <a:cs typeface="Arial"/>
            </a:endParaRPr>
          </a:p>
          <a:p>
            <a:pPr marL="914400" lvl="2" indent="0" eaLnBrk="1" hangingPunct="1">
              <a:lnSpc>
                <a:spcPct val="90000"/>
              </a:lnSpc>
              <a:buNone/>
              <a:defRPr/>
            </a:pPr>
            <a:r>
              <a:rPr lang="en-US" dirty="0">
                <a:solidFill>
                  <a:schemeClr val="bg1"/>
                </a:solidFill>
                <a:cs typeface="Arial"/>
              </a:rPr>
              <a:t>	 	</a:t>
            </a:r>
          </a:p>
          <a:p>
            <a:pPr lvl="2" eaLnBrk="1" hangingPunct="1">
              <a:lnSpc>
                <a:spcPct val="90000"/>
              </a:lnSpc>
              <a:buFont typeface="Marlett" charset="0"/>
              <a:buNone/>
              <a:defRPr/>
            </a:pPr>
            <a:endParaRPr lang="en-US"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FY2025 KY WWATERS Interest Rates</a:t>
            </a:r>
          </a:p>
        </p:txBody>
      </p:sp>
    </p:spTree>
    <p:extLst>
      <p:ext uri="{BB962C8B-B14F-4D97-AF65-F5344CB8AC3E}">
        <p14:creationId xmlns:p14="http://schemas.microsoft.com/office/powerpoint/2010/main" val="3950452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465FA7C-7F5E-C2FF-E97B-A92D47D28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Eligible Funding Recipient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EDCBFCD-480E-BCF7-0E17-33E8B1602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6837" y="1239981"/>
            <a:ext cx="5541818" cy="4015509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MEETS 1 OR MORE CRITERIA: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Service Area MHI &lt; State MHI;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User rate affordability &gt; 1% of annual MHI;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audit in at least one (1) of the prior three (3) years; 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Negative income in any two (2) of the previous five (5) years;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Debt service coverage ratio &lt; 1.1 in any three (3) of the previous five (5) years; 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Accounts payable turnover ratio &lt; 1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Days' sales in accounts receivable ratio &gt; forty-five (45) days; 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Notice of violation or agreed order in the past year;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Water loss percentage &gt; thirty percent (30%); 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E39E6CE-9E70-1B35-51FF-597321267375}"/>
              </a:ext>
            </a:extLst>
          </p:cNvPr>
          <p:cNvSpPr txBox="1">
            <a:spLocks/>
          </p:cNvSpPr>
          <p:nvPr/>
        </p:nvSpPr>
        <p:spPr>
          <a:xfrm>
            <a:off x="401782" y="1239982"/>
            <a:ext cx="5541818" cy="401550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WATER OR WASTEWATER SYSTEM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A water district, water association, or joint water commission formed under KRS Chapter 74; 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A sewer district or sanitation district formed under KRS Chapter 67, 76, or 220; 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A municipal water utility and water works, sewer utility, sewage system or works, or combined electric and water plant formed under KRS Chapter 96; and 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Any combination of two (2) or more of the entities listed in subparagraphs 1. to 3. of this paragraph.</a:t>
            </a:r>
          </a:p>
        </p:txBody>
      </p:sp>
    </p:spTree>
    <p:extLst>
      <p:ext uri="{BB962C8B-B14F-4D97-AF65-F5344CB8AC3E}">
        <p14:creationId xmlns:p14="http://schemas.microsoft.com/office/powerpoint/2010/main" val="2613200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06400" y="1833797"/>
            <a:ext cx="5588000" cy="3682767"/>
          </a:xfrm>
        </p:spPr>
        <p:txBody>
          <a:bodyPr/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Developing technical, operational, and maintenance resources and expertise; </a:t>
            </a:r>
          </a:p>
          <a:p>
            <a:pPr marL="1143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Improving utility infrastructure planning, repair, maintenance, renovation, and management of plants and assets; </a:t>
            </a:r>
          </a:p>
          <a:p>
            <a:pPr marL="1143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Obtaining technical expertise in areas of rate-setting, cost-of-service, and proper utility accounting standards for the utility type;</a:t>
            </a:r>
          </a:p>
          <a:p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Performing and correcting deficiencies from drinking water, wastewater, and financial audits;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197600" y="1833797"/>
            <a:ext cx="5588000" cy="3682767"/>
          </a:xfrm>
        </p:spPr>
        <p:txBody>
          <a:bodyPr/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Financial inadequacies, including debt service coverage through relief or refinance of debt; 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Payment assistance for excessive maintenance costs, fines and penalties from past violations, or consultants; and </a:t>
            </a:r>
          </a:p>
          <a:p>
            <a:pPr marL="1143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Inadequately maintained distribution, collection, or treatment works, including service extensions to unserved or underserved areas and the renovation of treatment works to conserve resources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/>
              <a:t>Eligible Project Types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F7E20D-38DF-AA15-D2D8-1EACA5BFCBE7}"/>
              </a:ext>
            </a:extLst>
          </p:cNvPr>
          <p:cNvSpPr txBox="1"/>
          <p:nvPr/>
        </p:nvSpPr>
        <p:spPr>
          <a:xfrm>
            <a:off x="387758" y="1195052"/>
            <a:ext cx="112906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Capital and Non-Capital Projects relating to: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644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465FA7C-7F5E-C2FF-E97B-A92D47D28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Scoring Criteria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EDCBFCD-480E-BCF7-0E17-33E8B1602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097369"/>
            <a:ext cx="5905977" cy="4447754"/>
          </a:xfrm>
          <a:ln>
            <a:solidFill>
              <a:schemeClr val="accent1"/>
            </a:solidFill>
          </a:ln>
        </p:spPr>
        <p:txBody>
          <a:bodyPr/>
          <a:lstStyle/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 startAt="7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Days' sales in accounts receivable ratio &gt; forty-five (45) days; 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 startAt="7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 startAt="7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Notice of violation or agreed order in the past year;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 startAt="7"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 startAt="7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Water loss percentage &gt; thirty percent (30%); 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 startAt="10"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 startAt="10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Funding will be able to fully resolve the pending issues in the application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 startAt="10"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 startAt="10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Proposed project demonstrates a high level of community or regional impact potential 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 startAt="10"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 startAt="10"/>
            </a:pP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Use funding for regionalization, consolidation, or partnerships</a:t>
            </a:r>
            <a:endParaRPr lang="en-US" sz="1800" dirty="0"/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 startAt="7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E39E6CE-9E70-1B35-51FF-597321267375}"/>
              </a:ext>
            </a:extLst>
          </p:cNvPr>
          <p:cNvSpPr txBox="1">
            <a:spLocks/>
          </p:cNvSpPr>
          <p:nvPr/>
        </p:nvSpPr>
        <p:spPr>
          <a:xfrm>
            <a:off x="190023" y="1097368"/>
            <a:ext cx="5690660" cy="444775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Service Area MHI &lt; State MHI;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User rate affordability &gt; 1% of annual MHI;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audit in at least one (1) of the prior three (3) years; 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Negative income in any two (2) of the previous five (5) years;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Debt service coverage ratio &lt; 1.1 in any three (3) of the previous five (5) years; 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Accounts payable turnover ratio &lt; 1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961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06400" y="990601"/>
            <a:ext cx="11313020" cy="4525963"/>
          </a:xfrm>
        </p:spPr>
        <p:txBody>
          <a:bodyPr/>
          <a:lstStyle/>
          <a:p>
            <a:r>
              <a:rPr lang="en-US" sz="2750" dirty="0"/>
              <a:t>Weighted Score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Scoring Criteria</a:t>
            </a:r>
            <a:endParaRPr lang="en-US" sz="3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4A56191-BE26-7491-D16B-514364B4FA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811229"/>
              </p:ext>
            </p:extLst>
          </p:nvPr>
        </p:nvGraphicFramePr>
        <p:xfrm>
          <a:off x="1965378" y="1897718"/>
          <a:ext cx="7472680" cy="2579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1225">
                  <a:extLst>
                    <a:ext uri="{9D8B030D-6E8A-4147-A177-3AD203B41FA5}">
                      <a16:colId xmlns:a16="http://schemas.microsoft.com/office/drawing/2014/main" val="1692444778"/>
                    </a:ext>
                  </a:extLst>
                </a:gridCol>
                <a:gridCol w="410845">
                  <a:extLst>
                    <a:ext uri="{9D8B030D-6E8A-4147-A177-3AD203B41FA5}">
                      <a16:colId xmlns:a16="http://schemas.microsoft.com/office/drawing/2014/main" val="3325372729"/>
                    </a:ext>
                  </a:extLst>
                </a:gridCol>
                <a:gridCol w="1521460">
                  <a:extLst>
                    <a:ext uri="{9D8B030D-6E8A-4147-A177-3AD203B41FA5}">
                      <a16:colId xmlns:a16="http://schemas.microsoft.com/office/drawing/2014/main" val="3863689509"/>
                    </a:ext>
                  </a:extLst>
                </a:gridCol>
                <a:gridCol w="1464945">
                  <a:extLst>
                    <a:ext uri="{9D8B030D-6E8A-4147-A177-3AD203B41FA5}">
                      <a16:colId xmlns:a16="http://schemas.microsoft.com/office/drawing/2014/main" val="3378957684"/>
                    </a:ext>
                  </a:extLst>
                </a:gridCol>
                <a:gridCol w="1335405">
                  <a:extLst>
                    <a:ext uri="{9D8B030D-6E8A-4147-A177-3AD203B41FA5}">
                      <a16:colId xmlns:a16="http://schemas.microsoft.com/office/drawing/2014/main" val="77402525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11530366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9418363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Base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Weighted Score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Maximum Score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6225958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1 - MHI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80% &gt;&lt; 100%, 10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50%&gt;&lt;80%, 15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&gt;50%, 20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10 – 20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20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76021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2 - MHI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&gt;1%, 10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0 – 10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28693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3 - Revenue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2 Years, 8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3 Years +, 12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8 – 12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87009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4 - Revenue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 Year, 8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2 Years +, 12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8 – 12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7183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5 - Revenue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3 Years, 8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3 Years +, 12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8 – 12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82218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6 - Revenue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&lt;1%, 8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0 – 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31950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7 - Ratios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&gt;45 days, 6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0 – 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7904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8 - Ratios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if yes, 6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0 – 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54681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9 - Ratios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30%, 6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50%+, 9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6 – 9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9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29707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10 - Impact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if yes, 10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0 – 10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20352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11 - Impact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if yes, 10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0 – 10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39604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12 - Impact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if yes, 10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0 – 10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52956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125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2463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467201"/>
      </p:ext>
    </p:extLst>
  </p:cSld>
  <p:clrMapOvr>
    <a:masterClrMapping/>
  </p:clrMapOvr>
</p:sld>
</file>

<file path=ppt/theme/theme1.xml><?xml version="1.0" encoding="utf-8"?>
<a:theme xmlns:a="http://schemas.openxmlformats.org/drawingml/2006/main" name="KIA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IA" id="{D70D0F84-9528-4D5D-BA3C-3AE167A7C678}" vid="{715D0336-9AC7-45E2-A7C3-693B407251F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KIA</Template>
  <TotalTime>3007</TotalTime>
  <Words>1477</Words>
  <Application>Microsoft Office PowerPoint</Application>
  <PresentationFormat>Widescreen</PresentationFormat>
  <Paragraphs>303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Aptos Narrow</vt:lpstr>
      <vt:lpstr>Arial</vt:lpstr>
      <vt:lpstr>Calibri</vt:lpstr>
      <vt:lpstr>Cambria</vt:lpstr>
      <vt:lpstr>Marlett</vt:lpstr>
      <vt:lpstr>KIA</vt:lpstr>
      <vt:lpstr> </vt:lpstr>
      <vt:lpstr>KY WWATERS Timeline</vt:lpstr>
      <vt:lpstr>KIA Board Requirements - KRS 224A.320 </vt:lpstr>
      <vt:lpstr>KIA Board Requirements - KRS 224A.320, con’t.</vt:lpstr>
      <vt:lpstr>FY2025 KY WWATERS Interest Rates</vt:lpstr>
      <vt:lpstr>Eligible Funding Recipient</vt:lpstr>
      <vt:lpstr>Eligible Project Types</vt:lpstr>
      <vt:lpstr>Scoring Criteria</vt:lpstr>
      <vt:lpstr>Scoring Criteria</vt:lpstr>
      <vt:lpstr>Repayment Scenarios</vt:lpstr>
      <vt:lpstr>Structure, Term and Funding Recommendation</vt:lpstr>
      <vt:lpstr>Examples</vt:lpstr>
    </vt:vector>
  </TitlesOfParts>
  <Company>Commonwealth of Kentucky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Armstrong, Megan (DLG)</dc:creator>
  <cp:lastModifiedBy>Hartley, Rachel (LRC)</cp:lastModifiedBy>
  <cp:revision>181</cp:revision>
  <cp:lastPrinted>2024-07-17T20:11:52Z</cp:lastPrinted>
  <dcterms:created xsi:type="dcterms:W3CDTF">2020-08-07T12:29:20Z</dcterms:created>
  <dcterms:modified xsi:type="dcterms:W3CDTF">2024-10-14T19:10:52Z</dcterms:modified>
</cp:coreProperties>
</file>