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</p:sldMasterIdLst>
  <p:notesMasterIdLst>
    <p:notesMasterId r:id="rId15"/>
  </p:notesMasterIdLst>
  <p:sldIdLst>
    <p:sldId id="562" r:id="rId5"/>
    <p:sldId id="566" r:id="rId6"/>
    <p:sldId id="577" r:id="rId7"/>
    <p:sldId id="587" r:id="rId8"/>
    <p:sldId id="588" r:id="rId9"/>
    <p:sldId id="578" r:id="rId10"/>
    <p:sldId id="579" r:id="rId11"/>
    <p:sldId id="580" r:id="rId12"/>
    <p:sldId id="581" r:id="rId13"/>
    <p:sldId id="586" r:id="rId14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318B9F-680A-4EE5-875E-603FDBB6B965}">
          <p14:sldIdLst>
            <p14:sldId id="562"/>
            <p14:sldId id="566"/>
            <p14:sldId id="577"/>
            <p14:sldId id="587"/>
            <p14:sldId id="588"/>
            <p14:sldId id="578"/>
            <p14:sldId id="579"/>
            <p14:sldId id="580"/>
            <p14:sldId id="581"/>
            <p14:sldId id="5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C035-3450-DA6E-5463-5770204347EC}" name="Noble, Sarah E (EEC)" initials="NSE(" userId="S::sarah.noble@ky.gov::ce61c87d-8909-41a8-92bd-8bafc8a5fd4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64"/>
    <a:srgbClr val="382B24"/>
    <a:srgbClr val="2F2E69"/>
    <a:srgbClr val="FF5B5B"/>
    <a:srgbClr val="435544"/>
    <a:srgbClr val="F2F8F8"/>
    <a:srgbClr val="E6E5E5"/>
    <a:srgbClr val="CEE1F2"/>
    <a:srgbClr val="EBFFFF"/>
    <a:srgbClr val="AB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533681-1BA0-4E0D-9655-1DFFE33357B1}" v="1" dt="2024-07-01T17:38:15.571"/>
    <p1510:client id="{E976839F-711D-4139-AF1B-1617F28914E1}" v="42" dt="2024-06-30T23:38:24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314" autoAdjust="0"/>
  </p:normalViewPr>
  <p:slideViewPr>
    <p:cSldViewPr snapToGrid="0">
      <p:cViewPr varScale="1">
        <p:scale>
          <a:sx n="118" d="100"/>
          <a:sy n="118" d="100"/>
        </p:scale>
        <p:origin x="1440" y="108"/>
      </p:cViewPr>
      <p:guideLst/>
    </p:cSldViewPr>
  </p:slideViewPr>
  <p:outlineViewPr>
    <p:cViewPr>
      <p:scale>
        <a:sx n="33" d="100"/>
        <a:sy n="33" d="100"/>
      </p:scale>
      <p:origin x="0" y="-319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806CFE-6A5A-4A64-9F40-DD1A55CAE9CA}" type="datetimeFigureOut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051269-D850-49FB-A9D3-9F1B856CA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51269-D850-49FB-A9D3-9F1B856CAF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2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 with medium confidence">
            <a:extLst>
              <a:ext uri="{FF2B5EF4-FFF2-40B4-BE49-F238E27FC236}">
                <a16:creationId xmlns:a16="http://schemas.microsoft.com/office/drawing/2014/main" id="{2F3A84F6-E764-A49D-9373-834EB9A1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730" y="1737421"/>
            <a:ext cx="2717385" cy="2717385"/>
          </a:xfrm>
          <a:prstGeom prst="rect">
            <a:avLst/>
          </a:prstGeom>
          <a:effectLst>
            <a:outerShdw blurRad="50800" dist="50800" dir="5400000" algn="ctr" rotWithShape="0">
              <a:srgbClr val="2F2E69"/>
            </a:outerShdw>
          </a:effectLst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592B38-20D0-1937-6F42-E95241978E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78" y="2188768"/>
            <a:ext cx="3473092" cy="181469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431458C-30DF-2EF7-B9E9-25B2D9B06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0839" y="4697658"/>
            <a:ext cx="7122320" cy="1576447"/>
          </a:xfr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>
              <a:buNone/>
              <a:defRPr/>
            </a:lvl1pPr>
          </a:lstStyle>
          <a:p>
            <a:pPr indent="-228600" eaLnBrk="1" hangingPunct="1">
              <a:buFont typeface="Arial" panose="020B0604020202020204" pitchFamily="34" charset="0"/>
              <a:buChar char="•"/>
            </a:pPr>
            <a:endParaRPr lang="en-US" altLang="en-US" sz="800" b="1" dirty="0"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/>
            <a:r>
              <a:rPr lang="en-US" alt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Larry D. Hughes, P.G. Environmental Scientist Consultant II</a:t>
            </a:r>
          </a:p>
          <a:p>
            <a:pPr eaLnBrk="1" hangingPunct="1"/>
            <a:r>
              <a:rPr lang="en-US" alt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Office of the Commissioner</a:t>
            </a:r>
          </a:p>
          <a:p>
            <a:pPr eaLnBrk="1" hangingPunct="1"/>
            <a:r>
              <a:rPr lang="en-US" alt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Department for Environmental Protection</a:t>
            </a:r>
          </a:p>
          <a:p>
            <a:pPr eaLnBrk="1" hangingPunct="1"/>
            <a:endParaRPr lang="en-US" altLang="en-US" sz="9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/>
            <a:r>
              <a:rPr lang="en-US" altLang="en-US" sz="14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May 24, 2024</a:t>
            </a:r>
          </a:p>
          <a:p>
            <a:pPr indent="-228600" algn="l" eaLnBrk="1" hangingPunct="1">
              <a:buFont typeface="Arial" panose="020B0604020202020204" pitchFamily="34" charset="0"/>
              <a:buChar char="•"/>
            </a:pPr>
            <a:endParaRPr lang="en-US" altLang="en-US" sz="800" b="1" dirty="0"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9CA4444-B8E3-7194-8C18-BEDB87A4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A448B8-855F-494B-8B41-42E4C7397F92}" type="datetime1">
              <a:rPr lang="en-US" smtClean="0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3FB32E1-ED17-A3E2-E61F-016A62E3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3A18BB4-9884-6432-7E3C-9992E144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310E6-20D0-4890-8E5B-9413CDE7DE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7ED8157-DC3B-3FD3-74E4-9DA650C2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61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73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02BD-A09E-4193-996C-497AB8FAFE1F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8AF81-3AC2-4D2C-B389-CAE78505A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C39F5-FEE9-45F6-A4C0-9BFD78220959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36C9-1C59-4742-B45F-D35235E94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2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50000"/>
                </a:schemeClr>
              </a:gs>
              <a:gs pos="83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03409-6EAA-4F77-8585-E72930587483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Georgia Pro Semibold" panose="02040702050405020303" pitchFamily="18" charset="0"/>
              </a:defRPr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57888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C4F1D-76FC-4C40-B8B7-5D6AF74C60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8FFC6040-90E0-160B-6662-8CCC77C2F7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25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B86F-1C7B-42FF-91B2-3295B24A8A14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3438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796C5-6325-4340-A0B5-031A97D18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8EADAA15-5672-D9EB-974F-84DC5CAF03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230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5AD6-3FC9-4BE9-AAA1-F477D03F886F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94375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21CD0-9E99-4DF6-ADF3-987E72CA7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3FB1801-4DB9-84EE-9A4A-F90A5E9EA9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50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72988-7743-4DEE-9D39-7CC06CFAD08C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984875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48B77-50B9-4EE3-A0DD-D7492F6AA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09552477-CCAF-344B-7CD3-8A300E154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612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 shadeToTitle="1"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50000"/>
              </a:schemeClr>
            </a:gs>
            <a:gs pos="83000">
              <a:schemeClr val="accent1">
                <a:lumMod val="50000"/>
              </a:schemeClr>
            </a:gs>
            <a:gs pos="10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Section Divide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EBE7-5693-4827-AFFE-E094AF8F6C49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11863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B2C9-A8B6-4BAD-BC29-2E27AC7991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B10E58-CBC4-CAC8-6217-AF78E44D1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366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FDEC-8D03-4DF4-B058-F70348E35786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15050" y="6356350"/>
            <a:ext cx="1630363" cy="365125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B5AF135D-A8E8-49DD-8BC4-66C0C77AA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89B518AB-0EC9-BA4E-3C7A-3664FA7149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796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ECDE7-6742-4ABE-B8E0-DF8FC3D810D2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0575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D3BE2-91E4-4A67-ABBC-F7D60ED566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59764398-2AC6-3E7F-2E2C-2E9D7EE429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577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2D89-5F8B-41FA-9517-AD5607C87A42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6275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30D1-B5D4-442F-8608-530F3C5B1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5A721AF-49FE-F12D-51D5-07697C71D4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06" y="6012547"/>
            <a:ext cx="907888" cy="5082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15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50000"/>
                </a:schemeClr>
              </a:gs>
              <a:gs pos="83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A448B8-855F-494B-8B41-42E4C7397F92}" type="datetime1">
              <a:rPr lang="en-US"/>
              <a:pPr>
                <a:defRPr/>
              </a:pPr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232364"/>
                </a:solidFill>
                <a:latin typeface="Georgia Pro Semibold" panose="02040702050405020303" pitchFamily="18" charset="0"/>
              </a:defRPr>
            </a:lvl1pPr>
          </a:lstStyle>
          <a:p>
            <a:pPr>
              <a:defRPr/>
            </a:pPr>
            <a:r>
              <a:rPr lang="en-US" dirty="0"/>
              <a:t>Commonwealth of Kentucky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F310E6-20D0-4890-8E5B-9413CDE7D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01" r:id="rId10"/>
    <p:sldLayoutId id="2147483702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ourier New" panose="02070309020205020404" pitchFamily="49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2681-294F-1BDB-1C30-05F81D5A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209" y="92467"/>
            <a:ext cx="8379581" cy="1283967"/>
          </a:xfrm>
        </p:spPr>
        <p:txBody>
          <a:bodyPr/>
          <a:lstStyle/>
          <a:p>
            <a:br>
              <a:rPr lang="en-US" sz="2800" b="1" i="1" dirty="0"/>
            </a:br>
            <a:r>
              <a:rPr lang="en-US" sz="2800" b="1" i="1" dirty="0"/>
              <a:t>Interim Joint Committee</a:t>
            </a:r>
            <a:br>
              <a:rPr lang="en-US" sz="2800" b="1" i="1" dirty="0"/>
            </a:br>
            <a:r>
              <a:rPr lang="en-US" sz="2800" b="1" i="1" dirty="0"/>
              <a:t>Natural Resources and Energy</a:t>
            </a:r>
            <a:br>
              <a:rPr lang="en-US" sz="2800" b="1" i="1" dirty="0"/>
            </a:b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BB3D-1194-ECC8-43F6-D13969B53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0838" y="4705350"/>
            <a:ext cx="7122320" cy="1444764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Anthony R. Hatton, P.G. Commissioner </a:t>
            </a:r>
          </a:p>
          <a:p>
            <a:pPr eaLnBrk="1" hangingPunct="1"/>
            <a:r>
              <a:rPr lang="en-US" altLang="en-US" sz="28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Department for Environmental Protection</a:t>
            </a:r>
          </a:p>
          <a:p>
            <a:pPr eaLnBrk="1" hangingPunct="1">
              <a:spcBef>
                <a:spcPts val="600"/>
              </a:spcBef>
            </a:pPr>
            <a:endParaRPr lang="en-US" altLang="en-US" sz="11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/>
            <a:r>
              <a:rPr lang="en-US" altLang="en-US" sz="2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July 18,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/>
            </a:br>
            <a:r>
              <a:rPr lang="en-US" sz="3200" dirty="0"/>
              <a:t>GHG Rule Requires State Plan by May 9, 2026</a:t>
            </a:r>
            <a:br>
              <a:rPr lang="en-US" sz="3200" dirty="0"/>
            </a:br>
            <a:r>
              <a:rPr lang="en-US" sz="3200" dirty="0"/>
              <a:t>Conflicts with State Law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F235-520B-A1CB-D16C-13BF7F8A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Requirements:</a:t>
            </a:r>
          </a:p>
          <a:p>
            <a:pPr lvl="1"/>
            <a:r>
              <a:rPr lang="en-US" dirty="0"/>
              <a:t>KRS 224.20-142 (3)</a:t>
            </a:r>
          </a:p>
          <a:p>
            <a:pPr lvl="2"/>
            <a:r>
              <a:rPr lang="en-US" dirty="0"/>
              <a:t>Prohibits switching from coal to other fuels,</a:t>
            </a:r>
          </a:p>
          <a:p>
            <a:pPr lvl="2"/>
            <a:r>
              <a:rPr lang="en-US" dirty="0"/>
              <a:t>Prohibits co-firing fuels with coal,</a:t>
            </a:r>
          </a:p>
          <a:p>
            <a:pPr lvl="2"/>
            <a:r>
              <a:rPr lang="en-US" dirty="0"/>
              <a:t>Prohibits limiting the utilization of an EGU while reducing carbon dioxide emissions.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9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Greenhouse Gas Rulemaking Information Request - IJC/NRE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F235-520B-A1CB-D16C-13BF7F8A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 overview of the US EPA’s new final carbon standards for fossil-fuel fired power plants (published May 9, 2024),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discussion of the impact that the rule will have on current and future electric generation in Kentucky,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Preliminary discussion of the state plan EEC is required to submit (by May 9, 2026) to United States EPA (EPA) to meet the requirements of the rule.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6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Greenhouse Gas (GHG) Rulemaking Final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F235-520B-A1CB-D16C-13BF7F8A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summary, the final rule:	</a:t>
            </a:r>
          </a:p>
          <a:p>
            <a:r>
              <a:rPr lang="en-US" sz="2000" dirty="0"/>
              <a:t>Repeals the Affordable Clean Energy (ACE) Rule.</a:t>
            </a:r>
          </a:p>
          <a:p>
            <a:pPr lvl="1"/>
            <a:r>
              <a:rPr lang="en-US" sz="2000" dirty="0"/>
              <a:t>Required compliance at the facility </a:t>
            </a:r>
            <a:r>
              <a:rPr lang="en-US" sz="2000" dirty="0" err="1"/>
              <a:t>fenceline</a:t>
            </a:r>
            <a:r>
              <a:rPr lang="en-US" sz="2000" dirty="0"/>
              <a:t> – system efficiencies.</a:t>
            </a:r>
          </a:p>
          <a:p>
            <a:r>
              <a:rPr lang="en-US" sz="2000" dirty="0"/>
              <a:t>Revises the New Source Performance Standards (NSPS) for GHG emissions from fossil fuel-fired steam generating units that undertake a large modification, new and reconstructed fossil fuel-fired stationary combustion turbine Electrical Generating Units (EGUs);</a:t>
            </a:r>
          </a:p>
          <a:p>
            <a:r>
              <a:rPr lang="en-US" sz="2000" dirty="0"/>
              <a:t>Sets emissions guidelines for GHG emissions from existing fossil fuel-fired steam generating EGUs, which include both coal-fired and oil/gas-fired steam generating EGUs.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6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GHG Standards and Deadlines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361C7A0-E65F-3120-A9CF-3DC8264293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865850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548631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3280040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 Guidelines for Existing Fossil Fuel-fired Steam EGUs (111(d)) Subpart </a:t>
                      </a:r>
                      <a:r>
                        <a:rPr lang="en-US" sz="1100" b="1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UUUUb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7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Type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BSER and Emission Reductions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Compliance Date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6108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 term units (retire after 2040)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CCS with 90% capture -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88.4% reduction in CO2 emission 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 1, 2032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51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Intermediate term units (retire before January 1, 2039)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Co-firing natural gas at 40% -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 reduction in CO2 emission 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 1, 2030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002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 term units (retire prior to 2032)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Permanently cease operations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 1, 2032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2608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1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1537F-4067-1F72-024D-21C6A129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GHG Standards and Deadlines </a:t>
            </a:r>
            <a:r>
              <a:rPr lang="en-US" sz="3600" dirty="0"/>
              <a:t>Continued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ACDCFBC-DF95-DFC6-3782-E706515254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8126334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71525216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70636368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46360994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and Reconstructed Fossil Fuel-fired Combustion Turbines Subpart </a:t>
                      </a:r>
                      <a:r>
                        <a:rPr lang="en-US" sz="1100" b="1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TTTTa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80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Type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BSER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Emissions Standard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Compliance Date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1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Based-load turbines and NGCC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CCS with 90% capture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– 139 lb CO2/MWh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 1, 2032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263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Intermediate load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Highly efficient generation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1,190 – 1,560 lb CO2/MWh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58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Load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Lower-emitting fuels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– 160 lb CO2/MMBtu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56829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1C460-0E1C-D004-C788-EDC19078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6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/>
            </a:br>
            <a:r>
              <a:rPr lang="en-US" dirty="0"/>
              <a:t>Cabinet Comments on Proposed Rule – August 8, 2023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F235-520B-A1CB-D16C-13BF7F8A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Carbon Capture Sequestration:</a:t>
            </a:r>
            <a:r>
              <a:rPr lang="en-US" dirty="0"/>
              <a:t>	</a:t>
            </a:r>
          </a:p>
          <a:p>
            <a:pPr lvl="1"/>
            <a:r>
              <a:rPr lang="en-US" sz="2000" dirty="0"/>
              <a:t>Carbon Capture Sequestration (CCS) is not appropriate as a Best System of Emission Reduction (BSER) because:  </a:t>
            </a:r>
          </a:p>
          <a:p>
            <a:pPr lvl="1"/>
            <a:r>
              <a:rPr lang="en-US" sz="1800" dirty="0"/>
              <a:t>EPA assumption of sufficient </a:t>
            </a:r>
            <a:r>
              <a:rPr lang="en-US" sz="1800" u="sng" dirty="0"/>
              <a:t>obtainable</a:t>
            </a:r>
            <a:r>
              <a:rPr lang="en-US" sz="1800" dirty="0"/>
              <a:t> capacity by 2032 is not feasible. </a:t>
            </a:r>
          </a:p>
          <a:p>
            <a:pPr lvl="2"/>
            <a:r>
              <a:rPr lang="en-US" sz="1800" dirty="0"/>
              <a:t>Available and permitted pore space,</a:t>
            </a:r>
          </a:p>
          <a:p>
            <a:pPr lvl="2"/>
            <a:r>
              <a:rPr lang="en-US" sz="1800" dirty="0"/>
              <a:t> Securing access to that capacity,</a:t>
            </a:r>
          </a:p>
          <a:p>
            <a:pPr lvl="2"/>
            <a:r>
              <a:rPr lang="en-US" sz="1800" dirty="0"/>
              <a:t>Geologic constraints, </a:t>
            </a:r>
          </a:p>
          <a:p>
            <a:pPr lvl="2"/>
            <a:r>
              <a:rPr lang="en-US" sz="1800" dirty="0"/>
              <a:t>Transportation challenges (pipelines, etc.)</a:t>
            </a:r>
          </a:p>
          <a:p>
            <a:pPr lvl="2"/>
            <a:r>
              <a:rPr lang="en-US" sz="1800" dirty="0"/>
              <a:t> Building carbon capture at the EGU,</a:t>
            </a:r>
          </a:p>
          <a:p>
            <a:pPr lvl="2"/>
            <a:r>
              <a:rPr lang="en-US" sz="1800" dirty="0"/>
              <a:t>Parasitic load at the EGU to conduct carbon capture.</a:t>
            </a:r>
          </a:p>
          <a:p>
            <a:r>
              <a:rPr lang="en-US" sz="2400" dirty="0"/>
              <a:t>Under the GHG rule, if CCS is not available then EGU’s would either discontinue operation, operate in non-compliance, or operate under emergency provisions. 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5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/>
            </a:br>
            <a:r>
              <a:rPr lang="en-US" sz="3200" dirty="0"/>
              <a:t>Cabinet Comments on Proposed Rule – August 8, 2023</a:t>
            </a:r>
            <a:br>
              <a:rPr lang="en-US" sz="3200" dirty="0"/>
            </a:br>
            <a:r>
              <a:rPr lang="en-US" sz="3200" dirty="0"/>
              <a:t>Continued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F235-520B-A1CB-D16C-13BF7F8A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Hydrogen as a co-firing energy source:	</a:t>
            </a:r>
          </a:p>
          <a:p>
            <a:pPr lvl="1"/>
            <a:r>
              <a:rPr lang="en-US" dirty="0"/>
              <a:t>Low Greenhouse Gas Hydrogen for co-firing is not appropriate as a BSER because:  </a:t>
            </a:r>
          </a:p>
          <a:p>
            <a:pPr lvl="2"/>
            <a:r>
              <a:rPr lang="en-US" dirty="0"/>
              <a:t>Low Greenhouse Gas Hydrogen is not available and likely not to be available within the timeframes for compliance in the pre-public comment version of the rule.</a:t>
            </a:r>
          </a:p>
          <a:p>
            <a:pPr lvl="2"/>
            <a:r>
              <a:rPr lang="en-US" dirty="0"/>
              <a:t>EPA removed this requirement from the final rule.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4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/>
            </a:br>
            <a:r>
              <a:rPr lang="en-US" sz="3200" dirty="0"/>
              <a:t>Cabinet Review and Comment on Proposed Rule – August 8, 2023 - Continued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F235-520B-A1CB-D16C-13BF7F8A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Fuel Switching and Beyond the Fenceline:</a:t>
            </a:r>
            <a:r>
              <a:rPr lang="en-US" dirty="0"/>
              <a:t>	</a:t>
            </a:r>
          </a:p>
          <a:p>
            <a:pPr lvl="1"/>
            <a:r>
              <a:rPr lang="en-US" sz="2000" dirty="0"/>
              <a:t>The rule places requirements beyond the </a:t>
            </a:r>
            <a:r>
              <a:rPr lang="en-US" sz="2000" dirty="0" err="1"/>
              <a:t>fenceline</a:t>
            </a:r>
            <a:r>
              <a:rPr lang="en-US" sz="2000" dirty="0"/>
              <a:t> that the Cabinet cannot control or have oversight but would be required in its State Plan.</a:t>
            </a:r>
          </a:p>
          <a:p>
            <a:pPr lvl="1"/>
            <a:r>
              <a:rPr lang="en-US" sz="2000" dirty="0"/>
              <a:t>“This proposal conflicts with the Supreme Court ruling in West Virginia v. EPA, which held that Congress never granted EPA the authority to require generation shifting under the CAA.” </a:t>
            </a:r>
          </a:p>
          <a:p>
            <a:pPr lvl="1"/>
            <a:r>
              <a:rPr lang="en-US" sz="2000" dirty="0"/>
              <a:t>“The proposed rule establishes CCS and hydrogen co-firing as BSER. As previously mentioned, neither is adequately demonstrated.”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0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3BA-DEBD-030E-69F6-88249599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/>
            </a:br>
            <a:r>
              <a:rPr lang="en-US" sz="3200" dirty="0"/>
              <a:t>Cabinet Review and Comment on Proposed Rule – August 8, 2023 - Continued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F235-520B-A1CB-D16C-13BF7F8A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Grid Reliability:</a:t>
            </a:r>
            <a:r>
              <a:rPr lang="en-US" dirty="0"/>
              <a:t>	</a:t>
            </a:r>
          </a:p>
          <a:p>
            <a:pPr lvl="1"/>
            <a:r>
              <a:rPr lang="en-US" sz="2000" dirty="0"/>
              <a:t>“The Division believes EPA should do a cumulative impact analysis of rules impacting the power sector, including the ELG, CCR, MATS, PM </a:t>
            </a:r>
            <a:r>
              <a:rPr lang="en-US" sz="2000" baseline="-25000" dirty="0"/>
              <a:t>2.5</a:t>
            </a:r>
            <a:r>
              <a:rPr lang="en-US" sz="2000" dirty="0"/>
              <a:t> NAAQS, Good Neighbor, Regional Haze, and EV rulemakings. This larger analysis will allow for a more accurate accounting of sources that are going to be retiring and the stability of the electric grid.”</a:t>
            </a:r>
          </a:p>
          <a:p>
            <a:pPr lvl="1"/>
            <a:r>
              <a:rPr lang="en-US" sz="2000" dirty="0"/>
              <a:t>“Due to the potential for ongoing grid reliability issues, the Division supports the system emergency provisions of the proposed rule.” </a:t>
            </a:r>
          </a:p>
          <a:p>
            <a:r>
              <a:rPr lang="en-US" sz="2400" dirty="0"/>
              <a:t>This final rule potentially forces state permitting authorities to choose between meeting requirements of the CAA in a permit or providing electricity as required by the Federal Energy Regulatory Commission.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0202D-2E3C-C49F-0701-36F45511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C4F1D-76FC-4C40-B8B7-5D6AF74C60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64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77229A91BE640963C7E500CC3FB7D" ma:contentTypeVersion="15" ma:contentTypeDescription="Create a new document." ma:contentTypeScope="" ma:versionID="469dfd77b269c6de6fc37a67d0781dff">
  <xsd:schema xmlns:xsd="http://www.w3.org/2001/XMLSchema" xmlns:xs="http://www.w3.org/2001/XMLSchema" xmlns:p="http://schemas.microsoft.com/office/2006/metadata/properties" xmlns:ns3="fab2f6f1-0821-4b71-8c0e-6b042c9ddd41" xmlns:ns4="8a9cb5dc-ad0b-4f4d-b7a4-05b6221d4e38" targetNamespace="http://schemas.microsoft.com/office/2006/metadata/properties" ma:root="true" ma:fieldsID="7466d558cabb96cfe876ac0ca4a0f994" ns3:_="" ns4:_="">
    <xsd:import namespace="fab2f6f1-0821-4b71-8c0e-6b042c9ddd41"/>
    <xsd:import namespace="8a9cb5dc-ad0b-4f4d-b7a4-05b6221d4e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2f6f1-0821-4b71-8c0e-6b042c9dd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cb5dc-ad0b-4f4d-b7a4-05b6221d4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ab2f6f1-0821-4b71-8c0e-6b042c9ddd41" xsi:nil="true"/>
  </documentManagement>
</p:properties>
</file>

<file path=customXml/itemProps1.xml><?xml version="1.0" encoding="utf-8"?>
<ds:datastoreItem xmlns:ds="http://schemas.openxmlformats.org/officeDocument/2006/customXml" ds:itemID="{754F0B68-B528-43D7-86D5-E41222AC4F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A25BA3-78D4-499B-9C88-C7BC7AA7B8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2f6f1-0821-4b71-8c0e-6b042c9ddd41"/>
    <ds:schemaRef ds:uri="8a9cb5dc-ad0b-4f4d-b7a4-05b6221d4e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1450F0-F094-40BC-8934-6535BAF9EB7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8a9cb5dc-ad0b-4f4d-b7a4-05b6221d4e38"/>
    <ds:schemaRef ds:uri="fab2f6f1-0821-4b71-8c0e-6b042c9ddd4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77655</TotalTime>
  <Words>868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Georgia Pro Semibold</vt:lpstr>
      <vt:lpstr>Wingdings</vt:lpstr>
      <vt:lpstr>Office Theme</vt:lpstr>
      <vt:lpstr> Interim Joint Committee Natural Resources and Energy </vt:lpstr>
      <vt:lpstr>Greenhouse Gas Rulemaking Information Request - IJC/NRE</vt:lpstr>
      <vt:lpstr>Greenhouse Gas (GHG) Rulemaking Final Rule</vt:lpstr>
      <vt:lpstr>GHG Standards and Deadlines</vt:lpstr>
      <vt:lpstr>GHG Standards and Deadlines Continued</vt:lpstr>
      <vt:lpstr> Cabinet Comments on Proposed Rule – August 8, 2023 </vt:lpstr>
      <vt:lpstr> Cabinet Comments on Proposed Rule – August 8, 2023 Continued </vt:lpstr>
      <vt:lpstr> Cabinet Review and Comment on Proposed Rule – August 8, 2023 - Continued </vt:lpstr>
      <vt:lpstr> Cabinet Review and Comment on Proposed Rule – August 8, 2023 - Continued </vt:lpstr>
      <vt:lpstr> GHG Rule Requires State Plan by May 9, 2026 Conflicts with State Law </vt:lpstr>
    </vt:vector>
  </TitlesOfParts>
  <Company>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Groundwater Dynamics:  How Plumes Form &amp; Deplete</dc:title>
  <dc:creator>Hughes, Larry (EEC)</dc:creator>
  <cp:lastModifiedBy>Hatton, Tony R (EEC)</cp:lastModifiedBy>
  <cp:revision>360</cp:revision>
  <cp:lastPrinted>2024-07-10T13:50:57Z</cp:lastPrinted>
  <dcterms:created xsi:type="dcterms:W3CDTF">2018-07-19T13:41:45Z</dcterms:created>
  <dcterms:modified xsi:type="dcterms:W3CDTF">2024-07-12T12:34:42Z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0x0101004EA77229A91BE640963C7E500CC3FB7D</vt:lpwstr>
  </property>
</Properties>
</file>