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281" r:id="rId3"/>
    <p:sldId id="324" r:id="rId4"/>
    <p:sldId id="371" r:id="rId5"/>
    <p:sldId id="372" r:id="rId6"/>
    <p:sldId id="379" r:id="rId7"/>
    <p:sldId id="373" r:id="rId8"/>
    <p:sldId id="374" r:id="rId9"/>
    <p:sldId id="380" r:id="rId10"/>
    <p:sldId id="381" r:id="rId11"/>
    <p:sldId id="370" r:id="rId12"/>
    <p:sldId id="376" r:id="rId13"/>
    <p:sldId id="377" r:id="rId14"/>
    <p:sldId id="382" r:id="rId15"/>
    <p:sldId id="362" r:id="rId16"/>
    <p:sldId id="378" r:id="rId17"/>
    <p:sldId id="383" r:id="rId18"/>
    <p:sldId id="384" r:id="rId19"/>
    <p:sldId id="385" r:id="rId2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4643" autoAdjust="0"/>
  </p:normalViewPr>
  <p:slideViewPr>
    <p:cSldViewPr snapToGrid="0" showGuides="1">
      <p:cViewPr varScale="1">
        <p:scale>
          <a:sx n="108" d="100"/>
          <a:sy n="108" d="100"/>
        </p:scale>
        <p:origin x="60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5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nt.Chandler\Downloads\RNGWHHDm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Henry Hub</a:t>
            </a:r>
            <a:r>
              <a:rPr lang="en-US" baseline="0"/>
              <a:t> Spot Price ($)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1'!$A$268:$A$331</c:f>
              <c:numCache>
                <c:formatCode>mmm\-yyyy</c:formatCode>
                <c:ptCount val="64"/>
                <c:pt idx="0">
                  <c:v>43480</c:v>
                </c:pt>
                <c:pt idx="1">
                  <c:v>43511</c:v>
                </c:pt>
                <c:pt idx="2">
                  <c:v>43539</c:v>
                </c:pt>
                <c:pt idx="3">
                  <c:v>43570</c:v>
                </c:pt>
                <c:pt idx="4">
                  <c:v>43600</c:v>
                </c:pt>
                <c:pt idx="5">
                  <c:v>43631</c:v>
                </c:pt>
                <c:pt idx="6">
                  <c:v>43661</c:v>
                </c:pt>
                <c:pt idx="7">
                  <c:v>43692</c:v>
                </c:pt>
                <c:pt idx="8">
                  <c:v>43723</c:v>
                </c:pt>
                <c:pt idx="9">
                  <c:v>43753</c:v>
                </c:pt>
                <c:pt idx="10">
                  <c:v>43784</c:v>
                </c:pt>
                <c:pt idx="11">
                  <c:v>43814</c:v>
                </c:pt>
                <c:pt idx="12">
                  <c:v>43845</c:v>
                </c:pt>
                <c:pt idx="13">
                  <c:v>43876</c:v>
                </c:pt>
                <c:pt idx="14">
                  <c:v>43905</c:v>
                </c:pt>
                <c:pt idx="15">
                  <c:v>43936</c:v>
                </c:pt>
                <c:pt idx="16">
                  <c:v>43966</c:v>
                </c:pt>
                <c:pt idx="17">
                  <c:v>43997</c:v>
                </c:pt>
                <c:pt idx="18">
                  <c:v>44027</c:v>
                </c:pt>
                <c:pt idx="19">
                  <c:v>44058</c:v>
                </c:pt>
                <c:pt idx="20">
                  <c:v>44089</c:v>
                </c:pt>
                <c:pt idx="21">
                  <c:v>44119</c:v>
                </c:pt>
                <c:pt idx="22">
                  <c:v>44150</c:v>
                </c:pt>
                <c:pt idx="23">
                  <c:v>44180</c:v>
                </c:pt>
                <c:pt idx="24">
                  <c:v>44211</c:v>
                </c:pt>
                <c:pt idx="25">
                  <c:v>44242</c:v>
                </c:pt>
                <c:pt idx="26">
                  <c:v>44270</c:v>
                </c:pt>
                <c:pt idx="27">
                  <c:v>44301</c:v>
                </c:pt>
                <c:pt idx="28">
                  <c:v>44331</c:v>
                </c:pt>
                <c:pt idx="29">
                  <c:v>44362</c:v>
                </c:pt>
                <c:pt idx="30">
                  <c:v>44392</c:v>
                </c:pt>
                <c:pt idx="31">
                  <c:v>44423</c:v>
                </c:pt>
                <c:pt idx="32">
                  <c:v>44454</c:v>
                </c:pt>
                <c:pt idx="33">
                  <c:v>44484</c:v>
                </c:pt>
                <c:pt idx="34">
                  <c:v>44515</c:v>
                </c:pt>
                <c:pt idx="35">
                  <c:v>44545</c:v>
                </c:pt>
                <c:pt idx="36">
                  <c:v>44576</c:v>
                </c:pt>
                <c:pt idx="37">
                  <c:v>44607</c:v>
                </c:pt>
                <c:pt idx="38">
                  <c:v>44635</c:v>
                </c:pt>
                <c:pt idx="39">
                  <c:v>44666</c:v>
                </c:pt>
                <c:pt idx="40">
                  <c:v>44696</c:v>
                </c:pt>
                <c:pt idx="41">
                  <c:v>44727</c:v>
                </c:pt>
                <c:pt idx="42">
                  <c:v>44757</c:v>
                </c:pt>
                <c:pt idx="43">
                  <c:v>44788</c:v>
                </c:pt>
                <c:pt idx="44">
                  <c:v>44819</c:v>
                </c:pt>
                <c:pt idx="45">
                  <c:v>44849</c:v>
                </c:pt>
                <c:pt idx="46">
                  <c:v>44880</c:v>
                </c:pt>
                <c:pt idx="47">
                  <c:v>44910</c:v>
                </c:pt>
                <c:pt idx="48">
                  <c:v>44941</c:v>
                </c:pt>
                <c:pt idx="49">
                  <c:v>44972</c:v>
                </c:pt>
                <c:pt idx="50">
                  <c:v>45000</c:v>
                </c:pt>
                <c:pt idx="51">
                  <c:v>45031</c:v>
                </c:pt>
                <c:pt idx="52">
                  <c:v>45061</c:v>
                </c:pt>
                <c:pt idx="53">
                  <c:v>45092</c:v>
                </c:pt>
                <c:pt idx="54">
                  <c:v>45122</c:v>
                </c:pt>
                <c:pt idx="55">
                  <c:v>45153</c:v>
                </c:pt>
                <c:pt idx="56">
                  <c:v>45184</c:v>
                </c:pt>
                <c:pt idx="57">
                  <c:v>45214</c:v>
                </c:pt>
                <c:pt idx="58">
                  <c:v>45245</c:v>
                </c:pt>
                <c:pt idx="59">
                  <c:v>45275</c:v>
                </c:pt>
                <c:pt idx="60">
                  <c:v>45306</c:v>
                </c:pt>
                <c:pt idx="61">
                  <c:v>45337</c:v>
                </c:pt>
                <c:pt idx="62">
                  <c:v>45366</c:v>
                </c:pt>
                <c:pt idx="63">
                  <c:v>45397</c:v>
                </c:pt>
              </c:numCache>
            </c:numRef>
          </c:cat>
          <c:val>
            <c:numRef>
              <c:f>'Data 1'!$B$268:$B$331</c:f>
              <c:numCache>
                <c:formatCode>General</c:formatCode>
                <c:ptCount val="64"/>
                <c:pt idx="0">
                  <c:v>3.11</c:v>
                </c:pt>
                <c:pt idx="1">
                  <c:v>2.69</c:v>
                </c:pt>
                <c:pt idx="2">
                  <c:v>2.95</c:v>
                </c:pt>
                <c:pt idx="3">
                  <c:v>2.65</c:v>
                </c:pt>
                <c:pt idx="4">
                  <c:v>2.64</c:v>
                </c:pt>
                <c:pt idx="5">
                  <c:v>2.4</c:v>
                </c:pt>
                <c:pt idx="6">
                  <c:v>2.37</c:v>
                </c:pt>
                <c:pt idx="7">
                  <c:v>2.2200000000000002</c:v>
                </c:pt>
                <c:pt idx="8">
                  <c:v>2.56</c:v>
                </c:pt>
                <c:pt idx="9">
                  <c:v>2.33</c:v>
                </c:pt>
                <c:pt idx="10">
                  <c:v>2.65</c:v>
                </c:pt>
                <c:pt idx="11">
                  <c:v>2.2200000000000002</c:v>
                </c:pt>
                <c:pt idx="12">
                  <c:v>2.02</c:v>
                </c:pt>
                <c:pt idx="13">
                  <c:v>1.91</c:v>
                </c:pt>
                <c:pt idx="14">
                  <c:v>1.79</c:v>
                </c:pt>
                <c:pt idx="15">
                  <c:v>1.74</c:v>
                </c:pt>
                <c:pt idx="16">
                  <c:v>1.75</c:v>
                </c:pt>
                <c:pt idx="17">
                  <c:v>1.63</c:v>
                </c:pt>
                <c:pt idx="18">
                  <c:v>1.77</c:v>
                </c:pt>
                <c:pt idx="19">
                  <c:v>2.2999999999999998</c:v>
                </c:pt>
                <c:pt idx="20">
                  <c:v>1.92</c:v>
                </c:pt>
                <c:pt idx="21">
                  <c:v>2.39</c:v>
                </c:pt>
                <c:pt idx="22">
                  <c:v>2.61</c:v>
                </c:pt>
                <c:pt idx="23">
                  <c:v>2.59</c:v>
                </c:pt>
                <c:pt idx="24">
                  <c:v>2.71</c:v>
                </c:pt>
                <c:pt idx="25">
                  <c:v>5.35</c:v>
                </c:pt>
                <c:pt idx="26">
                  <c:v>2.62</c:v>
                </c:pt>
                <c:pt idx="27">
                  <c:v>2.66</c:v>
                </c:pt>
                <c:pt idx="28">
                  <c:v>2.91</c:v>
                </c:pt>
                <c:pt idx="29">
                  <c:v>3.26</c:v>
                </c:pt>
                <c:pt idx="30">
                  <c:v>3.84</c:v>
                </c:pt>
                <c:pt idx="31">
                  <c:v>4.07</c:v>
                </c:pt>
                <c:pt idx="32">
                  <c:v>5.16</c:v>
                </c:pt>
                <c:pt idx="33">
                  <c:v>5.51</c:v>
                </c:pt>
                <c:pt idx="34">
                  <c:v>5.05</c:v>
                </c:pt>
                <c:pt idx="35">
                  <c:v>3.76</c:v>
                </c:pt>
                <c:pt idx="36">
                  <c:v>4.38</c:v>
                </c:pt>
                <c:pt idx="37">
                  <c:v>4.6900000000000004</c:v>
                </c:pt>
                <c:pt idx="38">
                  <c:v>4.9000000000000004</c:v>
                </c:pt>
                <c:pt idx="39">
                  <c:v>6.6</c:v>
                </c:pt>
                <c:pt idx="40">
                  <c:v>8.14</c:v>
                </c:pt>
                <c:pt idx="41">
                  <c:v>7.7</c:v>
                </c:pt>
                <c:pt idx="42">
                  <c:v>7.28</c:v>
                </c:pt>
                <c:pt idx="43">
                  <c:v>8.81</c:v>
                </c:pt>
                <c:pt idx="44">
                  <c:v>7.88</c:v>
                </c:pt>
                <c:pt idx="45">
                  <c:v>5.66</c:v>
                </c:pt>
                <c:pt idx="46">
                  <c:v>5.45</c:v>
                </c:pt>
                <c:pt idx="47">
                  <c:v>5.53</c:v>
                </c:pt>
                <c:pt idx="48">
                  <c:v>3.27</c:v>
                </c:pt>
                <c:pt idx="49">
                  <c:v>2.38</c:v>
                </c:pt>
                <c:pt idx="50">
                  <c:v>2.31</c:v>
                </c:pt>
                <c:pt idx="51">
                  <c:v>2.16</c:v>
                </c:pt>
                <c:pt idx="52">
                  <c:v>2.15</c:v>
                </c:pt>
                <c:pt idx="53">
                  <c:v>2.1800000000000002</c:v>
                </c:pt>
                <c:pt idx="54">
                  <c:v>2.5499999999999998</c:v>
                </c:pt>
                <c:pt idx="55">
                  <c:v>2.58</c:v>
                </c:pt>
                <c:pt idx="56">
                  <c:v>2.64</c:v>
                </c:pt>
                <c:pt idx="57">
                  <c:v>2.98</c:v>
                </c:pt>
                <c:pt idx="58">
                  <c:v>2.71</c:v>
                </c:pt>
                <c:pt idx="59">
                  <c:v>2.52</c:v>
                </c:pt>
                <c:pt idx="60">
                  <c:v>3.18</c:v>
                </c:pt>
                <c:pt idx="61">
                  <c:v>1.72</c:v>
                </c:pt>
                <c:pt idx="62">
                  <c:v>1.49</c:v>
                </c:pt>
                <c:pt idx="63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B4-4093-99E0-243D94DAF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8052943"/>
        <c:axId val="1710320639"/>
      </c:lineChart>
      <c:dateAx>
        <c:axId val="2138052943"/>
        <c:scaling>
          <c:orientation val="minMax"/>
        </c:scaling>
        <c:delete val="0"/>
        <c:axPos val="b"/>
        <c:numFmt formatCode="mmm\-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320639"/>
        <c:crosses val="autoZero"/>
        <c:auto val="1"/>
        <c:lblOffset val="100"/>
        <c:baseTimeUnit val="months"/>
      </c:dateAx>
      <c:valAx>
        <c:axId val="171032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052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4A90C22-FBE7-4216-B9D6-ABAA81A16EC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DD54BC1-E203-43D6-ADBC-7700A5EC7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54BC1-E203-43D6-ADBC-7700A5EC77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6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54BC1-E203-43D6-ADBC-7700A5EC77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5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4E94-7198-4E1A-918C-A2727EA36087}" type="datetime1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1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8C00-B2C7-441A-8459-CDF79BEE5009}" type="datetime1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Kentucky Public Service Commission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0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BD15-E2EA-4197-B3FF-9B9B52140524}" type="datetime1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Kentucky Public Service Commission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0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896" y="256912"/>
            <a:ext cx="10515600" cy="1325563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AA55-B267-4AF6-A9DF-3C1594F387DC}" type="datetime1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Kentucky Public Service Commission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60515-9764-43B8-B3EB-AA742741483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86896" y="1367612"/>
            <a:ext cx="10515600" cy="18853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55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7842-D92B-42FB-B04A-BE6F0B5D0E61}" type="datetime1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4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269"/>
            <a:ext cx="10515600" cy="1325563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F2A-A421-4AF5-A2A4-3849516E571B}" type="datetime1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38200" y="1378434"/>
            <a:ext cx="10515600" cy="18853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42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6393-92EF-4D10-8DDC-9B3215B0B9A5}" type="datetime1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Kentucky Public Service Commission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38200" y="1495623"/>
            <a:ext cx="10515600" cy="18853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28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0125-94CE-4358-A11B-69A0D5190046}" type="datetime1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Kentucky Public Service Commission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1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6B95-0E90-44C2-AA43-E91564549260}" type="datetime1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Kentucky Public Service Commission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2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4307-D69E-401F-BFFB-F7067FC579D3}" type="datetime1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Kentucky Public Service Commission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7798-E148-4D5A-AD7F-BE95205C2B4B}" type="datetime1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Kentucky Public Service Commission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1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9CE0D-2DA6-4A8B-B032-34753A510C0F}" type="datetime1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5607-309F-4D30-9ECA-33A53AAA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8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Public Service Commission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Energy Review and Outlook 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657697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Kent Chandler, Chairman</a:t>
            </a:r>
          </a:p>
          <a:p>
            <a:r>
              <a:rPr lang="en-US" dirty="0"/>
              <a:t>Kentucky Public Service Commission</a:t>
            </a:r>
          </a:p>
          <a:p>
            <a:r>
              <a:rPr lang="en-US" dirty="0"/>
              <a:t>June 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119336"/>
            <a:ext cx="12191999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Any views expressed in this presentation are those of the presenter and do not reflect official positions of the PSC.</a:t>
            </a:r>
          </a:p>
          <a:p>
            <a:pPr algn="ctr"/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88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 Energy Profile in Review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 in input costs drove lower electricity prices in 2023</a:t>
            </a:r>
          </a:p>
          <a:p>
            <a:pPr lvl="1"/>
            <a:r>
              <a:rPr lang="en-US" dirty="0"/>
              <a:t>By way of further example, in PJM, the price of energy dropped from a weighted average of more than $80 MWh in 2022, to almost $31 MWh in 2023, with nearly 65% of the reduction attributable to fuel and consumables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AC3A38-F6B3-733F-2760-9C3ACEB04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896" y="3836059"/>
            <a:ext cx="10311935" cy="11914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B820E11-55BA-5E6C-6DF3-F1350FBA3466}"/>
              </a:ext>
            </a:extLst>
          </p:cNvPr>
          <p:cNvSpPr txBox="1"/>
          <p:nvPr/>
        </p:nvSpPr>
        <p:spPr>
          <a:xfrm>
            <a:off x="886896" y="5608013"/>
            <a:ext cx="60945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PJM IMM 2023 Annual Report</a:t>
            </a:r>
          </a:p>
        </p:txBody>
      </p:sp>
    </p:spTree>
    <p:extLst>
      <p:ext uri="{BB962C8B-B14F-4D97-AF65-F5344CB8AC3E}">
        <p14:creationId xmlns:p14="http://schemas.microsoft.com/office/powerpoint/2010/main" val="56380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2024-2025 What to look forward to?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Gas Prices are way down, </a:t>
            </a:r>
          </a:p>
          <a:p>
            <a:pPr marL="0" indent="0">
              <a:buNone/>
            </a:pPr>
            <a:r>
              <a:rPr lang="en-US" dirty="0"/>
              <a:t>domestically and abroad</a:t>
            </a:r>
          </a:p>
          <a:p>
            <a:pPr marL="0" indent="0">
              <a:buNone/>
            </a:pPr>
            <a:r>
              <a:rPr lang="en-US" dirty="0"/>
              <a:t>post-’22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A60733-7475-031F-5CDF-BFB7296C3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123" y="1891162"/>
            <a:ext cx="6052869" cy="468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2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2024-2025 What to look forward to?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Gas Prices are way down, </a:t>
            </a:r>
          </a:p>
          <a:p>
            <a:pPr marL="0" indent="0">
              <a:buNone/>
            </a:pPr>
            <a:r>
              <a:rPr lang="en-US" dirty="0"/>
              <a:t>domestically and abroad</a:t>
            </a:r>
          </a:p>
          <a:p>
            <a:pPr marL="0" indent="0">
              <a:buNone/>
            </a:pPr>
            <a:r>
              <a:rPr lang="en-US" dirty="0"/>
              <a:t>post-’22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8E9E38-EBCF-03A0-C3FB-D65800F5C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330" y="1602573"/>
            <a:ext cx="6299146" cy="465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0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2024-2025 What to look forward to?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Coal production is expected to be consistent through ‘25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85937-BEB0-1D27-DC3B-70CA6D2DE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096" y="2288151"/>
            <a:ext cx="7310063" cy="431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53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2024-2025 What to look forward to?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prices are down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3E2CB2-67DD-5A8D-AD3A-97A086A01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542" y="2548232"/>
            <a:ext cx="6227408" cy="29061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67362E-9127-4FBE-1D93-E93691DA8F9D}"/>
              </a:ext>
            </a:extLst>
          </p:cNvPr>
          <p:cNvSpPr txBox="1"/>
          <p:nvPr/>
        </p:nvSpPr>
        <p:spPr>
          <a:xfrm>
            <a:off x="886896" y="5792984"/>
            <a:ext cx="9790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S&amp;P Global, US Power Tracker: PJM forward power prices remain lower on year with gas prices down</a:t>
            </a:r>
          </a:p>
        </p:txBody>
      </p:sp>
    </p:spTree>
    <p:extLst>
      <p:ext uri="{BB962C8B-B14F-4D97-AF65-F5344CB8AC3E}">
        <p14:creationId xmlns:p14="http://schemas.microsoft.com/office/powerpoint/2010/main" val="3850070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Generation in Kentucky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8F0887B-F00E-A8A6-37B2-EFEE98E48A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4696" y="1871493"/>
            <a:ext cx="5257800" cy="397192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17C9D65-1B96-80AB-BF3F-773AD9510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576" y="2543282"/>
            <a:ext cx="3495675" cy="2819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536689-EDC8-8E49-D2C0-9A7A61AF1B03}"/>
              </a:ext>
            </a:extLst>
          </p:cNvPr>
          <p:cNvSpPr txBox="1"/>
          <p:nvPr/>
        </p:nvSpPr>
        <p:spPr>
          <a:xfrm>
            <a:off x="2080035" y="1799829"/>
            <a:ext cx="285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February 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9C92B3-19FE-F1D2-C03D-F3D0D1E5351C}"/>
              </a:ext>
            </a:extLst>
          </p:cNvPr>
          <p:cNvSpPr txBox="1"/>
          <p:nvPr/>
        </p:nvSpPr>
        <p:spPr>
          <a:xfrm>
            <a:off x="1091954" y="5459804"/>
            <a:ext cx="1837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EIA, 2024</a:t>
            </a:r>
          </a:p>
        </p:txBody>
      </p:sp>
    </p:spTree>
    <p:extLst>
      <p:ext uri="{BB962C8B-B14F-4D97-AF65-F5344CB8AC3E}">
        <p14:creationId xmlns:p14="http://schemas.microsoft.com/office/powerpoint/2010/main" val="911985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Generation and Load in Kentucky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AB5010-AAAD-0267-2AD2-138F481CB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expected material changes in generation capacity through 2025</a:t>
            </a:r>
          </a:p>
          <a:p>
            <a:pPr lvl="1"/>
            <a:r>
              <a:rPr lang="en-US" dirty="0"/>
              <a:t>Modest generation retirements </a:t>
            </a:r>
          </a:p>
          <a:p>
            <a:pPr lvl="1"/>
            <a:r>
              <a:rPr lang="en-US" dirty="0"/>
              <a:t>Unknown amount of new solar (could be minimal or up to a few thousand megawatts</a:t>
            </a:r>
          </a:p>
          <a:p>
            <a:r>
              <a:rPr lang="en-US" dirty="0"/>
              <a:t>No unplanned additions of significant load</a:t>
            </a:r>
          </a:p>
          <a:p>
            <a:r>
              <a:rPr lang="en-US" dirty="0"/>
              <a:t>No material changes to the transmission or fuel delivery systems representing constraints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83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Generation and Load in Kentucky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AB5010-AAAD-0267-2AD2-138F481CB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Forecasted load growth in Kentucky, example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8B2257-4088-F983-1558-93E8FCB23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47" y="2627780"/>
            <a:ext cx="6155297" cy="35491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5F0AC-073E-E2D6-285F-AE7E8FE5CF4E}"/>
              </a:ext>
            </a:extLst>
          </p:cNvPr>
          <p:cNvSpPr txBox="1"/>
          <p:nvPr/>
        </p:nvSpPr>
        <p:spPr>
          <a:xfrm>
            <a:off x="1713391" y="5797118"/>
            <a:ext cx="3009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2023 PJM RTEP</a:t>
            </a:r>
          </a:p>
        </p:txBody>
      </p:sp>
    </p:spTree>
    <p:extLst>
      <p:ext uri="{BB962C8B-B14F-4D97-AF65-F5344CB8AC3E}">
        <p14:creationId xmlns:p14="http://schemas.microsoft.com/office/powerpoint/2010/main" val="3268279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Electricity Risks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AB5010-AAAD-0267-2AD2-138F481CB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I’ve previously expressed my personal concern with our ability to reliably and cost-effectively replace the energy that is lost from retirements of current resources</a:t>
            </a:r>
          </a:p>
          <a:p>
            <a:r>
              <a:rPr lang="en-US" dirty="0"/>
              <a:t>Pending or proposed environmental rules pose cost (making compliance investments) and reliability (retiring due to cost of environmental compliance, without convenient replacements) concerns</a:t>
            </a:r>
          </a:p>
          <a:p>
            <a:r>
              <a:rPr lang="en-US" dirty="0"/>
              <a:t>Transmission</a:t>
            </a:r>
          </a:p>
          <a:p>
            <a:pPr lvl="1"/>
            <a:r>
              <a:rPr lang="en-US" dirty="0"/>
              <a:t>Cost of inefficiently planning the transmission system</a:t>
            </a:r>
          </a:p>
          <a:p>
            <a:pPr lvl="1"/>
            <a:r>
              <a:rPr lang="en-US" dirty="0"/>
              <a:t>Allocation of transmission costs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58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costs,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71DB2F0-47EB-E972-931C-AF58C8B1AA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950" y="1886744"/>
            <a:ext cx="6896100" cy="3981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032078-831B-B703-E162-B389E8F05AB0}"/>
              </a:ext>
            </a:extLst>
          </p:cNvPr>
          <p:cNvSpPr txBox="1"/>
          <p:nvPr/>
        </p:nvSpPr>
        <p:spPr>
          <a:xfrm>
            <a:off x="1917577" y="5868194"/>
            <a:ext cx="513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AMP, 2024, Docket No. RM21-17-000</a:t>
            </a:r>
          </a:p>
        </p:txBody>
      </p:sp>
    </p:spTree>
    <p:extLst>
      <p:ext uri="{BB962C8B-B14F-4D97-AF65-F5344CB8AC3E}">
        <p14:creationId xmlns:p14="http://schemas.microsoft.com/office/powerpoint/2010/main" val="29294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Service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Independent Regulatory Agency</a:t>
            </a:r>
          </a:p>
          <a:p>
            <a:r>
              <a:rPr lang="en-US" dirty="0"/>
              <a:t>Three-member Commission</a:t>
            </a:r>
          </a:p>
          <a:p>
            <a:r>
              <a:rPr lang="en-US" dirty="0"/>
              <a:t>Quasi-judicial function</a:t>
            </a:r>
          </a:p>
          <a:p>
            <a:r>
              <a:rPr lang="en-US" dirty="0"/>
              <a:t>Regulates rates and service provided by jurisdictional utilities:</a:t>
            </a:r>
          </a:p>
          <a:p>
            <a:pPr lvl="1"/>
            <a:r>
              <a:rPr lang="en-US" dirty="0"/>
              <a:t>1,100 jurisdictional utilities</a:t>
            </a:r>
          </a:p>
          <a:p>
            <a:pPr lvl="1"/>
            <a:r>
              <a:rPr lang="en-US" dirty="0"/>
              <a:t>Water and sewer utilities </a:t>
            </a:r>
            <a:r>
              <a:rPr lang="en-US" b="1" dirty="0"/>
              <a:t>(small systems comprise the bulk of regulated utilities)</a:t>
            </a:r>
          </a:p>
          <a:p>
            <a:pPr lvl="1"/>
            <a:r>
              <a:rPr lang="en-US" dirty="0"/>
              <a:t>Natural gas distribution systems and intrastate pipelines</a:t>
            </a:r>
          </a:p>
          <a:p>
            <a:pPr lvl="1"/>
            <a:r>
              <a:rPr lang="en-US" dirty="0"/>
              <a:t>Electric utilities (investor-owned and jurisdictional cooperatives)</a:t>
            </a:r>
          </a:p>
          <a:p>
            <a:pPr lvl="1"/>
            <a:r>
              <a:rPr lang="en-US" dirty="0"/>
              <a:t>Telecommunications (small number) </a:t>
            </a:r>
          </a:p>
          <a:p>
            <a:pPr lvl="1"/>
            <a:r>
              <a:rPr lang="en-US" dirty="0"/>
              <a:t>Does not regulate municipal utilities except for gas pipeline safety.</a:t>
            </a:r>
          </a:p>
          <a:p>
            <a:pPr lvl="1"/>
            <a:r>
              <a:rPr lang="en-US" dirty="0"/>
              <a:t>Does not regulate cooperatives served by TVA.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2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and Rates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5089525"/>
          </a:xfrm>
        </p:spPr>
        <p:txBody>
          <a:bodyPr>
            <a:normAutofit/>
          </a:bodyPr>
          <a:lstStyle/>
          <a:p>
            <a:r>
              <a:rPr lang="en-US" sz="3200" dirty="0"/>
              <a:t>Since 1934, the primary statutory directive of utility regulation in Kentucky revolves around:</a:t>
            </a:r>
          </a:p>
          <a:p>
            <a:pPr lvl="1"/>
            <a:r>
              <a:rPr lang="en-US" sz="2800" dirty="0"/>
              <a:t>Rates</a:t>
            </a:r>
          </a:p>
          <a:p>
            <a:pPr lvl="2"/>
            <a:r>
              <a:rPr lang="en-US" sz="2800" dirty="0"/>
              <a:t>Fair, just and reasonable</a:t>
            </a:r>
          </a:p>
          <a:p>
            <a:pPr lvl="1"/>
            <a:r>
              <a:rPr lang="en-US" sz="2800" dirty="0"/>
              <a:t>Service</a:t>
            </a:r>
          </a:p>
          <a:p>
            <a:pPr lvl="2"/>
            <a:r>
              <a:rPr lang="en-US" sz="2800" dirty="0"/>
              <a:t>Adequate, efficient and reasonable</a:t>
            </a:r>
          </a:p>
          <a:p>
            <a:r>
              <a:rPr lang="en-US" dirty="0"/>
              <a:t>Most everything in retail utility regulation comes back to one or both of these principles.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5607-309F-4D30-9ECA-33A53AAAC1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 Energy Profile in Review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2022 saw a massive increase in wholesale power prices over 2021</a:t>
            </a:r>
          </a:p>
          <a:p>
            <a:r>
              <a:rPr lang="en-US" dirty="0"/>
              <a:t>This increase was driven largely by an increase in fuel prices (coal and gas)</a:t>
            </a:r>
          </a:p>
          <a:p>
            <a:pPr lvl="1"/>
            <a:r>
              <a:rPr lang="en-US" dirty="0"/>
              <a:t>Gas prices were driven higher by the war in Ukraine</a:t>
            </a:r>
          </a:p>
          <a:p>
            <a:pPr lvl="1"/>
            <a:r>
              <a:rPr lang="en-US" dirty="0"/>
              <a:t>Concern for natural gas availability drove European gas prices higher</a:t>
            </a:r>
          </a:p>
          <a:p>
            <a:pPr lvl="1"/>
            <a:r>
              <a:rPr lang="en-US" dirty="0"/>
              <a:t>US Natural gas prices rose modestly, as they get closer to parity with global prices as a result of increased LNG export capability in the US</a:t>
            </a:r>
          </a:p>
          <a:p>
            <a:pPr lvl="1"/>
            <a:r>
              <a:rPr lang="en-US" dirty="0"/>
              <a:t>As gas prices rose, fuel switching occurred, increasing demand for coal, and thus increasing coal prices</a:t>
            </a:r>
          </a:p>
          <a:p>
            <a:pPr lvl="2"/>
            <a:r>
              <a:rPr lang="en-US" dirty="0"/>
              <a:t>Coal and natural gas generation are economic alternatives</a:t>
            </a:r>
          </a:p>
        </p:txBody>
      </p:sp>
    </p:spTree>
    <p:extLst>
      <p:ext uri="{BB962C8B-B14F-4D97-AF65-F5344CB8AC3E}">
        <p14:creationId xmlns:p14="http://schemas.microsoft.com/office/powerpoint/2010/main" val="1346050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4600"/>
              <a:t>2022- Energy Profile in Review 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endParaRPr lang="en-US" sz="2200"/>
          </a:p>
          <a:p>
            <a:endParaRPr lang="en-US" sz="2200"/>
          </a:p>
          <a:p>
            <a:r>
              <a:rPr lang="en-US" sz="2200"/>
              <a:t>War in Ukraine drove up </a:t>
            </a:r>
          </a:p>
          <a:p>
            <a:pPr marL="0" indent="0">
              <a:buNone/>
            </a:pPr>
            <a:r>
              <a:rPr lang="en-US" sz="2200"/>
              <a:t>natural gas prices in Europe</a:t>
            </a:r>
          </a:p>
          <a:p>
            <a:pPr marL="0" indent="0">
              <a:buNone/>
            </a:pPr>
            <a:endParaRPr lang="en-US" sz="2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5B60515-9764-43B8-B3EB-AA742741483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A4BAA3-690A-E79C-A9FF-FDD2B0042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79" y="685928"/>
            <a:ext cx="7079331" cy="567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1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 Energy Profile in Review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export of LNG and increasing parity of global natural gas prices, domestic natural gas prices rose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68B8AF8-86F3-A97C-29AA-ED97987377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665418"/>
              </p:ext>
            </p:extLst>
          </p:nvPr>
        </p:nvGraphicFramePr>
        <p:xfrm>
          <a:off x="2577101" y="2629694"/>
          <a:ext cx="7697056" cy="3627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20CF990-551D-55C5-6974-549121B66552}"/>
              </a:ext>
            </a:extLst>
          </p:cNvPr>
          <p:cNvSpPr txBox="1"/>
          <p:nvPr/>
        </p:nvSpPr>
        <p:spPr>
          <a:xfrm>
            <a:off x="1358283" y="5987018"/>
            <a:ext cx="1642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EIA, 2024</a:t>
            </a:r>
          </a:p>
        </p:txBody>
      </p:sp>
    </p:spTree>
    <p:extLst>
      <p:ext uri="{BB962C8B-B14F-4D97-AF65-F5344CB8AC3E}">
        <p14:creationId xmlns:p14="http://schemas.microsoft.com/office/powerpoint/2010/main" val="237591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3800"/>
              <a:t>2022- Energy Profile in Review 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/>
              <a:t>Given the transportation constraint, global natural gas prices have been significant higher than US prices since increases in Shale production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8AC73D-EAB6-E059-FC05-CEB08F0BB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202550"/>
            <a:ext cx="6903720" cy="44528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5B60515-9764-43B8-B3EB-AA742741483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3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3800"/>
              <a:t>2022- Energy Profile in Review 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 dirty="0"/>
              <a:t>Transportation constraint is being reduced, as evidenced by the material increase in the amount of US LNG exports</a:t>
            </a:r>
          </a:p>
          <a:p>
            <a:endParaRPr lang="en-US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56D63D-29DB-59A1-2686-5213B5675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211180"/>
            <a:ext cx="6903720" cy="443564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5B60515-9764-43B8-B3EB-AA742741483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36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FFC-0D10-8C16-CEBE-D9843504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 Energy Profile in Review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7F2A7-72FB-60F4-E77B-4040F853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0515-9764-43B8-B3EB-AA742741483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5F069-14ED-D761-2232-800BBBDD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in input costs drove higher electricity prices in 2022</a:t>
            </a:r>
          </a:p>
          <a:p>
            <a:pPr lvl="1"/>
            <a:r>
              <a:rPr lang="en-US" dirty="0"/>
              <a:t>By way of example, in PJM, the price of energy rose from a weighted average of less than $40 MWh in 2021, to more than $80 MWh, with more than half of that increase driven by consumables (fuel)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B3E47D-6530-78FC-8597-A2C54C542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4001294"/>
            <a:ext cx="9955398" cy="12077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CEB2AE-1827-01BB-F86F-E78CB6C07873}"/>
              </a:ext>
            </a:extLst>
          </p:cNvPr>
          <p:cNvSpPr txBox="1"/>
          <p:nvPr/>
        </p:nvSpPr>
        <p:spPr>
          <a:xfrm>
            <a:off x="838200" y="5557421"/>
            <a:ext cx="3112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PJM IMM 2022 Annual Report</a:t>
            </a:r>
          </a:p>
        </p:txBody>
      </p:sp>
    </p:spTree>
    <p:extLst>
      <p:ext uri="{BB962C8B-B14F-4D97-AF65-F5344CB8AC3E}">
        <p14:creationId xmlns:p14="http://schemas.microsoft.com/office/powerpoint/2010/main" val="238062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754</Words>
  <Application>Microsoft Office PowerPoint</Application>
  <PresentationFormat>Widescreen</PresentationFormat>
  <Paragraphs>115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 Public Service Commission Energy Review and Outlook  </vt:lpstr>
      <vt:lpstr>Public Service Commission</vt:lpstr>
      <vt:lpstr>Service and Rates</vt:lpstr>
      <vt:lpstr>2022- Energy Profile in Review </vt:lpstr>
      <vt:lpstr>2022- Energy Profile in Review </vt:lpstr>
      <vt:lpstr>2022- Energy Profile in Review </vt:lpstr>
      <vt:lpstr>2022- Energy Profile in Review </vt:lpstr>
      <vt:lpstr>2022- Energy Profile in Review </vt:lpstr>
      <vt:lpstr>2022- Energy Profile in Review </vt:lpstr>
      <vt:lpstr>2022- Energy Profile in Review </vt:lpstr>
      <vt:lpstr>2024-2025 What to look forward to?</vt:lpstr>
      <vt:lpstr>2024-2025 What to look forward to?</vt:lpstr>
      <vt:lpstr>2024-2025 What to look forward to?</vt:lpstr>
      <vt:lpstr>2024-2025 What to look forward to?</vt:lpstr>
      <vt:lpstr>Current Generation in Kentucky </vt:lpstr>
      <vt:lpstr>Current Generation and Load in Kentucky </vt:lpstr>
      <vt:lpstr>Current Generation and Load in Kentucky </vt:lpstr>
      <vt:lpstr>Electricity Risks</vt:lpstr>
      <vt:lpstr>Transmission costs,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2023-05-31T20:25:34Z</dcterms:created>
  <dcterms:modified xsi:type="dcterms:W3CDTF">2024-05-30T17:07:10Z</dcterms:modified>
</cp:coreProperties>
</file>